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28"/>
  </p:notesMasterIdLst>
  <p:handoutMasterIdLst>
    <p:handoutMasterId r:id="rId29"/>
  </p:handoutMasterIdLst>
  <p:sldIdLst>
    <p:sldId id="256" r:id="rId5"/>
    <p:sldId id="258" r:id="rId6"/>
    <p:sldId id="289" r:id="rId7"/>
    <p:sldId id="264" r:id="rId8"/>
    <p:sldId id="265" r:id="rId9"/>
    <p:sldId id="273" r:id="rId10"/>
    <p:sldId id="274" r:id="rId11"/>
    <p:sldId id="275" r:id="rId12"/>
    <p:sldId id="280" r:id="rId13"/>
    <p:sldId id="277" r:id="rId14"/>
    <p:sldId id="288" r:id="rId15"/>
    <p:sldId id="281" r:id="rId16"/>
    <p:sldId id="278" r:id="rId17"/>
    <p:sldId id="282" r:id="rId18"/>
    <p:sldId id="276" r:id="rId19"/>
    <p:sldId id="291" r:id="rId20"/>
    <p:sldId id="290" r:id="rId21"/>
    <p:sldId id="284" r:id="rId22"/>
    <p:sldId id="292" r:id="rId23"/>
    <p:sldId id="294" r:id="rId24"/>
    <p:sldId id="286" r:id="rId25"/>
    <p:sldId id="295" r:id="rId26"/>
    <p:sldId id="293" r:id="rId27"/>
  </p:sldIdLst>
  <p:sldSz cx="9906000" cy="6858000" type="A4"/>
  <p:notesSz cx="6792913" cy="9925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C8E7"/>
    <a:srgbClr val="00CC99"/>
    <a:srgbClr val="592D8C"/>
    <a:srgbClr val="162B5E"/>
    <a:srgbClr val="CC0099"/>
    <a:srgbClr val="FF6600"/>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1657" autoAdjust="0"/>
  </p:normalViewPr>
  <p:slideViewPr>
    <p:cSldViewPr>
      <p:cViewPr varScale="1">
        <p:scale>
          <a:sx n="48" d="100"/>
          <a:sy n="48" d="100"/>
        </p:scale>
        <p:origin x="1668" y="24"/>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1" d="100"/>
          <a:sy n="91" d="100"/>
        </p:scale>
        <p:origin x="-3000" y="-114"/>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E8892B-E796-41FF-A5D7-48C67D094C01}"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AU"/>
        </a:p>
      </dgm:t>
    </dgm:pt>
    <dgm:pt modelId="{864D61A9-D2ED-4A08-82BB-DBEBAD35C51A}">
      <dgm:prSet phldrT="[Text]"/>
      <dgm:spPr/>
      <dgm:t>
        <a:bodyPr/>
        <a:lstStyle/>
        <a:p>
          <a:r>
            <a:rPr lang="en-AU" dirty="0"/>
            <a:t>Population level outcomes</a:t>
          </a:r>
        </a:p>
      </dgm:t>
    </dgm:pt>
    <dgm:pt modelId="{5FA0AA5B-6C10-4D4E-AF16-0573D455BFF0}" type="parTrans" cxnId="{867BDFC9-8A10-4A67-89C3-DFD163A48579}">
      <dgm:prSet/>
      <dgm:spPr/>
      <dgm:t>
        <a:bodyPr/>
        <a:lstStyle/>
        <a:p>
          <a:endParaRPr lang="en-AU"/>
        </a:p>
      </dgm:t>
    </dgm:pt>
    <dgm:pt modelId="{C2BA5072-D86A-4A15-BE8F-D47F617D91CA}" type="sibTrans" cxnId="{867BDFC9-8A10-4A67-89C3-DFD163A48579}">
      <dgm:prSet/>
      <dgm:spPr/>
      <dgm:t>
        <a:bodyPr/>
        <a:lstStyle/>
        <a:p>
          <a:endParaRPr lang="en-AU"/>
        </a:p>
      </dgm:t>
    </dgm:pt>
    <dgm:pt modelId="{BEF50686-FB62-4216-904A-57B50D18E3EB}">
      <dgm:prSet phldrT="[Text]"/>
      <dgm:spPr/>
      <dgm:t>
        <a:bodyPr/>
        <a:lstStyle/>
        <a:p>
          <a:r>
            <a:rPr lang="en-AU" dirty="0"/>
            <a:t>STIBBV system level outcomes</a:t>
          </a:r>
        </a:p>
      </dgm:t>
    </dgm:pt>
    <dgm:pt modelId="{546B39AC-6734-4813-920A-B77780439791}" type="parTrans" cxnId="{D203070E-2924-472A-875A-F74EC1605173}">
      <dgm:prSet/>
      <dgm:spPr/>
      <dgm:t>
        <a:bodyPr/>
        <a:lstStyle/>
        <a:p>
          <a:endParaRPr lang="en-AU"/>
        </a:p>
      </dgm:t>
    </dgm:pt>
    <dgm:pt modelId="{2602FA83-53C5-4477-B8B4-C8338CC3A6CD}" type="sibTrans" cxnId="{D203070E-2924-472A-875A-F74EC1605173}">
      <dgm:prSet/>
      <dgm:spPr/>
      <dgm:t>
        <a:bodyPr/>
        <a:lstStyle/>
        <a:p>
          <a:endParaRPr lang="en-AU"/>
        </a:p>
      </dgm:t>
    </dgm:pt>
    <dgm:pt modelId="{E8094AA6-171C-4F99-A422-7822F4260322}">
      <dgm:prSet phldrT="[Text]"/>
      <dgm:spPr/>
      <dgm:t>
        <a:bodyPr/>
        <a:lstStyle/>
        <a:p>
          <a:r>
            <a:rPr lang="en-AU" dirty="0"/>
            <a:t>Program level outcomes</a:t>
          </a:r>
        </a:p>
      </dgm:t>
    </dgm:pt>
    <dgm:pt modelId="{6D39C9B3-0ABE-47B9-9325-D8957757840B}" type="parTrans" cxnId="{0CE4588C-C391-4670-97B8-1160E33DBC49}">
      <dgm:prSet/>
      <dgm:spPr/>
      <dgm:t>
        <a:bodyPr/>
        <a:lstStyle/>
        <a:p>
          <a:endParaRPr lang="en-AU"/>
        </a:p>
      </dgm:t>
    </dgm:pt>
    <dgm:pt modelId="{213CB364-C6B6-40D2-BA31-606B974A5A4F}" type="sibTrans" cxnId="{0CE4588C-C391-4670-97B8-1160E33DBC49}">
      <dgm:prSet/>
      <dgm:spPr/>
      <dgm:t>
        <a:bodyPr/>
        <a:lstStyle/>
        <a:p>
          <a:endParaRPr lang="en-AU"/>
        </a:p>
      </dgm:t>
    </dgm:pt>
    <dgm:pt modelId="{D1CDFE23-D8D6-4655-A487-39C67973331E}">
      <dgm:prSet phldrT="[Text]" custT="1"/>
      <dgm:spPr/>
      <dgm:t>
        <a:bodyPr/>
        <a:lstStyle/>
        <a:p>
          <a:r>
            <a:rPr lang="en-AU" sz="1400" dirty="0"/>
            <a:t>Individual outcomes</a:t>
          </a:r>
        </a:p>
      </dgm:t>
    </dgm:pt>
    <dgm:pt modelId="{CBF8C847-E2CE-470F-836B-DB27733C550E}" type="parTrans" cxnId="{6F2A09DD-A65C-491A-A41F-B1D90818023E}">
      <dgm:prSet/>
      <dgm:spPr/>
      <dgm:t>
        <a:bodyPr/>
        <a:lstStyle/>
        <a:p>
          <a:endParaRPr lang="en-AU"/>
        </a:p>
      </dgm:t>
    </dgm:pt>
    <dgm:pt modelId="{B3E29DBF-9333-4704-AE77-328C030920DB}" type="sibTrans" cxnId="{6F2A09DD-A65C-491A-A41F-B1D90818023E}">
      <dgm:prSet/>
      <dgm:spPr/>
      <dgm:t>
        <a:bodyPr/>
        <a:lstStyle/>
        <a:p>
          <a:endParaRPr lang="en-AU"/>
        </a:p>
      </dgm:t>
    </dgm:pt>
    <dgm:pt modelId="{5C84AFFB-8182-4D83-8B8B-47B4750DF375}" type="pres">
      <dgm:prSet presAssocID="{1BE8892B-E796-41FF-A5D7-48C67D094C01}" presName="Name0" presStyleCnt="0">
        <dgm:presLayoutVars>
          <dgm:chMax val="7"/>
          <dgm:resizeHandles val="exact"/>
        </dgm:presLayoutVars>
      </dgm:prSet>
      <dgm:spPr/>
    </dgm:pt>
    <dgm:pt modelId="{FA7CF988-0D3F-4B6E-B25C-99E6E03F9740}" type="pres">
      <dgm:prSet presAssocID="{1BE8892B-E796-41FF-A5D7-48C67D094C01}" presName="comp1" presStyleCnt="0"/>
      <dgm:spPr/>
    </dgm:pt>
    <dgm:pt modelId="{4B826B79-C781-4E5A-A56F-1C7BBC65FECC}" type="pres">
      <dgm:prSet presAssocID="{1BE8892B-E796-41FF-A5D7-48C67D094C01}" presName="circle1" presStyleLbl="node1" presStyleIdx="0" presStyleCnt="4"/>
      <dgm:spPr/>
    </dgm:pt>
    <dgm:pt modelId="{AED5B942-9260-4755-ACFE-16B453964C8D}" type="pres">
      <dgm:prSet presAssocID="{1BE8892B-E796-41FF-A5D7-48C67D094C01}" presName="c1text" presStyleLbl="node1" presStyleIdx="0" presStyleCnt="4">
        <dgm:presLayoutVars>
          <dgm:bulletEnabled val="1"/>
        </dgm:presLayoutVars>
      </dgm:prSet>
      <dgm:spPr/>
    </dgm:pt>
    <dgm:pt modelId="{EAD4F176-B922-4AFE-8304-0508AF0DA8EA}" type="pres">
      <dgm:prSet presAssocID="{1BE8892B-E796-41FF-A5D7-48C67D094C01}" presName="comp2" presStyleCnt="0"/>
      <dgm:spPr/>
    </dgm:pt>
    <dgm:pt modelId="{117E68E5-7F3A-4572-8A39-703F7D9124E5}" type="pres">
      <dgm:prSet presAssocID="{1BE8892B-E796-41FF-A5D7-48C67D094C01}" presName="circle2" presStyleLbl="node1" presStyleIdx="1" presStyleCnt="4"/>
      <dgm:spPr/>
    </dgm:pt>
    <dgm:pt modelId="{5B633192-9C95-47BE-8F97-C8BA709B7693}" type="pres">
      <dgm:prSet presAssocID="{1BE8892B-E796-41FF-A5D7-48C67D094C01}" presName="c2text" presStyleLbl="node1" presStyleIdx="1" presStyleCnt="4">
        <dgm:presLayoutVars>
          <dgm:bulletEnabled val="1"/>
        </dgm:presLayoutVars>
      </dgm:prSet>
      <dgm:spPr/>
    </dgm:pt>
    <dgm:pt modelId="{38190107-EA83-4D52-AEDE-C5D2A04C67DC}" type="pres">
      <dgm:prSet presAssocID="{1BE8892B-E796-41FF-A5D7-48C67D094C01}" presName="comp3" presStyleCnt="0"/>
      <dgm:spPr/>
    </dgm:pt>
    <dgm:pt modelId="{68F15072-40A6-4611-8EA2-E9307327390C}" type="pres">
      <dgm:prSet presAssocID="{1BE8892B-E796-41FF-A5D7-48C67D094C01}" presName="circle3" presStyleLbl="node1" presStyleIdx="2" presStyleCnt="4"/>
      <dgm:spPr/>
    </dgm:pt>
    <dgm:pt modelId="{F1791021-8DD4-4DE2-A175-9E619758AE57}" type="pres">
      <dgm:prSet presAssocID="{1BE8892B-E796-41FF-A5D7-48C67D094C01}" presName="c3text" presStyleLbl="node1" presStyleIdx="2" presStyleCnt="4">
        <dgm:presLayoutVars>
          <dgm:bulletEnabled val="1"/>
        </dgm:presLayoutVars>
      </dgm:prSet>
      <dgm:spPr/>
    </dgm:pt>
    <dgm:pt modelId="{4AEB896E-5100-4572-BB7A-D96584717EFD}" type="pres">
      <dgm:prSet presAssocID="{1BE8892B-E796-41FF-A5D7-48C67D094C01}" presName="comp4" presStyleCnt="0"/>
      <dgm:spPr/>
    </dgm:pt>
    <dgm:pt modelId="{E9DCA68A-5578-491E-BDB7-7163F527431C}" type="pres">
      <dgm:prSet presAssocID="{1BE8892B-E796-41FF-A5D7-48C67D094C01}" presName="circle4" presStyleLbl="node1" presStyleIdx="3" presStyleCnt="4"/>
      <dgm:spPr/>
    </dgm:pt>
    <dgm:pt modelId="{25D13F88-247E-4694-98B4-1D6DE72220D1}" type="pres">
      <dgm:prSet presAssocID="{1BE8892B-E796-41FF-A5D7-48C67D094C01}" presName="c4text" presStyleLbl="node1" presStyleIdx="3" presStyleCnt="4">
        <dgm:presLayoutVars>
          <dgm:bulletEnabled val="1"/>
        </dgm:presLayoutVars>
      </dgm:prSet>
      <dgm:spPr/>
    </dgm:pt>
  </dgm:ptLst>
  <dgm:cxnLst>
    <dgm:cxn modelId="{D203070E-2924-472A-875A-F74EC1605173}" srcId="{1BE8892B-E796-41FF-A5D7-48C67D094C01}" destId="{BEF50686-FB62-4216-904A-57B50D18E3EB}" srcOrd="1" destOrd="0" parTransId="{546B39AC-6734-4813-920A-B77780439791}" sibTransId="{2602FA83-53C5-4477-B8B4-C8338CC3A6CD}"/>
    <dgm:cxn modelId="{91508F32-269B-424C-8614-6886A4663EF2}" type="presOf" srcId="{BEF50686-FB62-4216-904A-57B50D18E3EB}" destId="{5B633192-9C95-47BE-8F97-C8BA709B7693}" srcOrd="1" destOrd="0" presId="urn:microsoft.com/office/officeart/2005/8/layout/venn2"/>
    <dgm:cxn modelId="{30156F39-9537-4A8C-BE98-F3148C8012D6}" type="presOf" srcId="{D1CDFE23-D8D6-4655-A487-39C67973331E}" destId="{E9DCA68A-5578-491E-BDB7-7163F527431C}" srcOrd="0" destOrd="0" presId="urn:microsoft.com/office/officeart/2005/8/layout/venn2"/>
    <dgm:cxn modelId="{29B22F46-34BC-4438-A869-00EA9A6D102C}" type="presOf" srcId="{D1CDFE23-D8D6-4655-A487-39C67973331E}" destId="{25D13F88-247E-4694-98B4-1D6DE72220D1}" srcOrd="1" destOrd="0" presId="urn:microsoft.com/office/officeart/2005/8/layout/venn2"/>
    <dgm:cxn modelId="{35A59C67-6DE5-4593-A238-F519E1365A17}" type="presOf" srcId="{E8094AA6-171C-4F99-A422-7822F4260322}" destId="{F1791021-8DD4-4DE2-A175-9E619758AE57}" srcOrd="1" destOrd="0" presId="urn:microsoft.com/office/officeart/2005/8/layout/venn2"/>
    <dgm:cxn modelId="{AB0EFC89-835D-49C0-A436-8DF1F5674F58}" type="presOf" srcId="{864D61A9-D2ED-4A08-82BB-DBEBAD35C51A}" destId="{4B826B79-C781-4E5A-A56F-1C7BBC65FECC}" srcOrd="0" destOrd="0" presId="urn:microsoft.com/office/officeart/2005/8/layout/venn2"/>
    <dgm:cxn modelId="{0CE4588C-C391-4670-97B8-1160E33DBC49}" srcId="{1BE8892B-E796-41FF-A5D7-48C67D094C01}" destId="{E8094AA6-171C-4F99-A422-7822F4260322}" srcOrd="2" destOrd="0" parTransId="{6D39C9B3-0ABE-47B9-9325-D8957757840B}" sibTransId="{213CB364-C6B6-40D2-BA31-606B974A5A4F}"/>
    <dgm:cxn modelId="{AC643FA4-D6FE-4486-96F3-E6804608CC2F}" type="presOf" srcId="{1BE8892B-E796-41FF-A5D7-48C67D094C01}" destId="{5C84AFFB-8182-4D83-8B8B-47B4750DF375}" srcOrd="0" destOrd="0" presId="urn:microsoft.com/office/officeart/2005/8/layout/venn2"/>
    <dgm:cxn modelId="{E3E563C1-7FCE-47A9-9FB3-7C033FAA1342}" type="presOf" srcId="{E8094AA6-171C-4F99-A422-7822F4260322}" destId="{68F15072-40A6-4611-8EA2-E9307327390C}" srcOrd="0" destOrd="0" presId="urn:microsoft.com/office/officeart/2005/8/layout/venn2"/>
    <dgm:cxn modelId="{867BDFC9-8A10-4A67-89C3-DFD163A48579}" srcId="{1BE8892B-E796-41FF-A5D7-48C67D094C01}" destId="{864D61A9-D2ED-4A08-82BB-DBEBAD35C51A}" srcOrd="0" destOrd="0" parTransId="{5FA0AA5B-6C10-4D4E-AF16-0573D455BFF0}" sibTransId="{C2BA5072-D86A-4A15-BE8F-D47F617D91CA}"/>
    <dgm:cxn modelId="{9F9A9DD3-3986-4055-B464-FA4E76E4312F}" type="presOf" srcId="{864D61A9-D2ED-4A08-82BB-DBEBAD35C51A}" destId="{AED5B942-9260-4755-ACFE-16B453964C8D}" srcOrd="1" destOrd="0" presId="urn:microsoft.com/office/officeart/2005/8/layout/venn2"/>
    <dgm:cxn modelId="{32D076D8-ABEF-4477-8475-4E4E1A06BF7A}" type="presOf" srcId="{BEF50686-FB62-4216-904A-57B50D18E3EB}" destId="{117E68E5-7F3A-4572-8A39-703F7D9124E5}" srcOrd="0" destOrd="0" presId="urn:microsoft.com/office/officeart/2005/8/layout/venn2"/>
    <dgm:cxn modelId="{6F2A09DD-A65C-491A-A41F-B1D90818023E}" srcId="{1BE8892B-E796-41FF-A5D7-48C67D094C01}" destId="{D1CDFE23-D8D6-4655-A487-39C67973331E}" srcOrd="3" destOrd="0" parTransId="{CBF8C847-E2CE-470F-836B-DB27733C550E}" sibTransId="{B3E29DBF-9333-4704-AE77-328C030920DB}"/>
    <dgm:cxn modelId="{25B93450-16D9-4145-B5D4-5591CB4189D8}" type="presParOf" srcId="{5C84AFFB-8182-4D83-8B8B-47B4750DF375}" destId="{FA7CF988-0D3F-4B6E-B25C-99E6E03F9740}" srcOrd="0" destOrd="0" presId="urn:microsoft.com/office/officeart/2005/8/layout/venn2"/>
    <dgm:cxn modelId="{A7A4E2F4-D862-49D4-9EA4-A515EEFD12A3}" type="presParOf" srcId="{FA7CF988-0D3F-4B6E-B25C-99E6E03F9740}" destId="{4B826B79-C781-4E5A-A56F-1C7BBC65FECC}" srcOrd="0" destOrd="0" presId="urn:microsoft.com/office/officeart/2005/8/layout/venn2"/>
    <dgm:cxn modelId="{23A910BD-F526-4F41-BEA5-4FC80D84995B}" type="presParOf" srcId="{FA7CF988-0D3F-4B6E-B25C-99E6E03F9740}" destId="{AED5B942-9260-4755-ACFE-16B453964C8D}" srcOrd="1" destOrd="0" presId="urn:microsoft.com/office/officeart/2005/8/layout/venn2"/>
    <dgm:cxn modelId="{E7262122-4753-4CEB-B2C2-7FBEB2EB660C}" type="presParOf" srcId="{5C84AFFB-8182-4D83-8B8B-47B4750DF375}" destId="{EAD4F176-B922-4AFE-8304-0508AF0DA8EA}" srcOrd="1" destOrd="0" presId="urn:microsoft.com/office/officeart/2005/8/layout/venn2"/>
    <dgm:cxn modelId="{27A295D6-124C-4A22-A77B-48DEF16EA252}" type="presParOf" srcId="{EAD4F176-B922-4AFE-8304-0508AF0DA8EA}" destId="{117E68E5-7F3A-4572-8A39-703F7D9124E5}" srcOrd="0" destOrd="0" presId="urn:microsoft.com/office/officeart/2005/8/layout/venn2"/>
    <dgm:cxn modelId="{94524526-0C47-4758-881D-DBEA6ED058F8}" type="presParOf" srcId="{EAD4F176-B922-4AFE-8304-0508AF0DA8EA}" destId="{5B633192-9C95-47BE-8F97-C8BA709B7693}" srcOrd="1" destOrd="0" presId="urn:microsoft.com/office/officeart/2005/8/layout/venn2"/>
    <dgm:cxn modelId="{CB5391C0-FDA0-47C1-9C33-3E6E1769FF27}" type="presParOf" srcId="{5C84AFFB-8182-4D83-8B8B-47B4750DF375}" destId="{38190107-EA83-4D52-AEDE-C5D2A04C67DC}" srcOrd="2" destOrd="0" presId="urn:microsoft.com/office/officeart/2005/8/layout/venn2"/>
    <dgm:cxn modelId="{812BDDE8-204B-473C-A870-16D84AEFED5B}" type="presParOf" srcId="{38190107-EA83-4D52-AEDE-C5D2A04C67DC}" destId="{68F15072-40A6-4611-8EA2-E9307327390C}" srcOrd="0" destOrd="0" presId="urn:microsoft.com/office/officeart/2005/8/layout/venn2"/>
    <dgm:cxn modelId="{1B2CF287-F032-411F-ABD1-E423C27C2A5E}" type="presParOf" srcId="{38190107-EA83-4D52-AEDE-C5D2A04C67DC}" destId="{F1791021-8DD4-4DE2-A175-9E619758AE57}" srcOrd="1" destOrd="0" presId="urn:microsoft.com/office/officeart/2005/8/layout/venn2"/>
    <dgm:cxn modelId="{878E68B8-8D7C-41A6-8F35-25F41577EDEF}" type="presParOf" srcId="{5C84AFFB-8182-4D83-8B8B-47B4750DF375}" destId="{4AEB896E-5100-4572-BB7A-D96584717EFD}" srcOrd="3" destOrd="0" presId="urn:microsoft.com/office/officeart/2005/8/layout/venn2"/>
    <dgm:cxn modelId="{5E8F895E-9164-425A-9312-955FAA203A5A}" type="presParOf" srcId="{4AEB896E-5100-4572-BB7A-D96584717EFD}" destId="{E9DCA68A-5578-491E-BDB7-7163F527431C}" srcOrd="0" destOrd="0" presId="urn:microsoft.com/office/officeart/2005/8/layout/venn2"/>
    <dgm:cxn modelId="{7777B706-014E-4FB9-A917-E4F1F06E0015}" type="presParOf" srcId="{4AEB896E-5100-4572-BB7A-D96584717EFD}" destId="{25D13F88-247E-4694-98B4-1D6DE72220D1}"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387BA3-11F8-47C5-BAA7-2133714C550B}" type="doc">
      <dgm:prSet loTypeId="urn:microsoft.com/office/officeart/2005/8/layout/pyramid2" loCatId="pyramid" qsTypeId="urn:microsoft.com/office/officeart/2005/8/quickstyle/simple1" qsCatId="simple" csTypeId="urn:microsoft.com/office/officeart/2005/8/colors/accent1_2" csCatId="accent1" phldr="1"/>
      <dgm:spPr/>
    </dgm:pt>
    <dgm:pt modelId="{F3F81C0E-2F18-4DB8-AAE8-0820F3B3C945}">
      <dgm:prSet phldrT="[Text]"/>
      <dgm:spPr/>
      <dgm:t>
        <a:bodyPr/>
        <a:lstStyle/>
        <a:p>
          <a:r>
            <a:rPr lang="en-AU" dirty="0"/>
            <a:t>A small number of general, high-level outcomes that can be applied across all subsectors*</a:t>
          </a:r>
        </a:p>
      </dgm:t>
    </dgm:pt>
    <dgm:pt modelId="{43A8B448-EE05-4C20-AD72-9BA6ABB43D8B}" type="parTrans" cxnId="{73362642-0A56-4F43-9938-4F2A0B2ECD95}">
      <dgm:prSet/>
      <dgm:spPr/>
      <dgm:t>
        <a:bodyPr/>
        <a:lstStyle/>
        <a:p>
          <a:endParaRPr lang="en-AU"/>
        </a:p>
      </dgm:t>
    </dgm:pt>
    <dgm:pt modelId="{4D7AB259-BBDD-4B8B-B912-E15D9C051CBF}" type="sibTrans" cxnId="{73362642-0A56-4F43-9938-4F2A0B2ECD95}">
      <dgm:prSet/>
      <dgm:spPr/>
      <dgm:t>
        <a:bodyPr/>
        <a:lstStyle/>
        <a:p>
          <a:endParaRPr lang="en-AU"/>
        </a:p>
      </dgm:t>
    </dgm:pt>
    <dgm:pt modelId="{D574835F-B957-467C-80D5-36A68685FADD}">
      <dgm:prSet phldrT="[Text]"/>
      <dgm:spPr/>
      <dgm:t>
        <a:bodyPr/>
        <a:lstStyle/>
        <a:p>
          <a:r>
            <a:rPr lang="en-AU" dirty="0"/>
            <a:t>A number of medium-level specific outcomes that are tied to individual program/service procurements**</a:t>
          </a:r>
        </a:p>
      </dgm:t>
    </dgm:pt>
    <dgm:pt modelId="{646E2C91-7789-4B4D-8238-C2B16198BEBD}" type="parTrans" cxnId="{2A06A97C-F7F2-4380-B0C7-476855444BEC}">
      <dgm:prSet/>
      <dgm:spPr/>
      <dgm:t>
        <a:bodyPr/>
        <a:lstStyle/>
        <a:p>
          <a:endParaRPr lang="en-AU"/>
        </a:p>
      </dgm:t>
    </dgm:pt>
    <dgm:pt modelId="{134C6CEB-CEBE-4F38-8518-F3FC0BD31FED}" type="sibTrans" cxnId="{2A06A97C-F7F2-4380-B0C7-476855444BEC}">
      <dgm:prSet/>
      <dgm:spPr/>
      <dgm:t>
        <a:bodyPr/>
        <a:lstStyle/>
        <a:p>
          <a:endParaRPr lang="en-AU"/>
        </a:p>
      </dgm:t>
    </dgm:pt>
    <dgm:pt modelId="{14127603-D999-4752-8351-F85E07E1976D}">
      <dgm:prSet phldrT="[Text]"/>
      <dgm:spPr/>
      <dgm:t>
        <a:bodyPr/>
        <a:lstStyle/>
        <a:p>
          <a:r>
            <a:rPr lang="en-AU" dirty="0"/>
            <a:t>A small number of lower-level widget/demographic data points which describe service use***</a:t>
          </a:r>
        </a:p>
      </dgm:t>
    </dgm:pt>
    <dgm:pt modelId="{D59446FB-FE13-4FC4-A268-427CB2BD112F}" type="parTrans" cxnId="{440739F9-955A-47AA-BF7E-160391AC5B69}">
      <dgm:prSet/>
      <dgm:spPr/>
      <dgm:t>
        <a:bodyPr/>
        <a:lstStyle/>
        <a:p>
          <a:endParaRPr lang="en-AU"/>
        </a:p>
      </dgm:t>
    </dgm:pt>
    <dgm:pt modelId="{166516EC-DF99-416B-84BA-F6ABA86B2D14}" type="sibTrans" cxnId="{440739F9-955A-47AA-BF7E-160391AC5B69}">
      <dgm:prSet/>
      <dgm:spPr/>
      <dgm:t>
        <a:bodyPr/>
        <a:lstStyle/>
        <a:p>
          <a:endParaRPr lang="en-AU"/>
        </a:p>
      </dgm:t>
    </dgm:pt>
    <dgm:pt modelId="{1BA233AF-98B8-4B69-89D8-96FA00ED1585}" type="pres">
      <dgm:prSet presAssocID="{F6387BA3-11F8-47C5-BAA7-2133714C550B}" presName="compositeShape" presStyleCnt="0">
        <dgm:presLayoutVars>
          <dgm:dir/>
          <dgm:resizeHandles/>
        </dgm:presLayoutVars>
      </dgm:prSet>
      <dgm:spPr/>
    </dgm:pt>
    <dgm:pt modelId="{F60DFBE1-D4E1-453E-847D-03FFEF2ECEDA}" type="pres">
      <dgm:prSet presAssocID="{F6387BA3-11F8-47C5-BAA7-2133714C550B}" presName="pyramid" presStyleLbl="node1" presStyleIdx="0" presStyleCnt="1"/>
      <dgm:spPr>
        <a:solidFill>
          <a:schemeClr val="accent1">
            <a:lumMod val="40000"/>
            <a:lumOff val="60000"/>
          </a:schemeClr>
        </a:solidFill>
      </dgm:spPr>
    </dgm:pt>
    <dgm:pt modelId="{C2E5BA29-BED1-41F4-86C5-6A45623B3510}" type="pres">
      <dgm:prSet presAssocID="{F6387BA3-11F8-47C5-BAA7-2133714C550B}" presName="theList" presStyleCnt="0"/>
      <dgm:spPr/>
    </dgm:pt>
    <dgm:pt modelId="{C63B9DE3-21DE-41D4-B800-BA67BF1115C5}" type="pres">
      <dgm:prSet presAssocID="{F3F81C0E-2F18-4DB8-AAE8-0820F3B3C945}" presName="aNode" presStyleLbl="fgAcc1" presStyleIdx="0" presStyleCnt="3">
        <dgm:presLayoutVars>
          <dgm:bulletEnabled val="1"/>
        </dgm:presLayoutVars>
      </dgm:prSet>
      <dgm:spPr/>
    </dgm:pt>
    <dgm:pt modelId="{69B90B09-4F2D-4DAA-BACB-281F24A03715}" type="pres">
      <dgm:prSet presAssocID="{F3F81C0E-2F18-4DB8-AAE8-0820F3B3C945}" presName="aSpace" presStyleCnt="0"/>
      <dgm:spPr/>
    </dgm:pt>
    <dgm:pt modelId="{252C4397-2A5F-4718-B88A-425ACA99405C}" type="pres">
      <dgm:prSet presAssocID="{D574835F-B957-467C-80D5-36A68685FADD}" presName="aNode" presStyleLbl="fgAcc1" presStyleIdx="1" presStyleCnt="3">
        <dgm:presLayoutVars>
          <dgm:bulletEnabled val="1"/>
        </dgm:presLayoutVars>
      </dgm:prSet>
      <dgm:spPr/>
    </dgm:pt>
    <dgm:pt modelId="{72EF3C4C-33A2-4034-926C-632D5BA8AA29}" type="pres">
      <dgm:prSet presAssocID="{D574835F-B957-467C-80D5-36A68685FADD}" presName="aSpace" presStyleCnt="0"/>
      <dgm:spPr/>
    </dgm:pt>
    <dgm:pt modelId="{92604C69-474E-4EA6-9D31-A261D3472253}" type="pres">
      <dgm:prSet presAssocID="{14127603-D999-4752-8351-F85E07E1976D}" presName="aNode" presStyleLbl="fgAcc1" presStyleIdx="2" presStyleCnt="3">
        <dgm:presLayoutVars>
          <dgm:bulletEnabled val="1"/>
        </dgm:presLayoutVars>
      </dgm:prSet>
      <dgm:spPr/>
    </dgm:pt>
    <dgm:pt modelId="{4068F102-6CD4-4292-AE50-072425C77A28}" type="pres">
      <dgm:prSet presAssocID="{14127603-D999-4752-8351-F85E07E1976D}" presName="aSpace" presStyleCnt="0"/>
      <dgm:spPr/>
    </dgm:pt>
  </dgm:ptLst>
  <dgm:cxnLst>
    <dgm:cxn modelId="{73362642-0A56-4F43-9938-4F2A0B2ECD95}" srcId="{F6387BA3-11F8-47C5-BAA7-2133714C550B}" destId="{F3F81C0E-2F18-4DB8-AAE8-0820F3B3C945}" srcOrd="0" destOrd="0" parTransId="{43A8B448-EE05-4C20-AD72-9BA6ABB43D8B}" sibTransId="{4D7AB259-BBDD-4B8B-B912-E15D9C051CBF}"/>
    <dgm:cxn modelId="{D9C27A4A-0BC5-4A98-8C64-5D353F7BE986}" type="presOf" srcId="{D574835F-B957-467C-80D5-36A68685FADD}" destId="{252C4397-2A5F-4718-B88A-425ACA99405C}" srcOrd="0" destOrd="0" presId="urn:microsoft.com/office/officeart/2005/8/layout/pyramid2"/>
    <dgm:cxn modelId="{2A06A97C-F7F2-4380-B0C7-476855444BEC}" srcId="{F6387BA3-11F8-47C5-BAA7-2133714C550B}" destId="{D574835F-B957-467C-80D5-36A68685FADD}" srcOrd="1" destOrd="0" parTransId="{646E2C91-7789-4B4D-8238-C2B16198BEBD}" sibTransId="{134C6CEB-CEBE-4F38-8518-F3FC0BD31FED}"/>
    <dgm:cxn modelId="{9A8C03B0-A0F4-4D55-8603-E7751AA8F966}" type="presOf" srcId="{F3F81C0E-2F18-4DB8-AAE8-0820F3B3C945}" destId="{C63B9DE3-21DE-41D4-B800-BA67BF1115C5}" srcOrd="0" destOrd="0" presId="urn:microsoft.com/office/officeart/2005/8/layout/pyramid2"/>
    <dgm:cxn modelId="{30457EBD-CFD4-4273-9D2D-294C681BEB85}" type="presOf" srcId="{F6387BA3-11F8-47C5-BAA7-2133714C550B}" destId="{1BA233AF-98B8-4B69-89D8-96FA00ED1585}" srcOrd="0" destOrd="0" presId="urn:microsoft.com/office/officeart/2005/8/layout/pyramid2"/>
    <dgm:cxn modelId="{60F251DF-A49D-4D61-8928-EE21BC3FE628}" type="presOf" srcId="{14127603-D999-4752-8351-F85E07E1976D}" destId="{92604C69-474E-4EA6-9D31-A261D3472253}" srcOrd="0" destOrd="0" presId="urn:microsoft.com/office/officeart/2005/8/layout/pyramid2"/>
    <dgm:cxn modelId="{440739F9-955A-47AA-BF7E-160391AC5B69}" srcId="{F6387BA3-11F8-47C5-BAA7-2133714C550B}" destId="{14127603-D999-4752-8351-F85E07E1976D}" srcOrd="2" destOrd="0" parTransId="{D59446FB-FE13-4FC4-A268-427CB2BD112F}" sibTransId="{166516EC-DF99-416B-84BA-F6ABA86B2D14}"/>
    <dgm:cxn modelId="{F436BC8C-5127-48AB-8C77-12A54DEA2249}" type="presParOf" srcId="{1BA233AF-98B8-4B69-89D8-96FA00ED1585}" destId="{F60DFBE1-D4E1-453E-847D-03FFEF2ECEDA}" srcOrd="0" destOrd="0" presId="urn:microsoft.com/office/officeart/2005/8/layout/pyramid2"/>
    <dgm:cxn modelId="{92A82226-464E-41DD-830D-C241897D9B9A}" type="presParOf" srcId="{1BA233AF-98B8-4B69-89D8-96FA00ED1585}" destId="{C2E5BA29-BED1-41F4-86C5-6A45623B3510}" srcOrd="1" destOrd="0" presId="urn:microsoft.com/office/officeart/2005/8/layout/pyramid2"/>
    <dgm:cxn modelId="{ECB2AE08-F569-42EC-865C-94271A2F4BCF}" type="presParOf" srcId="{C2E5BA29-BED1-41F4-86C5-6A45623B3510}" destId="{C63B9DE3-21DE-41D4-B800-BA67BF1115C5}" srcOrd="0" destOrd="0" presId="urn:microsoft.com/office/officeart/2005/8/layout/pyramid2"/>
    <dgm:cxn modelId="{23B6543D-4953-4635-90A6-3E857D979DBC}" type="presParOf" srcId="{C2E5BA29-BED1-41F4-86C5-6A45623B3510}" destId="{69B90B09-4F2D-4DAA-BACB-281F24A03715}" srcOrd="1" destOrd="0" presId="urn:microsoft.com/office/officeart/2005/8/layout/pyramid2"/>
    <dgm:cxn modelId="{D61044B7-7B12-43D2-98FC-A3A2DAFEF9A5}" type="presParOf" srcId="{C2E5BA29-BED1-41F4-86C5-6A45623B3510}" destId="{252C4397-2A5F-4718-B88A-425ACA99405C}" srcOrd="2" destOrd="0" presId="urn:microsoft.com/office/officeart/2005/8/layout/pyramid2"/>
    <dgm:cxn modelId="{B8FCDA0C-8C13-481B-9513-64626C69FDB8}" type="presParOf" srcId="{C2E5BA29-BED1-41F4-86C5-6A45623B3510}" destId="{72EF3C4C-33A2-4034-926C-632D5BA8AA29}" srcOrd="3" destOrd="0" presId="urn:microsoft.com/office/officeart/2005/8/layout/pyramid2"/>
    <dgm:cxn modelId="{95385C6A-7A2C-4433-988B-4E3A007EF1CE}" type="presParOf" srcId="{C2E5BA29-BED1-41F4-86C5-6A45623B3510}" destId="{92604C69-474E-4EA6-9D31-A261D3472253}" srcOrd="4" destOrd="0" presId="urn:microsoft.com/office/officeart/2005/8/layout/pyramid2"/>
    <dgm:cxn modelId="{851BEF59-4792-466A-85DB-B1C170991309}" type="presParOf" srcId="{C2E5BA29-BED1-41F4-86C5-6A45623B3510}" destId="{4068F102-6CD4-4292-AE50-072425C77A28}"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26B79-C781-4E5A-A56F-1C7BBC65FECC}">
      <dsp:nvSpPr>
        <dsp:cNvPr id="0" name=""/>
        <dsp:cNvSpPr/>
      </dsp:nvSpPr>
      <dsp:spPr>
        <a:xfrm>
          <a:off x="1100666" y="0"/>
          <a:ext cx="4402667" cy="44026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AU" sz="1300" kern="1200" dirty="0"/>
            <a:t>Population level outcomes</a:t>
          </a:r>
        </a:p>
      </dsp:txBody>
      <dsp:txXfrm>
        <a:off x="2686507" y="220133"/>
        <a:ext cx="1230985" cy="660400"/>
      </dsp:txXfrm>
    </dsp:sp>
    <dsp:sp modelId="{117E68E5-7F3A-4572-8A39-703F7D9124E5}">
      <dsp:nvSpPr>
        <dsp:cNvPr id="0" name=""/>
        <dsp:cNvSpPr/>
      </dsp:nvSpPr>
      <dsp:spPr>
        <a:xfrm>
          <a:off x="1540933" y="880533"/>
          <a:ext cx="3522133" cy="35221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AU" sz="1300" kern="1200" dirty="0"/>
            <a:t>STIBBV system level outcomes</a:t>
          </a:r>
        </a:p>
      </dsp:txBody>
      <dsp:txXfrm>
        <a:off x="2686507" y="1091861"/>
        <a:ext cx="1230985" cy="633984"/>
      </dsp:txXfrm>
    </dsp:sp>
    <dsp:sp modelId="{68F15072-40A6-4611-8EA2-E9307327390C}">
      <dsp:nvSpPr>
        <dsp:cNvPr id="0" name=""/>
        <dsp:cNvSpPr/>
      </dsp:nvSpPr>
      <dsp:spPr>
        <a:xfrm>
          <a:off x="1981199" y="1761066"/>
          <a:ext cx="2641600" cy="26416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AU" sz="1300" kern="1200" dirty="0"/>
            <a:t>Program level outcomes</a:t>
          </a:r>
        </a:p>
      </dsp:txBody>
      <dsp:txXfrm>
        <a:off x="2686507" y="1959186"/>
        <a:ext cx="1230985" cy="594360"/>
      </dsp:txXfrm>
    </dsp:sp>
    <dsp:sp modelId="{E9DCA68A-5578-491E-BDB7-7163F527431C}">
      <dsp:nvSpPr>
        <dsp:cNvPr id="0" name=""/>
        <dsp:cNvSpPr/>
      </dsp:nvSpPr>
      <dsp:spPr>
        <a:xfrm>
          <a:off x="2421466" y="2641600"/>
          <a:ext cx="1761066" cy="176106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AU" sz="1400" kern="1200" dirty="0"/>
            <a:t>Individual outcomes</a:t>
          </a:r>
        </a:p>
      </dsp:txBody>
      <dsp:txXfrm>
        <a:off x="2679368" y="3081866"/>
        <a:ext cx="1245262" cy="8805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DFBE1-D4E1-453E-847D-03FFEF2ECEDA}">
      <dsp:nvSpPr>
        <dsp:cNvPr id="0" name=""/>
        <dsp:cNvSpPr/>
      </dsp:nvSpPr>
      <dsp:spPr>
        <a:xfrm>
          <a:off x="618915" y="0"/>
          <a:ext cx="4183340" cy="4183340"/>
        </a:xfrm>
        <a:prstGeom prst="triangle">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3B9DE3-21DE-41D4-B800-BA67BF1115C5}">
      <dsp:nvSpPr>
        <dsp:cNvPr id="0" name=""/>
        <dsp:cNvSpPr/>
      </dsp:nvSpPr>
      <dsp:spPr>
        <a:xfrm>
          <a:off x="2710585" y="420580"/>
          <a:ext cx="2719171" cy="99027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dirty="0"/>
            <a:t>A small number of general, high-level outcomes that can be applied across all subsectors*</a:t>
          </a:r>
        </a:p>
      </dsp:txBody>
      <dsp:txXfrm>
        <a:off x="2758926" y="468921"/>
        <a:ext cx="2622489" cy="893593"/>
      </dsp:txXfrm>
    </dsp:sp>
    <dsp:sp modelId="{252C4397-2A5F-4718-B88A-425ACA99405C}">
      <dsp:nvSpPr>
        <dsp:cNvPr id="0" name=""/>
        <dsp:cNvSpPr/>
      </dsp:nvSpPr>
      <dsp:spPr>
        <a:xfrm>
          <a:off x="2710585" y="1534640"/>
          <a:ext cx="2719171" cy="99027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dirty="0"/>
            <a:t>A number of medium-level specific outcomes that are tied to individual program/service procurements**</a:t>
          </a:r>
        </a:p>
      </dsp:txBody>
      <dsp:txXfrm>
        <a:off x="2758926" y="1582981"/>
        <a:ext cx="2622489" cy="893593"/>
      </dsp:txXfrm>
    </dsp:sp>
    <dsp:sp modelId="{92604C69-474E-4EA6-9D31-A261D3472253}">
      <dsp:nvSpPr>
        <dsp:cNvPr id="0" name=""/>
        <dsp:cNvSpPr/>
      </dsp:nvSpPr>
      <dsp:spPr>
        <a:xfrm>
          <a:off x="2710585" y="2648699"/>
          <a:ext cx="2719171" cy="99027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dirty="0"/>
            <a:t>A small number of lower-level widget/demographic data points which describe service use***</a:t>
          </a:r>
        </a:p>
      </dsp:txBody>
      <dsp:txXfrm>
        <a:off x="2758926" y="2697040"/>
        <a:ext cx="2622489" cy="893593"/>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625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47745" y="0"/>
            <a:ext cx="2943596" cy="496253"/>
          </a:xfrm>
          <a:prstGeom prst="rect">
            <a:avLst/>
          </a:prstGeom>
        </p:spPr>
        <p:txBody>
          <a:bodyPr vert="horz" lIns="91440" tIns="45720" rIns="91440" bIns="45720" rtlCol="0"/>
          <a:lstStyle>
            <a:lvl1pPr algn="r">
              <a:defRPr sz="1200"/>
            </a:lvl1pPr>
          </a:lstStyle>
          <a:p>
            <a:fld id="{0972D168-E79F-4683-BBD5-1B16F1798CB0}" type="datetimeFigureOut">
              <a:rPr lang="en-AU" smtClean="0"/>
              <a:pPr/>
              <a:t>20/01/2023</a:t>
            </a:fld>
            <a:endParaRPr lang="en-AU"/>
          </a:p>
        </p:txBody>
      </p:sp>
      <p:sp>
        <p:nvSpPr>
          <p:cNvPr id="4" name="Footer Placeholder 3"/>
          <p:cNvSpPr>
            <a:spLocks noGrp="1"/>
          </p:cNvSpPr>
          <p:nvPr>
            <p:ph type="ftr" sz="quarter" idx="2"/>
          </p:nvPr>
        </p:nvSpPr>
        <p:spPr>
          <a:xfrm>
            <a:off x="0" y="9427075"/>
            <a:ext cx="2943596" cy="496253"/>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47745" y="9427075"/>
            <a:ext cx="2943596" cy="496253"/>
          </a:xfrm>
          <a:prstGeom prst="rect">
            <a:avLst/>
          </a:prstGeom>
        </p:spPr>
        <p:txBody>
          <a:bodyPr vert="horz" lIns="91440" tIns="45720" rIns="91440" bIns="45720" rtlCol="0" anchor="b"/>
          <a:lstStyle>
            <a:lvl1pPr algn="r">
              <a:defRPr sz="1200"/>
            </a:lvl1pPr>
          </a:lstStyle>
          <a:p>
            <a:fld id="{F3E7A8ED-4FA0-4FFB-8138-19355E8C2C90}" type="slidenum">
              <a:rPr lang="en-AU" smtClean="0"/>
              <a:pPr/>
              <a:t>‹#›</a:t>
            </a:fld>
            <a:endParaRPr lang="en-AU"/>
          </a:p>
        </p:txBody>
      </p:sp>
    </p:spTree>
    <p:extLst>
      <p:ext uri="{BB962C8B-B14F-4D97-AF65-F5344CB8AC3E}">
        <p14:creationId xmlns:p14="http://schemas.microsoft.com/office/powerpoint/2010/main" val="3673872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797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47745" y="0"/>
            <a:ext cx="2943596" cy="497976"/>
          </a:xfrm>
          <a:prstGeom prst="rect">
            <a:avLst/>
          </a:prstGeom>
        </p:spPr>
        <p:txBody>
          <a:bodyPr vert="horz" lIns="91440" tIns="45720" rIns="91440" bIns="45720" rtlCol="0"/>
          <a:lstStyle>
            <a:lvl1pPr algn="r">
              <a:defRPr sz="1200"/>
            </a:lvl1pPr>
          </a:lstStyle>
          <a:p>
            <a:fld id="{063F8E1A-0DC6-47A6-873A-A375CC6A1F93}" type="datetimeFigureOut">
              <a:rPr lang="en-AU" smtClean="0"/>
              <a:t>20/01/2023</a:t>
            </a:fld>
            <a:endParaRPr lang="en-AU"/>
          </a:p>
        </p:txBody>
      </p:sp>
      <p:sp>
        <p:nvSpPr>
          <p:cNvPr id="4" name="Slide Image Placeholder 3"/>
          <p:cNvSpPr>
            <a:spLocks noGrp="1" noRot="1" noChangeAspect="1"/>
          </p:cNvSpPr>
          <p:nvPr>
            <p:ph type="sldImg" idx="2"/>
          </p:nvPr>
        </p:nvSpPr>
        <p:spPr>
          <a:xfrm>
            <a:off x="976313" y="1239838"/>
            <a:ext cx="4840287" cy="3351212"/>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292" y="4776431"/>
            <a:ext cx="5434330" cy="39079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7076"/>
            <a:ext cx="2943596" cy="49797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47745" y="9427076"/>
            <a:ext cx="2943596" cy="497975"/>
          </a:xfrm>
          <a:prstGeom prst="rect">
            <a:avLst/>
          </a:prstGeom>
        </p:spPr>
        <p:txBody>
          <a:bodyPr vert="horz" lIns="91440" tIns="45720" rIns="91440" bIns="45720" rtlCol="0" anchor="b"/>
          <a:lstStyle>
            <a:lvl1pPr algn="r">
              <a:defRPr sz="1200"/>
            </a:lvl1pPr>
          </a:lstStyle>
          <a:p>
            <a:fld id="{67B36846-8D7D-4A7F-B306-71575DC96BDF}" type="slidenum">
              <a:rPr lang="en-AU" smtClean="0"/>
              <a:t>‹#›</a:t>
            </a:fld>
            <a:endParaRPr lang="en-AU"/>
          </a:p>
        </p:txBody>
      </p:sp>
    </p:spTree>
    <p:extLst>
      <p:ext uri="{BB962C8B-B14F-4D97-AF65-F5344CB8AC3E}">
        <p14:creationId xmlns:p14="http://schemas.microsoft.com/office/powerpoint/2010/main" val="3454637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67B36846-8D7D-4A7F-B306-71575DC96BDF}" type="slidenum">
              <a:rPr lang="en-AU" smtClean="0"/>
              <a:t>2</a:t>
            </a:fld>
            <a:endParaRPr lang="en-AU"/>
          </a:p>
        </p:txBody>
      </p:sp>
    </p:spTree>
    <p:extLst>
      <p:ext uri="{BB962C8B-B14F-4D97-AF65-F5344CB8AC3E}">
        <p14:creationId xmlns:p14="http://schemas.microsoft.com/office/powerpoint/2010/main" val="3504501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This graphic details some approaches to outcomes within the commissioning process</a:t>
            </a:r>
          </a:p>
          <a:p>
            <a:pPr marL="171450" indent="-171450">
              <a:buFont typeface="Arial" panose="020B0604020202020204" pitchFamily="34" charset="0"/>
              <a:buChar char="•"/>
            </a:pPr>
            <a:r>
              <a:rPr lang="en-AU" dirty="0"/>
              <a:t>Subsectors may choose all or a couple of these approaches</a:t>
            </a:r>
          </a:p>
          <a:p>
            <a:pPr marL="171450" indent="-171450">
              <a:buFont typeface="Arial" panose="020B0604020202020204" pitchFamily="34" charset="0"/>
              <a:buChar char="•"/>
            </a:pPr>
            <a:r>
              <a:rPr lang="en-AU" dirty="0"/>
              <a:t>Thee has been some early support across business units for a small number of general, high level outcomes that are relevant across all subsectors and procurements for a whole of NGO system approach. These discussions are ongoing. We are keen to hear your thoughts on this approach.</a:t>
            </a:r>
          </a:p>
        </p:txBody>
      </p:sp>
      <p:sp>
        <p:nvSpPr>
          <p:cNvPr id="4" name="Slide Number Placeholder 3"/>
          <p:cNvSpPr>
            <a:spLocks noGrp="1"/>
          </p:cNvSpPr>
          <p:nvPr>
            <p:ph type="sldNum" sz="quarter" idx="5"/>
          </p:nvPr>
        </p:nvSpPr>
        <p:spPr/>
        <p:txBody>
          <a:bodyPr/>
          <a:lstStyle/>
          <a:p>
            <a:fld id="{67B36846-8D7D-4A7F-B306-71575DC96BDF}" type="slidenum">
              <a:rPr lang="en-AU" smtClean="0"/>
              <a:t>14</a:t>
            </a:fld>
            <a:endParaRPr lang="en-AU"/>
          </a:p>
        </p:txBody>
      </p:sp>
    </p:spTree>
    <p:extLst>
      <p:ext uri="{BB962C8B-B14F-4D97-AF65-F5344CB8AC3E}">
        <p14:creationId xmlns:p14="http://schemas.microsoft.com/office/powerpoint/2010/main" val="1301539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We briefly touched on outcomes towards the end of our collaborative design workshops, I have distilled these further under some high-level domain headings noting there were some similarities and overlaps.</a:t>
            </a:r>
          </a:p>
          <a:p>
            <a:pPr marL="171450" indent="-171450">
              <a:buFont typeface="Arial" panose="020B0604020202020204" pitchFamily="34" charset="0"/>
              <a:buChar char="•"/>
            </a:pPr>
            <a:r>
              <a:rPr lang="en-AU" dirty="0"/>
              <a:t>I have also brainstormed some potential sources of data noting it is certainly not an exhaustive list</a:t>
            </a:r>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r>
              <a:rPr lang="en-AU" dirty="0"/>
              <a:t>Whilst these domains are certainly relevant for the STIBBV subsector, they could quite easily be extrapolated to the broader NGO service system. </a:t>
            </a:r>
          </a:p>
        </p:txBody>
      </p:sp>
      <p:sp>
        <p:nvSpPr>
          <p:cNvPr id="4" name="Slide Number Placeholder 3"/>
          <p:cNvSpPr>
            <a:spLocks noGrp="1"/>
          </p:cNvSpPr>
          <p:nvPr>
            <p:ph type="sldNum" sz="quarter" idx="5"/>
          </p:nvPr>
        </p:nvSpPr>
        <p:spPr/>
        <p:txBody>
          <a:bodyPr/>
          <a:lstStyle/>
          <a:p>
            <a:fld id="{67B36846-8D7D-4A7F-B306-71575DC96BDF}" type="slidenum">
              <a:rPr lang="en-AU" smtClean="0"/>
              <a:t>15</a:t>
            </a:fld>
            <a:endParaRPr lang="en-AU"/>
          </a:p>
        </p:txBody>
      </p:sp>
    </p:spTree>
    <p:extLst>
      <p:ext uri="{BB962C8B-B14F-4D97-AF65-F5344CB8AC3E}">
        <p14:creationId xmlns:p14="http://schemas.microsoft.com/office/powerpoint/2010/main" val="3153616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We briefly touched on outcomes towards the end of our collaborative design workshops, I have distilled these further under some high-level domain headings noting there were some similarities and overlaps.</a:t>
            </a:r>
          </a:p>
          <a:p>
            <a:pPr marL="171450" indent="-171450">
              <a:buFont typeface="Arial" panose="020B0604020202020204" pitchFamily="34" charset="0"/>
              <a:buChar char="•"/>
            </a:pPr>
            <a:r>
              <a:rPr lang="en-AU" dirty="0"/>
              <a:t>I have also aligned the domains and descriptors with the Wellbeing Framework and have brainstormed some potential sources of data noting it is certainly not an exhaustive list</a:t>
            </a:r>
          </a:p>
          <a:p>
            <a:pPr marL="171450" indent="-171450">
              <a:buFont typeface="Arial" panose="020B0604020202020204" pitchFamily="34" charset="0"/>
              <a:buChar char="•"/>
            </a:pPr>
            <a:endParaRPr lang="en-AU"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Whilst these domains are certainly relevant for the STIBBV subsector, they could quite easily be extrapolated to the broader NGO service system. </a:t>
            </a:r>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16</a:t>
            </a:fld>
            <a:endParaRPr lang="en-AU"/>
          </a:p>
        </p:txBody>
      </p:sp>
    </p:spTree>
    <p:extLst>
      <p:ext uri="{BB962C8B-B14F-4D97-AF65-F5344CB8AC3E}">
        <p14:creationId xmlns:p14="http://schemas.microsoft.com/office/powerpoint/2010/main" val="3967099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We briefly touched on outcomes towards the end of our collaborative design workshops, I have distilled these further under some high-level domain headings noting there were some similarities and overlaps.</a:t>
            </a:r>
          </a:p>
          <a:p>
            <a:pPr marL="171450" indent="-171450">
              <a:buFont typeface="Arial" panose="020B0604020202020204" pitchFamily="34" charset="0"/>
              <a:buChar char="•"/>
            </a:pPr>
            <a:r>
              <a:rPr lang="en-AU" dirty="0"/>
              <a:t>I have also aligned the domains and descriptors with the Wellbeing Framework and have brainstormed some potential sources of data noting it is certainly not an exhaustive list</a:t>
            </a:r>
          </a:p>
          <a:p>
            <a:pPr marL="171450" indent="-171450">
              <a:buFont typeface="Arial" panose="020B0604020202020204" pitchFamily="34" charset="0"/>
              <a:buChar char="•"/>
            </a:pPr>
            <a:endParaRPr lang="en-AU"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Whilst these domains are certainly relevant for the STIBBV subsector, they could quite easily be extrapolated to the broader NGO service system. </a:t>
            </a:r>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17</a:t>
            </a:fld>
            <a:endParaRPr lang="en-AU"/>
          </a:p>
        </p:txBody>
      </p:sp>
    </p:spTree>
    <p:extLst>
      <p:ext uri="{BB962C8B-B14F-4D97-AF65-F5344CB8AC3E}">
        <p14:creationId xmlns:p14="http://schemas.microsoft.com/office/powerpoint/2010/main" val="810833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We briefly touched on outcomes towards the end of our collaborative design workshops, I have distilled these further under some high-level domain headings noting there were some similarities and overlaps.</a:t>
            </a:r>
          </a:p>
          <a:p>
            <a:pPr marL="171450" indent="-171450">
              <a:buFont typeface="Arial" panose="020B0604020202020204" pitchFamily="34" charset="0"/>
              <a:buChar char="•"/>
            </a:pPr>
            <a:r>
              <a:rPr lang="en-AU" dirty="0"/>
              <a:t>I have also aligned the domains and descriptors with the Wellbeing Framework and have brainstormed some potential sources of data noting it is certainly not an exhaustive list</a:t>
            </a:r>
          </a:p>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18</a:t>
            </a:fld>
            <a:endParaRPr lang="en-AU"/>
          </a:p>
        </p:txBody>
      </p:sp>
    </p:spTree>
    <p:extLst>
      <p:ext uri="{BB962C8B-B14F-4D97-AF65-F5344CB8AC3E}">
        <p14:creationId xmlns:p14="http://schemas.microsoft.com/office/powerpoint/2010/main" val="7581687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We briefly touched on outcomes towards the end of our collaborative design workshops, I have distilled these further under some high-level domain headings noting there were some similarities and overlaps.</a:t>
            </a:r>
          </a:p>
          <a:p>
            <a:pPr marL="171450" indent="-171450">
              <a:buFont typeface="Arial" panose="020B0604020202020204" pitchFamily="34" charset="0"/>
              <a:buChar char="•"/>
            </a:pPr>
            <a:r>
              <a:rPr lang="en-AU" dirty="0"/>
              <a:t>I have also aligned the domains and descriptors with the Wellbeing Framework and have brainstormed some potential sources of data noting it is certainly not an exhaustive list</a:t>
            </a:r>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Whilst these domains are certainly relevant for the STIBBV subsector, they could quite easily be extrapolated to the broader NGO service system. </a:t>
            </a:r>
          </a:p>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19</a:t>
            </a:fld>
            <a:endParaRPr lang="en-AU"/>
          </a:p>
        </p:txBody>
      </p:sp>
    </p:spTree>
    <p:extLst>
      <p:ext uri="{BB962C8B-B14F-4D97-AF65-F5344CB8AC3E}">
        <p14:creationId xmlns:p14="http://schemas.microsoft.com/office/powerpoint/2010/main" val="18045302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20</a:t>
            </a:fld>
            <a:endParaRPr lang="en-AU"/>
          </a:p>
        </p:txBody>
      </p:sp>
    </p:spTree>
    <p:extLst>
      <p:ext uri="{BB962C8B-B14F-4D97-AF65-F5344CB8AC3E}">
        <p14:creationId xmlns:p14="http://schemas.microsoft.com/office/powerpoint/2010/main" val="25278581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Over the past 6-8 months, some of the subsector business units have been working with the ACT Epidemiology (now that Data Analytics Branch) to identify a small number of core demographic data points for reporting.</a:t>
            </a:r>
          </a:p>
          <a:p>
            <a:pPr marL="171450" indent="-171450">
              <a:buFont typeface="Arial" panose="020B0604020202020204" pitchFamily="34" charset="0"/>
              <a:buChar char="•"/>
            </a:pPr>
            <a:r>
              <a:rPr lang="en-AU" dirty="0"/>
              <a:t>We know that many NGOs are already routinely collecting this data from their patients and clients</a:t>
            </a:r>
          </a:p>
          <a:p>
            <a:pPr marL="171450" indent="-171450">
              <a:buFont typeface="Arial" panose="020B0604020202020204" pitchFamily="34" charset="0"/>
              <a:buChar char="•"/>
            </a:pPr>
            <a:r>
              <a:rPr lang="en-AU" dirty="0"/>
              <a:t>Many of the current NGO agreements already have some or all of these included as mandatory reporting requirements. </a:t>
            </a:r>
          </a:p>
          <a:p>
            <a:pPr marL="171450" indent="-171450">
              <a:buFont typeface="Arial" panose="020B0604020202020204" pitchFamily="34" charset="0"/>
              <a:buChar char="•"/>
            </a:pPr>
            <a:r>
              <a:rPr lang="en-AU" dirty="0"/>
              <a:t>There is a push from a Commonwealth perspective to standardise reporting across Jurisdictions so it is highly likely that these points will be included in all post-commissioning agreements. There may be some exceptions, including for accessing needle and syringe equipment, where asking for too much information in what should be a brief encounter may prove to be a barrier to service access.</a:t>
            </a:r>
          </a:p>
        </p:txBody>
      </p:sp>
      <p:sp>
        <p:nvSpPr>
          <p:cNvPr id="4" name="Slide Number Placeholder 3"/>
          <p:cNvSpPr>
            <a:spLocks noGrp="1"/>
          </p:cNvSpPr>
          <p:nvPr>
            <p:ph type="sldNum" sz="quarter" idx="5"/>
          </p:nvPr>
        </p:nvSpPr>
        <p:spPr/>
        <p:txBody>
          <a:bodyPr/>
          <a:lstStyle/>
          <a:p>
            <a:fld id="{67B36846-8D7D-4A7F-B306-71575DC96BDF}" type="slidenum">
              <a:rPr lang="en-AU" smtClean="0"/>
              <a:t>21</a:t>
            </a:fld>
            <a:endParaRPr lang="en-AU"/>
          </a:p>
        </p:txBody>
      </p:sp>
    </p:spTree>
    <p:extLst>
      <p:ext uri="{BB962C8B-B14F-4D97-AF65-F5344CB8AC3E}">
        <p14:creationId xmlns:p14="http://schemas.microsoft.com/office/powerpoint/2010/main" val="432268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3</a:t>
            </a:fld>
            <a:endParaRPr lang="en-AU"/>
          </a:p>
        </p:txBody>
      </p:sp>
    </p:spTree>
    <p:extLst>
      <p:ext uri="{BB962C8B-B14F-4D97-AF65-F5344CB8AC3E}">
        <p14:creationId xmlns:p14="http://schemas.microsoft.com/office/powerpoint/2010/main" val="1399267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These priorities and care considerations have been amalgamated from all the stakeholder engagement activities held to date</a:t>
            </a:r>
          </a:p>
          <a:p>
            <a:pPr marL="171450" indent="-171450">
              <a:buFont typeface="Arial" panose="020B0604020202020204" pitchFamily="34" charset="0"/>
              <a:buChar char="•"/>
            </a:pPr>
            <a:r>
              <a:rPr lang="en-AU" dirty="0"/>
              <a:t>All are evidenced based</a:t>
            </a:r>
          </a:p>
          <a:p>
            <a:pPr marL="171450" indent="-171450">
              <a:buFont typeface="Arial" panose="020B0604020202020204" pitchFamily="34" charset="0"/>
              <a:buChar char="•"/>
            </a:pPr>
            <a:r>
              <a:rPr lang="en-AU" dirty="0"/>
              <a:t>ACTHD will not be able to commission everything on this list, but these priorities/care considerations will form the basis for the Strategic Investment Plan which will round out the Design Phase </a:t>
            </a:r>
          </a:p>
          <a:p>
            <a:pPr marL="171450" indent="-171450">
              <a:buFont typeface="Arial" panose="020B0604020202020204" pitchFamily="34" charset="0"/>
              <a:buChar char="•"/>
            </a:pPr>
            <a:r>
              <a:rPr lang="en-AU" dirty="0"/>
              <a:t>When finalised, the Strategic Investment Plan will be disseminated to the sector for feedback. Once feedback has been reviewed and integrated (where appropriate), the key elements will be translated into tender documents which will go out to procurement.</a:t>
            </a:r>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r>
              <a:rPr lang="en-AU" dirty="0"/>
              <a:t>Are we missing anything here?</a:t>
            </a:r>
          </a:p>
        </p:txBody>
      </p:sp>
      <p:sp>
        <p:nvSpPr>
          <p:cNvPr id="4" name="Slide Number Placeholder 3"/>
          <p:cNvSpPr>
            <a:spLocks noGrp="1"/>
          </p:cNvSpPr>
          <p:nvPr>
            <p:ph type="sldNum" sz="quarter" idx="5"/>
          </p:nvPr>
        </p:nvSpPr>
        <p:spPr/>
        <p:txBody>
          <a:bodyPr/>
          <a:lstStyle/>
          <a:p>
            <a:fld id="{67B36846-8D7D-4A7F-B306-71575DC96BDF}" type="slidenum">
              <a:rPr lang="en-AU" smtClean="0"/>
              <a:t>5</a:t>
            </a:fld>
            <a:endParaRPr lang="en-AU"/>
          </a:p>
        </p:txBody>
      </p:sp>
    </p:spTree>
    <p:extLst>
      <p:ext uri="{BB962C8B-B14F-4D97-AF65-F5344CB8AC3E}">
        <p14:creationId xmlns:p14="http://schemas.microsoft.com/office/powerpoint/2010/main" val="419958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These priorities and care considerations have been amalgamated from all the stakeholder engagement activities held to date</a:t>
            </a:r>
          </a:p>
          <a:p>
            <a:pPr marL="171450" indent="-171450">
              <a:buFont typeface="Arial" panose="020B0604020202020204" pitchFamily="34" charset="0"/>
              <a:buChar char="•"/>
            </a:pPr>
            <a:r>
              <a:rPr lang="en-AU" dirty="0"/>
              <a:t>All are evidenced based</a:t>
            </a:r>
          </a:p>
          <a:p>
            <a:pPr marL="171450" indent="-171450">
              <a:buFont typeface="Arial" panose="020B0604020202020204" pitchFamily="34" charset="0"/>
              <a:buChar char="•"/>
            </a:pPr>
            <a:r>
              <a:rPr lang="en-AU" dirty="0"/>
              <a:t>ACTHD will not be able to commission everything on this list, but these priorities/care considerations will form the basis for the Strategic Investment Plan which will round out the Design Phase </a:t>
            </a:r>
          </a:p>
          <a:p>
            <a:pPr marL="171450" indent="-171450">
              <a:buFont typeface="Arial" panose="020B0604020202020204" pitchFamily="34" charset="0"/>
              <a:buChar char="•"/>
            </a:pPr>
            <a:r>
              <a:rPr lang="en-AU" dirty="0"/>
              <a:t>When finalised, the Strategic Investment Plan will be disseminated to the sector for feedback. Once feedback has been reviewed and integrated (where appropriate), the key elements will be translated into tender documents which will go out to procurement.</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Are we missing anything here?</a:t>
            </a:r>
          </a:p>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6</a:t>
            </a:fld>
            <a:endParaRPr lang="en-AU"/>
          </a:p>
        </p:txBody>
      </p:sp>
    </p:spTree>
    <p:extLst>
      <p:ext uri="{BB962C8B-B14F-4D97-AF65-F5344CB8AC3E}">
        <p14:creationId xmlns:p14="http://schemas.microsoft.com/office/powerpoint/2010/main" val="2285344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These priorities and care considerations have been amalgamated from all the stakeholder engagement activities held to date</a:t>
            </a:r>
          </a:p>
          <a:p>
            <a:pPr marL="171450" indent="-171450">
              <a:buFont typeface="Arial" panose="020B0604020202020204" pitchFamily="34" charset="0"/>
              <a:buChar char="•"/>
            </a:pPr>
            <a:r>
              <a:rPr lang="en-AU" dirty="0"/>
              <a:t>All are evidenced based</a:t>
            </a:r>
          </a:p>
          <a:p>
            <a:pPr marL="171450" indent="-171450">
              <a:buFont typeface="Arial" panose="020B0604020202020204" pitchFamily="34" charset="0"/>
              <a:buChar char="•"/>
            </a:pPr>
            <a:r>
              <a:rPr lang="en-AU" dirty="0"/>
              <a:t>ACTHD will not be able to commission everything on this list, but these priorities/care considerations will form the basis for the Strategic Investment Plan which will round out the Design Phase </a:t>
            </a:r>
          </a:p>
          <a:p>
            <a:pPr marL="171450" indent="-171450">
              <a:buFont typeface="Arial" panose="020B0604020202020204" pitchFamily="34" charset="0"/>
              <a:buChar char="•"/>
            </a:pPr>
            <a:r>
              <a:rPr lang="en-AU" dirty="0"/>
              <a:t>When finalised, the Strategic Investment Plan will be disseminated to the sector for feedback. Once feedback has been reviewed and integrated (where appropriate), the key elements will be translated into tender documents which will go out to procurement.</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Are we missing anything here?</a:t>
            </a:r>
          </a:p>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7</a:t>
            </a:fld>
            <a:endParaRPr lang="en-AU"/>
          </a:p>
        </p:txBody>
      </p:sp>
    </p:spTree>
    <p:extLst>
      <p:ext uri="{BB962C8B-B14F-4D97-AF65-F5344CB8AC3E}">
        <p14:creationId xmlns:p14="http://schemas.microsoft.com/office/powerpoint/2010/main" val="628789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These priorities and care considerations have been amalgamated from all the stakeholder engagement activities held to date</a:t>
            </a:r>
          </a:p>
          <a:p>
            <a:pPr marL="171450" indent="-171450">
              <a:buFont typeface="Arial" panose="020B0604020202020204" pitchFamily="34" charset="0"/>
              <a:buChar char="•"/>
            </a:pPr>
            <a:r>
              <a:rPr lang="en-AU" dirty="0"/>
              <a:t>All are evidenced based</a:t>
            </a:r>
          </a:p>
          <a:p>
            <a:pPr marL="171450" indent="-171450">
              <a:buFont typeface="Arial" panose="020B0604020202020204" pitchFamily="34" charset="0"/>
              <a:buChar char="•"/>
            </a:pPr>
            <a:r>
              <a:rPr lang="en-AU" dirty="0"/>
              <a:t>ACTHD will not be able to commission everything on this list, but these priorities/care considerations will form the basis for the Strategic Investment Plan which will round out the Design Phase</a:t>
            </a:r>
          </a:p>
          <a:p>
            <a:pPr marL="171450" indent="-171450">
              <a:buFont typeface="Arial" panose="020B0604020202020204" pitchFamily="34" charset="0"/>
              <a:buChar char="•"/>
            </a:pPr>
            <a:r>
              <a:rPr lang="en-AU" dirty="0"/>
              <a:t>When finalised, the Strategic Investment Plan will be disseminated to the sector for feedback. Once feedback has been reviewed and integrated (where appropriate), the key elements will be translated into tender documents which will go out to procurement.</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Are we missing anything here?</a:t>
            </a:r>
          </a:p>
          <a:p>
            <a:endParaRPr lang="en-AU" dirty="0"/>
          </a:p>
        </p:txBody>
      </p:sp>
      <p:sp>
        <p:nvSpPr>
          <p:cNvPr id="4" name="Slide Number Placeholder 3"/>
          <p:cNvSpPr>
            <a:spLocks noGrp="1"/>
          </p:cNvSpPr>
          <p:nvPr>
            <p:ph type="sldNum" sz="quarter" idx="5"/>
          </p:nvPr>
        </p:nvSpPr>
        <p:spPr/>
        <p:txBody>
          <a:bodyPr/>
          <a:lstStyle/>
          <a:p>
            <a:fld id="{67B36846-8D7D-4A7F-B306-71575DC96BDF}" type="slidenum">
              <a:rPr lang="en-AU" smtClean="0"/>
              <a:t>8</a:t>
            </a:fld>
            <a:endParaRPr lang="en-AU"/>
          </a:p>
        </p:txBody>
      </p:sp>
    </p:spTree>
    <p:extLst>
      <p:ext uri="{BB962C8B-B14F-4D97-AF65-F5344CB8AC3E}">
        <p14:creationId xmlns:p14="http://schemas.microsoft.com/office/powerpoint/2010/main" val="584317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With more subsectors progressing through the design phase, attention has turned to how outcomes can be integrated into the commissioning process.</a:t>
            </a:r>
          </a:p>
          <a:p>
            <a:pPr marL="171450" indent="-171450">
              <a:buFont typeface="Arial" panose="020B0604020202020204" pitchFamily="34" charset="0"/>
              <a:buChar char="•"/>
            </a:pPr>
            <a:r>
              <a:rPr lang="en-AU" dirty="0"/>
              <a:t>There has been discussion on what level of outcomes subsectors should be considering and how outcomes could be measured</a:t>
            </a:r>
          </a:p>
          <a:p>
            <a:pPr marL="171450" indent="-171450">
              <a:buFont typeface="Arial" panose="020B0604020202020204" pitchFamily="34" charset="0"/>
              <a:buChar char="•"/>
            </a:pPr>
            <a:r>
              <a:rPr lang="en-AU" dirty="0"/>
              <a:t>The Health System level outcomes, if determined as important to the sub-sector or NGO sector more broadly, will require some consideration</a:t>
            </a:r>
          </a:p>
        </p:txBody>
      </p:sp>
      <p:sp>
        <p:nvSpPr>
          <p:cNvPr id="4" name="Slide Number Placeholder 3"/>
          <p:cNvSpPr>
            <a:spLocks noGrp="1"/>
          </p:cNvSpPr>
          <p:nvPr>
            <p:ph type="sldNum" sz="quarter" idx="5"/>
          </p:nvPr>
        </p:nvSpPr>
        <p:spPr/>
        <p:txBody>
          <a:bodyPr/>
          <a:lstStyle/>
          <a:p>
            <a:fld id="{67B36846-8D7D-4A7F-B306-71575DC96BDF}" type="slidenum">
              <a:rPr lang="en-AU" smtClean="0"/>
              <a:t>11</a:t>
            </a:fld>
            <a:endParaRPr lang="en-AU"/>
          </a:p>
        </p:txBody>
      </p:sp>
    </p:spTree>
    <p:extLst>
      <p:ext uri="{BB962C8B-B14F-4D97-AF65-F5344CB8AC3E}">
        <p14:creationId xmlns:p14="http://schemas.microsoft.com/office/powerpoint/2010/main" val="3629091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All outcomes are required to align with the ACT Wellbeing Framework</a:t>
            </a:r>
          </a:p>
        </p:txBody>
      </p:sp>
      <p:sp>
        <p:nvSpPr>
          <p:cNvPr id="4" name="Slide Number Placeholder 3"/>
          <p:cNvSpPr>
            <a:spLocks noGrp="1"/>
          </p:cNvSpPr>
          <p:nvPr>
            <p:ph type="sldNum" sz="quarter" idx="5"/>
          </p:nvPr>
        </p:nvSpPr>
        <p:spPr/>
        <p:txBody>
          <a:bodyPr/>
          <a:lstStyle/>
          <a:p>
            <a:fld id="{67B36846-8D7D-4A7F-B306-71575DC96BDF}" type="slidenum">
              <a:rPr lang="en-AU" smtClean="0"/>
              <a:t>12</a:t>
            </a:fld>
            <a:endParaRPr lang="en-AU"/>
          </a:p>
        </p:txBody>
      </p:sp>
    </p:spTree>
    <p:extLst>
      <p:ext uri="{BB962C8B-B14F-4D97-AF65-F5344CB8AC3E}">
        <p14:creationId xmlns:p14="http://schemas.microsoft.com/office/powerpoint/2010/main" val="33399490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All outcomes are also required to align with the Accessible, Accountable, Sustainable Framework</a:t>
            </a:r>
          </a:p>
        </p:txBody>
      </p:sp>
      <p:sp>
        <p:nvSpPr>
          <p:cNvPr id="4" name="Slide Number Placeholder 3"/>
          <p:cNvSpPr>
            <a:spLocks noGrp="1"/>
          </p:cNvSpPr>
          <p:nvPr>
            <p:ph type="sldNum" sz="quarter" idx="5"/>
          </p:nvPr>
        </p:nvSpPr>
        <p:spPr/>
        <p:txBody>
          <a:bodyPr/>
          <a:lstStyle/>
          <a:p>
            <a:fld id="{67B36846-8D7D-4A7F-B306-71575DC96BDF}" type="slidenum">
              <a:rPr lang="en-AU" smtClean="0"/>
              <a:t>13</a:t>
            </a:fld>
            <a:endParaRPr lang="en-AU"/>
          </a:p>
        </p:txBody>
      </p:sp>
    </p:spTree>
    <p:extLst>
      <p:ext uri="{BB962C8B-B14F-4D97-AF65-F5344CB8AC3E}">
        <p14:creationId xmlns:p14="http://schemas.microsoft.com/office/powerpoint/2010/main" val="37364843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Title_Colou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4528" y="2348880"/>
            <a:ext cx="8420100" cy="1362075"/>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704528" y="4005064"/>
            <a:ext cx="8420100" cy="1500187"/>
          </a:xfrm>
        </p:spPr>
        <p:txBody>
          <a:bodyPr anchor="b">
            <a:norm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5" name="Rectangle 4"/>
          <p:cNvSpPr/>
          <p:nvPr userDrawn="1"/>
        </p:nvSpPr>
        <p:spPr>
          <a:xfrm>
            <a:off x="0" y="6669360"/>
            <a:ext cx="9906000" cy="18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1008112"/>
          </a:xfrm>
        </p:spPr>
        <p:txBody>
          <a:bodyPr anchor="t"/>
          <a:lstStyle>
            <a:lvl1pPr algn="l">
              <a:defRPr sz="3200" b="1" cap="none">
                <a:solidFill>
                  <a:schemeClr val="bg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8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lvl1pPr algn="l">
              <a:defRPr/>
            </a:lvl1pPr>
          </a:lstStyle>
          <a:p>
            <a:r>
              <a:rPr lang="en-US"/>
              <a:t>Click icon to add picture</a:t>
            </a:r>
            <a:endParaRPr lang="en-AU"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3" y="476672"/>
            <a:ext cx="2736300" cy="714210"/>
          </a:xfrm>
          <a:prstGeom prst="rect">
            <a:avLst/>
          </a:prstGeom>
        </p:spPr>
      </p:pic>
    </p:spTree>
    <p:extLst>
      <p:ext uri="{BB962C8B-B14F-4D97-AF65-F5344CB8AC3E}">
        <p14:creationId xmlns:p14="http://schemas.microsoft.com/office/powerpoint/2010/main" val="7026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_White Background_Imag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0512" y="4509120"/>
            <a:ext cx="8420100" cy="792088"/>
          </a:xfrm>
        </p:spPr>
        <p:txBody>
          <a:bodyPr anchor="t"/>
          <a:lstStyle>
            <a:lvl1pPr algn="l">
              <a:defRPr sz="3200" b="1" cap="none">
                <a:solidFill>
                  <a:schemeClr val="accent1"/>
                </a:solidFill>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560512" y="5517232"/>
            <a:ext cx="8420100" cy="936104"/>
          </a:xfrm>
        </p:spPr>
        <p:txBody>
          <a:bodyPr anchor="b">
            <a:noAutofit/>
          </a:bodyPr>
          <a:lstStyle>
            <a:lvl1pPr marL="0" indent="0">
              <a:buNone/>
              <a:defRPr sz="1600" b="1">
                <a:solidFill>
                  <a:schemeClr val="accent3">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Subtitle</a:t>
            </a:r>
          </a:p>
          <a:p>
            <a:pPr lvl="0"/>
            <a:r>
              <a:rPr lang="en-US" dirty="0"/>
              <a:t>Date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0511" y="476672"/>
            <a:ext cx="2736305" cy="714210"/>
          </a:xfrm>
          <a:prstGeom prst="rect">
            <a:avLst/>
          </a:prstGeom>
        </p:spPr>
      </p:pic>
      <p:sp>
        <p:nvSpPr>
          <p:cNvPr id="8" name="Rectangle 7"/>
          <p:cNvSpPr/>
          <p:nvPr userDrawn="1"/>
        </p:nvSpPr>
        <p:spPr>
          <a:xfrm>
            <a:off x="0" y="1556792"/>
            <a:ext cx="9906000" cy="273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Picture Placeholder 9"/>
          <p:cNvSpPr>
            <a:spLocks noGrp="1"/>
          </p:cNvSpPr>
          <p:nvPr>
            <p:ph type="pic" sz="quarter" idx="10"/>
          </p:nvPr>
        </p:nvSpPr>
        <p:spPr>
          <a:xfrm>
            <a:off x="0" y="1628800"/>
            <a:ext cx="9906000" cy="2592288"/>
          </a:xfrm>
        </p:spPr>
        <p:txBody>
          <a:bodyPr anchor="ctr" anchorCtr="0"/>
          <a:lstStyle/>
          <a:p>
            <a:r>
              <a:rPr lang="en-US"/>
              <a:t>Click icon to add picture</a:t>
            </a:r>
            <a:endParaRPr lang="en-AU" dirty="0"/>
          </a:p>
        </p:txBody>
      </p:sp>
    </p:spTree>
    <p:extLst>
      <p:ext uri="{BB962C8B-B14F-4D97-AF65-F5344CB8AC3E}">
        <p14:creationId xmlns:p14="http://schemas.microsoft.com/office/powerpoint/2010/main" val="3887963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accent2">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065213" y="1700212"/>
            <a:ext cx="5471964" cy="3312963"/>
          </a:xfrm>
        </p:spPr>
        <p:txBody>
          <a:bodyPr>
            <a:noAutofit/>
          </a:bodyPr>
          <a:lstStyle>
            <a:lvl1pPr marL="0" indent="0">
              <a:buNone/>
              <a:defRPr sz="3200" b="1" baseline="0">
                <a:solidFill>
                  <a:schemeClr val="bg1"/>
                </a:solidFill>
                <a:latin typeface="Arial" panose="020B0604020202020204" pitchFamily="34" charset="0"/>
                <a:cs typeface="Arial" panose="020B0604020202020204" pitchFamily="34" charset="0"/>
              </a:defRPr>
            </a:lvl1pPr>
          </a:lstStyle>
          <a:p>
            <a:pPr lvl="0"/>
            <a:r>
              <a:rPr lang="en-US" dirty="0"/>
              <a:t>Click to enter section divider title</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6" name="Straight Connector 5"/>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sz="half" idx="1"/>
          </p:nvPr>
        </p:nvSpPr>
        <p:spPr>
          <a:xfrm>
            <a:off x="49530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3"/>
          <p:cNvSpPr>
            <a:spLocks noGrp="1"/>
          </p:cNvSpPr>
          <p:nvPr>
            <p:ph sz="half" idx="2"/>
          </p:nvPr>
        </p:nvSpPr>
        <p:spPr>
          <a:xfrm>
            <a:off x="5035550" y="1196753"/>
            <a:ext cx="437515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cxnSp>
        <p:nvCxnSpPr>
          <p:cNvPr id="5" name="Straight Connector 4"/>
          <p:cNvCxnSpPr/>
          <p:nvPr userDrawn="1"/>
        </p:nvCxnSpPr>
        <p:spPr>
          <a:xfrm>
            <a:off x="506506" y="980728"/>
            <a:ext cx="8892988"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icture_full pag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90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add title</a:t>
            </a:r>
            <a:endParaRPr lang="en-AU" dirty="0"/>
          </a:p>
        </p:txBody>
      </p:sp>
      <p:sp>
        <p:nvSpPr>
          <p:cNvPr id="4" name="Slide Number Placeholder 5"/>
          <p:cNvSpPr>
            <a:spLocks noGrp="1"/>
          </p:cNvSpPr>
          <p:nvPr>
            <p:ph type="sldNum" sz="quarter" idx="4"/>
          </p:nvPr>
        </p:nvSpPr>
        <p:spPr>
          <a:xfrm>
            <a:off x="416496" y="6165304"/>
            <a:ext cx="2743200" cy="365125"/>
          </a:xfrm>
          <a:prstGeom prst="rect">
            <a:avLst/>
          </a:prstGeom>
        </p:spPr>
        <p:txBody>
          <a:bodyPr/>
          <a:lstStyle>
            <a:lvl1pPr>
              <a:defRPr>
                <a:solidFill>
                  <a:schemeClr val="bg1"/>
                </a:solidFill>
              </a:defRPr>
            </a:lvl1pPr>
          </a:lstStyle>
          <a:p>
            <a:fld id="{A111ABAE-1B12-4EB9-8E66-38B1E1BDD146}" type="slidenum">
              <a:rPr lang="en-AU" smtClean="0"/>
              <a:pPr/>
              <a:t>‹#›</a:t>
            </a:fld>
            <a:endParaRPr lang="en-AU" dirty="0"/>
          </a:p>
        </p:txBody>
      </p:sp>
      <p:cxnSp>
        <p:nvCxnSpPr>
          <p:cNvPr id="5" name="Straight Connector 4"/>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guide id="3" pos="308" userDrawn="1">
          <p15:clr>
            <a:srgbClr val="FBAE40"/>
          </p15:clr>
        </p15:guide>
        <p15:guide id="4" pos="593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41645" y="4800600"/>
            <a:ext cx="5943600" cy="566738"/>
          </a:xfrm>
        </p:spPr>
        <p:txBody>
          <a:bodyPr anchor="b"/>
          <a:lstStyle>
            <a:lvl1pPr algn="l">
              <a:defRPr sz="1400" b="0" spc="0">
                <a:solidFill>
                  <a:schemeClr val="tx1">
                    <a:lumMod val="75000"/>
                    <a:lumOff val="25000"/>
                  </a:schemeClr>
                </a:solidFill>
                <a:latin typeface="+mn-lt"/>
              </a:defRPr>
            </a:lvl1pPr>
          </a:lstStyle>
          <a:p>
            <a:r>
              <a:rPr lang="en-US" dirty="0"/>
              <a:t>CLICK TO EDIT MASTER TITLE STYLE</a:t>
            </a:r>
            <a:endParaRPr lang="en-AU" dirty="0"/>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706090"/>
          </a:xfrm>
          <a:prstGeom prst="rect">
            <a:avLst/>
          </a:prstGeom>
          <a:ln>
            <a:noFill/>
          </a:ln>
        </p:spPr>
        <p:txBody>
          <a:bodyPr vert="horz" lIns="91440" tIns="45720" rIns="91440" bIns="45720" rtlCol="0" anchor="b">
            <a:noAutofit/>
          </a:bodyPr>
          <a:lstStyle/>
          <a:p>
            <a:r>
              <a:rPr lang="en-US"/>
              <a:t>Click to edit Master title style</a:t>
            </a:r>
            <a:endParaRPr lang="en-AU" dirty="0"/>
          </a:p>
        </p:txBody>
      </p:sp>
      <p:sp>
        <p:nvSpPr>
          <p:cNvPr id="5" name="Rectangle 4"/>
          <p:cNvSpPr/>
          <p:nvPr userDrawn="1"/>
        </p:nvSpPr>
        <p:spPr>
          <a:xfrm>
            <a:off x="0" y="6021288"/>
            <a:ext cx="9906000" cy="648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 name="Text Placeholder 2"/>
          <p:cNvSpPr>
            <a:spLocks noGrp="1"/>
          </p:cNvSpPr>
          <p:nvPr>
            <p:ph type="body" idx="1"/>
          </p:nvPr>
        </p:nvSpPr>
        <p:spPr>
          <a:xfrm>
            <a:off x="495300" y="1196753"/>
            <a:ext cx="8915400" cy="46085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pic>
        <p:nvPicPr>
          <p:cNvPr id="8" name="Picture 7"/>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7761312" y="6121871"/>
            <a:ext cx="1687470" cy="440452"/>
          </a:xfrm>
          <a:prstGeom prst="rect">
            <a:avLst/>
          </a:prstGeom>
        </p:spPr>
      </p:pic>
      <p:sp>
        <p:nvSpPr>
          <p:cNvPr id="10" name="Slide Number Placeholder 5"/>
          <p:cNvSpPr>
            <a:spLocks noGrp="1"/>
          </p:cNvSpPr>
          <p:nvPr>
            <p:ph type="sldNum" sz="quarter" idx="4"/>
          </p:nvPr>
        </p:nvSpPr>
        <p:spPr>
          <a:xfrm>
            <a:off x="416496" y="6165304"/>
            <a:ext cx="2743200" cy="365125"/>
          </a:xfrm>
          <a:prstGeom prst="rect">
            <a:avLst/>
          </a:prstGeom>
        </p:spPr>
        <p:txBody>
          <a:bodyPr anchor="ctr" anchorCtr="0"/>
          <a:lstStyle>
            <a:lvl1pPr>
              <a:defRPr sz="1400">
                <a:solidFill>
                  <a:schemeClr val="bg1"/>
                </a:solidFill>
              </a:defRPr>
            </a:lvl1pPr>
          </a:lstStyle>
          <a:p>
            <a:fld id="{A111ABAE-1B12-4EB9-8E66-38B1E1BDD146}" type="slidenum">
              <a:rPr lang="en-AU" smtClean="0"/>
              <a:pPr/>
              <a:t>‹#›</a:t>
            </a:fld>
            <a:endParaRPr lang="en-AU" dirty="0"/>
          </a:p>
        </p:txBody>
      </p:sp>
      <p:cxnSp>
        <p:nvCxnSpPr>
          <p:cNvPr id="7" name="Straight Connector 6"/>
          <p:cNvCxnSpPr/>
          <p:nvPr userDrawn="1"/>
        </p:nvCxnSpPr>
        <p:spPr>
          <a:xfrm>
            <a:off x="506506" y="980728"/>
            <a:ext cx="8892988"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2" r:id="rId4"/>
    <p:sldLayoutId id="2147483650" r:id="rId5"/>
    <p:sldLayoutId id="2147483652" r:id="rId6"/>
    <p:sldLayoutId id="2147483664" r:id="rId7"/>
    <p:sldLayoutId id="2147483654" r:id="rId8"/>
    <p:sldLayoutId id="2147483657" r:id="rId9"/>
  </p:sldLayoutIdLst>
  <p:hf hdr="0" ftr="0" dt="0"/>
  <p:txStyles>
    <p:titleStyle>
      <a:lvl1pPr algn="l" defTabSz="914400" rtl="0" eaLnBrk="1" latinLnBrk="0" hangingPunct="1">
        <a:spcBef>
          <a:spcPct val="0"/>
        </a:spcBef>
        <a:buNone/>
        <a:defRPr sz="2400" b="1" kern="1200" spc="0">
          <a:solidFill>
            <a:schemeClr val="accent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3">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3">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3">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3">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guide id="3" pos="308" userDrawn="1">
          <p15:clr>
            <a:srgbClr val="F26B43"/>
          </p15:clr>
        </p15:guide>
        <p15:guide id="4" pos="5932" userDrawn="1">
          <p15:clr>
            <a:srgbClr val="F26B43"/>
          </p15:clr>
        </p15:guide>
        <p15:guide id="5" orient="horz" pos="75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s://journals.plos.org/plosone/article/file?id=10.1371/journal.pone.0232207&amp;type=printable"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hyperlink" Target="https://www.menzies.edu.au/icms_docs/333685_Hep_B_Past_Bulletin_Volume_1_Issue_3.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04528" y="1844824"/>
            <a:ext cx="8420100" cy="1362075"/>
          </a:xfrm>
        </p:spPr>
        <p:txBody>
          <a:bodyPr/>
          <a:lstStyle/>
          <a:p>
            <a:pPr algn="ctr"/>
            <a:r>
              <a:rPr lang="en-AU" dirty="0"/>
              <a:t>Commissioning in the sexually transmissible infections and blood borne viruses subsector</a:t>
            </a:r>
          </a:p>
        </p:txBody>
      </p:sp>
      <p:sp>
        <p:nvSpPr>
          <p:cNvPr id="4" name="Text Placeholder 3"/>
          <p:cNvSpPr>
            <a:spLocks noGrp="1"/>
          </p:cNvSpPr>
          <p:nvPr>
            <p:ph type="body" idx="1"/>
          </p:nvPr>
        </p:nvSpPr>
        <p:spPr>
          <a:xfrm>
            <a:off x="742950" y="3356992"/>
            <a:ext cx="8420100" cy="1500187"/>
          </a:xfrm>
        </p:spPr>
        <p:txBody>
          <a:bodyPr>
            <a:normAutofit/>
          </a:bodyPr>
          <a:lstStyle/>
          <a:p>
            <a:pPr algn="ctr"/>
            <a:r>
              <a:rPr lang="en-AU" sz="4000" dirty="0">
                <a:solidFill>
                  <a:schemeClr val="accent2">
                    <a:lumMod val="60000"/>
                    <a:lumOff val="40000"/>
                  </a:schemeClr>
                </a:solidFill>
              </a:rPr>
              <a:t>Progress recap and outcomes discussion</a:t>
            </a:r>
          </a:p>
        </p:txBody>
      </p:sp>
      <p:sp>
        <p:nvSpPr>
          <p:cNvPr id="2" name="Flowchart: Process 1"/>
          <p:cNvSpPr/>
          <p:nvPr/>
        </p:nvSpPr>
        <p:spPr>
          <a:xfrm>
            <a:off x="272480" y="5517232"/>
            <a:ext cx="2592288" cy="916408"/>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400"/>
              </a:spcAft>
            </a:pPr>
            <a:r>
              <a:rPr lang="en-AU" sz="1200" b="1" dirty="0">
                <a:solidFill>
                  <a:schemeClr val="tx1"/>
                </a:solidFill>
              </a:rPr>
              <a:t>Fellon Gaida </a:t>
            </a:r>
          </a:p>
          <a:p>
            <a:pPr algn="ctr">
              <a:spcAft>
                <a:spcPts val="400"/>
              </a:spcAft>
            </a:pPr>
            <a:r>
              <a:rPr lang="en-AU" sz="1200" dirty="0">
                <a:solidFill>
                  <a:schemeClr val="accent3">
                    <a:lumMod val="75000"/>
                  </a:schemeClr>
                </a:solidFill>
              </a:rPr>
              <a:t>on behalf of Public Health Regulation and Projects</a:t>
            </a:r>
          </a:p>
          <a:p>
            <a:pPr algn="ctr">
              <a:spcAft>
                <a:spcPts val="400"/>
              </a:spcAft>
            </a:pPr>
            <a:r>
              <a:rPr lang="en-AU" sz="1200" dirty="0">
                <a:solidFill>
                  <a:schemeClr val="accent3">
                    <a:lumMod val="75000"/>
                  </a:schemeClr>
                </a:solidFill>
              </a:rPr>
              <a:t>December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300" y="274638"/>
            <a:ext cx="8915400" cy="706090"/>
          </a:xfrm>
        </p:spPr>
        <p:txBody>
          <a:bodyPr anchor="b">
            <a:normAutofit/>
          </a:bodyPr>
          <a:lstStyle/>
          <a:p>
            <a:r>
              <a:rPr lang="en-AU" dirty="0"/>
              <a:t>Background and rationale</a:t>
            </a:r>
          </a:p>
        </p:txBody>
      </p:sp>
      <p:sp>
        <p:nvSpPr>
          <p:cNvPr id="2" name="Slide Number Placeholder 1"/>
          <p:cNvSpPr>
            <a:spLocks noGrp="1"/>
          </p:cNvSpPr>
          <p:nvPr>
            <p:ph type="sldNum" sz="quarter" idx="4"/>
          </p:nvPr>
        </p:nvSpPr>
        <p:spPr>
          <a:xfrm>
            <a:off x="416496" y="6165304"/>
            <a:ext cx="2743200" cy="365125"/>
          </a:xfrm>
        </p:spPr>
        <p:txBody>
          <a:bodyPr anchor="ctr">
            <a:normAutofit/>
          </a:bodyPr>
          <a:lstStyle/>
          <a:p>
            <a:pPr>
              <a:spcAft>
                <a:spcPts val="600"/>
              </a:spcAft>
            </a:pPr>
            <a:fld id="{A111ABAE-1B12-4EB9-8E66-38B1E1BDD146}" type="slidenum">
              <a:rPr lang="en-AU" smtClean="0"/>
              <a:pPr>
                <a:spcAft>
                  <a:spcPts val="600"/>
                </a:spcAft>
              </a:pPr>
              <a:t>10</a:t>
            </a:fld>
            <a:endParaRPr lang="en-AU"/>
          </a:p>
        </p:txBody>
      </p:sp>
      <p:sp>
        <p:nvSpPr>
          <p:cNvPr id="10" name="TextBox 9">
            <a:extLst>
              <a:ext uri="{FF2B5EF4-FFF2-40B4-BE49-F238E27FC236}">
                <a16:creationId xmlns:a16="http://schemas.microsoft.com/office/drawing/2014/main" id="{7D995281-14F3-C75E-F261-67FE8B9DCA7D}"/>
              </a:ext>
            </a:extLst>
          </p:cNvPr>
          <p:cNvSpPr txBox="1"/>
          <p:nvPr/>
        </p:nvSpPr>
        <p:spPr>
          <a:xfrm>
            <a:off x="128464" y="1268760"/>
            <a:ext cx="9577064" cy="4370427"/>
          </a:xfrm>
          <a:prstGeom prst="rect">
            <a:avLst/>
          </a:prstGeom>
          <a:noFill/>
        </p:spPr>
        <p:txBody>
          <a:bodyPr wrap="square">
            <a:spAutoFit/>
          </a:bodyPr>
          <a:lstStyle/>
          <a:p>
            <a:pPr marL="285750" indent="-285750">
              <a:buFont typeface="Arial" panose="020B0604020202020204" pitchFamily="34" charset="0"/>
              <a:buChar char="•"/>
            </a:pPr>
            <a:r>
              <a:rPr lang="en-AU" sz="2200" b="0" i="0" dirty="0">
                <a:effectLst/>
                <a:latin typeface="Istok Web"/>
              </a:rPr>
              <a:t>Commissioning is a policy shift in thinking about how to build collaborative service systems. </a:t>
            </a:r>
            <a:endParaRPr lang="en-AU" sz="2200" dirty="0"/>
          </a:p>
          <a:p>
            <a:pPr marL="285750" indent="-285750">
              <a:buFont typeface="Arial" panose="020B0604020202020204" pitchFamily="34" charset="0"/>
              <a:buChar char="•"/>
            </a:pPr>
            <a:endParaRPr lang="en-AU" sz="2200" dirty="0"/>
          </a:p>
          <a:p>
            <a:pPr marL="285750" indent="-285750">
              <a:buFont typeface="Arial" panose="020B0604020202020204" pitchFamily="34" charset="0"/>
              <a:buChar char="•"/>
            </a:pPr>
            <a:r>
              <a:rPr lang="en-AU" sz="2200" dirty="0"/>
              <a:t>Existing contracts are primarily outputs based and provide limited opportunity to measure outcomes or innovate in response to changing community needs.</a:t>
            </a:r>
          </a:p>
          <a:p>
            <a:pPr marL="285750" indent="-285750">
              <a:buFont typeface="Arial" panose="020B0604020202020204" pitchFamily="34" charset="0"/>
              <a:buChar char="•"/>
            </a:pPr>
            <a:endParaRPr lang="en-AU" sz="2200" dirty="0"/>
          </a:p>
          <a:p>
            <a:pPr marL="285750" indent="-285750">
              <a:buFont typeface="Arial" panose="020B0604020202020204" pitchFamily="34" charset="0"/>
              <a:buChar char="•"/>
            </a:pPr>
            <a:r>
              <a:rPr lang="en-AU" sz="2200" dirty="0"/>
              <a:t>A shift towards a commissioning approach for the future delivery of health services aligns with the position increasingly adopted across local and international jurisdictions: that commissioning represents a leading practice approach to designing and investing in community health services and delivering improved client outcomes. </a:t>
            </a:r>
          </a:p>
          <a:p>
            <a:pPr marL="285750" indent="-285750">
              <a:buFont typeface="Arial" panose="020B0604020202020204" pitchFamily="34" charset="0"/>
              <a:buChar char="•"/>
            </a:pPr>
            <a:endParaRPr lang="en-AU" dirty="0"/>
          </a:p>
          <a:p>
            <a:pPr marL="285750" indent="-285750">
              <a:buFont typeface="Arial" panose="020B0604020202020204" pitchFamily="34" charset="0"/>
              <a:buChar char="•"/>
            </a:pPr>
            <a:endParaRPr lang="en-AU" dirty="0"/>
          </a:p>
        </p:txBody>
      </p:sp>
    </p:spTree>
    <p:extLst>
      <p:ext uri="{BB962C8B-B14F-4D97-AF65-F5344CB8AC3E}">
        <p14:creationId xmlns:p14="http://schemas.microsoft.com/office/powerpoint/2010/main" val="951787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300" y="274638"/>
            <a:ext cx="8915400" cy="706090"/>
          </a:xfrm>
        </p:spPr>
        <p:txBody>
          <a:bodyPr anchor="b">
            <a:normAutofit/>
          </a:bodyPr>
          <a:lstStyle/>
          <a:p>
            <a:r>
              <a:rPr lang="en-AU" dirty="0"/>
              <a:t>Brainstorming outcomes</a:t>
            </a:r>
          </a:p>
        </p:txBody>
      </p:sp>
      <p:sp>
        <p:nvSpPr>
          <p:cNvPr id="2" name="Slide Number Placeholder 1"/>
          <p:cNvSpPr>
            <a:spLocks noGrp="1"/>
          </p:cNvSpPr>
          <p:nvPr>
            <p:ph type="sldNum" sz="quarter" idx="4"/>
          </p:nvPr>
        </p:nvSpPr>
        <p:spPr>
          <a:xfrm>
            <a:off x="416496" y="6165304"/>
            <a:ext cx="2743200" cy="365125"/>
          </a:xfrm>
        </p:spPr>
        <p:txBody>
          <a:bodyPr anchor="ctr">
            <a:normAutofit/>
          </a:bodyPr>
          <a:lstStyle/>
          <a:p>
            <a:pPr>
              <a:spcAft>
                <a:spcPts val="600"/>
              </a:spcAft>
            </a:pPr>
            <a:fld id="{A111ABAE-1B12-4EB9-8E66-38B1E1BDD146}" type="slidenum">
              <a:rPr lang="en-AU" smtClean="0"/>
              <a:pPr>
                <a:spcAft>
                  <a:spcPts val="600"/>
                </a:spcAft>
              </a:pPr>
              <a:t>11</a:t>
            </a:fld>
            <a:endParaRPr lang="en-AU"/>
          </a:p>
        </p:txBody>
      </p:sp>
      <p:sp>
        <p:nvSpPr>
          <p:cNvPr id="10" name="TextBox 9">
            <a:extLst>
              <a:ext uri="{FF2B5EF4-FFF2-40B4-BE49-F238E27FC236}">
                <a16:creationId xmlns:a16="http://schemas.microsoft.com/office/drawing/2014/main" id="{7D995281-14F3-C75E-F261-67FE8B9DCA7D}"/>
              </a:ext>
            </a:extLst>
          </p:cNvPr>
          <p:cNvSpPr txBox="1"/>
          <p:nvPr/>
        </p:nvSpPr>
        <p:spPr>
          <a:xfrm>
            <a:off x="128464" y="1268760"/>
            <a:ext cx="9577064" cy="646331"/>
          </a:xfrm>
          <a:prstGeom prst="rect">
            <a:avLst/>
          </a:prstGeom>
          <a:noFill/>
        </p:spPr>
        <p:txBody>
          <a:bodyPr wrap="square">
            <a:spAutoFit/>
          </a:bodyPr>
          <a:lstStyle/>
          <a:p>
            <a:pPr marL="285750" indent="-285750">
              <a:buFont typeface="Arial" panose="020B0604020202020204" pitchFamily="34" charset="0"/>
              <a:buChar char="•"/>
            </a:pPr>
            <a:endParaRPr lang="en-AU" dirty="0"/>
          </a:p>
          <a:p>
            <a:pPr marL="285750" indent="-285750">
              <a:buFont typeface="Arial" panose="020B0604020202020204" pitchFamily="34" charset="0"/>
              <a:buChar char="•"/>
            </a:pPr>
            <a:endParaRPr lang="en-AU" dirty="0"/>
          </a:p>
        </p:txBody>
      </p:sp>
      <p:graphicFrame>
        <p:nvGraphicFramePr>
          <p:cNvPr id="3" name="Diagram 2">
            <a:extLst>
              <a:ext uri="{FF2B5EF4-FFF2-40B4-BE49-F238E27FC236}">
                <a16:creationId xmlns:a16="http://schemas.microsoft.com/office/drawing/2014/main" id="{A3D48CFB-8AF7-9493-D827-19629EDDCF65}"/>
              </a:ext>
            </a:extLst>
          </p:cNvPr>
          <p:cNvGraphicFramePr/>
          <p:nvPr>
            <p:extLst>
              <p:ext uri="{D42A27DB-BD31-4B8C-83A1-F6EECF244321}">
                <p14:modId xmlns:p14="http://schemas.microsoft.com/office/powerpoint/2010/main" val="713199352"/>
              </p:ext>
            </p:extLst>
          </p:nvPr>
        </p:nvGraphicFramePr>
        <p:xfrm>
          <a:off x="51316" y="1268760"/>
          <a:ext cx="6604000"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Straight Arrow Connector 4">
            <a:extLst>
              <a:ext uri="{FF2B5EF4-FFF2-40B4-BE49-F238E27FC236}">
                <a16:creationId xmlns:a16="http://schemas.microsoft.com/office/drawing/2014/main" id="{269913E3-C5A5-7589-F525-71FD628D1952}"/>
              </a:ext>
            </a:extLst>
          </p:cNvPr>
          <p:cNvCxnSpPr/>
          <p:nvPr/>
        </p:nvCxnSpPr>
        <p:spPr>
          <a:xfrm flipV="1">
            <a:off x="4160912" y="1548955"/>
            <a:ext cx="1584176" cy="288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CFA6F507-7FDB-D039-7F20-19C71913F26E}"/>
              </a:ext>
            </a:extLst>
          </p:cNvPr>
          <p:cNvSpPr/>
          <p:nvPr/>
        </p:nvSpPr>
        <p:spPr>
          <a:xfrm>
            <a:off x="5822236" y="980680"/>
            <a:ext cx="2072680"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dirty="0">
                <a:solidFill>
                  <a:schemeClr val="bg1"/>
                </a:solidFill>
              </a:rPr>
              <a:t>ACT Wellbeing indicators, epidemiological/burden of disease data</a:t>
            </a:r>
          </a:p>
          <a:p>
            <a:pPr algn="ctr"/>
            <a:r>
              <a:rPr lang="en-AU" sz="1200" dirty="0">
                <a:solidFill>
                  <a:schemeClr val="bg1"/>
                </a:solidFill>
              </a:rPr>
              <a:t>AIHW/ABS data</a:t>
            </a:r>
          </a:p>
        </p:txBody>
      </p:sp>
      <p:cxnSp>
        <p:nvCxnSpPr>
          <p:cNvPr id="11" name="Straight Arrow Connector 10">
            <a:extLst>
              <a:ext uri="{FF2B5EF4-FFF2-40B4-BE49-F238E27FC236}">
                <a16:creationId xmlns:a16="http://schemas.microsoft.com/office/drawing/2014/main" id="{32EBB751-260C-7756-B26C-BC0A43F4F2E6}"/>
              </a:ext>
            </a:extLst>
          </p:cNvPr>
          <p:cNvCxnSpPr/>
          <p:nvPr/>
        </p:nvCxnSpPr>
        <p:spPr>
          <a:xfrm>
            <a:off x="3656856" y="4881317"/>
            <a:ext cx="2304256"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8C4B6FC1-E124-4392-B94A-67608D22547B}"/>
              </a:ext>
            </a:extLst>
          </p:cNvPr>
          <p:cNvSpPr/>
          <p:nvPr/>
        </p:nvSpPr>
        <p:spPr>
          <a:xfrm>
            <a:off x="6251797" y="4970917"/>
            <a:ext cx="2072680"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dirty="0">
                <a:solidFill>
                  <a:schemeClr val="bg1"/>
                </a:solidFill>
              </a:rPr>
              <a:t>Self-reported data (e.g. survey responses, quality of life indicators)</a:t>
            </a:r>
          </a:p>
        </p:txBody>
      </p:sp>
      <p:cxnSp>
        <p:nvCxnSpPr>
          <p:cNvPr id="14" name="Straight Arrow Connector 13">
            <a:extLst>
              <a:ext uri="{FF2B5EF4-FFF2-40B4-BE49-F238E27FC236}">
                <a16:creationId xmlns:a16="http://schemas.microsoft.com/office/drawing/2014/main" id="{B2B589BD-3F13-D584-6708-3728E4670372}"/>
              </a:ext>
            </a:extLst>
          </p:cNvPr>
          <p:cNvCxnSpPr/>
          <p:nvPr/>
        </p:nvCxnSpPr>
        <p:spPr>
          <a:xfrm>
            <a:off x="4083765" y="3789040"/>
            <a:ext cx="2525419" cy="72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8EEEF618-F436-48D1-BBDE-067D65CF777D}"/>
              </a:ext>
            </a:extLst>
          </p:cNvPr>
          <p:cNvSpPr/>
          <p:nvPr/>
        </p:nvSpPr>
        <p:spPr>
          <a:xfrm>
            <a:off x="6753200" y="3407871"/>
            <a:ext cx="2072680"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dirty="0">
                <a:solidFill>
                  <a:schemeClr val="bg1"/>
                </a:solidFill>
              </a:rPr>
              <a:t>Program evaluation measures</a:t>
            </a:r>
          </a:p>
        </p:txBody>
      </p:sp>
      <p:cxnSp>
        <p:nvCxnSpPr>
          <p:cNvPr id="17" name="Straight Arrow Connector 16">
            <a:extLst>
              <a:ext uri="{FF2B5EF4-FFF2-40B4-BE49-F238E27FC236}">
                <a16:creationId xmlns:a16="http://schemas.microsoft.com/office/drawing/2014/main" id="{6AA358E1-DC25-CAFD-BFC0-E141CCB12638}"/>
              </a:ext>
            </a:extLst>
          </p:cNvPr>
          <p:cNvCxnSpPr/>
          <p:nvPr/>
        </p:nvCxnSpPr>
        <p:spPr>
          <a:xfrm>
            <a:off x="4011624" y="2694834"/>
            <a:ext cx="241756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E75058BB-3EE1-CB10-6678-EBC6188EC7F2}"/>
              </a:ext>
            </a:extLst>
          </p:cNvPr>
          <p:cNvSpPr/>
          <p:nvPr/>
        </p:nvSpPr>
        <p:spPr>
          <a:xfrm>
            <a:off x="6537176" y="2175115"/>
            <a:ext cx="2072680"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dirty="0">
                <a:solidFill>
                  <a:schemeClr val="bg1"/>
                </a:solidFill>
              </a:rPr>
              <a:t>???</a:t>
            </a:r>
          </a:p>
        </p:txBody>
      </p:sp>
    </p:spTree>
    <p:extLst>
      <p:ext uri="{BB962C8B-B14F-4D97-AF65-F5344CB8AC3E}">
        <p14:creationId xmlns:p14="http://schemas.microsoft.com/office/powerpoint/2010/main" val="3239843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300" y="274638"/>
            <a:ext cx="8915400" cy="706090"/>
          </a:xfrm>
        </p:spPr>
        <p:txBody>
          <a:bodyPr anchor="b">
            <a:normAutofit/>
          </a:bodyPr>
          <a:lstStyle/>
          <a:p>
            <a:r>
              <a:rPr lang="en-AU"/>
              <a:t>The Wellbeing Framework</a:t>
            </a:r>
          </a:p>
        </p:txBody>
      </p:sp>
      <p:pic>
        <p:nvPicPr>
          <p:cNvPr id="8" name="Picture 7">
            <a:extLst>
              <a:ext uri="{FF2B5EF4-FFF2-40B4-BE49-F238E27FC236}">
                <a16:creationId xmlns:a16="http://schemas.microsoft.com/office/drawing/2014/main" id="{5CD40116-2C13-DA2C-E1A5-4ADCD95F949F}"/>
              </a:ext>
            </a:extLst>
          </p:cNvPr>
          <p:cNvPicPr>
            <a:picLocks noChangeAspect="1"/>
          </p:cNvPicPr>
          <p:nvPr/>
        </p:nvPicPr>
        <p:blipFill>
          <a:blip r:embed="rId3"/>
          <a:stretch>
            <a:fillRect/>
          </a:stretch>
        </p:blipFill>
        <p:spPr>
          <a:xfrm>
            <a:off x="0" y="1669970"/>
            <a:ext cx="3589858" cy="3518060"/>
          </a:xfrm>
          <a:prstGeom prst="rect">
            <a:avLst/>
          </a:prstGeom>
          <a:noFill/>
        </p:spPr>
      </p:pic>
      <p:pic>
        <p:nvPicPr>
          <p:cNvPr id="5" name="Picture 4">
            <a:extLst>
              <a:ext uri="{FF2B5EF4-FFF2-40B4-BE49-F238E27FC236}">
                <a16:creationId xmlns:a16="http://schemas.microsoft.com/office/drawing/2014/main" id="{A353339C-0289-3E78-15C1-5A7CD353B94D}"/>
              </a:ext>
            </a:extLst>
          </p:cNvPr>
          <p:cNvPicPr>
            <a:picLocks noChangeAspect="1"/>
          </p:cNvPicPr>
          <p:nvPr/>
        </p:nvPicPr>
        <p:blipFill>
          <a:blip r:embed="rId4"/>
          <a:stretch>
            <a:fillRect/>
          </a:stretch>
        </p:blipFill>
        <p:spPr>
          <a:xfrm>
            <a:off x="3596571" y="2089106"/>
            <a:ext cx="6160435" cy="2679788"/>
          </a:xfrm>
          <a:prstGeom prst="rect">
            <a:avLst/>
          </a:prstGeom>
          <a:noFill/>
        </p:spPr>
      </p:pic>
      <p:sp>
        <p:nvSpPr>
          <p:cNvPr id="2" name="Slide Number Placeholder 1"/>
          <p:cNvSpPr>
            <a:spLocks noGrp="1"/>
          </p:cNvSpPr>
          <p:nvPr>
            <p:ph type="sldNum" sz="quarter" idx="4"/>
          </p:nvPr>
        </p:nvSpPr>
        <p:spPr>
          <a:xfrm>
            <a:off x="416496" y="6165304"/>
            <a:ext cx="2743200" cy="365125"/>
          </a:xfrm>
        </p:spPr>
        <p:txBody>
          <a:bodyPr anchor="ctr">
            <a:normAutofit/>
          </a:bodyPr>
          <a:lstStyle/>
          <a:p>
            <a:pPr>
              <a:spcAft>
                <a:spcPts val="600"/>
              </a:spcAft>
            </a:pPr>
            <a:fld id="{A111ABAE-1B12-4EB9-8E66-38B1E1BDD146}" type="slidenum">
              <a:rPr lang="en-AU" smtClean="0"/>
              <a:pPr>
                <a:spcAft>
                  <a:spcPts val="600"/>
                </a:spcAft>
              </a:pPr>
              <a:t>12</a:t>
            </a:fld>
            <a:endParaRPr lang="en-AU"/>
          </a:p>
        </p:txBody>
      </p:sp>
    </p:spTree>
    <p:extLst>
      <p:ext uri="{BB962C8B-B14F-4D97-AF65-F5344CB8AC3E}">
        <p14:creationId xmlns:p14="http://schemas.microsoft.com/office/powerpoint/2010/main" val="811945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300" y="274638"/>
            <a:ext cx="8915400" cy="706090"/>
          </a:xfrm>
        </p:spPr>
        <p:txBody>
          <a:bodyPr anchor="b">
            <a:normAutofit fontScale="90000"/>
          </a:bodyPr>
          <a:lstStyle/>
          <a:p>
            <a:r>
              <a:rPr lang="en-AU" dirty="0"/>
              <a:t>Accessible, Accountable, Sustainable: A Framework for the ACT public Health System 2020-2030</a:t>
            </a:r>
          </a:p>
        </p:txBody>
      </p:sp>
      <p:sp>
        <p:nvSpPr>
          <p:cNvPr id="2" name="Slide Number Placeholder 1"/>
          <p:cNvSpPr>
            <a:spLocks noGrp="1"/>
          </p:cNvSpPr>
          <p:nvPr>
            <p:ph type="sldNum" sz="quarter" idx="4"/>
          </p:nvPr>
        </p:nvSpPr>
        <p:spPr>
          <a:xfrm>
            <a:off x="416496" y="6165304"/>
            <a:ext cx="2743200" cy="365125"/>
          </a:xfrm>
        </p:spPr>
        <p:txBody>
          <a:bodyPr anchor="ctr">
            <a:normAutofit/>
          </a:bodyPr>
          <a:lstStyle/>
          <a:p>
            <a:pPr>
              <a:spcAft>
                <a:spcPts val="600"/>
              </a:spcAft>
            </a:pPr>
            <a:fld id="{A111ABAE-1B12-4EB9-8E66-38B1E1BDD146}" type="slidenum">
              <a:rPr lang="en-AU" smtClean="0"/>
              <a:pPr>
                <a:spcAft>
                  <a:spcPts val="600"/>
                </a:spcAft>
              </a:pPr>
              <a:t>13</a:t>
            </a:fld>
            <a:endParaRPr lang="en-AU"/>
          </a:p>
        </p:txBody>
      </p:sp>
      <p:pic>
        <p:nvPicPr>
          <p:cNvPr id="4" name="Picture 3">
            <a:extLst>
              <a:ext uri="{FF2B5EF4-FFF2-40B4-BE49-F238E27FC236}">
                <a16:creationId xmlns:a16="http://schemas.microsoft.com/office/drawing/2014/main" id="{56BC59CF-F751-4F06-9B43-C5663281BB00}"/>
              </a:ext>
            </a:extLst>
          </p:cNvPr>
          <p:cNvPicPr>
            <a:picLocks noChangeAspect="1"/>
          </p:cNvPicPr>
          <p:nvPr/>
        </p:nvPicPr>
        <p:blipFill>
          <a:blip r:embed="rId3"/>
          <a:stretch>
            <a:fillRect/>
          </a:stretch>
        </p:blipFill>
        <p:spPr>
          <a:xfrm>
            <a:off x="2360712" y="1257380"/>
            <a:ext cx="4824535" cy="4693499"/>
          </a:xfrm>
          <a:prstGeom prst="rect">
            <a:avLst/>
          </a:prstGeom>
        </p:spPr>
      </p:pic>
    </p:spTree>
    <p:extLst>
      <p:ext uri="{BB962C8B-B14F-4D97-AF65-F5344CB8AC3E}">
        <p14:creationId xmlns:p14="http://schemas.microsoft.com/office/powerpoint/2010/main" val="1672635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44488" y="261086"/>
            <a:ext cx="8915400" cy="706090"/>
          </a:xfrm>
        </p:spPr>
        <p:txBody>
          <a:bodyPr anchor="b">
            <a:normAutofit/>
          </a:bodyPr>
          <a:lstStyle/>
          <a:p>
            <a:r>
              <a:rPr lang="en-AU" dirty="0"/>
              <a:t>Commissioning for outcomes: Potential approaches</a:t>
            </a:r>
          </a:p>
        </p:txBody>
      </p:sp>
      <p:sp>
        <p:nvSpPr>
          <p:cNvPr id="2" name="Slide Number Placeholder 1"/>
          <p:cNvSpPr>
            <a:spLocks noGrp="1"/>
          </p:cNvSpPr>
          <p:nvPr>
            <p:ph type="sldNum" sz="quarter" idx="4"/>
          </p:nvPr>
        </p:nvSpPr>
        <p:spPr>
          <a:xfrm>
            <a:off x="416496" y="6165304"/>
            <a:ext cx="2743200" cy="365125"/>
          </a:xfrm>
        </p:spPr>
        <p:txBody>
          <a:bodyPr anchor="ctr">
            <a:normAutofit/>
          </a:bodyPr>
          <a:lstStyle/>
          <a:p>
            <a:pPr>
              <a:spcAft>
                <a:spcPts val="600"/>
              </a:spcAft>
            </a:pPr>
            <a:fld id="{A111ABAE-1B12-4EB9-8E66-38B1E1BDD146}" type="slidenum">
              <a:rPr lang="en-AU" smtClean="0"/>
              <a:pPr>
                <a:spcAft>
                  <a:spcPts val="600"/>
                </a:spcAft>
              </a:pPr>
              <a:t>14</a:t>
            </a:fld>
            <a:endParaRPr lang="en-AU"/>
          </a:p>
        </p:txBody>
      </p:sp>
      <p:graphicFrame>
        <p:nvGraphicFramePr>
          <p:cNvPr id="3" name="Diagram 2">
            <a:extLst>
              <a:ext uri="{FF2B5EF4-FFF2-40B4-BE49-F238E27FC236}">
                <a16:creationId xmlns:a16="http://schemas.microsoft.com/office/drawing/2014/main" id="{2A98596F-89EE-BB7B-D11B-198A9D00C3D4}"/>
              </a:ext>
            </a:extLst>
          </p:cNvPr>
          <p:cNvGraphicFramePr/>
          <p:nvPr>
            <p:extLst>
              <p:ext uri="{D42A27DB-BD31-4B8C-83A1-F6EECF244321}">
                <p14:modId xmlns:p14="http://schemas.microsoft.com/office/powerpoint/2010/main" val="768142888"/>
              </p:ext>
            </p:extLst>
          </p:nvPr>
        </p:nvGraphicFramePr>
        <p:xfrm>
          <a:off x="-231576" y="1117868"/>
          <a:ext cx="6048672" cy="41833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1DCFFE6D-CAC0-12D8-909A-DC446F830569}"/>
              </a:ext>
            </a:extLst>
          </p:cNvPr>
          <p:cNvSpPr txBox="1"/>
          <p:nvPr/>
        </p:nvSpPr>
        <p:spPr>
          <a:xfrm>
            <a:off x="5601072" y="1196752"/>
            <a:ext cx="4090864" cy="4278094"/>
          </a:xfrm>
          <a:prstGeom prst="rect">
            <a:avLst/>
          </a:prstGeom>
          <a:noFill/>
        </p:spPr>
        <p:txBody>
          <a:bodyPr wrap="square" rtlCol="0">
            <a:spAutoFit/>
          </a:bodyPr>
          <a:lstStyle/>
          <a:p>
            <a:pPr marL="285750" indent="-285750">
              <a:buFont typeface="Arial" panose="020B0604020202020204" pitchFamily="34" charset="0"/>
              <a:buChar char="•"/>
            </a:pPr>
            <a:r>
              <a:rPr lang="en-AU" sz="1600" i="1" dirty="0"/>
              <a:t>These outcomes would be collaboratively deigned by the ACTHD commissioning business units, the Commissioning Team and with input from sector partners. Multiple data sources may be identified.</a:t>
            </a:r>
          </a:p>
          <a:p>
            <a:pPr marL="285750" indent="-285750">
              <a:buFont typeface="Arial" panose="020B0604020202020204" pitchFamily="34" charset="0"/>
              <a:buChar char="•"/>
            </a:pPr>
            <a:endParaRPr lang="en-AU" sz="1600" i="1" dirty="0"/>
          </a:p>
          <a:p>
            <a:r>
              <a:rPr lang="en-AU" sz="1600" i="1" dirty="0"/>
              <a:t>** These outcomes would be co-designed by ACTHD and the successful tenderer. Data sources may include program evaluation measures or client/participant self-reported data</a:t>
            </a:r>
          </a:p>
          <a:p>
            <a:endParaRPr lang="en-AU" sz="1600" i="1" dirty="0"/>
          </a:p>
          <a:p>
            <a:r>
              <a:rPr lang="en-AU" sz="1600" i="1" dirty="0"/>
              <a:t>*** These are largely determined in the agreement drafting stage given there are a number of mandatory reporting points for all agreements. This data would need to be collected by the procured provider</a:t>
            </a:r>
          </a:p>
        </p:txBody>
      </p:sp>
    </p:spTree>
    <p:extLst>
      <p:ext uri="{BB962C8B-B14F-4D97-AF65-F5344CB8AC3E}">
        <p14:creationId xmlns:p14="http://schemas.microsoft.com/office/powerpoint/2010/main" val="3428463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2156" y="512373"/>
            <a:ext cx="8915400" cy="495848"/>
          </a:xfrm>
        </p:spPr>
        <p:txBody>
          <a:bodyPr/>
          <a:lstStyle/>
          <a:p>
            <a:r>
              <a:rPr lang="en-AU" dirty="0">
                <a:solidFill>
                  <a:schemeClr val="accent2">
                    <a:lumMod val="75000"/>
                  </a:schemeClr>
                </a:solidFill>
              </a:rPr>
              <a:t>Proposed higher-level STIBBV outcomes</a:t>
            </a:r>
            <a:br>
              <a:rPr lang="en-AU" dirty="0">
                <a:solidFill>
                  <a:schemeClr val="accent2">
                    <a:lumMod val="75000"/>
                  </a:schemeClr>
                </a:solidFill>
              </a:rPr>
            </a:br>
            <a:endParaRPr lang="en-AU" i="1" dirty="0">
              <a:solidFill>
                <a:schemeClr val="accent2">
                  <a:lumMod val="75000"/>
                </a:schemeClr>
              </a:solidFill>
            </a:endParaRPr>
          </a:p>
        </p:txBody>
      </p:sp>
      <p:sp>
        <p:nvSpPr>
          <p:cNvPr id="2" name="Slide Number Placeholder 1"/>
          <p:cNvSpPr>
            <a:spLocks noGrp="1"/>
          </p:cNvSpPr>
          <p:nvPr>
            <p:ph type="sldNum" sz="quarter" idx="4"/>
          </p:nvPr>
        </p:nvSpPr>
        <p:spPr/>
        <p:txBody>
          <a:bodyPr/>
          <a:lstStyle/>
          <a:p>
            <a:fld id="{A111ABAE-1B12-4EB9-8E66-38B1E1BDD146}" type="slidenum">
              <a:rPr lang="en-AU" smtClean="0"/>
              <a:pPr/>
              <a:t>15</a:t>
            </a:fld>
            <a:endParaRPr lang="en-AU" dirty="0"/>
          </a:p>
        </p:txBody>
      </p:sp>
      <p:graphicFrame>
        <p:nvGraphicFramePr>
          <p:cNvPr id="5" name="Table 5">
            <a:extLst>
              <a:ext uri="{FF2B5EF4-FFF2-40B4-BE49-F238E27FC236}">
                <a16:creationId xmlns:a16="http://schemas.microsoft.com/office/drawing/2014/main" id="{2C2F2F6E-43BF-BF6E-83E1-73AF309C2518}"/>
              </a:ext>
            </a:extLst>
          </p:cNvPr>
          <p:cNvGraphicFramePr>
            <a:graphicFrameLocks noGrp="1"/>
          </p:cNvGraphicFramePr>
          <p:nvPr>
            <p:extLst>
              <p:ext uri="{D42A27DB-BD31-4B8C-83A1-F6EECF244321}">
                <p14:modId xmlns:p14="http://schemas.microsoft.com/office/powerpoint/2010/main" val="2607209179"/>
              </p:ext>
            </p:extLst>
          </p:nvPr>
        </p:nvGraphicFramePr>
        <p:xfrm>
          <a:off x="22156" y="1772816"/>
          <a:ext cx="9940308" cy="2377440"/>
        </p:xfrm>
        <a:graphic>
          <a:graphicData uri="http://schemas.openxmlformats.org/drawingml/2006/table">
            <a:tbl>
              <a:tblPr firstRow="1" bandRow="1">
                <a:tableStyleId>{5C22544A-7EE6-4342-B048-85BDC9FD1C3A}</a:tableStyleId>
              </a:tblPr>
              <a:tblGrid>
                <a:gridCol w="1872653">
                  <a:extLst>
                    <a:ext uri="{9D8B030D-6E8A-4147-A177-3AD203B41FA5}">
                      <a16:colId xmlns:a16="http://schemas.microsoft.com/office/drawing/2014/main" val="3765048289"/>
                    </a:ext>
                  </a:extLst>
                </a:gridCol>
                <a:gridCol w="3024336">
                  <a:extLst>
                    <a:ext uri="{9D8B030D-6E8A-4147-A177-3AD203B41FA5}">
                      <a16:colId xmlns:a16="http://schemas.microsoft.com/office/drawing/2014/main" val="1411375054"/>
                    </a:ext>
                  </a:extLst>
                </a:gridCol>
                <a:gridCol w="2898631">
                  <a:extLst>
                    <a:ext uri="{9D8B030D-6E8A-4147-A177-3AD203B41FA5}">
                      <a16:colId xmlns:a16="http://schemas.microsoft.com/office/drawing/2014/main" val="486525629"/>
                    </a:ext>
                  </a:extLst>
                </a:gridCol>
                <a:gridCol w="2144688">
                  <a:extLst>
                    <a:ext uri="{9D8B030D-6E8A-4147-A177-3AD203B41FA5}">
                      <a16:colId xmlns:a16="http://schemas.microsoft.com/office/drawing/2014/main" val="1231918900"/>
                    </a:ext>
                  </a:extLst>
                </a:gridCol>
              </a:tblGrid>
              <a:tr h="370840">
                <a:tc>
                  <a:txBody>
                    <a:bodyPr/>
                    <a:lstStyle/>
                    <a:p>
                      <a:r>
                        <a:rPr lang="en-AU" sz="1800" dirty="0"/>
                        <a:t>Outcome Domain</a:t>
                      </a:r>
                    </a:p>
                  </a:txBody>
                  <a:tcPr/>
                </a:tc>
                <a:tc>
                  <a:txBody>
                    <a:bodyPr/>
                    <a:lstStyle/>
                    <a:p>
                      <a:r>
                        <a:rPr lang="en-AU" sz="1800" dirty="0"/>
                        <a:t>Descriptor</a:t>
                      </a:r>
                    </a:p>
                  </a:txBody>
                  <a:tcPr/>
                </a:tc>
                <a:tc>
                  <a:txBody>
                    <a:bodyPr/>
                    <a:lstStyle/>
                    <a:p>
                      <a:r>
                        <a:rPr lang="en-AU" sz="1800" dirty="0"/>
                        <a:t>Strategic Alignment</a:t>
                      </a:r>
                    </a:p>
                  </a:txBody>
                  <a:tcPr/>
                </a:tc>
                <a:tc>
                  <a:txBody>
                    <a:bodyPr/>
                    <a:lstStyle/>
                    <a:p>
                      <a:r>
                        <a:rPr lang="en-AU" sz="1800" dirty="0"/>
                        <a:t>Potential data sources</a:t>
                      </a:r>
                    </a:p>
                  </a:txBody>
                  <a:tcPr/>
                </a:tc>
                <a:extLst>
                  <a:ext uri="{0D108BD9-81ED-4DB2-BD59-A6C34878D82A}">
                    <a16:rowId xmlns:a16="http://schemas.microsoft.com/office/drawing/2014/main" val="1797352903"/>
                  </a:ext>
                </a:extLst>
              </a:tr>
              <a:tr h="472440">
                <a:tc rowSpan="2">
                  <a:txBody>
                    <a:bodyPr/>
                    <a:lstStyle/>
                    <a:p>
                      <a:r>
                        <a:rPr lang="en-AU" sz="1800" b="1" dirty="0"/>
                        <a:t>STIBBV related health literacy</a:t>
                      </a:r>
                    </a:p>
                  </a:txBody>
                  <a:tcPr/>
                </a:tc>
                <a:tc rowSpan="2">
                  <a:txBody>
                    <a:bodyPr/>
                    <a:lstStyle/>
                    <a:p>
                      <a:pPr marL="285750" indent="-285750">
                        <a:buFont typeface="Arial" panose="020B0604020202020204" pitchFamily="34" charset="0"/>
                        <a:buChar char="•"/>
                      </a:pPr>
                      <a:r>
                        <a:rPr lang="en-AU" sz="1800" dirty="0"/>
                        <a:t>People have knowledge about STIBBVs , including transmission, how to reduce their risk, and how and where to access testing, treatment and care</a:t>
                      </a:r>
                    </a:p>
                  </a:txBody>
                  <a:tcPr/>
                </a:tc>
                <a:tc>
                  <a:txBody>
                    <a:bodyPr/>
                    <a:lstStyle/>
                    <a:p>
                      <a:pPr algn="ctr"/>
                      <a:r>
                        <a:rPr lang="en-AU" sz="1800" dirty="0">
                          <a:solidFill>
                            <a:schemeClr val="bg1"/>
                          </a:solidFill>
                        </a:rPr>
                        <a:t>Education and lifelong learning</a:t>
                      </a:r>
                    </a:p>
                  </a:txBody>
                  <a:tcPr>
                    <a:solidFill>
                      <a:srgbClr val="CC0099"/>
                    </a:solidFill>
                  </a:tcPr>
                </a:tc>
                <a:tc rowSpan="2">
                  <a:txBody>
                    <a:bodyPr/>
                    <a:lstStyle/>
                    <a:p>
                      <a:r>
                        <a:rPr lang="en-AU" sz="1800" dirty="0"/>
                        <a:t>Self-report surveys</a:t>
                      </a:r>
                    </a:p>
                  </a:txBody>
                  <a:tcPr/>
                </a:tc>
                <a:extLst>
                  <a:ext uri="{0D108BD9-81ED-4DB2-BD59-A6C34878D82A}">
                    <a16:rowId xmlns:a16="http://schemas.microsoft.com/office/drawing/2014/main" val="2855851351"/>
                  </a:ext>
                </a:extLst>
              </a:tr>
              <a:tr h="310142">
                <a:tc vMerge="1">
                  <a:txBody>
                    <a:bodyPr/>
                    <a:lstStyle/>
                    <a:p>
                      <a:endParaRPr lang="en-AU"/>
                    </a:p>
                  </a:txBody>
                  <a:tcPr/>
                </a:tc>
                <a:tc vMerge="1">
                  <a:txBody>
                    <a:bodyPr/>
                    <a:lstStyle/>
                    <a:p>
                      <a:endParaRPr lang="en-AU"/>
                    </a:p>
                  </a:txBody>
                  <a:tcPr/>
                </a:tc>
                <a:tc>
                  <a:txBody>
                    <a:bodyPr/>
                    <a:lstStyle/>
                    <a:p>
                      <a:pPr algn="ctr"/>
                      <a:r>
                        <a:rPr lang="en-AU" sz="1800" dirty="0">
                          <a:solidFill>
                            <a:schemeClr val="bg1"/>
                          </a:solidFill>
                        </a:rPr>
                        <a:t>Health</a:t>
                      </a:r>
                    </a:p>
                  </a:txBody>
                  <a:tcPr>
                    <a:solidFill>
                      <a:srgbClr val="592D8C"/>
                    </a:solidFill>
                  </a:tcPr>
                </a:tc>
                <a:tc vMerge="1">
                  <a:txBody>
                    <a:bodyPr/>
                    <a:lstStyle/>
                    <a:p>
                      <a:endParaRPr lang="en-AU"/>
                    </a:p>
                  </a:txBody>
                  <a:tcPr/>
                </a:tc>
                <a:extLst>
                  <a:ext uri="{0D108BD9-81ED-4DB2-BD59-A6C34878D82A}">
                    <a16:rowId xmlns:a16="http://schemas.microsoft.com/office/drawing/2014/main" val="2246744830"/>
                  </a:ext>
                </a:extLst>
              </a:tr>
            </a:tbl>
          </a:graphicData>
        </a:graphic>
      </p:graphicFrame>
      <p:sp>
        <p:nvSpPr>
          <p:cNvPr id="8" name="TextBox 7">
            <a:extLst>
              <a:ext uri="{FF2B5EF4-FFF2-40B4-BE49-F238E27FC236}">
                <a16:creationId xmlns:a16="http://schemas.microsoft.com/office/drawing/2014/main" id="{04C1727B-F759-91DC-FC6A-2ABD16B40098}"/>
              </a:ext>
            </a:extLst>
          </p:cNvPr>
          <p:cNvSpPr txBox="1"/>
          <p:nvPr/>
        </p:nvSpPr>
        <p:spPr>
          <a:xfrm>
            <a:off x="6609184" y="-22953"/>
            <a:ext cx="4392488" cy="877163"/>
          </a:xfrm>
          <a:prstGeom prst="rect">
            <a:avLst/>
          </a:prstGeom>
          <a:noFill/>
        </p:spPr>
        <p:txBody>
          <a:bodyPr wrap="square" rtlCol="0">
            <a:spAutoFit/>
          </a:bodyPr>
          <a:lstStyle/>
          <a:p>
            <a:r>
              <a:rPr lang="en-AU" sz="1700" b="1" dirty="0">
                <a:solidFill>
                  <a:srgbClr val="FF0000"/>
                </a:solidFill>
              </a:rPr>
              <a:t>What are we missing?</a:t>
            </a:r>
          </a:p>
          <a:p>
            <a:r>
              <a:rPr lang="en-AU" sz="1700" b="1" dirty="0">
                <a:solidFill>
                  <a:srgbClr val="FF0000"/>
                </a:solidFill>
              </a:rPr>
              <a:t>What needs removing?</a:t>
            </a:r>
          </a:p>
          <a:p>
            <a:r>
              <a:rPr lang="en-AU" sz="1700" b="1" dirty="0">
                <a:solidFill>
                  <a:srgbClr val="FF0000"/>
                </a:solidFill>
              </a:rPr>
              <a:t>What needs reworking/amending?</a:t>
            </a:r>
          </a:p>
        </p:txBody>
      </p:sp>
    </p:spTree>
    <p:extLst>
      <p:ext uri="{BB962C8B-B14F-4D97-AF65-F5344CB8AC3E}">
        <p14:creationId xmlns:p14="http://schemas.microsoft.com/office/powerpoint/2010/main" val="3367898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2156" y="512373"/>
            <a:ext cx="8915400" cy="495848"/>
          </a:xfrm>
        </p:spPr>
        <p:txBody>
          <a:bodyPr/>
          <a:lstStyle/>
          <a:p>
            <a:r>
              <a:rPr lang="en-AU" dirty="0">
                <a:solidFill>
                  <a:schemeClr val="accent2">
                    <a:lumMod val="75000"/>
                  </a:schemeClr>
                </a:solidFill>
              </a:rPr>
              <a:t>Proposed higher-level STIBBV outcomes</a:t>
            </a:r>
            <a:br>
              <a:rPr lang="en-AU" dirty="0">
                <a:solidFill>
                  <a:schemeClr val="accent2">
                    <a:lumMod val="75000"/>
                  </a:schemeClr>
                </a:solidFill>
              </a:rPr>
            </a:br>
            <a:endParaRPr lang="en-AU" i="1" dirty="0">
              <a:solidFill>
                <a:schemeClr val="accent2">
                  <a:lumMod val="75000"/>
                </a:schemeClr>
              </a:solidFill>
            </a:endParaRPr>
          </a:p>
        </p:txBody>
      </p:sp>
      <p:sp>
        <p:nvSpPr>
          <p:cNvPr id="2" name="Slide Number Placeholder 1"/>
          <p:cNvSpPr>
            <a:spLocks noGrp="1"/>
          </p:cNvSpPr>
          <p:nvPr>
            <p:ph type="sldNum" sz="quarter" idx="4"/>
          </p:nvPr>
        </p:nvSpPr>
        <p:spPr/>
        <p:txBody>
          <a:bodyPr/>
          <a:lstStyle/>
          <a:p>
            <a:fld id="{A111ABAE-1B12-4EB9-8E66-38B1E1BDD146}" type="slidenum">
              <a:rPr lang="en-AU" smtClean="0"/>
              <a:pPr/>
              <a:t>16</a:t>
            </a:fld>
            <a:endParaRPr lang="en-AU" dirty="0"/>
          </a:p>
        </p:txBody>
      </p:sp>
      <p:graphicFrame>
        <p:nvGraphicFramePr>
          <p:cNvPr id="5" name="Table 5">
            <a:extLst>
              <a:ext uri="{FF2B5EF4-FFF2-40B4-BE49-F238E27FC236}">
                <a16:creationId xmlns:a16="http://schemas.microsoft.com/office/drawing/2014/main" id="{2C2F2F6E-43BF-BF6E-83E1-73AF309C2518}"/>
              </a:ext>
            </a:extLst>
          </p:cNvPr>
          <p:cNvGraphicFramePr>
            <a:graphicFrameLocks noGrp="1"/>
          </p:cNvGraphicFramePr>
          <p:nvPr>
            <p:extLst>
              <p:ext uri="{D42A27DB-BD31-4B8C-83A1-F6EECF244321}">
                <p14:modId xmlns:p14="http://schemas.microsoft.com/office/powerpoint/2010/main" val="3206160658"/>
              </p:ext>
            </p:extLst>
          </p:nvPr>
        </p:nvGraphicFramePr>
        <p:xfrm>
          <a:off x="0" y="795640"/>
          <a:ext cx="9940308" cy="4094480"/>
        </p:xfrm>
        <a:graphic>
          <a:graphicData uri="http://schemas.openxmlformats.org/drawingml/2006/table">
            <a:tbl>
              <a:tblPr firstRow="1" bandRow="1">
                <a:tableStyleId>{5C22544A-7EE6-4342-B048-85BDC9FD1C3A}</a:tableStyleId>
              </a:tblPr>
              <a:tblGrid>
                <a:gridCol w="1872653">
                  <a:extLst>
                    <a:ext uri="{9D8B030D-6E8A-4147-A177-3AD203B41FA5}">
                      <a16:colId xmlns:a16="http://schemas.microsoft.com/office/drawing/2014/main" val="3765048289"/>
                    </a:ext>
                  </a:extLst>
                </a:gridCol>
                <a:gridCol w="3024336">
                  <a:extLst>
                    <a:ext uri="{9D8B030D-6E8A-4147-A177-3AD203B41FA5}">
                      <a16:colId xmlns:a16="http://schemas.microsoft.com/office/drawing/2014/main" val="1411375054"/>
                    </a:ext>
                  </a:extLst>
                </a:gridCol>
                <a:gridCol w="2898631">
                  <a:extLst>
                    <a:ext uri="{9D8B030D-6E8A-4147-A177-3AD203B41FA5}">
                      <a16:colId xmlns:a16="http://schemas.microsoft.com/office/drawing/2014/main" val="486525629"/>
                    </a:ext>
                  </a:extLst>
                </a:gridCol>
                <a:gridCol w="2144688">
                  <a:extLst>
                    <a:ext uri="{9D8B030D-6E8A-4147-A177-3AD203B41FA5}">
                      <a16:colId xmlns:a16="http://schemas.microsoft.com/office/drawing/2014/main" val="1231918900"/>
                    </a:ext>
                  </a:extLst>
                </a:gridCol>
              </a:tblGrid>
              <a:tr h="370840">
                <a:tc>
                  <a:txBody>
                    <a:bodyPr/>
                    <a:lstStyle/>
                    <a:p>
                      <a:r>
                        <a:rPr lang="en-AU" sz="1800" dirty="0"/>
                        <a:t>Outcome Domain</a:t>
                      </a:r>
                    </a:p>
                  </a:txBody>
                  <a:tcPr/>
                </a:tc>
                <a:tc>
                  <a:txBody>
                    <a:bodyPr/>
                    <a:lstStyle/>
                    <a:p>
                      <a:r>
                        <a:rPr lang="en-AU" sz="1800" dirty="0"/>
                        <a:t>Descriptor</a:t>
                      </a:r>
                    </a:p>
                  </a:txBody>
                  <a:tcPr/>
                </a:tc>
                <a:tc>
                  <a:txBody>
                    <a:bodyPr/>
                    <a:lstStyle/>
                    <a:p>
                      <a:r>
                        <a:rPr lang="en-AU" sz="1800" dirty="0"/>
                        <a:t>Strategic Alignment</a:t>
                      </a:r>
                    </a:p>
                  </a:txBody>
                  <a:tcPr/>
                </a:tc>
                <a:tc>
                  <a:txBody>
                    <a:bodyPr/>
                    <a:lstStyle/>
                    <a:p>
                      <a:r>
                        <a:rPr lang="en-AU" sz="1800" dirty="0"/>
                        <a:t>Potential data sources</a:t>
                      </a:r>
                    </a:p>
                  </a:txBody>
                  <a:tcPr/>
                </a:tc>
                <a:extLst>
                  <a:ext uri="{0D108BD9-81ED-4DB2-BD59-A6C34878D82A}">
                    <a16:rowId xmlns:a16="http://schemas.microsoft.com/office/drawing/2014/main" val="1797352903"/>
                  </a:ext>
                </a:extLst>
              </a:tr>
              <a:tr h="247654">
                <a:tc rowSpan="6">
                  <a:txBody>
                    <a:bodyPr/>
                    <a:lstStyle/>
                    <a:p>
                      <a:r>
                        <a:rPr lang="en-AU" sz="1800" b="1" dirty="0"/>
                        <a:t>Health behaviours</a:t>
                      </a:r>
                    </a:p>
                  </a:txBody>
                  <a:tcPr/>
                </a:tc>
                <a:tc rowSpan="6">
                  <a:txBody>
                    <a:bodyPr/>
                    <a:lstStyle/>
                    <a:p>
                      <a:pPr marL="285750" indent="-285750">
                        <a:buFont typeface="Arial" panose="020B0604020202020204" pitchFamily="34" charset="0"/>
                        <a:buChar char="•"/>
                      </a:pPr>
                      <a:r>
                        <a:rPr lang="en-AU" sz="1800" kern="1200" dirty="0">
                          <a:solidFill>
                            <a:schemeClr val="dk1"/>
                          </a:solidFill>
                          <a:latin typeface="+mn-lt"/>
                          <a:ea typeface="+mn-ea"/>
                          <a:cs typeface="+mn-cs"/>
                        </a:rPr>
                        <a:t>People engage in consensual, healthy and safe sexual activity </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p>
                      <a:pPr marL="285750" indent="-285750">
                        <a:buFont typeface="Arial" panose="020B0604020202020204" pitchFamily="34" charset="0"/>
                        <a:buChar char="•"/>
                      </a:pPr>
                      <a:r>
                        <a:rPr lang="en-AU" sz="1800" kern="1200" dirty="0">
                          <a:solidFill>
                            <a:schemeClr val="dk1"/>
                          </a:solidFill>
                          <a:latin typeface="+mn-lt"/>
                          <a:ea typeface="+mn-ea"/>
                          <a:cs typeface="+mn-cs"/>
                        </a:rPr>
                        <a:t>People have access to information and means of prevention to decrease their risk of acquiring and transmitting STIs and BBVs</a:t>
                      </a:r>
                    </a:p>
                  </a:txBody>
                  <a:tcPr/>
                </a:tc>
                <a:tc>
                  <a:txBody>
                    <a:bodyPr/>
                    <a:lstStyle/>
                    <a:p>
                      <a:pPr algn="ctr"/>
                      <a:r>
                        <a:rPr lang="en-AU" sz="1800" dirty="0">
                          <a:solidFill>
                            <a:schemeClr val="bg1"/>
                          </a:solidFill>
                        </a:rPr>
                        <a:t>Education and lifelong learning</a:t>
                      </a:r>
                    </a:p>
                  </a:txBody>
                  <a:tcPr>
                    <a:solidFill>
                      <a:srgbClr val="CC0099"/>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t>Self-report surveys</a:t>
                      </a:r>
                    </a:p>
                    <a:p>
                      <a:endParaRPr lang="en-AU" sz="1800" dirty="0"/>
                    </a:p>
                  </a:txBody>
                  <a:tcPr/>
                </a:tc>
                <a:extLst>
                  <a:ext uri="{0D108BD9-81ED-4DB2-BD59-A6C34878D82A}">
                    <a16:rowId xmlns:a16="http://schemas.microsoft.com/office/drawing/2014/main" val="2221629547"/>
                  </a:ext>
                </a:extLst>
              </a:tr>
              <a:tr h="0">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Health</a:t>
                      </a:r>
                    </a:p>
                  </a:txBody>
                  <a:tcPr>
                    <a:solidFill>
                      <a:srgbClr val="592D8C"/>
                    </a:solidFill>
                  </a:tcPr>
                </a:tc>
                <a:tc vMerge="1">
                  <a:txBody>
                    <a:bodyPr/>
                    <a:lstStyle/>
                    <a:p>
                      <a:endParaRPr lang="en-AU"/>
                    </a:p>
                  </a:txBody>
                  <a:tcPr/>
                </a:tc>
                <a:extLst>
                  <a:ext uri="{0D108BD9-81ED-4DB2-BD59-A6C34878D82A}">
                    <a16:rowId xmlns:a16="http://schemas.microsoft.com/office/drawing/2014/main" val="94558891"/>
                  </a:ext>
                </a:extLst>
              </a:tr>
              <a:tr h="266700">
                <a:tc vMerge="1">
                  <a:txBody>
                    <a:bodyPr/>
                    <a:lstStyle/>
                    <a:p>
                      <a:endParaRPr lang="en-AU"/>
                    </a:p>
                  </a:txBody>
                  <a:tcPr/>
                </a:tc>
                <a:tc vMerge="1">
                  <a:txBody>
                    <a:bodyPr/>
                    <a:lstStyle/>
                    <a:p>
                      <a:endParaRPr lang="en-AU"/>
                    </a:p>
                  </a:txBody>
                  <a:tcPr/>
                </a:tc>
                <a:tc vMerge="1">
                  <a:txBody>
                    <a:bodyPr/>
                    <a:lstStyle/>
                    <a:p>
                      <a:endParaRPr lang="en-AU"/>
                    </a:p>
                  </a:txBody>
                  <a:tcPr/>
                </a:tc>
                <a:tc rowSpan="2">
                  <a:txBody>
                    <a:bodyPr/>
                    <a:lstStyle/>
                    <a:p>
                      <a:r>
                        <a:rPr lang="en-AU" sz="1800" dirty="0"/>
                        <a:t>HBV and HPV vacation coverage (ACTHD-HPS)</a:t>
                      </a:r>
                    </a:p>
                  </a:txBody>
                  <a:tcPr/>
                </a:tc>
                <a:extLst>
                  <a:ext uri="{0D108BD9-81ED-4DB2-BD59-A6C34878D82A}">
                    <a16:rowId xmlns:a16="http://schemas.microsoft.com/office/drawing/2014/main" val="325085855"/>
                  </a:ext>
                </a:extLst>
              </a:tr>
              <a:tr h="76200">
                <a:tc vMerge="1">
                  <a:txBody>
                    <a:bodyPr/>
                    <a:lstStyle/>
                    <a:p>
                      <a:endParaRPr lang="en-AU"/>
                    </a:p>
                  </a:txBody>
                  <a:tcPr/>
                </a:tc>
                <a:tc vMerge="1">
                  <a:txBody>
                    <a:bodyPr/>
                    <a:lstStyle/>
                    <a:p>
                      <a:endParaRPr lang="en-AU"/>
                    </a:p>
                  </a:txBody>
                  <a:tcPr/>
                </a:tc>
                <a:tc rowSpan="3">
                  <a:txBody>
                    <a:bodyPr/>
                    <a:lstStyle/>
                    <a:p>
                      <a:pPr algn="ctr"/>
                      <a:r>
                        <a:rPr lang="en-AU" sz="1800" dirty="0">
                          <a:solidFill>
                            <a:schemeClr val="bg1"/>
                          </a:solidFill>
                        </a:rPr>
                        <a:t>Social connection</a:t>
                      </a:r>
                    </a:p>
                  </a:txBody>
                  <a:tcPr>
                    <a:solidFill>
                      <a:srgbClr val="7BC8E7"/>
                    </a:solidFill>
                  </a:tcPr>
                </a:tc>
                <a:tc vMerge="1">
                  <a:txBody>
                    <a:bodyPr/>
                    <a:lstStyle/>
                    <a:p>
                      <a:endParaRPr lang="en-AU"/>
                    </a:p>
                  </a:txBody>
                  <a:tcPr/>
                </a:tc>
                <a:extLst>
                  <a:ext uri="{0D108BD9-81ED-4DB2-BD59-A6C34878D82A}">
                    <a16:rowId xmlns:a16="http://schemas.microsoft.com/office/drawing/2014/main" val="2643788595"/>
                  </a:ext>
                </a:extLst>
              </a:tr>
              <a:tr h="342900">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r>
                        <a:rPr lang="en-AU" sz="1800" dirty="0"/>
                        <a:t>NSP service uptake (Australian Needle Syringe Program Survey)</a:t>
                      </a:r>
                    </a:p>
                  </a:txBody>
                  <a:tcPr/>
                </a:tc>
                <a:extLst>
                  <a:ext uri="{0D108BD9-81ED-4DB2-BD59-A6C34878D82A}">
                    <a16:rowId xmlns:a16="http://schemas.microsoft.com/office/drawing/2014/main" val="2433815906"/>
                  </a:ext>
                </a:extLst>
              </a:tr>
              <a:tr h="342900">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r>
                        <a:rPr lang="en-AU" sz="1800" dirty="0"/>
                        <a:t>PrEP/PEP awareness and use (GCPS)</a:t>
                      </a:r>
                    </a:p>
                  </a:txBody>
                  <a:tcPr/>
                </a:tc>
                <a:extLst>
                  <a:ext uri="{0D108BD9-81ED-4DB2-BD59-A6C34878D82A}">
                    <a16:rowId xmlns:a16="http://schemas.microsoft.com/office/drawing/2014/main" val="2937066448"/>
                  </a:ext>
                </a:extLst>
              </a:tr>
            </a:tbl>
          </a:graphicData>
        </a:graphic>
      </p:graphicFrame>
      <p:sp>
        <p:nvSpPr>
          <p:cNvPr id="8" name="TextBox 7">
            <a:extLst>
              <a:ext uri="{FF2B5EF4-FFF2-40B4-BE49-F238E27FC236}">
                <a16:creationId xmlns:a16="http://schemas.microsoft.com/office/drawing/2014/main" id="{04C1727B-F759-91DC-FC6A-2ABD16B40098}"/>
              </a:ext>
            </a:extLst>
          </p:cNvPr>
          <p:cNvSpPr txBox="1"/>
          <p:nvPr/>
        </p:nvSpPr>
        <p:spPr>
          <a:xfrm>
            <a:off x="6537176" y="5061867"/>
            <a:ext cx="4392488" cy="877163"/>
          </a:xfrm>
          <a:prstGeom prst="rect">
            <a:avLst/>
          </a:prstGeom>
          <a:noFill/>
        </p:spPr>
        <p:txBody>
          <a:bodyPr wrap="square" rtlCol="0">
            <a:spAutoFit/>
          </a:bodyPr>
          <a:lstStyle/>
          <a:p>
            <a:r>
              <a:rPr lang="en-AU" sz="1700" b="1" dirty="0">
                <a:solidFill>
                  <a:srgbClr val="FF0000"/>
                </a:solidFill>
              </a:rPr>
              <a:t>What are we missing?</a:t>
            </a:r>
          </a:p>
          <a:p>
            <a:r>
              <a:rPr lang="en-AU" sz="1700" b="1" dirty="0">
                <a:solidFill>
                  <a:srgbClr val="FF0000"/>
                </a:solidFill>
              </a:rPr>
              <a:t>What needs removing?</a:t>
            </a:r>
          </a:p>
          <a:p>
            <a:r>
              <a:rPr lang="en-AU" sz="1700" b="1" dirty="0">
                <a:solidFill>
                  <a:srgbClr val="FF0000"/>
                </a:solidFill>
              </a:rPr>
              <a:t>What needs reworking/amending?</a:t>
            </a:r>
          </a:p>
        </p:txBody>
      </p:sp>
    </p:spTree>
    <p:extLst>
      <p:ext uri="{BB962C8B-B14F-4D97-AF65-F5344CB8AC3E}">
        <p14:creationId xmlns:p14="http://schemas.microsoft.com/office/powerpoint/2010/main" val="4153255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2156" y="512373"/>
            <a:ext cx="8915400" cy="495848"/>
          </a:xfrm>
        </p:spPr>
        <p:txBody>
          <a:bodyPr/>
          <a:lstStyle/>
          <a:p>
            <a:r>
              <a:rPr lang="en-AU" dirty="0">
                <a:solidFill>
                  <a:schemeClr val="accent2">
                    <a:lumMod val="75000"/>
                  </a:schemeClr>
                </a:solidFill>
              </a:rPr>
              <a:t>Proposed higher-level STIBBV outcomes</a:t>
            </a:r>
            <a:br>
              <a:rPr lang="en-AU" dirty="0">
                <a:solidFill>
                  <a:schemeClr val="accent2">
                    <a:lumMod val="75000"/>
                  </a:schemeClr>
                </a:solidFill>
              </a:rPr>
            </a:br>
            <a:endParaRPr lang="en-AU" i="1" dirty="0">
              <a:solidFill>
                <a:schemeClr val="accent2">
                  <a:lumMod val="75000"/>
                </a:schemeClr>
              </a:solidFill>
            </a:endParaRPr>
          </a:p>
        </p:txBody>
      </p:sp>
      <p:sp>
        <p:nvSpPr>
          <p:cNvPr id="2" name="Slide Number Placeholder 1"/>
          <p:cNvSpPr>
            <a:spLocks noGrp="1"/>
          </p:cNvSpPr>
          <p:nvPr>
            <p:ph type="sldNum" sz="quarter" idx="4"/>
          </p:nvPr>
        </p:nvSpPr>
        <p:spPr/>
        <p:txBody>
          <a:bodyPr/>
          <a:lstStyle/>
          <a:p>
            <a:fld id="{A111ABAE-1B12-4EB9-8E66-38B1E1BDD146}" type="slidenum">
              <a:rPr lang="en-AU" smtClean="0"/>
              <a:pPr/>
              <a:t>17</a:t>
            </a:fld>
            <a:endParaRPr lang="en-AU" dirty="0"/>
          </a:p>
        </p:txBody>
      </p:sp>
      <p:graphicFrame>
        <p:nvGraphicFramePr>
          <p:cNvPr id="5" name="Table 5">
            <a:extLst>
              <a:ext uri="{FF2B5EF4-FFF2-40B4-BE49-F238E27FC236}">
                <a16:creationId xmlns:a16="http://schemas.microsoft.com/office/drawing/2014/main" id="{2C2F2F6E-43BF-BF6E-83E1-73AF309C2518}"/>
              </a:ext>
            </a:extLst>
          </p:cNvPr>
          <p:cNvGraphicFramePr>
            <a:graphicFrameLocks noGrp="1"/>
          </p:cNvGraphicFramePr>
          <p:nvPr>
            <p:extLst>
              <p:ext uri="{D42A27DB-BD31-4B8C-83A1-F6EECF244321}">
                <p14:modId xmlns:p14="http://schemas.microsoft.com/office/powerpoint/2010/main" val="636551929"/>
              </p:ext>
            </p:extLst>
          </p:nvPr>
        </p:nvGraphicFramePr>
        <p:xfrm>
          <a:off x="22156" y="918151"/>
          <a:ext cx="9940308" cy="5029200"/>
        </p:xfrm>
        <a:graphic>
          <a:graphicData uri="http://schemas.openxmlformats.org/drawingml/2006/table">
            <a:tbl>
              <a:tblPr firstRow="1" bandRow="1">
                <a:tableStyleId>{5C22544A-7EE6-4342-B048-85BDC9FD1C3A}</a:tableStyleId>
              </a:tblPr>
              <a:tblGrid>
                <a:gridCol w="1872653">
                  <a:extLst>
                    <a:ext uri="{9D8B030D-6E8A-4147-A177-3AD203B41FA5}">
                      <a16:colId xmlns:a16="http://schemas.microsoft.com/office/drawing/2014/main" val="3765048289"/>
                    </a:ext>
                  </a:extLst>
                </a:gridCol>
                <a:gridCol w="3024336">
                  <a:extLst>
                    <a:ext uri="{9D8B030D-6E8A-4147-A177-3AD203B41FA5}">
                      <a16:colId xmlns:a16="http://schemas.microsoft.com/office/drawing/2014/main" val="1411375054"/>
                    </a:ext>
                  </a:extLst>
                </a:gridCol>
                <a:gridCol w="2898631">
                  <a:extLst>
                    <a:ext uri="{9D8B030D-6E8A-4147-A177-3AD203B41FA5}">
                      <a16:colId xmlns:a16="http://schemas.microsoft.com/office/drawing/2014/main" val="486525629"/>
                    </a:ext>
                  </a:extLst>
                </a:gridCol>
                <a:gridCol w="2144688">
                  <a:extLst>
                    <a:ext uri="{9D8B030D-6E8A-4147-A177-3AD203B41FA5}">
                      <a16:colId xmlns:a16="http://schemas.microsoft.com/office/drawing/2014/main" val="1231918900"/>
                    </a:ext>
                  </a:extLst>
                </a:gridCol>
              </a:tblGrid>
              <a:tr h="370840">
                <a:tc>
                  <a:txBody>
                    <a:bodyPr/>
                    <a:lstStyle/>
                    <a:p>
                      <a:r>
                        <a:rPr lang="en-AU" sz="1800" dirty="0"/>
                        <a:t>Outcome Domain</a:t>
                      </a:r>
                    </a:p>
                  </a:txBody>
                  <a:tcPr/>
                </a:tc>
                <a:tc>
                  <a:txBody>
                    <a:bodyPr/>
                    <a:lstStyle/>
                    <a:p>
                      <a:r>
                        <a:rPr lang="en-AU" sz="1800" dirty="0"/>
                        <a:t>Descriptor</a:t>
                      </a:r>
                    </a:p>
                  </a:txBody>
                  <a:tcPr/>
                </a:tc>
                <a:tc>
                  <a:txBody>
                    <a:bodyPr/>
                    <a:lstStyle/>
                    <a:p>
                      <a:r>
                        <a:rPr lang="en-AU" sz="1800" dirty="0"/>
                        <a:t>Strategic Alignment</a:t>
                      </a:r>
                    </a:p>
                  </a:txBody>
                  <a:tcPr/>
                </a:tc>
                <a:tc>
                  <a:txBody>
                    <a:bodyPr/>
                    <a:lstStyle/>
                    <a:p>
                      <a:r>
                        <a:rPr lang="en-AU" sz="1800" dirty="0"/>
                        <a:t>Potential data sources</a:t>
                      </a:r>
                    </a:p>
                  </a:txBody>
                  <a:tcPr/>
                </a:tc>
                <a:extLst>
                  <a:ext uri="{0D108BD9-81ED-4DB2-BD59-A6C34878D82A}">
                    <a16:rowId xmlns:a16="http://schemas.microsoft.com/office/drawing/2014/main" val="1797352903"/>
                  </a:ext>
                </a:extLst>
              </a:tr>
              <a:tr h="146304">
                <a:tc rowSpan="11">
                  <a:txBody>
                    <a:bodyPr/>
                    <a:lstStyle/>
                    <a:p>
                      <a:r>
                        <a:rPr lang="en-AU" sz="1800" b="1" dirty="0"/>
                        <a:t>Service access and engagement</a:t>
                      </a:r>
                    </a:p>
                  </a:txBody>
                  <a:tcPr/>
                </a:tc>
                <a:tc rowSpan="11">
                  <a:txBody>
                    <a:bodyPr/>
                    <a:lstStyle/>
                    <a:p>
                      <a:pPr marL="285750" indent="-285750">
                        <a:buFont typeface="Arial" panose="020B0604020202020204" pitchFamily="34" charset="0"/>
                        <a:buChar char="•"/>
                      </a:pPr>
                      <a:r>
                        <a:rPr lang="en-AU" sz="1800" kern="1200" dirty="0">
                          <a:solidFill>
                            <a:schemeClr val="dk1"/>
                          </a:solidFill>
                          <a:latin typeface="+mn-lt"/>
                          <a:ea typeface="+mn-ea"/>
                          <a:cs typeface="+mn-cs"/>
                        </a:rPr>
                        <a:t>People can access affordable STIBBV services</a:t>
                      </a:r>
                    </a:p>
                    <a:p>
                      <a:pPr marL="285750" indent="-285750">
                        <a:buFont typeface="Arial" panose="020B0604020202020204" pitchFamily="34" charset="0"/>
                        <a:buChar char="•"/>
                      </a:pPr>
                      <a:r>
                        <a:rPr lang="en-AU" sz="1800" kern="1200" dirty="0">
                          <a:solidFill>
                            <a:schemeClr val="dk1"/>
                          </a:solidFill>
                          <a:latin typeface="+mn-lt"/>
                          <a:ea typeface="+mn-ea"/>
                          <a:cs typeface="+mn-cs"/>
                        </a:rPr>
                        <a:t> </a:t>
                      </a:r>
                    </a:p>
                    <a:p>
                      <a:pPr marL="285750" indent="-285750">
                        <a:buFont typeface="Arial" panose="020B0604020202020204" pitchFamily="34" charset="0"/>
                        <a:buChar char="•"/>
                      </a:pPr>
                      <a:r>
                        <a:rPr lang="en-AU" sz="1800" kern="1200" dirty="0">
                          <a:solidFill>
                            <a:schemeClr val="dk1"/>
                          </a:solidFill>
                          <a:latin typeface="+mn-lt"/>
                          <a:ea typeface="+mn-ea"/>
                          <a:cs typeface="+mn-cs"/>
                        </a:rPr>
                        <a:t>STIBBV services are located in convenient geographic locations where people live, work, play and love</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p>
                      <a:pPr marL="285750" indent="-285750">
                        <a:buFont typeface="Arial" panose="020B0604020202020204" pitchFamily="34" charset="0"/>
                        <a:buChar char="•"/>
                      </a:pPr>
                      <a:r>
                        <a:rPr lang="en-AU" sz="1800" kern="1200" dirty="0">
                          <a:solidFill>
                            <a:schemeClr val="dk1"/>
                          </a:solidFill>
                          <a:latin typeface="+mn-lt"/>
                          <a:ea typeface="+mn-ea"/>
                          <a:cs typeface="+mn-cs"/>
                        </a:rPr>
                        <a:t>STIBBV services are provided at convenient times across the day/week</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p>
                      <a:pPr marL="285750" indent="-285750">
                        <a:buFont typeface="Arial" panose="020B0604020202020204" pitchFamily="34" charset="0"/>
                        <a:buChar char="•"/>
                      </a:pPr>
                      <a:r>
                        <a:rPr lang="en-AU" sz="1800" kern="1200" dirty="0">
                          <a:solidFill>
                            <a:schemeClr val="dk1"/>
                          </a:solidFill>
                          <a:latin typeface="+mn-lt"/>
                          <a:ea typeface="+mn-ea"/>
                          <a:cs typeface="+mn-cs"/>
                        </a:rPr>
                        <a:t>Individuals remain engaged in relevant care cascades</a:t>
                      </a:r>
                    </a:p>
                  </a:txBody>
                  <a:tcPr/>
                </a:tc>
                <a:tc>
                  <a:txBody>
                    <a:bodyPr/>
                    <a:lstStyle/>
                    <a:p>
                      <a:pPr algn="ctr"/>
                      <a:r>
                        <a:rPr lang="en-AU" sz="1800" dirty="0">
                          <a:solidFill>
                            <a:schemeClr val="bg1"/>
                          </a:solidFill>
                        </a:rPr>
                        <a:t>Health</a:t>
                      </a:r>
                    </a:p>
                  </a:txBody>
                  <a:tcPr>
                    <a:solidFill>
                      <a:srgbClr val="592D8C"/>
                    </a:solidFill>
                  </a:tcPr>
                </a:tc>
                <a:tc rowSpan="3">
                  <a:txBody>
                    <a:bodyPr/>
                    <a:lstStyle/>
                    <a:p>
                      <a:r>
                        <a:rPr lang="en-AU" sz="1800" dirty="0"/>
                        <a:t>Service mapping activities (ACTHD and NGOs)</a:t>
                      </a:r>
                    </a:p>
                  </a:txBody>
                  <a:tcPr/>
                </a:tc>
                <a:extLst>
                  <a:ext uri="{0D108BD9-81ED-4DB2-BD59-A6C34878D82A}">
                    <a16:rowId xmlns:a16="http://schemas.microsoft.com/office/drawing/2014/main" val="2137325238"/>
                  </a:ext>
                </a:extLst>
              </a:tr>
              <a:tr h="180200">
                <a:tc vMerge="1">
                  <a:txBody>
                    <a:bodyPr/>
                    <a:lstStyle/>
                    <a:p>
                      <a:endParaRPr lang="en-AU"/>
                    </a:p>
                  </a:txBody>
                  <a:tcPr/>
                </a:tc>
                <a:tc vMerge="1">
                  <a:txBody>
                    <a:bodyPr/>
                    <a:lstStyle/>
                    <a:p>
                      <a:endParaRPr lang="en-AU"/>
                    </a:p>
                  </a:txBody>
                  <a:tcPr/>
                </a:tc>
                <a:tc>
                  <a:txBody>
                    <a:bodyPr/>
                    <a:lstStyle/>
                    <a:p>
                      <a:pPr algn="ctr"/>
                      <a:r>
                        <a:rPr lang="en-AU" sz="1800" dirty="0">
                          <a:solidFill>
                            <a:schemeClr val="bg1"/>
                          </a:solidFill>
                        </a:rPr>
                        <a:t>Economy</a:t>
                      </a:r>
                    </a:p>
                  </a:txBody>
                  <a:tcPr>
                    <a:solidFill>
                      <a:srgbClr val="00CC99"/>
                    </a:solidFill>
                  </a:tcPr>
                </a:tc>
                <a:tc vMerge="1">
                  <a:txBody>
                    <a:bodyPr/>
                    <a:lstStyle/>
                    <a:p>
                      <a:endParaRPr lang="en-AU"/>
                    </a:p>
                  </a:txBody>
                  <a:tcPr/>
                </a:tc>
                <a:extLst>
                  <a:ext uri="{0D108BD9-81ED-4DB2-BD59-A6C34878D82A}">
                    <a16:rowId xmlns:a16="http://schemas.microsoft.com/office/drawing/2014/main" val="2642863118"/>
                  </a:ext>
                </a:extLst>
              </a:tr>
              <a:tr h="0">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Access &amp; connectivity</a:t>
                      </a:r>
                    </a:p>
                  </a:txBody>
                  <a:tcPr>
                    <a:solidFill>
                      <a:srgbClr val="FF6600"/>
                    </a:solidFill>
                  </a:tcPr>
                </a:tc>
                <a:tc vMerge="1">
                  <a:txBody>
                    <a:bodyPr/>
                    <a:lstStyle/>
                    <a:p>
                      <a:endParaRPr lang="en-AU"/>
                    </a:p>
                  </a:txBody>
                  <a:tcPr/>
                </a:tc>
                <a:extLst>
                  <a:ext uri="{0D108BD9-81ED-4DB2-BD59-A6C34878D82A}">
                    <a16:rowId xmlns:a16="http://schemas.microsoft.com/office/drawing/2014/main" val="3730616898"/>
                  </a:ext>
                </a:extLst>
              </a:tr>
              <a:tr h="243840">
                <a:tc vMerge="1">
                  <a:txBody>
                    <a:bodyPr/>
                    <a:lstStyle/>
                    <a:p>
                      <a:endParaRPr lang="en-AU"/>
                    </a:p>
                  </a:txBody>
                  <a:tcPr/>
                </a:tc>
                <a:tc vMerge="1">
                  <a:txBody>
                    <a:bodyPr/>
                    <a:lstStyle/>
                    <a:p>
                      <a:endParaRPr lang="en-AU"/>
                    </a:p>
                  </a:txBody>
                  <a:tcPr/>
                </a:tc>
                <a:tc vMerge="1">
                  <a:txBody>
                    <a:bodyPr/>
                    <a:lstStyle/>
                    <a:p>
                      <a:endParaRPr lang="en-AU"/>
                    </a:p>
                  </a:txBody>
                  <a:tcPr/>
                </a:tc>
                <a:tc rowSpan="2">
                  <a:txBody>
                    <a:bodyPr/>
                    <a:lstStyle/>
                    <a:p>
                      <a:r>
                        <a:rPr lang="en-AU" sz="1800" dirty="0"/>
                        <a:t>Service engagement scale scores</a:t>
                      </a:r>
                    </a:p>
                  </a:txBody>
                  <a:tcPr/>
                </a:tc>
                <a:extLst>
                  <a:ext uri="{0D108BD9-81ED-4DB2-BD59-A6C34878D82A}">
                    <a16:rowId xmlns:a16="http://schemas.microsoft.com/office/drawing/2014/main" val="214653179"/>
                  </a:ext>
                </a:extLst>
              </a:tr>
              <a:tr h="0">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Time</a:t>
                      </a:r>
                    </a:p>
                  </a:txBody>
                  <a:tcPr>
                    <a:solidFill>
                      <a:srgbClr val="592D8C"/>
                    </a:solidFill>
                  </a:tcPr>
                </a:tc>
                <a:tc vMerge="1">
                  <a:txBody>
                    <a:bodyPr/>
                    <a:lstStyle/>
                    <a:p>
                      <a:endParaRPr lang="en-AU"/>
                    </a:p>
                  </a:txBody>
                  <a:tcPr/>
                </a:tc>
                <a:extLst>
                  <a:ext uri="{0D108BD9-81ED-4DB2-BD59-A6C34878D82A}">
                    <a16:rowId xmlns:a16="http://schemas.microsoft.com/office/drawing/2014/main" val="5059319"/>
                  </a:ext>
                </a:extLst>
              </a:tr>
              <a:tr h="205740">
                <a:tc vMerge="1">
                  <a:txBody>
                    <a:bodyPr/>
                    <a:lstStyle/>
                    <a:p>
                      <a:endParaRPr lang="en-AU"/>
                    </a:p>
                  </a:txBody>
                  <a:tcPr/>
                </a:tc>
                <a:tc vMerge="1">
                  <a:txBody>
                    <a:bodyPr/>
                    <a:lstStyle/>
                    <a:p>
                      <a:endParaRPr lang="en-AU"/>
                    </a:p>
                  </a:txBody>
                  <a:tcPr/>
                </a:tc>
                <a:tc vMerge="1">
                  <a:txBody>
                    <a:bodyPr/>
                    <a:lstStyle/>
                    <a:p>
                      <a:endParaRPr lang="en-AU"/>
                    </a:p>
                  </a:txBody>
                  <a:tcPr/>
                </a:tc>
                <a:tc rowSpan="2">
                  <a:txBody>
                    <a:bodyPr/>
                    <a:lstStyle/>
                    <a:p>
                      <a:r>
                        <a:rPr lang="en-AU" sz="1800" dirty="0"/>
                        <a:t>Late diagnosis indicators</a:t>
                      </a:r>
                    </a:p>
                  </a:txBody>
                  <a:tcPr/>
                </a:tc>
                <a:extLst>
                  <a:ext uri="{0D108BD9-81ED-4DB2-BD59-A6C34878D82A}">
                    <a16:rowId xmlns:a16="http://schemas.microsoft.com/office/drawing/2014/main" val="2780591482"/>
                  </a:ext>
                </a:extLst>
              </a:tr>
              <a:tr h="121920">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Living standards</a:t>
                      </a:r>
                    </a:p>
                  </a:txBody>
                  <a:tcPr>
                    <a:solidFill>
                      <a:srgbClr val="00CC99"/>
                    </a:solidFill>
                  </a:tcPr>
                </a:tc>
                <a:tc vMerge="1">
                  <a:txBody>
                    <a:bodyPr/>
                    <a:lstStyle/>
                    <a:p>
                      <a:endParaRPr lang="en-AU"/>
                    </a:p>
                  </a:txBody>
                  <a:tcPr/>
                </a:tc>
                <a:extLst>
                  <a:ext uri="{0D108BD9-81ED-4DB2-BD59-A6C34878D82A}">
                    <a16:rowId xmlns:a16="http://schemas.microsoft.com/office/drawing/2014/main" val="4175386862"/>
                  </a:ext>
                </a:extLst>
              </a:tr>
              <a:tr h="274320">
                <a:tc vMerge="1">
                  <a:txBody>
                    <a:bodyPr/>
                    <a:lstStyle/>
                    <a:p>
                      <a:endParaRPr lang="en-AU"/>
                    </a:p>
                  </a:txBody>
                  <a:tcPr/>
                </a:tc>
                <a:tc vMerge="1">
                  <a:txBody>
                    <a:bodyPr/>
                    <a:lstStyle/>
                    <a:p>
                      <a:endParaRPr lang="en-AU"/>
                    </a:p>
                  </a:txBody>
                  <a:tcPr/>
                </a:tc>
                <a:tc vMerge="1">
                  <a:txBody>
                    <a:bodyPr/>
                    <a:lstStyle/>
                    <a:p>
                      <a:endParaRPr lang="en-AU"/>
                    </a:p>
                  </a:txBody>
                  <a:tcPr/>
                </a:tc>
                <a:tc rowSpan="2">
                  <a:txBody>
                    <a:bodyPr/>
                    <a:lstStyle/>
                    <a:p>
                      <a:r>
                        <a:rPr lang="en-AU" sz="1800" dirty="0"/>
                        <a:t>Service user experience surveys</a:t>
                      </a:r>
                    </a:p>
                  </a:txBody>
                  <a:tcPr/>
                </a:tc>
                <a:extLst>
                  <a:ext uri="{0D108BD9-81ED-4DB2-BD59-A6C34878D82A}">
                    <a16:rowId xmlns:a16="http://schemas.microsoft.com/office/drawing/2014/main" val="1998465418"/>
                  </a:ext>
                </a:extLst>
              </a:tr>
              <a:tr h="208280">
                <a:tc vMerge="1">
                  <a:txBody>
                    <a:bodyPr/>
                    <a:lstStyle/>
                    <a:p>
                      <a:endParaRPr lang="en-AU"/>
                    </a:p>
                  </a:txBody>
                  <a:tcPr/>
                </a:tc>
                <a:tc vMerge="1">
                  <a:txBody>
                    <a:bodyPr/>
                    <a:lstStyle/>
                    <a:p>
                      <a:endParaRPr lang="en-AU"/>
                    </a:p>
                  </a:txBody>
                  <a:tcPr/>
                </a:tc>
                <a:tc rowSpan="3">
                  <a:txBody>
                    <a:bodyPr/>
                    <a:lstStyle/>
                    <a:p>
                      <a:pPr algn="ctr"/>
                      <a:r>
                        <a:rPr lang="en-AU" sz="1800" dirty="0">
                          <a:solidFill>
                            <a:schemeClr val="bg1"/>
                          </a:solidFill>
                        </a:rPr>
                        <a:t>Housing and home</a:t>
                      </a:r>
                    </a:p>
                  </a:txBody>
                  <a:tcPr>
                    <a:solidFill>
                      <a:srgbClr val="92D050"/>
                    </a:solidFill>
                  </a:tcPr>
                </a:tc>
                <a:tc vMerge="1">
                  <a:txBody>
                    <a:bodyPr/>
                    <a:lstStyle/>
                    <a:p>
                      <a:endParaRPr lang="en-AU"/>
                    </a:p>
                  </a:txBody>
                  <a:tcPr/>
                </a:tc>
                <a:extLst>
                  <a:ext uri="{0D108BD9-81ED-4DB2-BD59-A6C34878D82A}">
                    <a16:rowId xmlns:a16="http://schemas.microsoft.com/office/drawing/2014/main" val="387287209"/>
                  </a:ext>
                </a:extLst>
              </a:tr>
              <a:tr h="259080">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r>
                        <a:rPr lang="en-AU" sz="1800" dirty="0"/>
                        <a:t>Care cascade modelling (Kirby/Burnett)</a:t>
                      </a:r>
                    </a:p>
                  </a:txBody>
                  <a:tcPr/>
                </a:tc>
                <a:extLst>
                  <a:ext uri="{0D108BD9-81ED-4DB2-BD59-A6C34878D82A}">
                    <a16:rowId xmlns:a16="http://schemas.microsoft.com/office/drawing/2014/main" val="3512557484"/>
                  </a:ext>
                </a:extLst>
              </a:tr>
              <a:tr h="259080">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r>
                        <a:rPr lang="en-AU" sz="1800" dirty="0"/>
                        <a:t>Testing (denominator data)</a:t>
                      </a:r>
                    </a:p>
                  </a:txBody>
                  <a:tcPr/>
                </a:tc>
                <a:extLst>
                  <a:ext uri="{0D108BD9-81ED-4DB2-BD59-A6C34878D82A}">
                    <a16:rowId xmlns:a16="http://schemas.microsoft.com/office/drawing/2014/main" val="268214488"/>
                  </a:ext>
                </a:extLst>
              </a:tr>
            </a:tbl>
          </a:graphicData>
        </a:graphic>
      </p:graphicFrame>
      <p:sp>
        <p:nvSpPr>
          <p:cNvPr id="8" name="TextBox 7">
            <a:extLst>
              <a:ext uri="{FF2B5EF4-FFF2-40B4-BE49-F238E27FC236}">
                <a16:creationId xmlns:a16="http://schemas.microsoft.com/office/drawing/2014/main" id="{04C1727B-F759-91DC-FC6A-2ABD16B40098}"/>
              </a:ext>
            </a:extLst>
          </p:cNvPr>
          <p:cNvSpPr txBox="1"/>
          <p:nvPr/>
        </p:nvSpPr>
        <p:spPr>
          <a:xfrm>
            <a:off x="6465168" y="33486"/>
            <a:ext cx="4392488" cy="877163"/>
          </a:xfrm>
          <a:prstGeom prst="rect">
            <a:avLst/>
          </a:prstGeom>
          <a:noFill/>
        </p:spPr>
        <p:txBody>
          <a:bodyPr wrap="square" rtlCol="0">
            <a:spAutoFit/>
          </a:bodyPr>
          <a:lstStyle/>
          <a:p>
            <a:r>
              <a:rPr lang="en-AU" sz="1700" b="1" dirty="0">
                <a:solidFill>
                  <a:srgbClr val="FF0000"/>
                </a:solidFill>
              </a:rPr>
              <a:t>What are we missing?</a:t>
            </a:r>
          </a:p>
          <a:p>
            <a:r>
              <a:rPr lang="en-AU" sz="1700" b="1" dirty="0">
                <a:solidFill>
                  <a:srgbClr val="FF0000"/>
                </a:solidFill>
              </a:rPr>
              <a:t>What needs removing?</a:t>
            </a:r>
          </a:p>
          <a:p>
            <a:r>
              <a:rPr lang="en-AU" sz="1700" b="1" dirty="0">
                <a:solidFill>
                  <a:srgbClr val="FF0000"/>
                </a:solidFill>
              </a:rPr>
              <a:t>What needs reworking/amending?</a:t>
            </a:r>
          </a:p>
        </p:txBody>
      </p:sp>
    </p:spTree>
    <p:extLst>
      <p:ext uri="{BB962C8B-B14F-4D97-AF65-F5344CB8AC3E}">
        <p14:creationId xmlns:p14="http://schemas.microsoft.com/office/powerpoint/2010/main" val="1069586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28464" y="606286"/>
            <a:ext cx="8915400" cy="495848"/>
          </a:xfrm>
        </p:spPr>
        <p:txBody>
          <a:bodyPr/>
          <a:lstStyle/>
          <a:p>
            <a:r>
              <a:rPr lang="en-AU" dirty="0">
                <a:solidFill>
                  <a:schemeClr val="accent2">
                    <a:lumMod val="75000"/>
                  </a:schemeClr>
                </a:solidFill>
              </a:rPr>
              <a:t>Proposed higher-level STIBBV outcomes</a:t>
            </a:r>
            <a:br>
              <a:rPr lang="en-AU" dirty="0">
                <a:solidFill>
                  <a:schemeClr val="accent2">
                    <a:lumMod val="75000"/>
                  </a:schemeClr>
                </a:solidFill>
              </a:rPr>
            </a:br>
            <a:endParaRPr lang="en-AU" dirty="0">
              <a:solidFill>
                <a:schemeClr val="accent2">
                  <a:lumMod val="75000"/>
                </a:schemeClr>
              </a:solidFill>
            </a:endParaRPr>
          </a:p>
        </p:txBody>
      </p:sp>
      <p:sp>
        <p:nvSpPr>
          <p:cNvPr id="2" name="Slide Number Placeholder 1"/>
          <p:cNvSpPr>
            <a:spLocks noGrp="1"/>
          </p:cNvSpPr>
          <p:nvPr>
            <p:ph type="sldNum" sz="quarter" idx="4"/>
          </p:nvPr>
        </p:nvSpPr>
        <p:spPr/>
        <p:txBody>
          <a:bodyPr/>
          <a:lstStyle/>
          <a:p>
            <a:fld id="{A111ABAE-1B12-4EB9-8E66-38B1E1BDD146}" type="slidenum">
              <a:rPr lang="en-AU" smtClean="0"/>
              <a:pPr/>
              <a:t>18</a:t>
            </a:fld>
            <a:endParaRPr lang="en-AU" dirty="0"/>
          </a:p>
        </p:txBody>
      </p:sp>
      <p:graphicFrame>
        <p:nvGraphicFramePr>
          <p:cNvPr id="5" name="Table 5">
            <a:extLst>
              <a:ext uri="{FF2B5EF4-FFF2-40B4-BE49-F238E27FC236}">
                <a16:creationId xmlns:a16="http://schemas.microsoft.com/office/drawing/2014/main" id="{2C2F2F6E-43BF-BF6E-83E1-73AF309C2518}"/>
              </a:ext>
            </a:extLst>
          </p:cNvPr>
          <p:cNvGraphicFramePr>
            <a:graphicFrameLocks noGrp="1"/>
          </p:cNvGraphicFramePr>
          <p:nvPr>
            <p:extLst>
              <p:ext uri="{D42A27DB-BD31-4B8C-83A1-F6EECF244321}">
                <p14:modId xmlns:p14="http://schemas.microsoft.com/office/powerpoint/2010/main" val="3100083175"/>
              </p:ext>
            </p:extLst>
          </p:nvPr>
        </p:nvGraphicFramePr>
        <p:xfrm>
          <a:off x="-34308" y="1135469"/>
          <a:ext cx="9940308" cy="5394960"/>
        </p:xfrm>
        <a:graphic>
          <a:graphicData uri="http://schemas.openxmlformats.org/drawingml/2006/table">
            <a:tbl>
              <a:tblPr firstRow="1" bandRow="1">
                <a:tableStyleId>{5C22544A-7EE6-4342-B048-85BDC9FD1C3A}</a:tableStyleId>
              </a:tblPr>
              <a:tblGrid>
                <a:gridCol w="1872653">
                  <a:extLst>
                    <a:ext uri="{9D8B030D-6E8A-4147-A177-3AD203B41FA5}">
                      <a16:colId xmlns:a16="http://schemas.microsoft.com/office/drawing/2014/main" val="3765048289"/>
                    </a:ext>
                  </a:extLst>
                </a:gridCol>
                <a:gridCol w="3024336">
                  <a:extLst>
                    <a:ext uri="{9D8B030D-6E8A-4147-A177-3AD203B41FA5}">
                      <a16:colId xmlns:a16="http://schemas.microsoft.com/office/drawing/2014/main" val="1411375054"/>
                    </a:ext>
                  </a:extLst>
                </a:gridCol>
                <a:gridCol w="2898631">
                  <a:extLst>
                    <a:ext uri="{9D8B030D-6E8A-4147-A177-3AD203B41FA5}">
                      <a16:colId xmlns:a16="http://schemas.microsoft.com/office/drawing/2014/main" val="486525629"/>
                    </a:ext>
                  </a:extLst>
                </a:gridCol>
                <a:gridCol w="2144688">
                  <a:extLst>
                    <a:ext uri="{9D8B030D-6E8A-4147-A177-3AD203B41FA5}">
                      <a16:colId xmlns:a16="http://schemas.microsoft.com/office/drawing/2014/main" val="1231918900"/>
                    </a:ext>
                  </a:extLst>
                </a:gridCol>
              </a:tblGrid>
              <a:tr h="370840">
                <a:tc>
                  <a:txBody>
                    <a:bodyPr/>
                    <a:lstStyle/>
                    <a:p>
                      <a:r>
                        <a:rPr lang="en-AU" sz="1800" dirty="0"/>
                        <a:t>Outcome domain</a:t>
                      </a:r>
                    </a:p>
                  </a:txBody>
                  <a:tcPr/>
                </a:tc>
                <a:tc>
                  <a:txBody>
                    <a:bodyPr/>
                    <a:lstStyle/>
                    <a:p>
                      <a:r>
                        <a:rPr lang="en-AU" sz="1800" dirty="0"/>
                        <a:t>Descriptor</a:t>
                      </a:r>
                    </a:p>
                  </a:txBody>
                  <a:tcPr/>
                </a:tc>
                <a:tc>
                  <a:txBody>
                    <a:bodyPr/>
                    <a:lstStyle/>
                    <a:p>
                      <a:r>
                        <a:rPr lang="en-AU" sz="1800" dirty="0"/>
                        <a:t>Wellbeing Framework strategic  Alignment</a:t>
                      </a:r>
                    </a:p>
                  </a:txBody>
                  <a:tcPr/>
                </a:tc>
                <a:tc>
                  <a:txBody>
                    <a:bodyPr/>
                    <a:lstStyle/>
                    <a:p>
                      <a:r>
                        <a:rPr lang="en-AU" sz="1800" dirty="0"/>
                        <a:t>Potential data sources</a:t>
                      </a:r>
                    </a:p>
                  </a:txBody>
                  <a:tcPr/>
                </a:tc>
                <a:extLst>
                  <a:ext uri="{0D108BD9-81ED-4DB2-BD59-A6C34878D82A}">
                    <a16:rowId xmlns:a16="http://schemas.microsoft.com/office/drawing/2014/main" val="1797352903"/>
                  </a:ext>
                </a:extLst>
              </a:tr>
              <a:tr h="566558">
                <a:tc rowSpan="6">
                  <a:txBody>
                    <a:bodyPr/>
                    <a:lstStyle/>
                    <a:p>
                      <a:r>
                        <a:rPr lang="en-AU" sz="1800" b="1" dirty="0"/>
                        <a:t>Safety and comfort</a:t>
                      </a:r>
                    </a:p>
                  </a:txBody>
                  <a:tcPr/>
                </a:tc>
                <a:tc rowSpan="6">
                  <a:txBody>
                    <a:bodyPr/>
                    <a:lstStyle/>
                    <a:p>
                      <a:pPr marL="285750" indent="-285750">
                        <a:buFont typeface="Arial" panose="020B0604020202020204" pitchFamily="34" charset="0"/>
                        <a:buChar char="•"/>
                      </a:pPr>
                      <a:r>
                        <a:rPr lang="en-AU" sz="1800" kern="1200" dirty="0">
                          <a:solidFill>
                            <a:schemeClr val="dk1"/>
                          </a:solidFill>
                          <a:latin typeface="+mn-lt"/>
                          <a:ea typeface="+mn-ea"/>
                          <a:cs typeface="+mn-cs"/>
                        </a:rPr>
                        <a:t>People feel physically, socially and emotionally safe, heard and respected when accessing an STIBBV service. </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p>
                      <a:pPr marL="285750" indent="-285750">
                        <a:buFont typeface="Arial" panose="020B0604020202020204" pitchFamily="34" charset="0"/>
                        <a:buChar char="•"/>
                      </a:pPr>
                      <a:r>
                        <a:rPr lang="en-AU" sz="1800" kern="1200" dirty="0">
                          <a:solidFill>
                            <a:schemeClr val="dk1"/>
                          </a:solidFill>
                          <a:latin typeface="+mn-lt"/>
                          <a:ea typeface="+mn-ea"/>
                          <a:cs typeface="+mn-cs"/>
                        </a:rPr>
                        <a:t>Services are culturally safe, inclusive and free of discrimination. </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p>
                      <a:pPr marL="285750" indent="-285750">
                        <a:buFont typeface="Arial" panose="020B0604020202020204" pitchFamily="34" charset="0"/>
                        <a:buChar char="•"/>
                      </a:pPr>
                      <a:r>
                        <a:rPr lang="en-AU" sz="1800" kern="1200" dirty="0">
                          <a:solidFill>
                            <a:schemeClr val="dk1"/>
                          </a:solidFill>
                          <a:latin typeface="+mn-lt"/>
                          <a:ea typeface="+mn-ea"/>
                          <a:cs typeface="+mn-cs"/>
                        </a:rPr>
                        <a:t>People feel comfortable in talking about STIBBV related issues</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800" kern="1200" dirty="0">
                          <a:solidFill>
                            <a:schemeClr val="dk1"/>
                          </a:solidFill>
                          <a:latin typeface="+mn-lt"/>
                          <a:ea typeface="+mn-ea"/>
                          <a:cs typeface="+mn-cs"/>
                        </a:rPr>
                        <a:t>People can be their authentic selves</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txBody>
                  <a:tcPr/>
                </a:tc>
                <a:tc>
                  <a:txBody>
                    <a:bodyPr/>
                    <a:lstStyle/>
                    <a:p>
                      <a:pPr algn="ctr"/>
                      <a:r>
                        <a:rPr lang="en-AU" sz="1800" dirty="0">
                          <a:solidFill>
                            <a:schemeClr val="bg1"/>
                          </a:solidFill>
                        </a:rPr>
                        <a:t>Access and connectivity</a:t>
                      </a:r>
                    </a:p>
                  </a:txBody>
                  <a:tcPr>
                    <a:solidFill>
                      <a:srgbClr val="FF6600"/>
                    </a:solid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t>Service user experience surveys</a:t>
                      </a:r>
                    </a:p>
                    <a:p>
                      <a:endParaRPr lang="en-AU" sz="1800" dirty="0"/>
                    </a:p>
                  </a:txBody>
                  <a:tcPr/>
                </a:tc>
                <a:extLst>
                  <a:ext uri="{0D108BD9-81ED-4DB2-BD59-A6C34878D82A}">
                    <a16:rowId xmlns:a16="http://schemas.microsoft.com/office/drawing/2014/main" val="1999275710"/>
                  </a:ext>
                </a:extLst>
              </a:tr>
              <a:tr h="432048">
                <a:tc vMerge="1">
                  <a:txBody>
                    <a:bodyPr/>
                    <a:lstStyle/>
                    <a:p>
                      <a:endParaRPr lang="en-AU"/>
                    </a:p>
                  </a:txBody>
                  <a:tcPr/>
                </a:tc>
                <a:tc vMerge="1">
                  <a:txBody>
                    <a:bodyPr/>
                    <a:lstStyle/>
                    <a:p>
                      <a:endParaRPr lang="en-AU"/>
                    </a:p>
                  </a:txBody>
                  <a:tcPr/>
                </a:tc>
                <a:tc>
                  <a:txBody>
                    <a:bodyPr/>
                    <a:lstStyle/>
                    <a:p>
                      <a:pPr algn="ctr"/>
                      <a:r>
                        <a:rPr lang="en-AU" sz="1800" dirty="0">
                          <a:solidFill>
                            <a:schemeClr val="bg1"/>
                          </a:solidFill>
                        </a:rPr>
                        <a:t>Identity and belonging</a:t>
                      </a:r>
                    </a:p>
                  </a:txBody>
                  <a:tcPr>
                    <a:solidFill>
                      <a:srgbClr val="FF0000"/>
                    </a:solidFill>
                  </a:tcPr>
                </a:tc>
                <a:tc vMerge="1">
                  <a:txBody>
                    <a:bodyPr/>
                    <a:lstStyle/>
                    <a:p>
                      <a:endParaRPr lang="en-AU"/>
                    </a:p>
                  </a:txBody>
                  <a:tcPr/>
                </a:tc>
                <a:extLst>
                  <a:ext uri="{0D108BD9-81ED-4DB2-BD59-A6C34878D82A}">
                    <a16:rowId xmlns:a16="http://schemas.microsoft.com/office/drawing/2014/main" val="1887167324"/>
                  </a:ext>
                </a:extLst>
              </a:tr>
              <a:tr h="327274">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Safety</a:t>
                      </a:r>
                    </a:p>
                  </a:txBody>
                  <a:tcPr>
                    <a:solidFill>
                      <a:srgbClr val="CC0099"/>
                    </a:solidFill>
                  </a:tcPr>
                </a:tc>
                <a:tc vMerge="1">
                  <a:txBody>
                    <a:bodyPr/>
                    <a:lstStyle/>
                    <a:p>
                      <a:endParaRPr lang="en-AU"/>
                    </a:p>
                  </a:txBody>
                  <a:tcPr/>
                </a:tc>
                <a:extLst>
                  <a:ext uri="{0D108BD9-81ED-4DB2-BD59-A6C34878D82A}">
                    <a16:rowId xmlns:a16="http://schemas.microsoft.com/office/drawing/2014/main" val="1703295406"/>
                  </a:ext>
                </a:extLst>
              </a:tr>
              <a:tr h="0">
                <a:tc vMerge="1">
                  <a:txBody>
                    <a:bodyPr/>
                    <a:lstStyle/>
                    <a:p>
                      <a:endParaRPr lang="en-AU"/>
                    </a:p>
                  </a:txBody>
                  <a:tcPr/>
                </a:tc>
                <a:tc vMerge="1">
                  <a:txBody>
                    <a:bodyPr/>
                    <a:lstStyle/>
                    <a:p>
                      <a:endParaRPr lang="en-AU"/>
                    </a:p>
                  </a:txBody>
                  <a:tcPr/>
                </a:tc>
                <a:tc vMerge="1">
                  <a:txBody>
                    <a:bodyPr/>
                    <a:lstStyle/>
                    <a:p>
                      <a:endParaRPr lang="en-AU"/>
                    </a:p>
                  </a:txBody>
                  <a:tcPr/>
                </a:tc>
                <a:tc rowSpan="2">
                  <a:txBody>
                    <a:bodyPr/>
                    <a:lstStyle/>
                    <a:p>
                      <a:r>
                        <a:rPr lang="en-AU" sz="1800" dirty="0"/>
                        <a:t>Quantitative and qualitative self-reported health and wellbeing data</a:t>
                      </a:r>
                    </a:p>
                  </a:txBody>
                  <a:tcPr/>
                </a:tc>
                <a:extLst>
                  <a:ext uri="{0D108BD9-81ED-4DB2-BD59-A6C34878D82A}">
                    <a16:rowId xmlns:a16="http://schemas.microsoft.com/office/drawing/2014/main" val="1317009923"/>
                  </a:ext>
                </a:extLst>
              </a:tr>
              <a:tr h="1231900">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Health</a:t>
                      </a:r>
                    </a:p>
                    <a:p>
                      <a:pPr algn="ctr"/>
                      <a:endParaRPr lang="en-AU" sz="1800" dirty="0">
                        <a:solidFill>
                          <a:schemeClr val="bg1"/>
                        </a:solidFill>
                      </a:endParaRPr>
                    </a:p>
                  </a:txBody>
                  <a:tcPr>
                    <a:solidFill>
                      <a:srgbClr val="592D8C"/>
                    </a:solidFill>
                  </a:tcPr>
                </a:tc>
                <a:tc vMerge="1">
                  <a:txBody>
                    <a:bodyPr/>
                    <a:lstStyle/>
                    <a:p>
                      <a:endParaRPr lang="en-AU"/>
                    </a:p>
                  </a:txBody>
                  <a:tcPr/>
                </a:tc>
                <a:extLst>
                  <a:ext uri="{0D108BD9-81ED-4DB2-BD59-A6C34878D82A}">
                    <a16:rowId xmlns:a16="http://schemas.microsoft.com/office/drawing/2014/main" val="1900053747"/>
                  </a:ext>
                </a:extLst>
              </a:tr>
              <a:tr h="1303020">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t>Stigma indicator scores</a:t>
                      </a:r>
                    </a:p>
                    <a:p>
                      <a:endParaRPr lang="en-AU" sz="1800" dirty="0"/>
                    </a:p>
                  </a:txBody>
                  <a:tcPr/>
                </a:tc>
                <a:extLst>
                  <a:ext uri="{0D108BD9-81ED-4DB2-BD59-A6C34878D82A}">
                    <a16:rowId xmlns:a16="http://schemas.microsoft.com/office/drawing/2014/main" val="60762520"/>
                  </a:ext>
                </a:extLst>
              </a:tr>
            </a:tbl>
          </a:graphicData>
        </a:graphic>
      </p:graphicFrame>
      <p:sp>
        <p:nvSpPr>
          <p:cNvPr id="8" name="TextBox 7">
            <a:extLst>
              <a:ext uri="{FF2B5EF4-FFF2-40B4-BE49-F238E27FC236}">
                <a16:creationId xmlns:a16="http://schemas.microsoft.com/office/drawing/2014/main" id="{04C1727B-F759-91DC-FC6A-2ABD16B40098}"/>
              </a:ext>
            </a:extLst>
          </p:cNvPr>
          <p:cNvSpPr txBox="1"/>
          <p:nvPr/>
        </p:nvSpPr>
        <p:spPr>
          <a:xfrm>
            <a:off x="6609184" y="-22953"/>
            <a:ext cx="4392488" cy="877163"/>
          </a:xfrm>
          <a:prstGeom prst="rect">
            <a:avLst/>
          </a:prstGeom>
          <a:noFill/>
        </p:spPr>
        <p:txBody>
          <a:bodyPr wrap="square" rtlCol="0">
            <a:spAutoFit/>
          </a:bodyPr>
          <a:lstStyle/>
          <a:p>
            <a:r>
              <a:rPr lang="en-AU" sz="1700" b="1" dirty="0">
                <a:solidFill>
                  <a:srgbClr val="FF0000"/>
                </a:solidFill>
              </a:rPr>
              <a:t>What are we missing?</a:t>
            </a:r>
          </a:p>
          <a:p>
            <a:r>
              <a:rPr lang="en-AU" sz="1700" b="1" dirty="0">
                <a:solidFill>
                  <a:srgbClr val="FF0000"/>
                </a:solidFill>
              </a:rPr>
              <a:t>What needs removing?</a:t>
            </a:r>
          </a:p>
          <a:p>
            <a:r>
              <a:rPr lang="en-AU" sz="1700" b="1" dirty="0">
                <a:solidFill>
                  <a:srgbClr val="FF0000"/>
                </a:solidFill>
              </a:rPr>
              <a:t>What needs reworking/amending?</a:t>
            </a:r>
          </a:p>
        </p:txBody>
      </p:sp>
    </p:spTree>
    <p:extLst>
      <p:ext uri="{BB962C8B-B14F-4D97-AF65-F5344CB8AC3E}">
        <p14:creationId xmlns:p14="http://schemas.microsoft.com/office/powerpoint/2010/main" val="3514899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28464" y="640401"/>
            <a:ext cx="8915400" cy="495848"/>
          </a:xfrm>
        </p:spPr>
        <p:txBody>
          <a:bodyPr/>
          <a:lstStyle/>
          <a:p>
            <a:r>
              <a:rPr lang="en-AU" dirty="0">
                <a:solidFill>
                  <a:schemeClr val="accent2">
                    <a:lumMod val="75000"/>
                  </a:schemeClr>
                </a:solidFill>
              </a:rPr>
              <a:t>Proposed higher-level STIBBV outcomes</a:t>
            </a:r>
            <a:br>
              <a:rPr lang="en-AU" dirty="0">
                <a:solidFill>
                  <a:schemeClr val="accent2">
                    <a:lumMod val="75000"/>
                  </a:schemeClr>
                </a:solidFill>
              </a:rPr>
            </a:br>
            <a:endParaRPr lang="en-AU" dirty="0">
              <a:solidFill>
                <a:schemeClr val="accent2">
                  <a:lumMod val="75000"/>
                </a:schemeClr>
              </a:solidFill>
            </a:endParaRPr>
          </a:p>
        </p:txBody>
      </p:sp>
      <p:sp>
        <p:nvSpPr>
          <p:cNvPr id="2" name="Slide Number Placeholder 1"/>
          <p:cNvSpPr>
            <a:spLocks noGrp="1"/>
          </p:cNvSpPr>
          <p:nvPr>
            <p:ph type="sldNum" sz="quarter" idx="4"/>
          </p:nvPr>
        </p:nvSpPr>
        <p:spPr/>
        <p:txBody>
          <a:bodyPr/>
          <a:lstStyle/>
          <a:p>
            <a:fld id="{A111ABAE-1B12-4EB9-8E66-38B1E1BDD146}" type="slidenum">
              <a:rPr lang="en-AU" smtClean="0"/>
              <a:pPr/>
              <a:t>19</a:t>
            </a:fld>
            <a:endParaRPr lang="en-AU" dirty="0"/>
          </a:p>
        </p:txBody>
      </p:sp>
      <p:graphicFrame>
        <p:nvGraphicFramePr>
          <p:cNvPr id="5" name="Table 5">
            <a:extLst>
              <a:ext uri="{FF2B5EF4-FFF2-40B4-BE49-F238E27FC236}">
                <a16:creationId xmlns:a16="http://schemas.microsoft.com/office/drawing/2014/main" id="{2C2F2F6E-43BF-BF6E-83E1-73AF309C2518}"/>
              </a:ext>
            </a:extLst>
          </p:cNvPr>
          <p:cNvGraphicFramePr>
            <a:graphicFrameLocks noGrp="1"/>
          </p:cNvGraphicFramePr>
          <p:nvPr>
            <p:extLst>
              <p:ext uri="{D42A27DB-BD31-4B8C-83A1-F6EECF244321}">
                <p14:modId xmlns:p14="http://schemas.microsoft.com/office/powerpoint/2010/main" val="101073256"/>
              </p:ext>
            </p:extLst>
          </p:nvPr>
        </p:nvGraphicFramePr>
        <p:xfrm>
          <a:off x="-17154" y="1280160"/>
          <a:ext cx="9940308" cy="4297680"/>
        </p:xfrm>
        <a:graphic>
          <a:graphicData uri="http://schemas.openxmlformats.org/drawingml/2006/table">
            <a:tbl>
              <a:tblPr firstRow="1" bandRow="1">
                <a:tableStyleId>{5C22544A-7EE6-4342-B048-85BDC9FD1C3A}</a:tableStyleId>
              </a:tblPr>
              <a:tblGrid>
                <a:gridCol w="1872653">
                  <a:extLst>
                    <a:ext uri="{9D8B030D-6E8A-4147-A177-3AD203B41FA5}">
                      <a16:colId xmlns:a16="http://schemas.microsoft.com/office/drawing/2014/main" val="3765048289"/>
                    </a:ext>
                  </a:extLst>
                </a:gridCol>
                <a:gridCol w="3024336">
                  <a:extLst>
                    <a:ext uri="{9D8B030D-6E8A-4147-A177-3AD203B41FA5}">
                      <a16:colId xmlns:a16="http://schemas.microsoft.com/office/drawing/2014/main" val="1411375054"/>
                    </a:ext>
                  </a:extLst>
                </a:gridCol>
                <a:gridCol w="2898631">
                  <a:extLst>
                    <a:ext uri="{9D8B030D-6E8A-4147-A177-3AD203B41FA5}">
                      <a16:colId xmlns:a16="http://schemas.microsoft.com/office/drawing/2014/main" val="486525629"/>
                    </a:ext>
                  </a:extLst>
                </a:gridCol>
                <a:gridCol w="2144688">
                  <a:extLst>
                    <a:ext uri="{9D8B030D-6E8A-4147-A177-3AD203B41FA5}">
                      <a16:colId xmlns:a16="http://schemas.microsoft.com/office/drawing/2014/main" val="1231918900"/>
                    </a:ext>
                  </a:extLst>
                </a:gridCol>
              </a:tblGrid>
              <a:tr h="370840">
                <a:tc>
                  <a:txBody>
                    <a:bodyPr/>
                    <a:lstStyle/>
                    <a:p>
                      <a:r>
                        <a:rPr lang="en-AU" dirty="0"/>
                        <a:t>Outcome domain</a:t>
                      </a:r>
                    </a:p>
                  </a:txBody>
                  <a:tcPr/>
                </a:tc>
                <a:tc>
                  <a:txBody>
                    <a:bodyPr/>
                    <a:lstStyle/>
                    <a:p>
                      <a:r>
                        <a:rPr lang="en-AU" dirty="0"/>
                        <a:t>Descriptor</a:t>
                      </a:r>
                    </a:p>
                  </a:txBody>
                  <a:tcPr/>
                </a:tc>
                <a:tc>
                  <a:txBody>
                    <a:bodyPr/>
                    <a:lstStyle/>
                    <a:p>
                      <a:r>
                        <a:rPr lang="en-AU" dirty="0"/>
                        <a:t>Wellbeing Framework strategic  Alignment</a:t>
                      </a:r>
                    </a:p>
                  </a:txBody>
                  <a:tcPr/>
                </a:tc>
                <a:tc>
                  <a:txBody>
                    <a:bodyPr/>
                    <a:lstStyle/>
                    <a:p>
                      <a:r>
                        <a:rPr lang="en-AU" dirty="0"/>
                        <a:t>Potential data sources</a:t>
                      </a:r>
                    </a:p>
                  </a:txBody>
                  <a:tcPr/>
                </a:tc>
                <a:extLst>
                  <a:ext uri="{0D108BD9-81ED-4DB2-BD59-A6C34878D82A}">
                    <a16:rowId xmlns:a16="http://schemas.microsoft.com/office/drawing/2014/main" val="1797352903"/>
                  </a:ext>
                </a:extLst>
              </a:tr>
              <a:tr h="165463">
                <a:tc rowSpan="9">
                  <a:txBody>
                    <a:bodyPr/>
                    <a:lstStyle/>
                    <a:p>
                      <a:r>
                        <a:rPr lang="en-AU" sz="1800" b="1" dirty="0"/>
                        <a:t>Quality of life</a:t>
                      </a:r>
                    </a:p>
                  </a:txBody>
                  <a:tcPr/>
                </a:tc>
                <a:tc rowSpan="9">
                  <a:txBody>
                    <a:bodyPr/>
                    <a:lstStyle/>
                    <a:p>
                      <a:pPr marL="285750" indent="-285750">
                        <a:buFont typeface="Arial" panose="020B0604020202020204" pitchFamily="34" charset="0"/>
                        <a:buChar char="•"/>
                      </a:pPr>
                      <a:r>
                        <a:rPr lang="en-AU" sz="1800" kern="1200" dirty="0">
                          <a:solidFill>
                            <a:schemeClr val="dk1"/>
                          </a:solidFill>
                          <a:latin typeface="+mn-lt"/>
                          <a:ea typeface="+mn-ea"/>
                          <a:cs typeface="+mn-cs"/>
                        </a:rPr>
                        <a:t>People are able to enjoy a good standard of life where they feel healthy, independent, are connected within their communities and are able to achieve their goals.</a:t>
                      </a:r>
                    </a:p>
                    <a:p>
                      <a:pPr marL="285750" indent="-285750">
                        <a:buFont typeface="Arial" panose="020B0604020202020204" pitchFamily="34" charset="0"/>
                        <a:buChar char="•"/>
                      </a:pPr>
                      <a:endParaRPr lang="en-AU" sz="1800" kern="1200" dirty="0">
                        <a:solidFill>
                          <a:schemeClr val="dk1"/>
                        </a:solidFill>
                        <a:latin typeface="+mn-lt"/>
                        <a:ea typeface="+mn-ea"/>
                        <a:cs typeface="+mn-cs"/>
                      </a:endParaRPr>
                    </a:p>
                    <a:p>
                      <a:pPr marL="285750" indent="-285750">
                        <a:buFont typeface="Arial" panose="020B0604020202020204" pitchFamily="34" charset="0"/>
                        <a:buChar char="•"/>
                      </a:pPr>
                      <a:r>
                        <a:rPr lang="en-AU" sz="1800" kern="1200" dirty="0">
                          <a:solidFill>
                            <a:schemeClr val="dk1"/>
                          </a:solidFill>
                          <a:latin typeface="+mn-lt"/>
                          <a:ea typeface="+mn-ea"/>
                          <a:cs typeface="+mn-cs"/>
                        </a:rPr>
                        <a:t>People are well supported within the community with less need for emergency or acute services.</a:t>
                      </a:r>
                    </a:p>
                    <a:p>
                      <a:pPr marL="0" indent="0">
                        <a:buFont typeface="Arial" panose="020B0604020202020204" pitchFamily="34" charset="0"/>
                        <a:buNone/>
                      </a:pPr>
                      <a:endParaRPr lang="en-AU" sz="1800" kern="1200" dirty="0">
                        <a:solidFill>
                          <a:schemeClr val="dk1"/>
                        </a:solidFill>
                        <a:latin typeface="+mn-lt"/>
                        <a:ea typeface="+mn-ea"/>
                        <a:cs typeface="+mn-cs"/>
                      </a:endParaRPr>
                    </a:p>
                  </a:txBody>
                  <a:tcPr/>
                </a:tc>
                <a:tc>
                  <a:txBody>
                    <a:bodyPr/>
                    <a:lstStyle/>
                    <a:p>
                      <a:pPr algn="ctr"/>
                      <a:r>
                        <a:rPr lang="en-AU" sz="1600" dirty="0">
                          <a:solidFill>
                            <a:schemeClr val="bg1"/>
                          </a:solidFill>
                        </a:rPr>
                        <a:t>Access &amp; connectivity</a:t>
                      </a:r>
                    </a:p>
                  </a:txBody>
                  <a:tcPr>
                    <a:solidFill>
                      <a:srgbClr val="FF6600"/>
                    </a:solidFill>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t>Service user experience surveys</a:t>
                      </a:r>
                    </a:p>
                    <a:p>
                      <a:endParaRPr lang="en-AU" sz="1800" dirty="0"/>
                    </a:p>
                  </a:txBody>
                  <a:tcPr/>
                </a:tc>
                <a:extLst>
                  <a:ext uri="{0D108BD9-81ED-4DB2-BD59-A6C34878D82A}">
                    <a16:rowId xmlns:a16="http://schemas.microsoft.com/office/drawing/2014/main" val="1580102407"/>
                  </a:ext>
                </a:extLst>
              </a:tr>
              <a:tr h="200297">
                <a:tc vMerge="1">
                  <a:txBody>
                    <a:bodyPr/>
                    <a:lstStyle/>
                    <a:p>
                      <a:endParaRPr lang="en-AU"/>
                    </a:p>
                  </a:txBody>
                  <a:tcPr/>
                </a:tc>
                <a:tc vMerge="1">
                  <a:txBody>
                    <a:bodyPr/>
                    <a:lstStyle/>
                    <a:p>
                      <a:endParaRPr lang="en-AU"/>
                    </a:p>
                  </a:txBody>
                  <a:tcPr/>
                </a:tc>
                <a:tc>
                  <a:txBody>
                    <a:bodyPr/>
                    <a:lstStyle/>
                    <a:p>
                      <a:pPr algn="ctr"/>
                      <a:r>
                        <a:rPr lang="en-AU" sz="1800" dirty="0">
                          <a:solidFill>
                            <a:schemeClr val="bg1"/>
                          </a:solidFill>
                        </a:rPr>
                        <a:t>Identity and belonging</a:t>
                      </a:r>
                    </a:p>
                  </a:txBody>
                  <a:tcPr>
                    <a:solidFill>
                      <a:srgbClr val="FF0000"/>
                    </a:solidFill>
                  </a:tcPr>
                </a:tc>
                <a:tc vMerge="1">
                  <a:txBody>
                    <a:bodyPr/>
                    <a:lstStyle/>
                    <a:p>
                      <a:endParaRPr lang="en-AU"/>
                    </a:p>
                  </a:txBody>
                  <a:tcPr/>
                </a:tc>
                <a:extLst>
                  <a:ext uri="{0D108BD9-81ED-4DB2-BD59-A6C34878D82A}">
                    <a16:rowId xmlns:a16="http://schemas.microsoft.com/office/drawing/2014/main" val="589921662"/>
                  </a:ext>
                </a:extLst>
              </a:tr>
              <a:tr h="165463">
                <a:tc vMerge="1">
                  <a:txBody>
                    <a:bodyPr/>
                    <a:lstStyle/>
                    <a:p>
                      <a:endParaRPr lang="en-AU"/>
                    </a:p>
                  </a:txBody>
                  <a:tcPr/>
                </a:tc>
                <a:tc vMerge="1">
                  <a:txBody>
                    <a:bodyPr/>
                    <a:lstStyle/>
                    <a:p>
                      <a:endParaRPr lang="en-AU"/>
                    </a:p>
                  </a:txBody>
                  <a:tcPr/>
                </a:tc>
                <a:tc>
                  <a:txBody>
                    <a:bodyPr/>
                    <a:lstStyle/>
                    <a:p>
                      <a:pPr algn="ctr"/>
                      <a:r>
                        <a:rPr lang="en-AU" sz="1800" dirty="0">
                          <a:solidFill>
                            <a:schemeClr val="bg1"/>
                          </a:solidFill>
                        </a:rPr>
                        <a:t>Social connection</a:t>
                      </a:r>
                    </a:p>
                  </a:txBody>
                  <a:tcPr>
                    <a:solidFill>
                      <a:srgbClr val="7BC8E7"/>
                    </a:solidFill>
                  </a:tcPr>
                </a:tc>
                <a:tc vMerge="1">
                  <a:txBody>
                    <a:bodyPr/>
                    <a:lstStyle/>
                    <a:p>
                      <a:endParaRPr lang="en-AU" dirty="0"/>
                    </a:p>
                  </a:txBody>
                  <a:tcPr/>
                </a:tc>
                <a:extLst>
                  <a:ext uri="{0D108BD9-81ED-4DB2-BD59-A6C34878D82A}">
                    <a16:rowId xmlns:a16="http://schemas.microsoft.com/office/drawing/2014/main" val="616998197"/>
                  </a:ext>
                </a:extLst>
              </a:tr>
              <a:tr h="152400">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Living standards</a:t>
                      </a:r>
                    </a:p>
                  </a:txBody>
                  <a:tcPr>
                    <a:solidFill>
                      <a:srgbClr val="00CC99"/>
                    </a:solidFill>
                  </a:tcPr>
                </a:tc>
                <a:tc vMerge="1">
                  <a:txBody>
                    <a:bodyPr/>
                    <a:lstStyle/>
                    <a:p>
                      <a:endParaRPr lang="en-AU"/>
                    </a:p>
                  </a:txBody>
                  <a:tcPr/>
                </a:tc>
                <a:extLst>
                  <a:ext uri="{0D108BD9-81ED-4DB2-BD59-A6C34878D82A}">
                    <a16:rowId xmlns:a16="http://schemas.microsoft.com/office/drawing/2014/main" val="802437191"/>
                  </a:ext>
                </a:extLst>
              </a:tr>
              <a:tr h="152400">
                <a:tc vMerge="1">
                  <a:txBody>
                    <a:bodyPr/>
                    <a:lstStyle/>
                    <a:p>
                      <a:endParaRPr lang="en-AU"/>
                    </a:p>
                  </a:txBody>
                  <a:tcPr/>
                </a:tc>
                <a:tc vMerge="1">
                  <a:txBody>
                    <a:bodyPr/>
                    <a:lstStyle/>
                    <a:p>
                      <a:endParaRPr lang="en-AU"/>
                    </a:p>
                  </a:txBody>
                  <a:tcPr/>
                </a:tc>
                <a:tc vMerge="1">
                  <a:txBody>
                    <a:bodyPr/>
                    <a:lstStyle/>
                    <a:p>
                      <a:endParaRPr lang="en-AU"/>
                    </a:p>
                  </a:txBody>
                  <a:tcPr/>
                </a:tc>
                <a:tc rowSpan="3">
                  <a:txBody>
                    <a:bodyPr/>
                    <a:lstStyle/>
                    <a:p>
                      <a:r>
                        <a:rPr lang="en-AU" sz="1800" dirty="0"/>
                        <a:t>Quality of Life indictor scores</a:t>
                      </a:r>
                    </a:p>
                  </a:txBody>
                  <a:tcPr/>
                </a:tc>
                <a:extLst>
                  <a:ext uri="{0D108BD9-81ED-4DB2-BD59-A6C34878D82A}">
                    <a16:rowId xmlns:a16="http://schemas.microsoft.com/office/drawing/2014/main" val="2799176191"/>
                  </a:ext>
                </a:extLst>
              </a:tr>
              <a:tr h="165463">
                <a:tc vMerge="1">
                  <a:txBody>
                    <a:bodyPr/>
                    <a:lstStyle/>
                    <a:p>
                      <a:endParaRPr lang="en-AU"/>
                    </a:p>
                  </a:txBody>
                  <a:tcPr/>
                </a:tc>
                <a:tc vMerge="1">
                  <a:txBody>
                    <a:bodyPr/>
                    <a:lstStyle/>
                    <a:p>
                      <a:endParaRPr lang="en-AU"/>
                    </a:p>
                  </a:txBody>
                  <a:tcPr/>
                </a:tc>
                <a:tc>
                  <a:txBody>
                    <a:bodyPr/>
                    <a:lstStyle/>
                    <a:p>
                      <a:pPr algn="ctr"/>
                      <a:r>
                        <a:rPr lang="en-AU" sz="1800" dirty="0">
                          <a:solidFill>
                            <a:schemeClr val="bg1"/>
                          </a:solidFill>
                        </a:rPr>
                        <a:t>Safety</a:t>
                      </a:r>
                    </a:p>
                  </a:txBody>
                  <a:tcPr>
                    <a:solidFill>
                      <a:srgbClr val="CC0099"/>
                    </a:solidFill>
                  </a:tcPr>
                </a:tc>
                <a:tc vMerge="1">
                  <a:txBody>
                    <a:bodyPr/>
                    <a:lstStyle/>
                    <a:p>
                      <a:endParaRPr lang="en-AU"/>
                    </a:p>
                  </a:txBody>
                  <a:tcPr/>
                </a:tc>
                <a:extLst>
                  <a:ext uri="{0D108BD9-81ED-4DB2-BD59-A6C34878D82A}">
                    <a16:rowId xmlns:a16="http://schemas.microsoft.com/office/drawing/2014/main" val="2290193749"/>
                  </a:ext>
                </a:extLst>
              </a:tr>
              <a:tr h="121920">
                <a:tc vMerge="1">
                  <a:txBody>
                    <a:bodyPr/>
                    <a:lstStyle/>
                    <a:p>
                      <a:endParaRPr lang="en-AU"/>
                    </a:p>
                  </a:txBody>
                  <a:tcPr/>
                </a:tc>
                <a:tc vMerge="1">
                  <a:txBody>
                    <a:bodyPr/>
                    <a:lstStyle/>
                    <a:p>
                      <a:endParaRPr lang="en-AU"/>
                    </a:p>
                  </a:txBody>
                  <a:tcPr/>
                </a:tc>
                <a:tc rowSpan="2">
                  <a:txBody>
                    <a:bodyPr/>
                    <a:lstStyle/>
                    <a:p>
                      <a:pPr algn="ctr"/>
                      <a:r>
                        <a:rPr lang="en-AU" sz="1800" dirty="0">
                          <a:solidFill>
                            <a:schemeClr val="bg1"/>
                          </a:solidFill>
                        </a:rPr>
                        <a:t>Health</a:t>
                      </a:r>
                    </a:p>
                  </a:txBody>
                  <a:tcPr>
                    <a:solidFill>
                      <a:srgbClr val="592D8C"/>
                    </a:solidFill>
                  </a:tcPr>
                </a:tc>
                <a:tc vMerge="1">
                  <a:txBody>
                    <a:bodyPr/>
                    <a:lstStyle/>
                    <a:p>
                      <a:endParaRPr lang="en-AU"/>
                    </a:p>
                  </a:txBody>
                  <a:tcPr/>
                </a:tc>
                <a:extLst>
                  <a:ext uri="{0D108BD9-81ED-4DB2-BD59-A6C34878D82A}">
                    <a16:rowId xmlns:a16="http://schemas.microsoft.com/office/drawing/2014/main" val="1558330233"/>
                  </a:ext>
                </a:extLst>
              </a:tr>
              <a:tr h="182880">
                <a:tc vMerge="1">
                  <a:txBody>
                    <a:bodyPr/>
                    <a:lstStyle/>
                    <a:p>
                      <a:endParaRPr lang="en-AU"/>
                    </a:p>
                  </a:txBody>
                  <a:tcPr/>
                </a:tc>
                <a:tc vMerge="1">
                  <a:txBody>
                    <a:bodyPr/>
                    <a:lstStyle/>
                    <a:p>
                      <a:endParaRPr lang="en-AU"/>
                    </a:p>
                  </a:txBody>
                  <a:tcPr/>
                </a:tc>
                <a:tc vMerge="1">
                  <a:txBody>
                    <a:bodyPr/>
                    <a:lstStyle/>
                    <a:p>
                      <a:endParaRPr lang="en-AU"/>
                    </a:p>
                  </a:txBody>
                  <a:tcPr/>
                </a:tc>
                <a:tc rowSpan="2">
                  <a:txBody>
                    <a:bodyPr/>
                    <a:lstStyle/>
                    <a:p>
                      <a:r>
                        <a:rPr lang="en-AU" sz="1800" dirty="0"/>
                        <a:t>Hospital separation data</a:t>
                      </a:r>
                    </a:p>
                  </a:txBody>
                  <a:tcPr/>
                </a:tc>
                <a:extLst>
                  <a:ext uri="{0D108BD9-81ED-4DB2-BD59-A6C34878D82A}">
                    <a16:rowId xmlns:a16="http://schemas.microsoft.com/office/drawing/2014/main" val="247252161"/>
                  </a:ext>
                </a:extLst>
              </a:tr>
              <a:tr h="165463">
                <a:tc vMerge="1">
                  <a:txBody>
                    <a:bodyPr/>
                    <a:lstStyle/>
                    <a:p>
                      <a:endParaRPr lang="en-AU"/>
                    </a:p>
                  </a:txBody>
                  <a:tcPr/>
                </a:tc>
                <a:tc vMerge="1">
                  <a:txBody>
                    <a:bodyPr/>
                    <a:lstStyle/>
                    <a:p>
                      <a:endParaRPr lang="en-AU"/>
                    </a:p>
                  </a:txBody>
                  <a:tcPr/>
                </a:tc>
                <a:tc>
                  <a:txBody>
                    <a:bodyPr/>
                    <a:lstStyle/>
                    <a:p>
                      <a:pPr algn="ctr"/>
                      <a:r>
                        <a:rPr lang="en-AU" sz="1800" dirty="0">
                          <a:solidFill>
                            <a:schemeClr val="bg1"/>
                          </a:solidFill>
                        </a:rPr>
                        <a:t>Economy</a:t>
                      </a:r>
                    </a:p>
                  </a:txBody>
                  <a:tcPr>
                    <a:solidFill>
                      <a:srgbClr val="00CC99"/>
                    </a:solidFill>
                  </a:tcPr>
                </a:tc>
                <a:tc vMerge="1">
                  <a:txBody>
                    <a:bodyPr/>
                    <a:lstStyle/>
                    <a:p>
                      <a:endParaRPr lang="en-AU"/>
                    </a:p>
                  </a:txBody>
                  <a:tcPr/>
                </a:tc>
                <a:extLst>
                  <a:ext uri="{0D108BD9-81ED-4DB2-BD59-A6C34878D82A}">
                    <a16:rowId xmlns:a16="http://schemas.microsoft.com/office/drawing/2014/main" val="1160577195"/>
                  </a:ext>
                </a:extLst>
              </a:tr>
            </a:tbl>
          </a:graphicData>
        </a:graphic>
      </p:graphicFrame>
      <p:sp>
        <p:nvSpPr>
          <p:cNvPr id="8" name="TextBox 7">
            <a:extLst>
              <a:ext uri="{FF2B5EF4-FFF2-40B4-BE49-F238E27FC236}">
                <a16:creationId xmlns:a16="http://schemas.microsoft.com/office/drawing/2014/main" id="{04C1727B-F759-91DC-FC6A-2ABD16B40098}"/>
              </a:ext>
            </a:extLst>
          </p:cNvPr>
          <p:cNvSpPr txBox="1"/>
          <p:nvPr/>
        </p:nvSpPr>
        <p:spPr>
          <a:xfrm>
            <a:off x="6393160" y="115174"/>
            <a:ext cx="4392488" cy="877163"/>
          </a:xfrm>
          <a:prstGeom prst="rect">
            <a:avLst/>
          </a:prstGeom>
          <a:noFill/>
        </p:spPr>
        <p:txBody>
          <a:bodyPr wrap="square" rtlCol="0">
            <a:spAutoFit/>
          </a:bodyPr>
          <a:lstStyle/>
          <a:p>
            <a:r>
              <a:rPr lang="en-AU" sz="1700" b="1" dirty="0">
                <a:solidFill>
                  <a:srgbClr val="FF0000"/>
                </a:solidFill>
              </a:rPr>
              <a:t>What are we missing?</a:t>
            </a:r>
          </a:p>
          <a:p>
            <a:r>
              <a:rPr lang="en-AU" sz="1700" b="1" dirty="0">
                <a:solidFill>
                  <a:srgbClr val="FF0000"/>
                </a:solidFill>
              </a:rPr>
              <a:t>What needs removing?</a:t>
            </a:r>
          </a:p>
          <a:p>
            <a:r>
              <a:rPr lang="en-AU" sz="1700" b="1" dirty="0">
                <a:solidFill>
                  <a:srgbClr val="FF0000"/>
                </a:solidFill>
              </a:rPr>
              <a:t>What needs reworking/amending?</a:t>
            </a:r>
          </a:p>
        </p:txBody>
      </p:sp>
    </p:spTree>
    <p:extLst>
      <p:ext uri="{BB962C8B-B14F-4D97-AF65-F5344CB8AC3E}">
        <p14:creationId xmlns:p14="http://schemas.microsoft.com/office/powerpoint/2010/main" val="3732698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0" y="6165850"/>
            <a:ext cx="2743200" cy="365125"/>
          </a:xfrm>
        </p:spPr>
        <p:txBody>
          <a:bodyPr/>
          <a:lstStyle/>
          <a:p>
            <a:fld id="{A111ABAE-1B12-4EB9-8E66-38B1E1BDD146}" type="slidenum">
              <a:rPr lang="en-AU" smtClean="0"/>
              <a:pPr/>
              <a:t>2</a:t>
            </a:fld>
            <a:endParaRPr lang="en-AU" dirty="0"/>
          </a:p>
        </p:txBody>
      </p:sp>
      <p:pic>
        <p:nvPicPr>
          <p:cNvPr id="28" name="Picture 27" descr="Moth icon">
            <a:extLst>
              <a:ext uri="{FF2B5EF4-FFF2-40B4-BE49-F238E27FC236}">
                <a16:creationId xmlns:a16="http://schemas.microsoft.com/office/drawing/2014/main" id="{B5460552-0E31-0351-AAF5-F3924A2BB654}"/>
              </a:ext>
            </a:extLst>
          </p:cNvPr>
          <p:cNvPicPr>
            <a:picLocks noChangeAspect="1"/>
          </p:cNvPicPr>
          <p:nvPr/>
        </p:nvPicPr>
        <p:blipFill>
          <a:blip r:embed="rId3"/>
          <a:stretch>
            <a:fillRect/>
          </a:stretch>
        </p:blipFill>
        <p:spPr>
          <a:xfrm>
            <a:off x="200472" y="2142317"/>
            <a:ext cx="1718961" cy="1368152"/>
          </a:xfrm>
          <a:prstGeom prst="rect">
            <a:avLst/>
          </a:prstGeom>
        </p:spPr>
      </p:pic>
      <p:sp>
        <p:nvSpPr>
          <p:cNvPr id="30" name="TextBox 29">
            <a:extLst>
              <a:ext uri="{FF2B5EF4-FFF2-40B4-BE49-F238E27FC236}">
                <a16:creationId xmlns:a16="http://schemas.microsoft.com/office/drawing/2014/main" id="{822DE145-D7B4-2D69-1460-EA613F7D0C12}"/>
              </a:ext>
            </a:extLst>
          </p:cNvPr>
          <p:cNvSpPr txBox="1"/>
          <p:nvPr/>
        </p:nvSpPr>
        <p:spPr>
          <a:xfrm>
            <a:off x="2000672" y="2133402"/>
            <a:ext cx="7416824" cy="1754326"/>
          </a:xfrm>
          <a:prstGeom prst="rect">
            <a:avLst/>
          </a:prstGeom>
          <a:noFill/>
        </p:spPr>
        <p:txBody>
          <a:bodyPr wrap="square">
            <a:spAutoFit/>
          </a:bodyPr>
          <a:lstStyle/>
          <a:p>
            <a:pPr>
              <a:lnSpc>
                <a:spcPct val="90000"/>
              </a:lnSpc>
              <a:spcAft>
                <a:spcPts val="600"/>
              </a:spcAft>
            </a:pPr>
            <a:r>
              <a:rPr lang="en-AU" sz="2400" b="1" dirty="0">
                <a:effectLst/>
                <a:latin typeface="Calibri Light" panose="020F0302020204030204" pitchFamily="34" charset="0"/>
                <a:ea typeface="Calibri" panose="020F0502020204030204" pitchFamily="34" charset="0"/>
                <a:cs typeface="Calibri Light" panose="020F0302020204030204" pitchFamily="34" charset="0"/>
              </a:rPr>
              <a:t>We acknowledge the Ngunnawal people, traditional custodians of this beautiful Country we have the privilege to call home. We pay our respects to their Elders, past and present, and the contribution they make to the life of this city and to its success.</a:t>
            </a:r>
            <a:endParaRPr lang="en-AU" sz="2400" b="1" dirty="0">
              <a:effectLst/>
              <a:latin typeface="Calibri Light" panose="020F03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47760" y="811640"/>
            <a:ext cx="8915400" cy="495848"/>
          </a:xfrm>
        </p:spPr>
        <p:txBody>
          <a:bodyPr/>
          <a:lstStyle/>
          <a:p>
            <a:r>
              <a:rPr lang="en-AU" sz="3200" dirty="0">
                <a:solidFill>
                  <a:schemeClr val="accent2">
                    <a:lumMod val="75000"/>
                  </a:schemeClr>
                </a:solidFill>
                <a:latin typeface="+mn-lt"/>
              </a:rPr>
              <a:t>Medium-level procurement outcomes</a:t>
            </a:r>
            <a:br>
              <a:rPr lang="en-AU" dirty="0">
                <a:solidFill>
                  <a:schemeClr val="accent2">
                    <a:lumMod val="75000"/>
                  </a:schemeClr>
                </a:solidFill>
              </a:rPr>
            </a:br>
            <a:endParaRPr lang="en-AU" dirty="0">
              <a:solidFill>
                <a:schemeClr val="accent2">
                  <a:lumMod val="75000"/>
                </a:schemeClr>
              </a:solidFill>
            </a:endParaRPr>
          </a:p>
        </p:txBody>
      </p:sp>
      <p:sp>
        <p:nvSpPr>
          <p:cNvPr id="2" name="Slide Number Placeholder 1"/>
          <p:cNvSpPr>
            <a:spLocks noGrp="1"/>
          </p:cNvSpPr>
          <p:nvPr>
            <p:ph type="sldNum" sz="quarter" idx="4"/>
          </p:nvPr>
        </p:nvSpPr>
        <p:spPr/>
        <p:txBody>
          <a:bodyPr/>
          <a:lstStyle/>
          <a:p>
            <a:fld id="{A111ABAE-1B12-4EB9-8E66-38B1E1BDD146}" type="slidenum">
              <a:rPr lang="en-AU" smtClean="0"/>
              <a:pPr/>
              <a:t>20</a:t>
            </a:fld>
            <a:endParaRPr lang="en-AU" dirty="0"/>
          </a:p>
        </p:txBody>
      </p:sp>
      <p:sp>
        <p:nvSpPr>
          <p:cNvPr id="4" name="TextBox 3">
            <a:extLst>
              <a:ext uri="{FF2B5EF4-FFF2-40B4-BE49-F238E27FC236}">
                <a16:creationId xmlns:a16="http://schemas.microsoft.com/office/drawing/2014/main" id="{D2278C33-56C7-439D-05AD-B2E9E31A2BE4}"/>
              </a:ext>
            </a:extLst>
          </p:cNvPr>
          <p:cNvSpPr txBox="1"/>
          <p:nvPr/>
        </p:nvSpPr>
        <p:spPr>
          <a:xfrm>
            <a:off x="272480" y="1338310"/>
            <a:ext cx="9073008" cy="2677656"/>
          </a:xfrm>
          <a:prstGeom prst="rect">
            <a:avLst/>
          </a:prstGeom>
          <a:noFill/>
        </p:spPr>
        <p:txBody>
          <a:bodyPr wrap="square">
            <a:spAutoFit/>
          </a:bodyPr>
          <a:lstStyle/>
          <a:p>
            <a:pPr marL="457200" indent="-457200">
              <a:buFont typeface="Arial" panose="020B0604020202020204" pitchFamily="34" charset="0"/>
              <a:buChar char="•"/>
            </a:pPr>
            <a:r>
              <a:rPr lang="en-AU" sz="2800" dirty="0"/>
              <a:t>These outcomes would be best co-designed by ACTHD and the successful tenderer. </a:t>
            </a:r>
          </a:p>
          <a:p>
            <a:pPr marL="457200" indent="-457200">
              <a:buFont typeface="Arial" panose="020B0604020202020204" pitchFamily="34" charset="0"/>
              <a:buChar char="•"/>
            </a:pPr>
            <a:r>
              <a:rPr lang="en-AU" sz="2800" dirty="0"/>
              <a:t>These outcomes would be specific to the individual procurement (service/program/intervention)</a:t>
            </a:r>
          </a:p>
          <a:p>
            <a:pPr marL="457200" indent="-457200">
              <a:buFont typeface="Arial" panose="020B0604020202020204" pitchFamily="34" charset="0"/>
              <a:buChar char="•"/>
            </a:pPr>
            <a:r>
              <a:rPr lang="en-AU" sz="2800" dirty="0"/>
              <a:t>Data sources may include program evaluation measures or client/participant self-reported data (pre/post data etc)</a:t>
            </a:r>
          </a:p>
        </p:txBody>
      </p:sp>
    </p:spTree>
    <p:extLst>
      <p:ext uri="{BB962C8B-B14F-4D97-AF65-F5344CB8AC3E}">
        <p14:creationId xmlns:p14="http://schemas.microsoft.com/office/powerpoint/2010/main" val="1640637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44488" y="261086"/>
            <a:ext cx="8915400" cy="706090"/>
          </a:xfrm>
        </p:spPr>
        <p:txBody>
          <a:bodyPr anchor="b">
            <a:normAutofit/>
          </a:bodyPr>
          <a:lstStyle/>
          <a:p>
            <a:r>
              <a:rPr lang="en-AU" dirty="0"/>
              <a:t>Lower-level demographic data points</a:t>
            </a:r>
          </a:p>
        </p:txBody>
      </p:sp>
      <p:sp>
        <p:nvSpPr>
          <p:cNvPr id="2" name="Slide Number Placeholder 1"/>
          <p:cNvSpPr>
            <a:spLocks noGrp="1"/>
          </p:cNvSpPr>
          <p:nvPr>
            <p:ph type="sldNum" sz="quarter" idx="4"/>
          </p:nvPr>
        </p:nvSpPr>
        <p:spPr>
          <a:xfrm>
            <a:off x="416496" y="6165304"/>
            <a:ext cx="2743200" cy="365125"/>
          </a:xfrm>
        </p:spPr>
        <p:txBody>
          <a:bodyPr anchor="ctr">
            <a:normAutofit/>
          </a:bodyPr>
          <a:lstStyle/>
          <a:p>
            <a:pPr>
              <a:spcAft>
                <a:spcPts val="600"/>
              </a:spcAft>
            </a:pPr>
            <a:fld id="{A111ABAE-1B12-4EB9-8E66-38B1E1BDD146}" type="slidenum">
              <a:rPr lang="en-AU" smtClean="0"/>
              <a:pPr>
                <a:spcAft>
                  <a:spcPts val="600"/>
                </a:spcAft>
              </a:pPr>
              <a:t>21</a:t>
            </a:fld>
            <a:endParaRPr lang="en-AU"/>
          </a:p>
        </p:txBody>
      </p:sp>
      <p:sp>
        <p:nvSpPr>
          <p:cNvPr id="4" name="TextBox 3">
            <a:extLst>
              <a:ext uri="{FF2B5EF4-FFF2-40B4-BE49-F238E27FC236}">
                <a16:creationId xmlns:a16="http://schemas.microsoft.com/office/drawing/2014/main" id="{CAECDBB3-EC61-3C62-07F7-5CCFF63FFEB0}"/>
              </a:ext>
            </a:extLst>
          </p:cNvPr>
          <p:cNvSpPr txBox="1"/>
          <p:nvPr/>
        </p:nvSpPr>
        <p:spPr>
          <a:xfrm>
            <a:off x="200472" y="1278079"/>
            <a:ext cx="8555360" cy="2031325"/>
          </a:xfrm>
          <a:prstGeom prst="rect">
            <a:avLst/>
          </a:prstGeom>
          <a:noFill/>
        </p:spPr>
        <p:txBody>
          <a:bodyPr wrap="square" rtlCol="0">
            <a:spAutoFit/>
          </a:bodyPr>
          <a:lstStyle/>
          <a:p>
            <a:pPr marL="285750" indent="-285750">
              <a:buFont typeface="Arial" panose="020B0604020202020204" pitchFamily="34" charset="0"/>
              <a:buChar char="•"/>
            </a:pPr>
            <a:r>
              <a:rPr lang="en-AU" dirty="0"/>
              <a:t>Number of clients/participants who have accessed a service</a:t>
            </a:r>
            <a:r>
              <a:rPr lang="en-AU"/>
              <a:t>/program</a:t>
            </a:r>
            <a:endParaRPr lang="en-AU" dirty="0"/>
          </a:p>
          <a:p>
            <a:pPr marL="285750" indent="-285750">
              <a:buFont typeface="Arial" panose="020B0604020202020204" pitchFamily="34" charset="0"/>
              <a:buChar char="•"/>
            </a:pPr>
            <a:r>
              <a:rPr lang="en-AU" dirty="0"/>
              <a:t>Age, age bracket or year of birth</a:t>
            </a:r>
          </a:p>
          <a:p>
            <a:pPr marL="285750" indent="-285750">
              <a:buFont typeface="Arial" panose="020B0604020202020204" pitchFamily="34" charset="0"/>
              <a:buChar char="•"/>
            </a:pPr>
            <a:r>
              <a:rPr lang="en-AU" dirty="0"/>
              <a:t>Gender identifier </a:t>
            </a:r>
          </a:p>
          <a:p>
            <a:pPr marL="285750" indent="-285750">
              <a:buFont typeface="Arial" panose="020B0604020202020204" pitchFamily="34" charset="0"/>
              <a:buChar char="•"/>
            </a:pPr>
            <a:r>
              <a:rPr lang="en-AU" dirty="0"/>
              <a:t>Postcode of residence </a:t>
            </a:r>
          </a:p>
          <a:p>
            <a:pPr marL="285750" indent="-285750">
              <a:buFont typeface="Arial" panose="020B0604020202020204" pitchFamily="34" charset="0"/>
              <a:buChar char="•"/>
            </a:pPr>
            <a:r>
              <a:rPr lang="en-AU" dirty="0"/>
              <a:t>Aboriginal or Torres Strait Islander status</a:t>
            </a:r>
          </a:p>
          <a:p>
            <a:pPr marL="285750" indent="-285750">
              <a:buFont typeface="Arial" panose="020B0604020202020204" pitchFamily="34" charset="0"/>
              <a:buChar char="•"/>
            </a:pPr>
            <a:r>
              <a:rPr lang="en-AU" dirty="0"/>
              <a:t>Culturally and Linguistically Diverse status</a:t>
            </a:r>
          </a:p>
          <a:p>
            <a:pPr marL="285750" indent="-285750">
              <a:buFont typeface="Arial" panose="020B0604020202020204" pitchFamily="34" charset="0"/>
              <a:buChar char="•"/>
            </a:pPr>
            <a:r>
              <a:rPr lang="en-AU" dirty="0"/>
              <a:t>LGBTIQ+ status</a:t>
            </a:r>
          </a:p>
        </p:txBody>
      </p:sp>
      <p:pic>
        <p:nvPicPr>
          <p:cNvPr id="9" name="Picture 8">
            <a:extLst>
              <a:ext uri="{FF2B5EF4-FFF2-40B4-BE49-F238E27FC236}">
                <a16:creationId xmlns:a16="http://schemas.microsoft.com/office/drawing/2014/main" id="{C9D430FD-A8DE-A7D0-0F37-A9D6753202B7}"/>
              </a:ext>
            </a:extLst>
          </p:cNvPr>
          <p:cNvPicPr>
            <a:picLocks noChangeAspect="1"/>
          </p:cNvPicPr>
          <p:nvPr/>
        </p:nvPicPr>
        <p:blipFill>
          <a:blip r:embed="rId3"/>
          <a:stretch>
            <a:fillRect/>
          </a:stretch>
        </p:blipFill>
        <p:spPr>
          <a:xfrm>
            <a:off x="0" y="3645024"/>
            <a:ext cx="9906000" cy="3023361"/>
          </a:xfrm>
          <a:prstGeom prst="rect">
            <a:avLst/>
          </a:prstGeom>
        </p:spPr>
      </p:pic>
    </p:spTree>
    <p:extLst>
      <p:ext uri="{BB962C8B-B14F-4D97-AF65-F5344CB8AC3E}">
        <p14:creationId xmlns:p14="http://schemas.microsoft.com/office/powerpoint/2010/main" val="3064284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300" y="274638"/>
            <a:ext cx="8915400" cy="706090"/>
          </a:xfrm>
        </p:spPr>
        <p:txBody>
          <a:bodyPr anchor="b">
            <a:normAutofit/>
          </a:bodyPr>
          <a:lstStyle/>
          <a:p>
            <a:r>
              <a:rPr lang="en-AU" dirty="0"/>
              <a:t>Next steps</a:t>
            </a:r>
          </a:p>
        </p:txBody>
      </p:sp>
      <p:sp>
        <p:nvSpPr>
          <p:cNvPr id="2" name="Slide Number Placeholder 1"/>
          <p:cNvSpPr>
            <a:spLocks noGrp="1"/>
          </p:cNvSpPr>
          <p:nvPr>
            <p:ph type="sldNum" sz="quarter" idx="4"/>
          </p:nvPr>
        </p:nvSpPr>
        <p:spPr>
          <a:xfrm>
            <a:off x="416496" y="6165304"/>
            <a:ext cx="2743200" cy="365125"/>
          </a:xfrm>
        </p:spPr>
        <p:txBody>
          <a:bodyPr anchor="ctr">
            <a:normAutofit/>
          </a:bodyPr>
          <a:lstStyle/>
          <a:p>
            <a:pPr>
              <a:spcAft>
                <a:spcPts val="600"/>
              </a:spcAft>
            </a:pPr>
            <a:fld id="{A111ABAE-1B12-4EB9-8E66-38B1E1BDD146}" type="slidenum">
              <a:rPr lang="en-AU" smtClean="0"/>
              <a:pPr>
                <a:spcAft>
                  <a:spcPts val="600"/>
                </a:spcAft>
              </a:pPr>
              <a:t>22</a:t>
            </a:fld>
            <a:endParaRPr lang="en-AU"/>
          </a:p>
        </p:txBody>
      </p:sp>
      <p:sp>
        <p:nvSpPr>
          <p:cNvPr id="10" name="TextBox 9">
            <a:extLst>
              <a:ext uri="{FF2B5EF4-FFF2-40B4-BE49-F238E27FC236}">
                <a16:creationId xmlns:a16="http://schemas.microsoft.com/office/drawing/2014/main" id="{7D995281-14F3-C75E-F261-67FE8B9DCA7D}"/>
              </a:ext>
            </a:extLst>
          </p:cNvPr>
          <p:cNvSpPr txBox="1"/>
          <p:nvPr/>
        </p:nvSpPr>
        <p:spPr>
          <a:xfrm>
            <a:off x="164468" y="1089898"/>
            <a:ext cx="9577064" cy="4708981"/>
          </a:xfrm>
          <a:prstGeom prst="rect">
            <a:avLst/>
          </a:prstGeom>
          <a:noFill/>
        </p:spPr>
        <p:txBody>
          <a:bodyPr wrap="square">
            <a:spAutoFit/>
          </a:bodyPr>
          <a:lstStyle/>
          <a:p>
            <a:r>
              <a:rPr lang="en-AU" sz="2400" b="1" dirty="0">
                <a:solidFill>
                  <a:srgbClr val="7BC8E7"/>
                </a:solidFill>
              </a:rPr>
              <a:t>Strategise/Design</a:t>
            </a:r>
          </a:p>
          <a:p>
            <a:pPr marL="285750" indent="-285750">
              <a:buFont typeface="Arial" panose="020B0604020202020204" pitchFamily="34" charset="0"/>
              <a:buChar char="•"/>
            </a:pPr>
            <a:r>
              <a:rPr lang="en-AU" dirty="0"/>
              <a:t>Discuss and solidify approach to outcomes</a:t>
            </a:r>
          </a:p>
          <a:p>
            <a:pPr marL="285750" indent="-285750">
              <a:buFont typeface="Arial" panose="020B0604020202020204" pitchFamily="34" charset="0"/>
              <a:buChar char="•"/>
            </a:pPr>
            <a:r>
              <a:rPr lang="en-AU" dirty="0"/>
              <a:t>Complete and disseminate next draft of the Planning and Funding Framework and Health Needs Analysis</a:t>
            </a:r>
          </a:p>
          <a:p>
            <a:pPr marL="285750" indent="-285750">
              <a:buFont typeface="Arial" panose="020B0604020202020204" pitchFamily="34" charset="0"/>
              <a:buChar char="•"/>
            </a:pPr>
            <a:endParaRPr lang="en-AU" dirty="0"/>
          </a:p>
          <a:p>
            <a:r>
              <a:rPr lang="en-AU" sz="2400" b="1" dirty="0">
                <a:solidFill>
                  <a:srgbClr val="7BC8E7"/>
                </a:solidFill>
              </a:rPr>
              <a:t>Invest</a:t>
            </a:r>
          </a:p>
          <a:p>
            <a:r>
              <a:rPr lang="en-AU" b="1" u="sng" dirty="0"/>
              <a:t>Quarter 1, 2023</a:t>
            </a:r>
          </a:p>
          <a:p>
            <a:pPr marL="285750" indent="-285750">
              <a:buFont typeface="Arial" panose="020B0604020202020204" pitchFamily="34" charset="0"/>
              <a:buChar char="•"/>
            </a:pPr>
            <a:r>
              <a:rPr lang="en-AU" dirty="0"/>
              <a:t>Complete and disseminate Strategic Investment Plan</a:t>
            </a:r>
          </a:p>
          <a:p>
            <a:pPr marL="285750" indent="-285750">
              <a:buFont typeface="Arial" panose="020B0604020202020204" pitchFamily="34" charset="0"/>
              <a:buChar char="•"/>
            </a:pPr>
            <a:r>
              <a:rPr lang="en-AU" dirty="0"/>
              <a:t>Draft Procurement documentation</a:t>
            </a:r>
          </a:p>
          <a:p>
            <a:pPr marL="285750" indent="-285750">
              <a:buFont typeface="Arial" panose="020B0604020202020204" pitchFamily="34" charset="0"/>
              <a:buChar char="•"/>
            </a:pPr>
            <a:r>
              <a:rPr lang="en-AU" dirty="0"/>
              <a:t>Notify Director General of intended procurement approaches</a:t>
            </a:r>
          </a:p>
          <a:p>
            <a:pPr marL="285750" indent="-285750">
              <a:buFont typeface="Arial" panose="020B0604020202020204" pitchFamily="34" charset="0"/>
              <a:buChar char="•"/>
            </a:pPr>
            <a:r>
              <a:rPr lang="en-AU" dirty="0"/>
              <a:t>Government Procurement Board first and second pass reviews</a:t>
            </a:r>
          </a:p>
          <a:p>
            <a:r>
              <a:rPr lang="en-AU" b="1" u="sng" dirty="0"/>
              <a:t>Quarter 2, 2023</a:t>
            </a:r>
            <a:endParaRPr lang="en-AU" dirty="0"/>
          </a:p>
          <a:p>
            <a:pPr marL="285750" indent="-285750">
              <a:buFont typeface="Arial" panose="020B0604020202020204" pitchFamily="34" charset="0"/>
              <a:buChar char="•"/>
            </a:pPr>
            <a:r>
              <a:rPr lang="en-AU" dirty="0"/>
              <a:t>Release Requests for Tender</a:t>
            </a:r>
          </a:p>
          <a:p>
            <a:r>
              <a:rPr lang="en-AU" b="1" u="sng" dirty="0"/>
              <a:t>Quarter 3, 2023</a:t>
            </a:r>
          </a:p>
          <a:p>
            <a:pPr marL="285750" indent="-285750">
              <a:buFont typeface="Arial" panose="020B0604020202020204" pitchFamily="34" charset="0"/>
              <a:buChar char="•"/>
            </a:pPr>
            <a:r>
              <a:rPr lang="en-AU" dirty="0"/>
              <a:t>Review of tender submissions</a:t>
            </a:r>
          </a:p>
          <a:p>
            <a:pPr marL="285750" indent="-285750">
              <a:buFont typeface="Arial" panose="020B0604020202020204" pitchFamily="34" charset="0"/>
              <a:buChar char="•"/>
            </a:pPr>
            <a:r>
              <a:rPr lang="en-AU" dirty="0"/>
              <a:t>Final procurement decisions released</a:t>
            </a:r>
          </a:p>
        </p:txBody>
      </p:sp>
    </p:spTree>
    <p:extLst>
      <p:ext uri="{BB962C8B-B14F-4D97-AF65-F5344CB8AC3E}">
        <p14:creationId xmlns:p14="http://schemas.microsoft.com/office/powerpoint/2010/main" val="1326432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30067C2-6F2B-EF6A-1EAF-3CFF2CD6FC7A}"/>
              </a:ext>
            </a:extLst>
          </p:cNvPr>
          <p:cNvSpPr>
            <a:spLocks noGrp="1"/>
          </p:cNvSpPr>
          <p:nvPr>
            <p:ph type="body" sz="quarter" idx="10"/>
          </p:nvPr>
        </p:nvSpPr>
        <p:spPr>
          <a:xfrm>
            <a:off x="272480" y="3717032"/>
            <a:ext cx="5471964" cy="3312963"/>
          </a:xfrm>
        </p:spPr>
        <p:txBody>
          <a:bodyPr/>
          <a:lstStyle/>
          <a:p>
            <a:r>
              <a:rPr lang="en-AU" dirty="0"/>
              <a:t>Questions?</a:t>
            </a:r>
          </a:p>
          <a:p>
            <a:r>
              <a:rPr lang="en-AU" dirty="0"/>
              <a:t>Queries?</a:t>
            </a:r>
          </a:p>
          <a:p>
            <a:r>
              <a:rPr lang="en-AU" dirty="0"/>
              <a:t>Comments?</a:t>
            </a:r>
          </a:p>
        </p:txBody>
      </p:sp>
      <p:sp>
        <p:nvSpPr>
          <p:cNvPr id="3" name="Slide Number Placeholder 2">
            <a:extLst>
              <a:ext uri="{FF2B5EF4-FFF2-40B4-BE49-F238E27FC236}">
                <a16:creationId xmlns:a16="http://schemas.microsoft.com/office/drawing/2014/main" id="{6CA0D062-8897-3006-B1B0-854595E465C4}"/>
              </a:ext>
            </a:extLst>
          </p:cNvPr>
          <p:cNvSpPr>
            <a:spLocks noGrp="1"/>
          </p:cNvSpPr>
          <p:nvPr>
            <p:ph type="sldNum" sz="quarter" idx="4"/>
          </p:nvPr>
        </p:nvSpPr>
        <p:spPr/>
        <p:txBody>
          <a:bodyPr/>
          <a:lstStyle/>
          <a:p>
            <a:fld id="{A111ABAE-1B12-4EB9-8E66-38B1E1BDD146}" type="slidenum">
              <a:rPr lang="en-AU" smtClean="0"/>
              <a:pPr/>
              <a:t>23</a:t>
            </a:fld>
            <a:endParaRPr lang="en-AU" dirty="0"/>
          </a:p>
        </p:txBody>
      </p:sp>
    </p:spTree>
    <p:extLst>
      <p:ext uri="{BB962C8B-B14F-4D97-AF65-F5344CB8AC3E}">
        <p14:creationId xmlns:p14="http://schemas.microsoft.com/office/powerpoint/2010/main" val="215566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0472" y="327571"/>
            <a:ext cx="8915400" cy="495848"/>
          </a:xfrm>
        </p:spPr>
        <p:txBody>
          <a:bodyPr/>
          <a:lstStyle/>
          <a:p>
            <a:r>
              <a:rPr lang="en-AU" dirty="0">
                <a:solidFill>
                  <a:schemeClr val="accent2">
                    <a:lumMod val="75000"/>
                  </a:schemeClr>
                </a:solidFill>
              </a:rPr>
              <a:t>Session objective</a:t>
            </a:r>
          </a:p>
        </p:txBody>
      </p:sp>
      <p:sp>
        <p:nvSpPr>
          <p:cNvPr id="2" name="Slide Number Placeholder 1"/>
          <p:cNvSpPr>
            <a:spLocks noGrp="1"/>
          </p:cNvSpPr>
          <p:nvPr>
            <p:ph type="sldNum" sz="quarter" idx="4"/>
          </p:nvPr>
        </p:nvSpPr>
        <p:spPr/>
        <p:txBody>
          <a:bodyPr/>
          <a:lstStyle/>
          <a:p>
            <a:fld id="{A111ABAE-1B12-4EB9-8E66-38B1E1BDD146}" type="slidenum">
              <a:rPr lang="en-AU" smtClean="0"/>
              <a:pPr/>
              <a:t>3</a:t>
            </a:fld>
            <a:endParaRPr lang="en-AU" dirty="0"/>
          </a:p>
        </p:txBody>
      </p:sp>
      <p:sp>
        <p:nvSpPr>
          <p:cNvPr id="5" name="TextBox 4">
            <a:extLst>
              <a:ext uri="{FF2B5EF4-FFF2-40B4-BE49-F238E27FC236}">
                <a16:creationId xmlns:a16="http://schemas.microsoft.com/office/drawing/2014/main" id="{4D94FF35-9521-8424-55E2-A7C61D5CF861}"/>
              </a:ext>
            </a:extLst>
          </p:cNvPr>
          <p:cNvSpPr txBox="1"/>
          <p:nvPr/>
        </p:nvSpPr>
        <p:spPr>
          <a:xfrm>
            <a:off x="416496" y="1340768"/>
            <a:ext cx="9073008" cy="3785652"/>
          </a:xfrm>
          <a:prstGeom prst="rect">
            <a:avLst/>
          </a:prstGeom>
          <a:noFill/>
        </p:spPr>
        <p:txBody>
          <a:bodyPr wrap="square">
            <a:spAutoFit/>
          </a:bodyPr>
          <a:lstStyle/>
          <a:p>
            <a:pPr marL="342900" lvl="0" indent="-342900">
              <a:buFont typeface="+mj-lt"/>
              <a:buAutoNum type="arabicPeriod"/>
            </a:pPr>
            <a:r>
              <a:rPr lang="en-AU" sz="2400" dirty="0">
                <a:effectLst/>
                <a:latin typeface="Calibri" panose="020F0502020204030204" pitchFamily="34" charset="0"/>
                <a:ea typeface="Times New Roman" panose="02020603050405020304" pitchFamily="18" charset="0"/>
              </a:rPr>
              <a:t>Recap progress, priorities and care considerations as identified thus far through the commissioning process</a:t>
            </a:r>
          </a:p>
          <a:p>
            <a:pPr marL="342900" lvl="0" indent="-342900">
              <a:buFont typeface="+mj-lt"/>
              <a:buAutoNum type="arabicPeriod"/>
            </a:pPr>
            <a:endParaRPr lang="en-AU" sz="2400" dirty="0">
              <a:effectLst/>
              <a:latin typeface="Calibri" panose="020F0502020204030204" pitchFamily="34" charset="0"/>
              <a:ea typeface="Times New Roman" panose="02020603050405020304" pitchFamily="18" charset="0"/>
            </a:endParaRPr>
          </a:p>
          <a:p>
            <a:pPr marL="342900" lvl="0" indent="-342900">
              <a:buFont typeface="+mj-lt"/>
              <a:buAutoNum type="arabicPeriod"/>
            </a:pPr>
            <a:r>
              <a:rPr lang="en-AU" sz="2400" dirty="0">
                <a:latin typeface="Calibri" panose="020F0502020204030204" pitchFamily="34" charset="0"/>
                <a:ea typeface="Times New Roman" panose="02020603050405020304" pitchFamily="18" charset="0"/>
              </a:rPr>
              <a:t>Revisit </a:t>
            </a:r>
            <a:r>
              <a:rPr lang="en-AU" sz="2400" dirty="0">
                <a:effectLst/>
                <a:latin typeface="Calibri" panose="020F0502020204030204" pitchFamily="34" charset="0"/>
                <a:ea typeface="Times New Roman" panose="02020603050405020304" pitchFamily="18" charset="0"/>
              </a:rPr>
              <a:t>outcomes and </a:t>
            </a:r>
            <a:r>
              <a:rPr lang="en-AU" sz="2400" dirty="0">
                <a:latin typeface="Calibri" panose="020F0502020204030204" pitchFamily="34" charset="0"/>
                <a:ea typeface="Times New Roman" panose="02020603050405020304" pitchFamily="18" charset="0"/>
              </a:rPr>
              <a:t>the interplay with commissioning</a:t>
            </a:r>
          </a:p>
          <a:p>
            <a:pPr marL="342900" lvl="0" indent="-342900">
              <a:buFont typeface="+mj-lt"/>
              <a:buAutoNum type="arabicPeriod"/>
            </a:pPr>
            <a:endParaRPr lang="en-AU" sz="2400" dirty="0">
              <a:latin typeface="Calibri" panose="020F0502020204030204" pitchFamily="34" charset="0"/>
              <a:ea typeface="Times New Roman" panose="02020603050405020304" pitchFamily="18" charset="0"/>
            </a:endParaRPr>
          </a:p>
          <a:p>
            <a:pPr marL="342900" lvl="0" indent="-342900">
              <a:buFont typeface="+mj-lt"/>
              <a:buAutoNum type="arabicPeriod"/>
            </a:pPr>
            <a:r>
              <a:rPr lang="en-AU" sz="2400" dirty="0">
                <a:latin typeface="Calibri" panose="020F0502020204030204" pitchFamily="34" charset="0"/>
                <a:ea typeface="Times New Roman" panose="02020603050405020304" pitchFamily="18" charset="0"/>
              </a:rPr>
              <a:t>Explore what level of outcomes reporting would work best within the STIBBV subsector</a:t>
            </a:r>
          </a:p>
          <a:p>
            <a:pPr marL="342900" lvl="0" indent="-342900">
              <a:buFont typeface="+mj-lt"/>
              <a:buAutoNum type="arabicPeriod"/>
            </a:pPr>
            <a:endParaRPr lang="en-AU" sz="2400" dirty="0">
              <a:latin typeface="Calibri" panose="020F0502020204030204" pitchFamily="34" charset="0"/>
              <a:ea typeface="Times New Roman" panose="02020603050405020304" pitchFamily="18" charset="0"/>
            </a:endParaRPr>
          </a:p>
          <a:p>
            <a:pPr marL="342900" lvl="0" indent="-342900">
              <a:buFont typeface="+mj-lt"/>
              <a:buAutoNum type="arabicPeriod"/>
            </a:pPr>
            <a:r>
              <a:rPr lang="en-AU" sz="2400" dirty="0">
                <a:latin typeface="Calibri" panose="020F0502020204030204" pitchFamily="34" charset="0"/>
                <a:ea typeface="Times New Roman" panose="02020603050405020304" pitchFamily="18" charset="0"/>
              </a:rPr>
              <a:t>Revisit and further brainstorm high, medium and lower level outcomes for consideration</a:t>
            </a:r>
          </a:p>
        </p:txBody>
      </p:sp>
    </p:spTree>
    <p:extLst>
      <p:ext uri="{BB962C8B-B14F-4D97-AF65-F5344CB8AC3E}">
        <p14:creationId xmlns:p14="http://schemas.microsoft.com/office/powerpoint/2010/main" val="2453503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632520" y="1700212"/>
            <a:ext cx="8712968" cy="3312963"/>
          </a:xfrm>
        </p:spPr>
        <p:txBody>
          <a:bodyPr/>
          <a:lstStyle/>
          <a:p>
            <a:pPr algn="ctr"/>
            <a:r>
              <a:rPr lang="en-AU" sz="4800" dirty="0">
                <a:latin typeface="+mn-lt"/>
              </a:rPr>
              <a:t>The priorities identified so far…</a:t>
            </a:r>
          </a:p>
        </p:txBody>
      </p:sp>
      <p:sp>
        <p:nvSpPr>
          <p:cNvPr id="3" name="Slide Number Placeholder 2"/>
          <p:cNvSpPr>
            <a:spLocks noGrp="1"/>
          </p:cNvSpPr>
          <p:nvPr>
            <p:ph type="sldNum" sz="quarter" idx="4"/>
          </p:nvPr>
        </p:nvSpPr>
        <p:spPr>
          <a:xfrm>
            <a:off x="416496" y="6165304"/>
            <a:ext cx="2743200" cy="365125"/>
          </a:xfrm>
        </p:spPr>
        <p:txBody>
          <a:bodyPr/>
          <a:lstStyle/>
          <a:p>
            <a:fld id="{A111ABAE-1B12-4EB9-8E66-38B1E1BDD146}" type="slidenum">
              <a:rPr lang="en-AU" smtClean="0"/>
              <a:pPr/>
              <a:t>4</a:t>
            </a:fld>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808" y="79647"/>
            <a:ext cx="8915400" cy="495848"/>
          </a:xfrm>
        </p:spPr>
        <p:txBody>
          <a:bodyPr/>
          <a:lstStyle/>
          <a:p>
            <a:r>
              <a:rPr lang="en-AU" dirty="0">
                <a:solidFill>
                  <a:schemeClr val="accent2">
                    <a:lumMod val="75000"/>
                  </a:schemeClr>
                </a:solidFill>
              </a:rPr>
              <a:t>Sexually transmissible infections</a:t>
            </a:r>
          </a:p>
        </p:txBody>
      </p:sp>
      <p:sp>
        <p:nvSpPr>
          <p:cNvPr id="2" name="Slide Number Placeholder 1"/>
          <p:cNvSpPr>
            <a:spLocks noGrp="1"/>
          </p:cNvSpPr>
          <p:nvPr>
            <p:ph type="sldNum" sz="quarter" idx="4"/>
          </p:nvPr>
        </p:nvSpPr>
        <p:spPr/>
        <p:txBody>
          <a:bodyPr/>
          <a:lstStyle/>
          <a:p>
            <a:fld id="{A111ABAE-1B12-4EB9-8E66-38B1E1BDD146}" type="slidenum">
              <a:rPr lang="en-AU" smtClean="0"/>
              <a:pPr/>
              <a:t>5</a:t>
            </a:fld>
            <a:endParaRPr lang="en-AU" dirty="0"/>
          </a:p>
        </p:txBody>
      </p:sp>
      <p:graphicFrame>
        <p:nvGraphicFramePr>
          <p:cNvPr id="3" name="Table 3">
            <a:extLst>
              <a:ext uri="{FF2B5EF4-FFF2-40B4-BE49-F238E27FC236}">
                <a16:creationId xmlns:a16="http://schemas.microsoft.com/office/drawing/2014/main" id="{9F8D8A68-465D-B753-82DB-7EE3406FCF28}"/>
              </a:ext>
            </a:extLst>
          </p:cNvPr>
          <p:cNvGraphicFramePr>
            <a:graphicFrameLocks noGrp="1"/>
          </p:cNvGraphicFramePr>
          <p:nvPr>
            <p:extLst>
              <p:ext uri="{D42A27DB-BD31-4B8C-83A1-F6EECF244321}">
                <p14:modId xmlns:p14="http://schemas.microsoft.com/office/powerpoint/2010/main" val="1404917105"/>
              </p:ext>
            </p:extLst>
          </p:nvPr>
        </p:nvGraphicFramePr>
        <p:xfrm>
          <a:off x="9808" y="550037"/>
          <a:ext cx="9896192" cy="6307963"/>
        </p:xfrm>
        <a:graphic>
          <a:graphicData uri="http://schemas.openxmlformats.org/drawingml/2006/table">
            <a:tbl>
              <a:tblPr firstRow="1" bandRow="1">
                <a:tableStyleId>{5C22544A-7EE6-4342-B048-85BDC9FD1C3A}</a:tableStyleId>
              </a:tblPr>
              <a:tblGrid>
                <a:gridCol w="3584848">
                  <a:extLst>
                    <a:ext uri="{9D8B030D-6E8A-4147-A177-3AD203B41FA5}">
                      <a16:colId xmlns:a16="http://schemas.microsoft.com/office/drawing/2014/main" val="1408717493"/>
                    </a:ext>
                  </a:extLst>
                </a:gridCol>
                <a:gridCol w="6311344">
                  <a:extLst>
                    <a:ext uri="{9D8B030D-6E8A-4147-A177-3AD203B41FA5}">
                      <a16:colId xmlns:a16="http://schemas.microsoft.com/office/drawing/2014/main" val="3079354813"/>
                    </a:ext>
                  </a:extLst>
                </a:gridCol>
              </a:tblGrid>
              <a:tr h="545197">
                <a:tc>
                  <a:txBody>
                    <a:bodyPr/>
                    <a:lstStyle/>
                    <a:p>
                      <a:r>
                        <a:rPr lang="en-AU" dirty="0"/>
                        <a:t>Priority to be addressed through commissioning</a:t>
                      </a:r>
                    </a:p>
                  </a:txBody>
                  <a:tcPr/>
                </a:tc>
                <a:tc>
                  <a:txBody>
                    <a:bodyPr/>
                    <a:lstStyle/>
                    <a:p>
                      <a:r>
                        <a:rPr lang="en-AU" dirty="0"/>
                        <a:t>Service/care/programmatic considerations</a:t>
                      </a:r>
                    </a:p>
                  </a:txBody>
                  <a:tcPr/>
                </a:tc>
                <a:extLst>
                  <a:ext uri="{0D108BD9-81ED-4DB2-BD59-A6C34878D82A}">
                    <a16:rowId xmlns:a16="http://schemas.microsoft.com/office/drawing/2014/main" val="3473434167"/>
                  </a:ext>
                </a:extLst>
              </a:tr>
              <a:tr h="686825">
                <a:tc>
                  <a:txBody>
                    <a:bodyPr/>
                    <a:lstStyle/>
                    <a:p>
                      <a:pPr>
                        <a:lnSpc>
                          <a:spcPct val="115000"/>
                        </a:lnSpc>
                        <a:spcBef>
                          <a:spcPts val="1000"/>
                        </a:spcBef>
                        <a:spcAft>
                          <a:spcPts val="1000"/>
                        </a:spcAft>
                      </a:pPr>
                      <a:r>
                        <a:rPr lang="en-AU" sz="1250" b="1" kern="1200" dirty="0">
                          <a:solidFill>
                            <a:schemeClr val="dk1"/>
                          </a:solidFill>
                          <a:effectLst/>
                          <a:latin typeface="+mn-lt"/>
                          <a:ea typeface="+mn-ea"/>
                          <a:cs typeface="+mn-cs"/>
                        </a:rPr>
                        <a:t>Improve health literacy related to STIs, with a particular focus on young people, CALD communities, women and other people with a cervix/uterus of reproductive health age, gay, bisexual and other men who have sex with men, and First Nations people</a:t>
                      </a:r>
                    </a:p>
                  </a:txBody>
                  <a:tcPr marL="68580" marR="68580" marT="0" marB="0">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Health promotion/education campaigns and targeted programs which seek to increase health literacy amongst priority groups and the wider ACT population.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Outreach engagements which capture priority groups (</a:t>
                      </a:r>
                      <a:r>
                        <a:rPr lang="en-AU" sz="1250" kern="1200" dirty="0" err="1">
                          <a:solidFill>
                            <a:schemeClr val="dk1"/>
                          </a:solidFill>
                          <a:effectLst/>
                          <a:latin typeface="+mn-lt"/>
                          <a:ea typeface="+mn-ea"/>
                          <a:cs typeface="+mn-cs"/>
                        </a:rPr>
                        <a:t>e.g</a:t>
                      </a:r>
                      <a:r>
                        <a:rPr lang="en-AU" sz="1250" kern="1200" dirty="0">
                          <a:solidFill>
                            <a:schemeClr val="dk1"/>
                          </a:solidFill>
                          <a:effectLst/>
                          <a:latin typeface="+mn-lt"/>
                          <a:ea typeface="+mn-ea"/>
                          <a:cs typeface="+mn-cs"/>
                        </a:rPr>
                        <a:t> small groups facilitated within migrants support services etc).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Education programs which explore STIs in the context of consent, sexual safety and autonomy, relationships etc.</a:t>
                      </a:r>
                    </a:p>
                  </a:txBody>
                  <a:tcPr>
                    <a:solidFill>
                      <a:schemeClr val="tx2">
                        <a:lumMod val="20000"/>
                        <a:lumOff val="80000"/>
                      </a:schemeClr>
                    </a:solidFill>
                  </a:tcPr>
                </a:tc>
                <a:extLst>
                  <a:ext uri="{0D108BD9-81ED-4DB2-BD59-A6C34878D82A}">
                    <a16:rowId xmlns:a16="http://schemas.microsoft.com/office/drawing/2014/main" val="1849899376"/>
                  </a:ext>
                </a:extLst>
              </a:tr>
              <a:tr h="545197">
                <a:tc>
                  <a:txBody>
                    <a:bodyPr/>
                    <a:lstStyle/>
                    <a:p>
                      <a:r>
                        <a:rPr lang="en-US" sz="1250" b="1" kern="1200" dirty="0">
                          <a:solidFill>
                            <a:schemeClr val="dk1"/>
                          </a:solidFill>
                          <a:effectLst/>
                          <a:latin typeface="+mn-lt"/>
                          <a:ea typeface="+mn-ea"/>
                          <a:cs typeface="+mn-cs"/>
                        </a:rPr>
                        <a:t>Increase screening for:</a:t>
                      </a:r>
                    </a:p>
                    <a:p>
                      <a:pPr marL="285750" indent="-285750">
                        <a:buFont typeface="Arial" panose="020B0604020202020204" pitchFamily="34" charset="0"/>
                        <a:buChar char="•"/>
                      </a:pPr>
                      <a:r>
                        <a:rPr lang="en-US" sz="1250" b="1" kern="1200" dirty="0">
                          <a:solidFill>
                            <a:schemeClr val="dk1"/>
                          </a:solidFill>
                          <a:effectLst/>
                          <a:latin typeface="+mn-lt"/>
                          <a:ea typeface="+mn-ea"/>
                          <a:cs typeface="+mn-cs"/>
                        </a:rPr>
                        <a:t>chlamydia</a:t>
                      </a:r>
                    </a:p>
                    <a:p>
                      <a:pPr marL="285750" indent="-285750">
                        <a:buFont typeface="Arial" panose="020B0604020202020204" pitchFamily="34" charset="0"/>
                        <a:buChar char="•"/>
                      </a:pPr>
                      <a:r>
                        <a:rPr lang="en-US" sz="1250" b="1" kern="1200" dirty="0">
                          <a:solidFill>
                            <a:schemeClr val="dk1"/>
                          </a:solidFill>
                          <a:effectLst/>
                          <a:latin typeface="+mn-lt"/>
                          <a:ea typeface="+mn-ea"/>
                          <a:cs typeface="+mn-cs"/>
                        </a:rPr>
                        <a:t>gonorrhoea</a:t>
                      </a:r>
                    </a:p>
                    <a:p>
                      <a:pPr marL="285750" indent="-285750">
                        <a:buFont typeface="Arial" panose="020B0604020202020204" pitchFamily="34" charset="0"/>
                        <a:buChar char="•"/>
                      </a:pPr>
                      <a:r>
                        <a:rPr lang="en-US" sz="1250" b="1" kern="1200" dirty="0">
                          <a:solidFill>
                            <a:schemeClr val="dk1"/>
                          </a:solidFill>
                          <a:effectLst/>
                          <a:latin typeface="+mn-lt"/>
                          <a:ea typeface="+mn-ea"/>
                          <a:cs typeface="+mn-cs"/>
                        </a:rPr>
                        <a:t>infectious syphilis</a:t>
                      </a:r>
                      <a:endParaRPr lang="en-AU" sz="1250" b="1" dirty="0"/>
                    </a:p>
                  </a:txBody>
                  <a:tcPr>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Youth-focused initiatives.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Outreach screening programs for young people where they frequent (skate parks etc).</a:t>
                      </a:r>
                    </a:p>
                    <a:p>
                      <a:pPr marL="285750" indent="-285750">
                        <a:buFont typeface="Arial" panose="020B0604020202020204" pitchFamily="34" charset="0"/>
                        <a:buChar char="•"/>
                      </a:pPr>
                      <a:r>
                        <a:rPr lang="en-AU" sz="1250" dirty="0"/>
                        <a:t>Targeted and opportunistic screening of women and people with a uterus of reproductive health age.</a:t>
                      </a:r>
                    </a:p>
                    <a:p>
                      <a:pPr marL="285750" indent="-285750">
                        <a:buFont typeface="Arial" panose="020B0604020202020204" pitchFamily="34" charset="0"/>
                        <a:buChar char="•"/>
                      </a:pPr>
                      <a:r>
                        <a:rPr lang="en-AU" sz="1250" dirty="0"/>
                        <a:t>Practice support programs which support primary health clinicians to test proactively.</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Outreach, flexible, mobile and self-testing programs.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Programs which seek to increase testing in other risk cohorts (including sex workers).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After hours screening activities.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Multidisciplinary programs (clinicians, support workers, peer navigators etc to support individuals into testing and treatment).</a:t>
                      </a:r>
                      <a:endParaRPr lang="en-AU" sz="1250" dirty="0"/>
                    </a:p>
                  </a:txBody>
                  <a:tcPr>
                    <a:solidFill>
                      <a:schemeClr val="tx2">
                        <a:lumMod val="20000"/>
                        <a:lumOff val="80000"/>
                      </a:schemeClr>
                    </a:solidFill>
                  </a:tcPr>
                </a:tc>
                <a:extLst>
                  <a:ext uri="{0D108BD9-81ED-4DB2-BD59-A6C34878D82A}">
                    <a16:rowId xmlns:a16="http://schemas.microsoft.com/office/drawing/2014/main" val="1524823060"/>
                  </a:ext>
                </a:extLst>
              </a:tr>
              <a:tr h="545197">
                <a:tc>
                  <a:txBody>
                    <a:bodyPr/>
                    <a:lstStyle/>
                    <a:p>
                      <a:r>
                        <a:rPr lang="en-US" sz="1250" b="1" kern="1200" dirty="0">
                          <a:solidFill>
                            <a:schemeClr val="dk1"/>
                          </a:solidFill>
                          <a:effectLst/>
                          <a:latin typeface="+mn-lt"/>
                          <a:ea typeface="+mn-ea"/>
                          <a:cs typeface="+mn-cs"/>
                        </a:rPr>
                        <a:t>Increase cervical screening in under-screened population groups</a:t>
                      </a:r>
                      <a:endParaRPr lang="en-AU" sz="1250" b="1" dirty="0"/>
                    </a:p>
                  </a:txBody>
                  <a:tcPr>
                    <a:solidFill>
                      <a:schemeClr val="tx2">
                        <a:lumMod val="20000"/>
                        <a:lumOff val="80000"/>
                      </a:schemeClr>
                    </a:solidFill>
                  </a:tcPr>
                </a:tc>
                <a:tc>
                  <a:txBody>
                    <a:bodyPr/>
                    <a:lstStyle/>
                    <a:p>
                      <a:pPr marL="285750" indent="-285750">
                        <a:buFont typeface="Arial" panose="020B0604020202020204" pitchFamily="34" charset="0"/>
                        <a:buChar char="•"/>
                      </a:pPr>
                      <a:r>
                        <a:rPr lang="en-AU" sz="1250" kern="1200" dirty="0">
                          <a:solidFill>
                            <a:schemeClr val="dk1"/>
                          </a:solidFill>
                          <a:effectLst/>
                          <a:latin typeface="+mn-lt"/>
                          <a:ea typeface="+mn-ea"/>
                          <a:cs typeface="+mn-cs"/>
                        </a:rPr>
                        <a:t>Clinic-based, outreach and self-sampling services provided in partnership with other agencies including organisations who support CALD communities, victim survivors of sexual assault and people living with a disability.</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Female cervical screening providers.</a:t>
                      </a:r>
                    </a:p>
                  </a:txBody>
                  <a:tcPr>
                    <a:solidFill>
                      <a:schemeClr val="tx2">
                        <a:lumMod val="20000"/>
                        <a:lumOff val="80000"/>
                      </a:schemeClr>
                    </a:solidFill>
                  </a:tcPr>
                </a:tc>
                <a:extLst>
                  <a:ext uri="{0D108BD9-81ED-4DB2-BD59-A6C34878D82A}">
                    <a16:rowId xmlns:a16="http://schemas.microsoft.com/office/drawing/2014/main" val="2207316689"/>
                  </a:ext>
                </a:extLst>
              </a:tr>
              <a:tr h="545197">
                <a:tc>
                  <a:txBody>
                    <a:bodyPr/>
                    <a:lstStyle/>
                    <a:p>
                      <a:r>
                        <a:rPr lang="en-US" sz="1250" b="1" kern="1200" dirty="0">
                          <a:solidFill>
                            <a:schemeClr val="dk1"/>
                          </a:solidFill>
                          <a:effectLst/>
                          <a:latin typeface="+mn-lt"/>
                          <a:ea typeface="+mn-ea"/>
                          <a:cs typeface="+mn-cs"/>
                        </a:rPr>
                        <a:t>Invest in a highly skilled, competent, and diverse clinical, support and peer workforce</a:t>
                      </a:r>
                      <a:endParaRPr lang="en-AU" sz="1250" b="1" dirty="0"/>
                    </a:p>
                  </a:txBody>
                  <a:tcPr>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Flexible, professional development programs (delivered face-to-face/online and via hybrid models) which upskill clinicians in relation to STI screening and care.</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Workforce development activities which seek to increase opportunistic screening in primary health settings.</a:t>
                      </a:r>
                      <a:endParaRPr lang="en-AU" sz="1250" dirty="0"/>
                    </a:p>
                  </a:txBody>
                  <a:tcPr>
                    <a:solidFill>
                      <a:schemeClr val="tx2">
                        <a:lumMod val="20000"/>
                        <a:lumOff val="80000"/>
                      </a:schemeClr>
                    </a:solidFill>
                  </a:tcPr>
                </a:tc>
                <a:extLst>
                  <a:ext uri="{0D108BD9-81ED-4DB2-BD59-A6C34878D82A}">
                    <a16:rowId xmlns:a16="http://schemas.microsoft.com/office/drawing/2014/main" val="2498537653"/>
                  </a:ext>
                </a:extLst>
              </a:tr>
              <a:tr h="0">
                <a:tc>
                  <a:txBody>
                    <a:bodyPr/>
                    <a:lstStyle/>
                    <a:p>
                      <a:r>
                        <a:rPr lang="en-US" sz="1250" b="1" kern="1200" dirty="0">
                          <a:solidFill>
                            <a:schemeClr val="dk1"/>
                          </a:solidFill>
                          <a:effectLst/>
                          <a:latin typeface="+mn-lt"/>
                          <a:ea typeface="+mn-ea"/>
                          <a:cs typeface="+mn-cs"/>
                        </a:rPr>
                        <a:t>Reduce stigma and discrimination related to STIs</a:t>
                      </a:r>
                      <a:endParaRPr lang="en-AU" sz="1250" b="1" dirty="0"/>
                    </a:p>
                  </a:txBody>
                  <a:tcPr>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Health promotion/education campaigns that specifically address stigma.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Initiatives which specifically address health provider stigma and discrimination.</a:t>
                      </a:r>
                    </a:p>
                    <a:p>
                      <a:pPr marL="285750" indent="-285750">
                        <a:buFont typeface="Arial" panose="020B0604020202020204" pitchFamily="34" charset="0"/>
                        <a:buChar char="•"/>
                      </a:pPr>
                      <a:r>
                        <a:rPr lang="en-AU" sz="1250" dirty="0"/>
                        <a:t>Community development initiatives.</a:t>
                      </a:r>
                    </a:p>
                  </a:txBody>
                  <a:tcPr>
                    <a:solidFill>
                      <a:schemeClr val="tx2">
                        <a:lumMod val="20000"/>
                        <a:lumOff val="80000"/>
                      </a:schemeClr>
                    </a:solidFill>
                  </a:tcPr>
                </a:tc>
                <a:extLst>
                  <a:ext uri="{0D108BD9-81ED-4DB2-BD59-A6C34878D82A}">
                    <a16:rowId xmlns:a16="http://schemas.microsoft.com/office/drawing/2014/main" val="4159671824"/>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6456" y="124903"/>
            <a:ext cx="8915400" cy="495848"/>
          </a:xfrm>
        </p:spPr>
        <p:txBody>
          <a:bodyPr/>
          <a:lstStyle/>
          <a:p>
            <a:r>
              <a:rPr lang="en-AU" dirty="0">
                <a:solidFill>
                  <a:schemeClr val="accent2">
                    <a:lumMod val="75000"/>
                  </a:schemeClr>
                </a:solidFill>
              </a:rPr>
              <a:t>Hepatitis B</a:t>
            </a:r>
          </a:p>
        </p:txBody>
      </p:sp>
      <p:sp>
        <p:nvSpPr>
          <p:cNvPr id="2" name="Slide Number Placeholder 1"/>
          <p:cNvSpPr>
            <a:spLocks noGrp="1"/>
          </p:cNvSpPr>
          <p:nvPr>
            <p:ph type="sldNum" sz="quarter" idx="4"/>
          </p:nvPr>
        </p:nvSpPr>
        <p:spPr/>
        <p:txBody>
          <a:bodyPr/>
          <a:lstStyle/>
          <a:p>
            <a:fld id="{A111ABAE-1B12-4EB9-8E66-38B1E1BDD146}" type="slidenum">
              <a:rPr lang="en-AU" smtClean="0"/>
              <a:pPr/>
              <a:t>6</a:t>
            </a:fld>
            <a:endParaRPr lang="en-AU" dirty="0"/>
          </a:p>
        </p:txBody>
      </p:sp>
      <p:graphicFrame>
        <p:nvGraphicFramePr>
          <p:cNvPr id="3" name="Table 3">
            <a:extLst>
              <a:ext uri="{FF2B5EF4-FFF2-40B4-BE49-F238E27FC236}">
                <a16:creationId xmlns:a16="http://schemas.microsoft.com/office/drawing/2014/main" id="{9F8D8A68-465D-B753-82DB-7EE3406FCF28}"/>
              </a:ext>
            </a:extLst>
          </p:cNvPr>
          <p:cNvGraphicFramePr>
            <a:graphicFrameLocks noGrp="1"/>
          </p:cNvGraphicFramePr>
          <p:nvPr>
            <p:extLst>
              <p:ext uri="{D42A27DB-BD31-4B8C-83A1-F6EECF244321}">
                <p14:modId xmlns:p14="http://schemas.microsoft.com/office/powerpoint/2010/main" val="1586565413"/>
              </p:ext>
            </p:extLst>
          </p:nvPr>
        </p:nvGraphicFramePr>
        <p:xfrm>
          <a:off x="0" y="826491"/>
          <a:ext cx="9896192" cy="6057900"/>
        </p:xfrm>
        <a:graphic>
          <a:graphicData uri="http://schemas.openxmlformats.org/drawingml/2006/table">
            <a:tbl>
              <a:tblPr firstRow="1" bandRow="1">
                <a:tableStyleId>{5C22544A-7EE6-4342-B048-85BDC9FD1C3A}</a:tableStyleId>
              </a:tblPr>
              <a:tblGrid>
                <a:gridCol w="3944888">
                  <a:extLst>
                    <a:ext uri="{9D8B030D-6E8A-4147-A177-3AD203B41FA5}">
                      <a16:colId xmlns:a16="http://schemas.microsoft.com/office/drawing/2014/main" val="1408717493"/>
                    </a:ext>
                  </a:extLst>
                </a:gridCol>
                <a:gridCol w="5951304">
                  <a:extLst>
                    <a:ext uri="{9D8B030D-6E8A-4147-A177-3AD203B41FA5}">
                      <a16:colId xmlns:a16="http://schemas.microsoft.com/office/drawing/2014/main" val="3079354813"/>
                    </a:ext>
                  </a:extLst>
                </a:gridCol>
              </a:tblGrid>
              <a:tr h="545197">
                <a:tc>
                  <a:txBody>
                    <a:bodyPr/>
                    <a:lstStyle/>
                    <a:p>
                      <a:r>
                        <a:rPr lang="en-AU" dirty="0"/>
                        <a:t>Priority to be addressed through commissioning</a:t>
                      </a:r>
                    </a:p>
                  </a:txBody>
                  <a:tcPr/>
                </a:tc>
                <a:tc>
                  <a:txBody>
                    <a:bodyPr/>
                    <a:lstStyle/>
                    <a:p>
                      <a:r>
                        <a:rPr lang="en-AU" dirty="0"/>
                        <a:t>Service/care/programmatic considerations</a:t>
                      </a:r>
                    </a:p>
                  </a:txBody>
                  <a:tcPr/>
                </a:tc>
                <a:extLst>
                  <a:ext uri="{0D108BD9-81ED-4DB2-BD59-A6C34878D82A}">
                    <a16:rowId xmlns:a16="http://schemas.microsoft.com/office/drawing/2014/main" val="3473434167"/>
                  </a:ext>
                </a:extLst>
              </a:tr>
              <a:tr h="576017">
                <a:tc>
                  <a:txBody>
                    <a:bodyPr/>
                    <a:lstStyle/>
                    <a:p>
                      <a:pPr marL="0" marR="0" lvl="0" indent="0" algn="l" defTabSz="914400" rtl="0" eaLnBrk="1" fontAlgn="auto" latinLnBrk="0" hangingPunct="1">
                        <a:lnSpc>
                          <a:spcPct val="115000"/>
                        </a:lnSpc>
                        <a:spcBef>
                          <a:spcPts val="1000"/>
                        </a:spcBef>
                        <a:spcAft>
                          <a:spcPts val="1000"/>
                        </a:spcAft>
                        <a:buClrTx/>
                        <a:buSzTx/>
                        <a:buFontTx/>
                        <a:buNone/>
                        <a:tabLst/>
                        <a:defRPr/>
                      </a:pPr>
                      <a:r>
                        <a:rPr lang="en-US" sz="1250" b="1" kern="1200" dirty="0">
                          <a:solidFill>
                            <a:schemeClr val="dk1"/>
                          </a:solidFill>
                          <a:effectLst/>
                          <a:latin typeface="+mn-lt"/>
                          <a:ea typeface="+mn-ea"/>
                          <a:cs typeface="+mn-cs"/>
                        </a:rPr>
                        <a:t>Increase health literacy related to HBV (with a particular focus on people from countries of high prevalence and First Nations people)</a:t>
                      </a:r>
                      <a:endParaRPr lang="en-AU" sz="1250" b="1" kern="1200" dirty="0">
                        <a:solidFill>
                          <a:schemeClr val="dk1"/>
                        </a:solidFill>
                        <a:effectLst/>
                        <a:latin typeface="+mn-lt"/>
                        <a:ea typeface="+mn-ea"/>
                        <a:cs typeface="+mn-cs"/>
                      </a:endParaRPr>
                    </a:p>
                  </a:txBody>
                  <a:tcPr marL="68580" marR="68580" marT="0" marB="0">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Peer based support services which act as a conduit between hepatitis specific organisations and organisations which support people from high prevalence countries and First Nations people.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Easy-to-understand and culturally appropriate education programs related to HBV.</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Social media campaigns co-designed with community and stakeholders deployed in a variety of languages.</a:t>
                      </a:r>
                    </a:p>
                  </a:txBody>
                  <a:tcPr>
                    <a:solidFill>
                      <a:schemeClr val="tx2">
                        <a:lumMod val="20000"/>
                        <a:lumOff val="80000"/>
                      </a:schemeClr>
                    </a:solidFill>
                  </a:tcPr>
                </a:tc>
                <a:extLst>
                  <a:ext uri="{0D108BD9-81ED-4DB2-BD59-A6C34878D82A}">
                    <a16:rowId xmlns:a16="http://schemas.microsoft.com/office/drawing/2014/main" val="1849899376"/>
                  </a:ext>
                </a:extLst>
              </a:tr>
              <a:tr h="5451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Increase the number of individuals living with HBV who have been diagnosed and who are receiving treatment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5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Sustained engagement of individuals in the HBV care cascade</a:t>
                      </a:r>
                      <a:endParaRPr lang="en-AU" sz="1250" b="1"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285750" indent="-285750">
                        <a:buFont typeface="Arial" panose="020B0604020202020204" pitchFamily="34" charset="0"/>
                        <a:buChar char="•"/>
                      </a:pPr>
                      <a:r>
                        <a:rPr lang="en-AU" sz="1250" kern="1200" dirty="0">
                          <a:solidFill>
                            <a:schemeClr val="dk1"/>
                          </a:solidFill>
                          <a:effectLst/>
                          <a:latin typeface="+mn-lt"/>
                          <a:ea typeface="+mn-ea"/>
                          <a:cs typeface="+mn-cs"/>
                        </a:rPr>
                        <a:t>Activities which increase HBV diagnosis and treatment uptake.</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Observe and possibly model the NT’s ‘Hep B PAST Program’, as it is the only evidence-based program for HBV.</a:t>
                      </a:r>
                      <a:br>
                        <a:rPr lang="en-AU" sz="1250" kern="1200" dirty="0">
                          <a:solidFill>
                            <a:schemeClr val="dk1"/>
                          </a:solidFill>
                          <a:effectLst/>
                          <a:latin typeface="+mn-lt"/>
                          <a:ea typeface="+mn-ea"/>
                          <a:cs typeface="+mn-cs"/>
                        </a:rPr>
                      </a:br>
                      <a:r>
                        <a:rPr lang="en-AU" sz="1250" dirty="0">
                          <a:hlinkClick r:id="rId3"/>
                        </a:rPr>
                        <a:t>Data linkage and computerised algorithmic coding to enhance individual clinical care for Aboriginal people living with chronic hepatitis B in the Northern Territory of Australia – Is it feasible? (plos.org)</a:t>
                      </a:r>
                      <a:br>
                        <a:rPr lang="en-AU" sz="1250" dirty="0"/>
                      </a:br>
                      <a:r>
                        <a:rPr lang="en-AU" sz="1250" dirty="0">
                          <a:hlinkClick r:id="rId4"/>
                        </a:rPr>
                        <a:t>333685_Hep_B_Past_Bulletin_Volume_1_Issue_3.pdf (menzies.edu.au)</a:t>
                      </a:r>
                      <a:endParaRPr lang="en-AU" sz="1250" kern="1200" dirty="0">
                        <a:solidFill>
                          <a:schemeClr val="dk1"/>
                        </a:solidFill>
                        <a:effectLst/>
                        <a:latin typeface="+mn-lt"/>
                        <a:ea typeface="+mn-ea"/>
                        <a:cs typeface="+mn-cs"/>
                      </a:endParaRPr>
                    </a:p>
                    <a:p>
                      <a:pPr marL="285750" indent="-285750">
                        <a:buFont typeface="Arial" panose="020B0604020202020204" pitchFamily="34" charset="0"/>
                        <a:buChar char="•"/>
                      </a:pPr>
                      <a:r>
                        <a:rPr lang="en-AU" sz="1250" kern="1200" dirty="0">
                          <a:solidFill>
                            <a:schemeClr val="dk1"/>
                          </a:solidFill>
                          <a:effectLst/>
                          <a:latin typeface="+mn-lt"/>
                          <a:ea typeface="+mn-ea"/>
                          <a:cs typeface="+mn-cs"/>
                        </a:rPr>
                        <a:t>Develop programs which address liver disease prevention in the primary care setting.</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Focus on cohorts from high prevalence countries, noting contemporary patterns of transmission. </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Incentivised care cascade programs.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Holistic, case management services.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Peer education/navigator/support programs.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Roving nurse/Nurse Practitioner and shared care models between the CHS Liver Clinic/NGOs and community.</a:t>
                      </a:r>
                    </a:p>
                  </a:txBody>
                  <a:tcPr>
                    <a:solidFill>
                      <a:schemeClr val="tx2">
                        <a:lumMod val="20000"/>
                        <a:lumOff val="80000"/>
                      </a:schemeClr>
                    </a:solidFill>
                  </a:tcPr>
                </a:tc>
                <a:extLst>
                  <a:ext uri="{0D108BD9-81ED-4DB2-BD59-A6C34878D82A}">
                    <a16:rowId xmlns:a16="http://schemas.microsoft.com/office/drawing/2014/main" val="1524823060"/>
                  </a:ext>
                </a:extLst>
              </a:tr>
              <a:tr h="5451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Invest in a highly skilled, competent, and diverse clinical, support and peer workforce (including increasing s100 prescribers for HBV)  </a:t>
                      </a:r>
                      <a:endParaRPr lang="en-AU" sz="1250" b="1"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171450" indent="-171450">
                        <a:buFont typeface="Arial" panose="020B0604020202020204" pitchFamily="34" charset="0"/>
                        <a:buChar char="•"/>
                      </a:pPr>
                      <a:r>
                        <a:rPr lang="en-AU" sz="1250" kern="1200" dirty="0">
                          <a:solidFill>
                            <a:schemeClr val="dk1"/>
                          </a:solidFill>
                          <a:effectLst/>
                          <a:latin typeface="+mn-lt"/>
                          <a:ea typeface="+mn-ea"/>
                          <a:cs typeface="+mn-cs"/>
                        </a:rPr>
                        <a:t>   Promote/incentivise Medical Officers and NP’s to become s100 prescribers.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Flexible professional development programs (delivered face-to-face/online and via hybrid models),which upskill clinicians in relation to HBV screening and care.</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Workforce development activities (particularly for GPs) which seek to increase opportunistic HBV vaccination and screening in primary health settings.</a:t>
                      </a:r>
                      <a:endParaRPr lang="en-AU" sz="1250" dirty="0"/>
                    </a:p>
                  </a:txBody>
                  <a:tcPr>
                    <a:solidFill>
                      <a:schemeClr val="tx2">
                        <a:lumMod val="20000"/>
                        <a:lumOff val="80000"/>
                      </a:schemeClr>
                    </a:solidFill>
                  </a:tcPr>
                </a:tc>
                <a:extLst>
                  <a:ext uri="{0D108BD9-81ED-4DB2-BD59-A6C34878D82A}">
                    <a16:rowId xmlns:a16="http://schemas.microsoft.com/office/drawing/2014/main" val="2207316689"/>
                  </a:ext>
                </a:extLst>
              </a:tr>
            </a:tbl>
          </a:graphicData>
        </a:graphic>
      </p:graphicFrame>
    </p:spTree>
    <p:extLst>
      <p:ext uri="{BB962C8B-B14F-4D97-AF65-F5344CB8AC3E}">
        <p14:creationId xmlns:p14="http://schemas.microsoft.com/office/powerpoint/2010/main" val="1628113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925" y="-10230"/>
            <a:ext cx="8915400" cy="495848"/>
          </a:xfrm>
        </p:spPr>
        <p:txBody>
          <a:bodyPr/>
          <a:lstStyle/>
          <a:p>
            <a:r>
              <a:rPr lang="en-AU" dirty="0">
                <a:solidFill>
                  <a:schemeClr val="accent2">
                    <a:lumMod val="75000"/>
                  </a:schemeClr>
                </a:solidFill>
              </a:rPr>
              <a:t>Hepatitis C</a:t>
            </a:r>
          </a:p>
        </p:txBody>
      </p:sp>
      <p:sp>
        <p:nvSpPr>
          <p:cNvPr id="2" name="Slide Number Placeholder 1"/>
          <p:cNvSpPr>
            <a:spLocks noGrp="1"/>
          </p:cNvSpPr>
          <p:nvPr>
            <p:ph type="sldNum" sz="quarter" idx="4"/>
          </p:nvPr>
        </p:nvSpPr>
        <p:spPr/>
        <p:txBody>
          <a:bodyPr/>
          <a:lstStyle/>
          <a:p>
            <a:fld id="{A111ABAE-1B12-4EB9-8E66-38B1E1BDD146}" type="slidenum">
              <a:rPr lang="en-AU" smtClean="0"/>
              <a:pPr/>
              <a:t>7</a:t>
            </a:fld>
            <a:endParaRPr lang="en-AU" dirty="0"/>
          </a:p>
        </p:txBody>
      </p:sp>
      <p:graphicFrame>
        <p:nvGraphicFramePr>
          <p:cNvPr id="3" name="Table 3">
            <a:extLst>
              <a:ext uri="{FF2B5EF4-FFF2-40B4-BE49-F238E27FC236}">
                <a16:creationId xmlns:a16="http://schemas.microsoft.com/office/drawing/2014/main" id="{9F8D8A68-465D-B753-82DB-7EE3406FCF28}"/>
              </a:ext>
            </a:extLst>
          </p:cNvPr>
          <p:cNvGraphicFramePr>
            <a:graphicFrameLocks noGrp="1"/>
          </p:cNvGraphicFramePr>
          <p:nvPr>
            <p:extLst>
              <p:ext uri="{D42A27DB-BD31-4B8C-83A1-F6EECF244321}">
                <p14:modId xmlns:p14="http://schemas.microsoft.com/office/powerpoint/2010/main" val="4129912839"/>
              </p:ext>
            </p:extLst>
          </p:nvPr>
        </p:nvGraphicFramePr>
        <p:xfrm>
          <a:off x="-20023" y="686011"/>
          <a:ext cx="9926023" cy="6174740"/>
        </p:xfrm>
        <a:graphic>
          <a:graphicData uri="http://schemas.openxmlformats.org/drawingml/2006/table">
            <a:tbl>
              <a:tblPr firstRow="1" bandRow="1">
                <a:tableStyleId>{5C22544A-7EE6-4342-B048-85BDC9FD1C3A}</a:tableStyleId>
              </a:tblPr>
              <a:tblGrid>
                <a:gridCol w="3892903">
                  <a:extLst>
                    <a:ext uri="{9D8B030D-6E8A-4147-A177-3AD203B41FA5}">
                      <a16:colId xmlns:a16="http://schemas.microsoft.com/office/drawing/2014/main" val="1408717493"/>
                    </a:ext>
                  </a:extLst>
                </a:gridCol>
                <a:gridCol w="6033120">
                  <a:extLst>
                    <a:ext uri="{9D8B030D-6E8A-4147-A177-3AD203B41FA5}">
                      <a16:colId xmlns:a16="http://schemas.microsoft.com/office/drawing/2014/main" val="3079354813"/>
                    </a:ext>
                  </a:extLst>
                </a:gridCol>
              </a:tblGrid>
              <a:tr h="545197">
                <a:tc>
                  <a:txBody>
                    <a:bodyPr/>
                    <a:lstStyle/>
                    <a:p>
                      <a:r>
                        <a:rPr lang="en-AU" dirty="0"/>
                        <a:t>Priority to be addressed through commissioning</a:t>
                      </a:r>
                    </a:p>
                  </a:txBody>
                  <a:tcPr/>
                </a:tc>
                <a:tc>
                  <a:txBody>
                    <a:bodyPr/>
                    <a:lstStyle/>
                    <a:p>
                      <a:r>
                        <a:rPr lang="en-AU" dirty="0"/>
                        <a:t>Service/care/programmatic considerations</a:t>
                      </a:r>
                    </a:p>
                  </a:txBody>
                  <a:tcPr/>
                </a:tc>
                <a:extLst>
                  <a:ext uri="{0D108BD9-81ED-4DB2-BD59-A6C34878D82A}">
                    <a16:rowId xmlns:a16="http://schemas.microsoft.com/office/drawing/2014/main" val="3473434167"/>
                  </a:ext>
                </a:extLst>
              </a:tr>
              <a:tr h="1259840">
                <a:tc>
                  <a:txBody>
                    <a:bodyPr/>
                    <a:lstStyle/>
                    <a:p>
                      <a:pPr marL="0" marR="0" lvl="0" indent="0" algn="l" defTabSz="914400" rtl="0" eaLnBrk="1" fontAlgn="auto" latinLnBrk="0" hangingPunct="1">
                        <a:lnSpc>
                          <a:spcPct val="115000"/>
                        </a:lnSpc>
                        <a:spcBef>
                          <a:spcPts val="1000"/>
                        </a:spcBef>
                        <a:spcAft>
                          <a:spcPts val="1000"/>
                        </a:spcAft>
                        <a:buClrTx/>
                        <a:buSzTx/>
                        <a:buFontTx/>
                        <a:buNone/>
                        <a:tabLst/>
                        <a:defRPr/>
                      </a:pPr>
                      <a:r>
                        <a:rPr lang="en-US" sz="1250" b="1" kern="1200" dirty="0">
                          <a:solidFill>
                            <a:schemeClr val="dk1"/>
                          </a:solidFill>
                          <a:effectLst/>
                          <a:latin typeface="+mn-lt"/>
                          <a:ea typeface="+mn-ea"/>
                          <a:cs typeface="+mn-cs"/>
                        </a:rPr>
                        <a:t>Increase health literacy related to HCV </a:t>
                      </a:r>
                      <a:endParaRPr lang="en-AU" sz="1250" b="1" kern="1200" dirty="0">
                        <a:solidFill>
                          <a:schemeClr val="dk1"/>
                        </a:solidFill>
                        <a:effectLst/>
                        <a:latin typeface="+mn-lt"/>
                        <a:ea typeface="+mn-ea"/>
                        <a:cs typeface="+mn-cs"/>
                      </a:endParaRPr>
                    </a:p>
                    <a:p>
                      <a:pPr marL="0" marR="0" lvl="0" indent="0" algn="l" defTabSz="914400" rtl="0" eaLnBrk="1" fontAlgn="auto" latinLnBrk="0" hangingPunct="1">
                        <a:lnSpc>
                          <a:spcPct val="115000"/>
                        </a:lnSpc>
                        <a:spcBef>
                          <a:spcPts val="1000"/>
                        </a:spcBef>
                        <a:spcAft>
                          <a:spcPts val="1000"/>
                        </a:spcAft>
                        <a:buClrTx/>
                        <a:buSzTx/>
                        <a:buFontTx/>
                        <a:buNone/>
                        <a:tabLst/>
                        <a:defRPr/>
                      </a:pPr>
                      <a:endParaRPr lang="en-AU" sz="1250" b="1" kern="1200" dirty="0">
                        <a:solidFill>
                          <a:schemeClr val="dk1"/>
                        </a:solidFill>
                        <a:effectLst/>
                        <a:latin typeface="+mn-lt"/>
                        <a:ea typeface="+mn-ea"/>
                        <a:cs typeface="+mn-cs"/>
                      </a:endParaRPr>
                    </a:p>
                  </a:txBody>
                  <a:tcPr marL="68580" marR="68580" marT="0" marB="0">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Easy-to-understand and culturally appropriate education related to HCV.</a:t>
                      </a:r>
                    </a:p>
                    <a:p>
                      <a:pPr marL="285750" indent="-285750">
                        <a:buFont typeface="Arial" panose="020B0604020202020204" pitchFamily="34" charset="0"/>
                        <a:buChar char="•"/>
                      </a:pPr>
                      <a:r>
                        <a:rPr lang="en-US" sz="1250" kern="1200" dirty="0">
                          <a:solidFill>
                            <a:schemeClr val="dk1"/>
                          </a:solidFill>
                          <a:effectLst/>
                          <a:latin typeface="+mn-lt"/>
                          <a:ea typeface="+mn-ea"/>
                          <a:cs typeface="+mn-cs"/>
                        </a:rPr>
                        <a:t>Programs which seek to improve HCV related health literacy for people who inject drugs and individuals residing/or who have resided in a correctional setting.</a:t>
                      </a:r>
                      <a:endParaRPr lang="en-AU" sz="125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250" kern="1200" dirty="0">
                          <a:solidFill>
                            <a:schemeClr val="dk1"/>
                          </a:solidFill>
                          <a:effectLst/>
                          <a:latin typeface="+mn-lt"/>
                          <a:ea typeface="+mn-ea"/>
                          <a:cs typeface="+mn-cs"/>
                        </a:rPr>
                        <a:t>Programs which seek to improve HCV related health literacy for people from </a:t>
                      </a:r>
                      <a:r>
                        <a:rPr lang="en-AU" sz="1250" kern="1200" dirty="0">
                          <a:solidFill>
                            <a:schemeClr val="dk1"/>
                          </a:solidFill>
                          <a:effectLst/>
                          <a:latin typeface="+mn-lt"/>
                          <a:ea typeface="+mn-ea"/>
                          <a:cs typeface="+mn-cs"/>
                        </a:rPr>
                        <a:t>high prevalence countries (particularly health messaging related to overseas transmission following medical procedures/ tattoos, deployed in a variety of languages).</a:t>
                      </a:r>
                      <a:endParaRPr lang="en-AU" sz="1250" dirty="0"/>
                    </a:p>
                  </a:txBody>
                  <a:tcPr>
                    <a:solidFill>
                      <a:schemeClr val="tx2">
                        <a:lumMod val="20000"/>
                        <a:lumOff val="80000"/>
                      </a:schemeClr>
                    </a:solidFill>
                  </a:tcPr>
                </a:tc>
                <a:extLst>
                  <a:ext uri="{0D108BD9-81ED-4DB2-BD59-A6C34878D82A}">
                    <a16:rowId xmlns:a16="http://schemas.microsoft.com/office/drawing/2014/main" val="1849899376"/>
                  </a:ext>
                </a:extLst>
              </a:tr>
              <a:tr h="594360">
                <a:tc>
                  <a:txBody>
                    <a:bodyPr/>
                    <a:lstStyle/>
                    <a:p>
                      <a:pPr marL="0" marR="0" lvl="0" indent="0" algn="l" defTabSz="914400" rtl="0" eaLnBrk="1" fontAlgn="auto" latinLnBrk="0" hangingPunct="1">
                        <a:lnSpc>
                          <a:spcPct val="115000"/>
                        </a:lnSpc>
                        <a:spcBef>
                          <a:spcPts val="1000"/>
                        </a:spcBef>
                        <a:spcAft>
                          <a:spcPts val="1000"/>
                        </a:spcAft>
                        <a:buClrTx/>
                        <a:buSzTx/>
                        <a:buFontTx/>
                        <a:buNone/>
                        <a:tabLst/>
                        <a:defRPr/>
                      </a:pPr>
                      <a:r>
                        <a:rPr lang="en-US" sz="1250" b="1" kern="1200" dirty="0">
                          <a:solidFill>
                            <a:schemeClr val="dk1"/>
                          </a:solidFill>
                          <a:effectLst/>
                          <a:latin typeface="+mn-lt"/>
                          <a:ea typeface="+mn-ea"/>
                          <a:cs typeface="+mn-cs"/>
                        </a:rPr>
                        <a:t>Increase the number of individuals living with HCV who have been tested, diagnosed and who have completed treatment – sustained engagement with the HCV care cascade.</a:t>
                      </a:r>
                      <a:endParaRPr lang="en-AU" sz="1250" b="1" kern="1200" dirty="0">
                        <a:solidFill>
                          <a:schemeClr val="dk1"/>
                        </a:solidFill>
                        <a:effectLst/>
                        <a:latin typeface="+mn-lt"/>
                        <a:ea typeface="+mn-ea"/>
                        <a:cs typeface="+mn-cs"/>
                      </a:endParaRPr>
                    </a:p>
                    <a:p>
                      <a:pPr marL="0" marR="0" lvl="0" indent="0" algn="l" defTabSz="914400" rtl="0" eaLnBrk="1" fontAlgn="auto" latinLnBrk="0" hangingPunct="1">
                        <a:lnSpc>
                          <a:spcPct val="115000"/>
                        </a:lnSpc>
                        <a:spcBef>
                          <a:spcPts val="1000"/>
                        </a:spcBef>
                        <a:spcAft>
                          <a:spcPts val="1000"/>
                        </a:spcAft>
                        <a:buClrTx/>
                        <a:buSzTx/>
                        <a:buFontTx/>
                        <a:buNone/>
                        <a:tabLst/>
                        <a:defRPr/>
                      </a:pPr>
                      <a:endParaRPr lang="en-AU" sz="1250" b="1" kern="1200" dirty="0">
                        <a:solidFill>
                          <a:schemeClr val="dk1"/>
                        </a:solidFill>
                        <a:effectLst/>
                        <a:latin typeface="+mn-lt"/>
                        <a:ea typeface="+mn-ea"/>
                        <a:cs typeface="+mn-cs"/>
                      </a:endParaRPr>
                    </a:p>
                  </a:txBody>
                  <a:tcPr marL="68580" marR="68580" marT="0" marB="0">
                    <a:solidFill>
                      <a:schemeClr val="tx2">
                        <a:lumMod val="20000"/>
                        <a:lumOff val="80000"/>
                      </a:schemeClr>
                    </a:solidFill>
                  </a:tcPr>
                </a:tc>
                <a:tc>
                  <a:txBody>
                    <a:bodyPr/>
                    <a:lstStyle/>
                    <a:p>
                      <a:pPr marL="285750" indent="-285750">
                        <a:buFont typeface="Arial" panose="020B0604020202020204" pitchFamily="34" charset="0"/>
                        <a:buChar char="•"/>
                      </a:pPr>
                      <a:r>
                        <a:rPr lang="en-AU" sz="1250" kern="1200" dirty="0">
                          <a:solidFill>
                            <a:schemeClr val="dk1"/>
                          </a:solidFill>
                          <a:effectLst/>
                          <a:latin typeface="+mn-lt"/>
                          <a:ea typeface="+mn-ea"/>
                          <a:cs typeface="+mn-cs"/>
                        </a:rPr>
                        <a:t>Services and programs which provide a range of testing options including point of care testing, clinic based/traditional pathology, outreach and/or dried blood spot testing for HCV.</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Flexible clinic-based and outreach services with after-hours/weekend service options.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Activities which engage marginalised and hard-to-reach groups in testing, treatment and care.</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Incentivised care cascade programs.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Programs which connect individuals exiting a correctional setting into testing and/or treatment in a timely manner.</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Peer navigator programs.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Holistic, case management and contact tracing programs.</a:t>
                      </a:r>
                    </a:p>
                  </a:txBody>
                  <a:tcPr>
                    <a:solidFill>
                      <a:schemeClr val="tx2">
                        <a:lumMod val="20000"/>
                        <a:lumOff val="80000"/>
                      </a:schemeClr>
                    </a:solidFill>
                  </a:tcPr>
                </a:tc>
                <a:extLst>
                  <a:ext uri="{0D108BD9-81ED-4DB2-BD59-A6C34878D82A}">
                    <a16:rowId xmlns:a16="http://schemas.microsoft.com/office/drawing/2014/main" val="529412198"/>
                  </a:ext>
                </a:extLst>
              </a:tr>
              <a:tr h="5451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Increase access to and use of clean injecting equipment for every injecting episode </a:t>
                      </a:r>
                      <a:endParaRPr lang="en-AU" sz="1250" b="1"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285750" indent="-285750">
                        <a:buFont typeface="Arial" panose="020B0604020202020204" pitchFamily="34" charset="0"/>
                        <a:buChar char="•"/>
                      </a:pPr>
                      <a:r>
                        <a:rPr lang="en-US" sz="1250" kern="1200" dirty="0">
                          <a:solidFill>
                            <a:schemeClr val="dk1"/>
                          </a:solidFill>
                          <a:effectLst/>
                          <a:latin typeface="+mn-lt"/>
                          <a:ea typeface="+mn-ea"/>
                          <a:cs typeface="+mn-cs"/>
                        </a:rPr>
                        <a:t>Needle and syringe programs (NSPs) in correctional settings*</a:t>
                      </a:r>
                      <a:endParaRPr lang="en-AU" sz="1250" kern="1200" dirty="0">
                        <a:solidFill>
                          <a:schemeClr val="dk1"/>
                        </a:solidFill>
                        <a:effectLst/>
                        <a:latin typeface="+mn-lt"/>
                        <a:ea typeface="+mn-ea"/>
                        <a:cs typeface="+mn-cs"/>
                      </a:endParaRPr>
                    </a:p>
                    <a:p>
                      <a:pPr marL="285750" indent="-285750">
                        <a:buFont typeface="Arial" panose="020B0604020202020204" pitchFamily="34" charset="0"/>
                        <a:buChar char="•"/>
                      </a:pPr>
                      <a:r>
                        <a:rPr lang="en-AU" sz="1250" kern="1200" dirty="0">
                          <a:solidFill>
                            <a:schemeClr val="dk1"/>
                          </a:solidFill>
                          <a:effectLst/>
                          <a:latin typeface="+mn-lt"/>
                          <a:ea typeface="+mn-ea"/>
                          <a:cs typeface="+mn-cs"/>
                        </a:rPr>
                        <a:t>Primary and secondary NSPs across Canberra (currently a need for an NSP service in the north of Canberra).</a:t>
                      </a:r>
                    </a:p>
                  </a:txBody>
                  <a:tcPr>
                    <a:solidFill>
                      <a:schemeClr val="tx2">
                        <a:lumMod val="20000"/>
                        <a:lumOff val="80000"/>
                      </a:schemeClr>
                    </a:solidFill>
                  </a:tcPr>
                </a:tc>
                <a:extLst>
                  <a:ext uri="{0D108BD9-81ED-4DB2-BD59-A6C34878D82A}">
                    <a16:rowId xmlns:a16="http://schemas.microsoft.com/office/drawing/2014/main" val="1524823060"/>
                  </a:ext>
                </a:extLst>
              </a:tr>
              <a:tr h="5451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Invest in a highly skilled, competent, and diverse clinical, support and peer workforce</a:t>
                      </a:r>
                      <a:endParaRPr lang="en-AU" sz="1250" b="1"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Flexible professional development programs (delivered face-to-face/online and via hybrid models) which upskill clinicians in relation to HCV screening and care.</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Workforce development activities (particularly for GPs) which seek to increase opportunistic HCV screening in primary health settings.</a:t>
                      </a:r>
                      <a:endParaRPr lang="en-AU" sz="1250" dirty="0"/>
                    </a:p>
                    <a:p>
                      <a:pPr marL="285750" indent="-285750">
                        <a:buFont typeface="Arial" panose="020B0604020202020204" pitchFamily="34" charset="0"/>
                        <a:buChar char="•"/>
                      </a:pPr>
                      <a:r>
                        <a:rPr lang="en-AU" sz="1250" kern="1200" dirty="0">
                          <a:solidFill>
                            <a:schemeClr val="dk1"/>
                          </a:solidFill>
                          <a:effectLst/>
                          <a:latin typeface="+mn-lt"/>
                          <a:ea typeface="+mn-ea"/>
                          <a:cs typeface="+mn-cs"/>
                        </a:rPr>
                        <a:t>Peer / clinician team models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A workforce which can work/liaise across correction settings, alcohol and other drugs (AoD) services, housing services and mental health settings.</a:t>
                      </a:r>
                      <a:endParaRPr lang="en-AU" sz="1250" dirty="0"/>
                    </a:p>
                  </a:txBody>
                  <a:tcPr>
                    <a:solidFill>
                      <a:schemeClr val="tx2">
                        <a:lumMod val="20000"/>
                        <a:lumOff val="80000"/>
                      </a:schemeClr>
                    </a:solidFill>
                  </a:tcPr>
                </a:tc>
                <a:extLst>
                  <a:ext uri="{0D108BD9-81ED-4DB2-BD59-A6C34878D82A}">
                    <a16:rowId xmlns:a16="http://schemas.microsoft.com/office/drawing/2014/main" val="3023697312"/>
                  </a:ext>
                </a:extLst>
              </a:tr>
            </a:tbl>
          </a:graphicData>
        </a:graphic>
      </p:graphicFrame>
      <p:sp>
        <p:nvSpPr>
          <p:cNvPr id="4" name="TextBox 3">
            <a:extLst>
              <a:ext uri="{FF2B5EF4-FFF2-40B4-BE49-F238E27FC236}">
                <a16:creationId xmlns:a16="http://schemas.microsoft.com/office/drawing/2014/main" id="{E0F31031-6B6D-F0AB-CADE-B3CB642EBBB9}"/>
              </a:ext>
            </a:extLst>
          </p:cNvPr>
          <p:cNvSpPr txBox="1"/>
          <p:nvPr/>
        </p:nvSpPr>
        <p:spPr>
          <a:xfrm>
            <a:off x="4592960" y="237694"/>
            <a:ext cx="5070091" cy="261610"/>
          </a:xfrm>
          <a:prstGeom prst="rect">
            <a:avLst/>
          </a:prstGeom>
          <a:solidFill>
            <a:schemeClr val="bg1"/>
          </a:solidFill>
        </p:spPr>
        <p:txBody>
          <a:bodyPr wrap="square" rtlCol="0">
            <a:spAutoFit/>
          </a:bodyPr>
          <a:lstStyle/>
          <a:p>
            <a:r>
              <a:rPr lang="en-AU" sz="1100" dirty="0"/>
              <a:t>* </a:t>
            </a:r>
            <a:r>
              <a:rPr lang="en-AU" sz="1100" i="1" dirty="0"/>
              <a:t>Unable to be addressed through commissioning (although remains a sector priority)</a:t>
            </a:r>
          </a:p>
        </p:txBody>
      </p:sp>
    </p:spTree>
    <p:extLst>
      <p:ext uri="{BB962C8B-B14F-4D97-AF65-F5344CB8AC3E}">
        <p14:creationId xmlns:p14="http://schemas.microsoft.com/office/powerpoint/2010/main" val="3015318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6456" y="0"/>
            <a:ext cx="8915400" cy="495848"/>
          </a:xfrm>
        </p:spPr>
        <p:txBody>
          <a:bodyPr/>
          <a:lstStyle/>
          <a:p>
            <a:r>
              <a:rPr lang="en-AU" dirty="0">
                <a:solidFill>
                  <a:schemeClr val="accent2">
                    <a:lumMod val="75000"/>
                  </a:schemeClr>
                </a:solidFill>
              </a:rPr>
              <a:t>HIV</a:t>
            </a:r>
          </a:p>
        </p:txBody>
      </p:sp>
      <p:sp>
        <p:nvSpPr>
          <p:cNvPr id="2" name="Slide Number Placeholder 1"/>
          <p:cNvSpPr>
            <a:spLocks noGrp="1"/>
          </p:cNvSpPr>
          <p:nvPr>
            <p:ph type="sldNum" sz="quarter" idx="4"/>
          </p:nvPr>
        </p:nvSpPr>
        <p:spPr/>
        <p:txBody>
          <a:bodyPr/>
          <a:lstStyle/>
          <a:p>
            <a:fld id="{A111ABAE-1B12-4EB9-8E66-38B1E1BDD146}" type="slidenum">
              <a:rPr lang="en-AU" smtClean="0"/>
              <a:pPr/>
              <a:t>8</a:t>
            </a:fld>
            <a:endParaRPr lang="en-AU" dirty="0"/>
          </a:p>
        </p:txBody>
      </p:sp>
      <p:graphicFrame>
        <p:nvGraphicFramePr>
          <p:cNvPr id="3" name="Table 3">
            <a:extLst>
              <a:ext uri="{FF2B5EF4-FFF2-40B4-BE49-F238E27FC236}">
                <a16:creationId xmlns:a16="http://schemas.microsoft.com/office/drawing/2014/main" id="{9F8D8A68-465D-B753-82DB-7EE3406FCF28}"/>
              </a:ext>
            </a:extLst>
          </p:cNvPr>
          <p:cNvGraphicFramePr>
            <a:graphicFrameLocks noGrp="1"/>
          </p:cNvGraphicFramePr>
          <p:nvPr>
            <p:extLst>
              <p:ext uri="{D42A27DB-BD31-4B8C-83A1-F6EECF244321}">
                <p14:modId xmlns:p14="http://schemas.microsoft.com/office/powerpoint/2010/main" val="825346280"/>
              </p:ext>
            </p:extLst>
          </p:nvPr>
        </p:nvGraphicFramePr>
        <p:xfrm>
          <a:off x="0" y="525780"/>
          <a:ext cx="9926023" cy="6522720"/>
        </p:xfrm>
        <a:graphic>
          <a:graphicData uri="http://schemas.openxmlformats.org/drawingml/2006/table">
            <a:tbl>
              <a:tblPr firstRow="1" bandRow="1">
                <a:tableStyleId>{5C22544A-7EE6-4342-B048-85BDC9FD1C3A}</a:tableStyleId>
              </a:tblPr>
              <a:tblGrid>
                <a:gridCol w="3172824">
                  <a:extLst>
                    <a:ext uri="{9D8B030D-6E8A-4147-A177-3AD203B41FA5}">
                      <a16:colId xmlns:a16="http://schemas.microsoft.com/office/drawing/2014/main" val="1408717493"/>
                    </a:ext>
                  </a:extLst>
                </a:gridCol>
                <a:gridCol w="6753199">
                  <a:extLst>
                    <a:ext uri="{9D8B030D-6E8A-4147-A177-3AD203B41FA5}">
                      <a16:colId xmlns:a16="http://schemas.microsoft.com/office/drawing/2014/main" val="3079354813"/>
                    </a:ext>
                  </a:extLst>
                </a:gridCol>
              </a:tblGrid>
              <a:tr h="545197">
                <a:tc>
                  <a:txBody>
                    <a:bodyPr/>
                    <a:lstStyle/>
                    <a:p>
                      <a:r>
                        <a:rPr lang="en-AU" dirty="0"/>
                        <a:t>Priority to be addressed through commissioning</a:t>
                      </a:r>
                    </a:p>
                  </a:txBody>
                  <a:tcPr/>
                </a:tc>
                <a:tc>
                  <a:txBody>
                    <a:bodyPr/>
                    <a:lstStyle/>
                    <a:p>
                      <a:r>
                        <a:rPr lang="en-AU" dirty="0"/>
                        <a:t>Service/care/programmatic considerations</a:t>
                      </a:r>
                    </a:p>
                  </a:txBody>
                  <a:tcPr/>
                </a:tc>
                <a:extLst>
                  <a:ext uri="{0D108BD9-81ED-4DB2-BD59-A6C34878D82A}">
                    <a16:rowId xmlns:a16="http://schemas.microsoft.com/office/drawing/2014/main" val="3473434167"/>
                  </a:ext>
                </a:extLst>
              </a:tr>
              <a:tr h="288009">
                <a:tc>
                  <a:txBody>
                    <a:bodyPr/>
                    <a:lstStyle/>
                    <a:p>
                      <a:pPr marL="0" marR="0" lvl="0" indent="0" algn="l" defTabSz="914400" rtl="0" eaLnBrk="1" fontAlgn="auto" latinLnBrk="0" hangingPunct="1">
                        <a:lnSpc>
                          <a:spcPct val="115000"/>
                        </a:lnSpc>
                        <a:spcBef>
                          <a:spcPts val="1000"/>
                        </a:spcBef>
                        <a:spcAft>
                          <a:spcPts val="1000"/>
                        </a:spcAft>
                        <a:buClrTx/>
                        <a:buSzTx/>
                        <a:buFontTx/>
                        <a:buNone/>
                        <a:tabLst/>
                        <a:defRPr/>
                      </a:pPr>
                      <a:r>
                        <a:rPr lang="en-US" sz="1250" b="1" kern="1200" dirty="0">
                          <a:solidFill>
                            <a:schemeClr val="dk1"/>
                          </a:solidFill>
                          <a:effectLst/>
                          <a:latin typeface="+mn-lt"/>
                          <a:ea typeface="+mn-ea"/>
                          <a:cs typeface="+mn-cs"/>
                        </a:rPr>
                        <a:t>Increase health literacy related to HIV </a:t>
                      </a:r>
                      <a:endParaRPr lang="en-AU" sz="1250" b="1" kern="1200" dirty="0">
                        <a:solidFill>
                          <a:schemeClr val="dk1"/>
                        </a:solidFill>
                        <a:effectLst/>
                        <a:latin typeface="+mn-lt"/>
                        <a:ea typeface="+mn-ea"/>
                        <a:cs typeface="+mn-cs"/>
                      </a:endParaRPr>
                    </a:p>
                    <a:p>
                      <a:pPr marL="0" marR="0" lvl="0" indent="0" algn="l" defTabSz="914400" rtl="0" eaLnBrk="1" fontAlgn="auto" latinLnBrk="0" hangingPunct="1">
                        <a:lnSpc>
                          <a:spcPct val="115000"/>
                        </a:lnSpc>
                        <a:spcBef>
                          <a:spcPts val="1000"/>
                        </a:spcBef>
                        <a:spcAft>
                          <a:spcPts val="1000"/>
                        </a:spcAft>
                        <a:buClrTx/>
                        <a:buSzTx/>
                        <a:buFontTx/>
                        <a:buNone/>
                        <a:tabLst/>
                        <a:defRPr/>
                      </a:pPr>
                      <a:endParaRPr lang="en-US" sz="1250" b="1" kern="1200" dirty="0">
                        <a:solidFill>
                          <a:schemeClr val="dk1"/>
                        </a:solidFill>
                        <a:effectLst/>
                        <a:latin typeface="+mn-lt"/>
                        <a:ea typeface="+mn-ea"/>
                        <a:cs typeface="+mn-cs"/>
                      </a:endParaRPr>
                    </a:p>
                  </a:txBody>
                  <a:tcPr marL="68580" marR="68580" marT="0" marB="0">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kern="1200" dirty="0">
                          <a:solidFill>
                            <a:schemeClr val="dk1"/>
                          </a:solidFill>
                          <a:effectLst/>
                          <a:latin typeface="+mn-lt"/>
                          <a:ea typeface="+mn-ea"/>
                          <a:cs typeface="+mn-cs"/>
                        </a:rPr>
                        <a:t>Programs which seek to improve HIV related health literacy for gay, bisexual, and other men who have sex with men.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kern="1200" dirty="0">
                          <a:solidFill>
                            <a:schemeClr val="dk1"/>
                          </a:solidFill>
                          <a:effectLst/>
                          <a:latin typeface="+mn-lt"/>
                          <a:ea typeface="+mn-ea"/>
                          <a:cs typeface="+mn-cs"/>
                        </a:rPr>
                        <a:t>Health promotion programs/campaigns specifically targeting women and the trans/non-binary and broader LGBTIQ+ community, who are at high risk of HIV or who are living with HIV.</a:t>
                      </a:r>
                      <a:endParaRPr lang="en-AU" sz="1250" dirty="0"/>
                    </a:p>
                  </a:txBody>
                  <a:tcPr>
                    <a:solidFill>
                      <a:schemeClr val="tx2">
                        <a:lumMod val="20000"/>
                        <a:lumOff val="80000"/>
                      </a:schemeClr>
                    </a:solidFill>
                  </a:tcPr>
                </a:tc>
                <a:extLst>
                  <a:ext uri="{0D108BD9-81ED-4DB2-BD59-A6C34878D82A}">
                    <a16:rowId xmlns:a16="http://schemas.microsoft.com/office/drawing/2014/main" val="1849899376"/>
                  </a:ext>
                </a:extLst>
              </a:tr>
              <a:tr h="144344">
                <a:tc>
                  <a:txBody>
                    <a:bodyPr/>
                    <a:lstStyle/>
                    <a:p>
                      <a:pPr marL="0" marR="0" lvl="0" indent="0" algn="l" defTabSz="914400" rtl="0" eaLnBrk="1" fontAlgn="auto" latinLnBrk="0" hangingPunct="1">
                        <a:lnSpc>
                          <a:spcPct val="115000"/>
                        </a:lnSpc>
                        <a:spcBef>
                          <a:spcPts val="1000"/>
                        </a:spcBef>
                        <a:spcAft>
                          <a:spcPts val="1000"/>
                        </a:spcAft>
                        <a:buClrTx/>
                        <a:buSzTx/>
                        <a:buFontTx/>
                        <a:buNone/>
                        <a:tabLst/>
                        <a:defRPr/>
                      </a:pPr>
                      <a:r>
                        <a:rPr lang="en-US" sz="1250" b="1" kern="1200" dirty="0">
                          <a:solidFill>
                            <a:schemeClr val="dk1"/>
                          </a:solidFill>
                          <a:effectLst/>
                          <a:latin typeface="+mn-lt"/>
                          <a:ea typeface="+mn-ea"/>
                          <a:cs typeface="+mn-cs"/>
                        </a:rPr>
                        <a:t>Increase opportunistic and routine screening for HIV</a:t>
                      </a:r>
                    </a:p>
                  </a:txBody>
                  <a:tcPr marL="68580" marR="68580" marT="0" marB="0">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kern="1200" dirty="0">
                          <a:solidFill>
                            <a:schemeClr val="dk1"/>
                          </a:solidFill>
                          <a:effectLst/>
                          <a:latin typeface="+mn-lt"/>
                          <a:ea typeface="+mn-ea"/>
                          <a:cs typeface="+mn-cs"/>
                        </a:rPr>
                        <a:t>Provide choice in testing options including clinician led, peer-supported, self-testing, vending machines and web/tele based ordering.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kern="1200" dirty="0">
                          <a:solidFill>
                            <a:schemeClr val="dk1"/>
                          </a:solidFill>
                          <a:effectLst/>
                          <a:latin typeface="+mn-lt"/>
                          <a:ea typeface="+mn-ea"/>
                          <a:cs typeface="+mn-cs"/>
                        </a:rPr>
                        <a:t>After-hours/weekend services.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kern="1200" dirty="0">
                          <a:solidFill>
                            <a:schemeClr val="dk1"/>
                          </a:solidFill>
                          <a:effectLst/>
                          <a:latin typeface="+mn-lt"/>
                          <a:ea typeface="+mn-ea"/>
                          <a:cs typeface="+mn-cs"/>
                        </a:rPr>
                        <a:t>Outreach testing where high-risk cohorts frequent (e.g. beats and </a:t>
                      </a:r>
                      <a:r>
                        <a:rPr lang="en-US" sz="1250" kern="1200" dirty="0" err="1">
                          <a:solidFill>
                            <a:schemeClr val="dk1"/>
                          </a:solidFill>
                          <a:effectLst/>
                          <a:latin typeface="+mn-lt"/>
                          <a:ea typeface="+mn-ea"/>
                          <a:cs typeface="+mn-cs"/>
                        </a:rPr>
                        <a:t>SoPV</a:t>
                      </a:r>
                      <a:r>
                        <a:rPr lang="en-US" sz="1250" kern="1200" dirty="0">
                          <a:solidFill>
                            <a:schemeClr val="dk1"/>
                          </a:solidFill>
                          <a:effectLst/>
                          <a:latin typeface="+mn-lt"/>
                          <a:ea typeface="+mn-ea"/>
                          <a:cs typeface="+mn-cs"/>
                        </a:rPr>
                        <a:t>).</a:t>
                      </a:r>
                      <a:endParaRPr lang="en-AU" sz="1250" kern="1200" dirty="0">
                        <a:solidFill>
                          <a:schemeClr val="dk1"/>
                        </a:solidFill>
                        <a:effectLst/>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90271628"/>
                  </a:ext>
                </a:extLst>
              </a:tr>
              <a:tr h="331153">
                <a:tc>
                  <a:txBody>
                    <a:bodyPr/>
                    <a:lstStyle/>
                    <a:p>
                      <a:pPr marL="0" marR="0" lvl="0" indent="0" algn="l" defTabSz="914400" rtl="0" eaLnBrk="1" fontAlgn="auto" latinLnBrk="0" hangingPunct="1">
                        <a:lnSpc>
                          <a:spcPct val="115000"/>
                        </a:lnSpc>
                        <a:spcBef>
                          <a:spcPts val="1000"/>
                        </a:spcBef>
                        <a:spcAft>
                          <a:spcPts val="1000"/>
                        </a:spcAft>
                        <a:buClrTx/>
                        <a:buSzTx/>
                        <a:buFontTx/>
                        <a:buNone/>
                        <a:tabLst/>
                        <a:defRPr/>
                      </a:pPr>
                      <a:r>
                        <a:rPr lang="en-US" sz="1250" b="1" kern="1200" dirty="0">
                          <a:solidFill>
                            <a:schemeClr val="dk1"/>
                          </a:solidFill>
                          <a:effectLst/>
                          <a:latin typeface="+mn-lt"/>
                          <a:ea typeface="+mn-ea"/>
                          <a:cs typeface="+mn-cs"/>
                        </a:rPr>
                        <a:t>Support people living with HIV to remain on treatment</a:t>
                      </a:r>
                    </a:p>
                  </a:txBody>
                  <a:tcPr marL="68580" marR="68580" marT="0" marB="0">
                    <a:solidFill>
                      <a:schemeClr val="tx2">
                        <a:lumMod val="20000"/>
                        <a:lumOff val="80000"/>
                      </a:schemeClr>
                    </a:solidFill>
                  </a:tcPr>
                </a:tc>
                <a:tc>
                  <a:txBody>
                    <a:bodyPr/>
                    <a:lstStyle/>
                    <a:p>
                      <a:pPr marL="285750" indent="-285750">
                        <a:buFont typeface="Arial" panose="020B0604020202020204" pitchFamily="34" charset="0"/>
                        <a:buChar char="•"/>
                      </a:pPr>
                      <a:r>
                        <a:rPr lang="en-AU" sz="1250" kern="1200" dirty="0">
                          <a:solidFill>
                            <a:schemeClr val="dk1"/>
                          </a:solidFill>
                          <a:effectLst/>
                          <a:latin typeface="+mn-lt"/>
                          <a:ea typeface="+mn-ea"/>
                          <a:cs typeface="+mn-cs"/>
                        </a:rPr>
                        <a:t>Multidisciplinary programs which include clinicians and peer navigators.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Shared care models and care navigators which work between the hospital, Canberra Sexual Health Centre, NGOs and community.</a:t>
                      </a:r>
                    </a:p>
                  </a:txBody>
                  <a:tcPr>
                    <a:solidFill>
                      <a:schemeClr val="tx2">
                        <a:lumMod val="20000"/>
                        <a:lumOff val="80000"/>
                      </a:schemeClr>
                    </a:solidFill>
                  </a:tcPr>
                </a:tc>
                <a:extLst>
                  <a:ext uri="{0D108BD9-81ED-4DB2-BD59-A6C34878D82A}">
                    <a16:rowId xmlns:a16="http://schemas.microsoft.com/office/drawing/2014/main" val="3944790795"/>
                  </a:ext>
                </a:extLst>
              </a:tr>
              <a:tr h="5451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Optimise quality of life for people living with HIV</a:t>
                      </a:r>
                      <a:endParaRPr lang="en-AU" sz="1250" b="1"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285750" indent="-285750">
                        <a:buFont typeface="Arial" panose="020B0604020202020204" pitchFamily="34" charset="0"/>
                        <a:buChar char="•"/>
                      </a:pPr>
                      <a:r>
                        <a:rPr lang="en-US" sz="1250" kern="1200" dirty="0">
                          <a:solidFill>
                            <a:schemeClr val="dk1"/>
                          </a:solidFill>
                          <a:effectLst/>
                          <a:latin typeface="+mn-lt"/>
                          <a:ea typeface="+mn-ea"/>
                          <a:cs typeface="+mn-cs"/>
                        </a:rPr>
                        <a:t>Employ a life course approach to HIV care/programs</a:t>
                      </a:r>
                    </a:p>
                    <a:p>
                      <a:pPr marL="285750" indent="-285750">
                        <a:buFont typeface="Arial" panose="020B0604020202020204" pitchFamily="34" charset="0"/>
                        <a:buChar char="•"/>
                      </a:pPr>
                      <a:r>
                        <a:rPr lang="en-US" sz="1250" kern="1200" dirty="0">
                          <a:solidFill>
                            <a:schemeClr val="dk1"/>
                          </a:solidFill>
                          <a:effectLst/>
                          <a:latin typeface="+mn-lt"/>
                          <a:ea typeface="+mn-ea"/>
                          <a:cs typeface="+mn-cs"/>
                        </a:rPr>
                        <a:t>Holistic, person-centered programs which involve families, carers and partners (if safe and appropriate).</a:t>
                      </a:r>
                      <a:endParaRPr lang="en-AU" sz="125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250" kern="1200" dirty="0">
                          <a:solidFill>
                            <a:schemeClr val="dk1"/>
                          </a:solidFill>
                          <a:effectLst/>
                          <a:latin typeface="+mn-lt"/>
                          <a:ea typeface="+mn-ea"/>
                          <a:cs typeface="+mn-cs"/>
                        </a:rPr>
                        <a:t>Provide aged care support for older people living with HIV.</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kern="1200" dirty="0">
                          <a:solidFill>
                            <a:schemeClr val="dk1"/>
                          </a:solidFill>
                          <a:effectLst/>
                          <a:latin typeface="+mn-lt"/>
                          <a:ea typeface="+mn-ea"/>
                          <a:cs typeface="+mn-cs"/>
                        </a:rPr>
                        <a:t>Peer-led support programs specifically targeting sex workers and Asian born gay men and other high-risk cohorts.</a:t>
                      </a:r>
                      <a:endParaRPr lang="en-AU" sz="1250" dirty="0"/>
                    </a:p>
                  </a:txBody>
                  <a:tcPr>
                    <a:solidFill>
                      <a:schemeClr val="tx2">
                        <a:lumMod val="20000"/>
                        <a:lumOff val="80000"/>
                      </a:schemeClr>
                    </a:solidFill>
                  </a:tcPr>
                </a:tc>
                <a:extLst>
                  <a:ext uri="{0D108BD9-81ED-4DB2-BD59-A6C34878D82A}">
                    <a16:rowId xmlns:a16="http://schemas.microsoft.com/office/drawing/2014/main" val="1524823060"/>
                  </a:ext>
                </a:extLst>
              </a:tr>
              <a:tr h="5451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Increase awareness, uptake, and use of prevention, including PrEP, PEP, treatment as prevention, and NSPs</a:t>
                      </a:r>
                      <a:endParaRPr lang="en-AU" sz="1250" b="1"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285750" indent="-285750">
                        <a:buFont typeface="Arial" panose="020B0604020202020204" pitchFamily="34" charset="0"/>
                        <a:buChar char="•"/>
                      </a:pPr>
                      <a:r>
                        <a:rPr lang="en-AU" sz="1250" kern="1200" dirty="0">
                          <a:solidFill>
                            <a:schemeClr val="dk1"/>
                          </a:solidFill>
                          <a:effectLst/>
                          <a:latin typeface="+mn-lt"/>
                          <a:ea typeface="+mn-ea"/>
                          <a:cs typeface="+mn-cs"/>
                        </a:rPr>
                        <a:t>Health education/health promotion/other interventions which normalise and address PrEP and PEP use.</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Community based PrEP clinics.</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Primary and secondary NSPs.</a:t>
                      </a:r>
                      <a:endParaRPr lang="en-AU" sz="1250" dirty="0"/>
                    </a:p>
                  </a:txBody>
                  <a:tcPr>
                    <a:solidFill>
                      <a:schemeClr val="tx2">
                        <a:lumMod val="20000"/>
                        <a:lumOff val="80000"/>
                      </a:schemeClr>
                    </a:solidFill>
                  </a:tcPr>
                </a:tc>
                <a:extLst>
                  <a:ext uri="{0D108BD9-81ED-4DB2-BD59-A6C34878D82A}">
                    <a16:rowId xmlns:a16="http://schemas.microsoft.com/office/drawing/2014/main" val="2207316689"/>
                  </a:ext>
                </a:extLst>
              </a:tr>
              <a:tr h="5451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b="1" kern="1200" dirty="0">
                          <a:solidFill>
                            <a:schemeClr val="dk1"/>
                          </a:solidFill>
                          <a:effectLst/>
                          <a:latin typeface="+mn-lt"/>
                          <a:ea typeface="+mn-ea"/>
                          <a:cs typeface="+mn-cs"/>
                        </a:rPr>
                        <a:t>Invest in a highly skilled, competent, and diverse clinical, support and peer workforce </a:t>
                      </a:r>
                      <a:endParaRPr lang="en-AU" sz="1250" b="1"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50" kern="1200" dirty="0">
                          <a:solidFill>
                            <a:schemeClr val="dk1"/>
                          </a:solidFill>
                          <a:effectLst/>
                          <a:latin typeface="+mn-lt"/>
                          <a:ea typeface="+mn-ea"/>
                          <a:cs typeface="+mn-cs"/>
                        </a:rPr>
                        <a:t>Flexible professional development programs (delivered face-to-face/online and via hybrid models), which upskill clinicians in relation to HIV screening and care.</a:t>
                      </a:r>
                    </a:p>
                    <a:p>
                      <a:pPr marL="285750" indent="-285750">
                        <a:buFont typeface="Arial" panose="020B0604020202020204" pitchFamily="34" charset="0"/>
                        <a:buChar char="•"/>
                      </a:pPr>
                      <a:r>
                        <a:rPr lang="en-AU" sz="1250" kern="1200" dirty="0">
                          <a:solidFill>
                            <a:schemeClr val="dk1"/>
                          </a:solidFill>
                          <a:effectLst/>
                          <a:latin typeface="+mn-lt"/>
                          <a:ea typeface="+mn-ea"/>
                          <a:cs typeface="+mn-cs"/>
                        </a:rPr>
                        <a:t>Workforce development activities (particularly for GPs) which seek to increase opportunistic HIV screening in primary health settings.</a:t>
                      </a:r>
                      <a:endParaRPr lang="en-AU" sz="1250" dirty="0"/>
                    </a:p>
                    <a:p>
                      <a:pPr marL="285750" indent="-285750">
                        <a:buFont typeface="Arial" panose="020B0604020202020204" pitchFamily="34" charset="0"/>
                        <a:buChar char="•"/>
                      </a:pPr>
                      <a:r>
                        <a:rPr lang="en-AU" sz="1250" kern="1200" dirty="0">
                          <a:solidFill>
                            <a:schemeClr val="dk1"/>
                          </a:solidFill>
                          <a:effectLst/>
                          <a:latin typeface="+mn-lt"/>
                          <a:ea typeface="+mn-ea"/>
                          <a:cs typeface="+mn-cs"/>
                        </a:rPr>
                        <a:t>Peer/clinician team models</a:t>
                      </a:r>
                    </a:p>
                    <a:p>
                      <a:pPr marL="285750" indent="-285750">
                        <a:buFont typeface="Arial" panose="020B0604020202020204" pitchFamily="34" charset="0"/>
                        <a:buChar char="•"/>
                      </a:pPr>
                      <a:r>
                        <a:rPr lang="en-US" sz="1250" kern="1200" dirty="0">
                          <a:solidFill>
                            <a:schemeClr val="dk1"/>
                          </a:solidFill>
                          <a:effectLst/>
                          <a:latin typeface="+mn-lt"/>
                          <a:ea typeface="+mn-ea"/>
                          <a:cs typeface="+mn-cs"/>
                        </a:rPr>
                        <a:t>Deploy recruitment campaigns to Increase the number of s100 prescribers for HIV</a:t>
                      </a:r>
                      <a:endParaRPr lang="en-AU" sz="1250" kern="1200" dirty="0">
                        <a:solidFill>
                          <a:schemeClr val="dk1"/>
                        </a:solidFill>
                        <a:effectLst/>
                        <a:latin typeface="+mn-lt"/>
                        <a:ea typeface="+mn-ea"/>
                        <a:cs typeface="+mn-cs"/>
                      </a:endParaRPr>
                    </a:p>
                    <a:p>
                      <a:pPr marL="285750" indent="-285750">
                        <a:buFont typeface="Arial" panose="020B0604020202020204" pitchFamily="34" charset="0"/>
                        <a:buChar char="•"/>
                      </a:pPr>
                      <a:r>
                        <a:rPr lang="en-AU" sz="1250" kern="1200" dirty="0">
                          <a:solidFill>
                            <a:schemeClr val="dk1"/>
                          </a:solidFill>
                          <a:effectLst/>
                          <a:latin typeface="+mn-lt"/>
                          <a:ea typeface="+mn-ea"/>
                          <a:cs typeface="+mn-cs"/>
                        </a:rPr>
                        <a:t>Incentivise GPs and NPS to become s100 prescribers</a:t>
                      </a:r>
                    </a:p>
                  </a:txBody>
                  <a:tcPr>
                    <a:solidFill>
                      <a:schemeClr val="tx2">
                        <a:lumMod val="20000"/>
                        <a:lumOff val="80000"/>
                      </a:schemeClr>
                    </a:solidFill>
                  </a:tcPr>
                </a:tc>
                <a:extLst>
                  <a:ext uri="{0D108BD9-81ED-4DB2-BD59-A6C34878D82A}">
                    <a16:rowId xmlns:a16="http://schemas.microsoft.com/office/drawing/2014/main" val="3487452272"/>
                  </a:ext>
                </a:extLst>
              </a:tr>
            </a:tbl>
          </a:graphicData>
        </a:graphic>
      </p:graphicFrame>
    </p:spTree>
    <p:extLst>
      <p:ext uri="{BB962C8B-B14F-4D97-AF65-F5344CB8AC3E}">
        <p14:creationId xmlns:p14="http://schemas.microsoft.com/office/powerpoint/2010/main" val="2644455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632520" y="1700212"/>
            <a:ext cx="8712968" cy="3312963"/>
          </a:xfrm>
        </p:spPr>
        <p:txBody>
          <a:bodyPr/>
          <a:lstStyle/>
          <a:p>
            <a:pPr algn="ctr"/>
            <a:r>
              <a:rPr lang="en-AU" sz="4800" dirty="0">
                <a:latin typeface="+mn-lt"/>
              </a:rPr>
              <a:t>Lets think about outcomes</a:t>
            </a:r>
          </a:p>
        </p:txBody>
      </p:sp>
      <p:sp>
        <p:nvSpPr>
          <p:cNvPr id="3" name="Slide Number Placeholder 2"/>
          <p:cNvSpPr>
            <a:spLocks noGrp="1"/>
          </p:cNvSpPr>
          <p:nvPr>
            <p:ph type="sldNum" sz="quarter" idx="4"/>
          </p:nvPr>
        </p:nvSpPr>
        <p:spPr>
          <a:xfrm>
            <a:off x="416496" y="6165304"/>
            <a:ext cx="2743200" cy="365125"/>
          </a:xfrm>
        </p:spPr>
        <p:txBody>
          <a:bodyPr/>
          <a:lstStyle/>
          <a:p>
            <a:fld id="{A111ABAE-1B12-4EB9-8E66-38B1E1BDD146}" type="slidenum">
              <a:rPr lang="en-AU" smtClean="0"/>
              <a:pPr/>
              <a:t>9</a:t>
            </a:fld>
            <a:endParaRPr lang="en-AU" dirty="0"/>
          </a:p>
        </p:txBody>
      </p:sp>
    </p:spTree>
    <p:extLst>
      <p:ext uri="{BB962C8B-B14F-4D97-AF65-F5344CB8AC3E}">
        <p14:creationId xmlns:p14="http://schemas.microsoft.com/office/powerpoint/2010/main" val="3463940533"/>
      </p:ext>
    </p:extLst>
  </p:cSld>
  <p:clrMapOvr>
    <a:masterClrMapping/>
  </p:clrMapOvr>
</p:sld>
</file>

<file path=ppt/theme/theme1.xml><?xml version="1.0" encoding="utf-8"?>
<a:theme xmlns:a="http://schemas.openxmlformats.org/drawingml/2006/main" name="Office Theme">
  <a:themeElements>
    <a:clrScheme name="Directorate">
      <a:dk1>
        <a:srgbClr val="323232"/>
      </a:dk1>
      <a:lt1>
        <a:sysClr val="window" lastClr="FFFFFF"/>
      </a:lt1>
      <a:dk2>
        <a:srgbClr val="1F497D"/>
      </a:dk2>
      <a:lt2>
        <a:srgbClr val="EEECE1"/>
      </a:lt2>
      <a:accent1>
        <a:srgbClr val="002677"/>
      </a:accent1>
      <a:accent2>
        <a:srgbClr val="78D5E1"/>
      </a:accent2>
      <a:accent3>
        <a:srgbClr val="53565A"/>
      </a:accent3>
      <a:accent4>
        <a:srgbClr val="00797C"/>
      </a:accent4>
      <a:accent5>
        <a:srgbClr val="333092"/>
      </a:accent5>
      <a:accent6>
        <a:srgbClr val="AB4399"/>
      </a:accent6>
      <a:hlink>
        <a:srgbClr val="002677"/>
      </a:hlink>
      <a:folHlink>
        <a:srgbClr val="5356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irectorate Powerpoint Template" id="{7A0F5A81-B897-4598-88AB-850CA009143D}" vid="{5374775D-7A75-433D-BCE0-B240B4B117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f6c841be-bb08-4901-87b0-0033aa80d2c6" xsi:nil="true"/>
    <DocumentType xmlns="f6c841be-bb08-4901-87b0-0033aa80d2c6" xsi:nil="true"/>
    <lcf76f155ced4ddcb4097134ff3c332f xmlns="f6c841be-bb08-4901-87b0-0033aa80d2c6">
      <Terms xmlns="http://schemas.microsoft.com/office/infopath/2007/PartnerControls"/>
    </lcf76f155ced4ddcb4097134ff3c332f>
    <TaxCatchAll xmlns="4d47241e-7224-40da-83d9-1113ff4a433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90D9B5854DD0943985B1931B7971495" ma:contentTypeVersion="19" ma:contentTypeDescription="Create a new document." ma:contentTypeScope="" ma:versionID="aec6f21c815671188cde2abac0075900">
  <xsd:schema xmlns:xsd="http://www.w3.org/2001/XMLSchema" xmlns:xs="http://www.w3.org/2001/XMLSchema" xmlns:p="http://schemas.microsoft.com/office/2006/metadata/properties" xmlns:ns2="f6c841be-bb08-4901-87b0-0033aa80d2c6" xmlns:ns3="4d47241e-7224-40da-83d9-1113ff4a4334" targetNamespace="http://schemas.microsoft.com/office/2006/metadata/properties" ma:root="true" ma:fieldsID="321f9ca8876a6050411e27632b4ddb20" ns2:_="" ns3:_="">
    <xsd:import namespace="f6c841be-bb08-4901-87b0-0033aa80d2c6"/>
    <xsd:import namespace="4d47241e-7224-40da-83d9-1113ff4a4334"/>
    <xsd:element name="properties">
      <xsd:complexType>
        <xsd:sequence>
          <xsd:element name="documentManagement">
            <xsd:complexType>
              <xsd:all>
                <xsd:element ref="ns2:MediaServiceMetadata" minOccurs="0"/>
                <xsd:element ref="ns2:MediaServiceFastMetadata" minOccurs="0"/>
                <xsd:element ref="ns2:_Flow_SignoffStatus" minOccurs="0"/>
                <xsd:element ref="ns2:DocumentTyp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c841be-bb08-4901-87b0-0033aa80d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Flow_SignoffStatus" ma:index="10" nillable="true" ma:displayName="Sign-off status" ma:internalName="Sign_x002d_off_x0020_status">
      <xsd:simpleType>
        <xsd:restriction base="dms:Text"/>
      </xsd:simpleType>
    </xsd:element>
    <xsd:element name="DocumentType" ma:index="11" nillable="true" ma:displayName="Document Type" ma:format="Dropdown" ma:internalName="DocumentType">
      <xsd:simpleType>
        <xsd:restriction base="dms:Choice">
          <xsd:enumeration value="Guideline"/>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a32ba9fb-117d-4a5c-9dda-ba27611682c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d47241e-7224-40da-83d9-1113ff4a433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f5dcb94e-5755-4384-ae7a-b1d759b3967d}" ma:internalName="TaxCatchAll" ma:showField="CatchAllData" ma:web="4d47241e-7224-40da-83d9-1113ff4a433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2B2E1D-9C00-45AC-8BDF-395AB1FA49B2}">
  <ds:schemaRefs>
    <ds:schemaRef ds:uri="http://purl.org/dc/elements/1.1/"/>
    <ds:schemaRef ds:uri="4d47241e-7224-40da-83d9-1113ff4a4334"/>
    <ds:schemaRef ds:uri="http://www.w3.org/XML/1998/namespace"/>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f6c841be-bb08-4901-87b0-0033aa80d2c6"/>
    <ds:schemaRef ds:uri="http://purl.org/dc/terms/"/>
  </ds:schemaRefs>
</ds:datastoreItem>
</file>

<file path=customXml/itemProps2.xml><?xml version="1.0" encoding="utf-8"?>
<ds:datastoreItem xmlns:ds="http://schemas.openxmlformats.org/officeDocument/2006/customXml" ds:itemID="{89E08DC4-0F88-4680-9B54-7F6203DA92A9}">
  <ds:schemaRefs>
    <ds:schemaRef ds:uri="http://schemas.microsoft.com/sharepoint/v3/contenttype/forms"/>
  </ds:schemaRefs>
</ds:datastoreItem>
</file>

<file path=customXml/itemProps3.xml><?xml version="1.0" encoding="utf-8"?>
<ds:datastoreItem xmlns:ds="http://schemas.openxmlformats.org/officeDocument/2006/customXml" ds:itemID="{8BFADDE1-3A0D-4A80-94B8-C78546C67E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c841be-bb08-4901-87b0-0033aa80d2c6"/>
    <ds:schemaRef ds:uri="4d47241e-7224-40da-83d9-1113ff4a43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ACT-Health-Powerpoint-Presentation-Template</Template>
  <TotalTime>4916</TotalTime>
  <Words>3675</Words>
  <Application>Microsoft Office PowerPoint</Application>
  <PresentationFormat>A4 Paper (210x297 mm)</PresentationFormat>
  <Paragraphs>376</Paragraphs>
  <Slides>23</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Istok Web</vt:lpstr>
      <vt:lpstr>Office Theme</vt:lpstr>
      <vt:lpstr>Commissioning in the sexually transmissible infections and blood borne viruses subsector</vt:lpstr>
      <vt:lpstr>PowerPoint Presentation</vt:lpstr>
      <vt:lpstr>Session objective</vt:lpstr>
      <vt:lpstr>PowerPoint Presentation</vt:lpstr>
      <vt:lpstr>Sexually transmissible infections</vt:lpstr>
      <vt:lpstr>Hepatitis B</vt:lpstr>
      <vt:lpstr>Hepatitis C</vt:lpstr>
      <vt:lpstr>HIV</vt:lpstr>
      <vt:lpstr>PowerPoint Presentation</vt:lpstr>
      <vt:lpstr>Background and rationale</vt:lpstr>
      <vt:lpstr>Brainstorming outcomes</vt:lpstr>
      <vt:lpstr>The Wellbeing Framework</vt:lpstr>
      <vt:lpstr>Accessible, Accountable, Sustainable: A Framework for the ACT public Health System 2020-2030</vt:lpstr>
      <vt:lpstr>Commissioning for outcomes: Potential approaches</vt:lpstr>
      <vt:lpstr>Proposed higher-level STIBBV outcomes </vt:lpstr>
      <vt:lpstr>Proposed higher-level STIBBV outcomes </vt:lpstr>
      <vt:lpstr>Proposed higher-level STIBBV outcomes </vt:lpstr>
      <vt:lpstr>Proposed higher-level STIBBV outcomes </vt:lpstr>
      <vt:lpstr>Proposed higher-level STIBBV outcomes </vt:lpstr>
      <vt:lpstr>Medium-level procurement outcomes </vt:lpstr>
      <vt:lpstr>Lower-level demographic data points</vt:lpstr>
      <vt:lpstr>Next steps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Commissioning in the sexually transmissible infections and blood borne viruses subsector</dc:title>
  <dc:creator>Gaida, Fellon (Health)</dc:creator>
  <cp:keywords>template</cp:keywords>
  <cp:lastModifiedBy>Barr, Beverley (CSD)</cp:lastModifiedBy>
  <cp:revision>30</cp:revision>
  <cp:lastPrinted>2022-12-07T12:16:55Z</cp:lastPrinted>
  <dcterms:created xsi:type="dcterms:W3CDTF">2022-11-30T03:04:17Z</dcterms:created>
  <dcterms:modified xsi:type="dcterms:W3CDTF">2023-01-20T00:51:15Z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0x010100190D9B5854DD0943985B1931B7971495</vt:lpwstr>
  </property>
</Properties>
</file>