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2" r:id="rId2"/>
    <p:sldId id="909" r:id="rId3"/>
    <p:sldId id="274" r:id="rId4"/>
    <p:sldId id="912" r:id="rId5"/>
    <p:sldId id="271" r:id="rId6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5E"/>
    <a:srgbClr val="5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1" autoAdjust="0"/>
    <p:restoredTop sz="81332" autoAdjust="0"/>
  </p:normalViewPr>
  <p:slideViewPr>
    <p:cSldViewPr>
      <p:cViewPr varScale="1">
        <p:scale>
          <a:sx n="54" d="100"/>
          <a:sy n="54" d="100"/>
        </p:scale>
        <p:origin x="1384" y="5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00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2D168-E79F-4683-BBD5-1B16F1798CB0}" type="datetimeFigureOut">
              <a:rPr lang="en-AU" smtClean="0"/>
              <a:pPr/>
              <a:t>30/03/2023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A8ED-4FA0-4FFB-8138-19355E8C2C9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872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8E1A-0DC6-47A6-873A-A375CC6A1F93}" type="datetimeFigureOut">
              <a:rPr lang="en-AU" smtClean="0"/>
              <a:t>30/03/2023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6846-8D7D-4A7F-B306-71575DC96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63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2826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880EC30-3B64-4E7E-BBAD-3368D8FC8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AF1B85D-D095-40C9-B09E-5484F402F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 indent="-228600">
              <a:buFontTx/>
              <a:buAutoNum type="arabicPeriod" startAt="2"/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C99A07F0-EE23-4F70-94DD-A155D1830A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225776-A3D4-4DBD-8240-2B1E41178D6D}" type="slidenum">
              <a:rPr lang="en-AU" altLang="en-US" sz="1200" smtClean="0"/>
              <a:pPr/>
              <a:t>2</a:t>
            </a:fld>
            <a:endParaRPr lang="en-AU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524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554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334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_Colou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528" y="2348880"/>
            <a:ext cx="8420100" cy="1362075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04528" y="4005064"/>
            <a:ext cx="84201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6669360"/>
            <a:ext cx="9906000" cy="18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1008112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hite Background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792088"/>
          </a:xfrm>
        </p:spPr>
        <p:txBody>
          <a:bodyPr anchor="t"/>
          <a:lstStyle>
            <a:lvl1pPr algn="l">
              <a:defRPr sz="32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1" y="476672"/>
            <a:ext cx="2736305" cy="7142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796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65213" y="1700212"/>
            <a:ext cx="5471964" cy="3312963"/>
          </a:xfrm>
        </p:spPr>
        <p:txBody>
          <a:bodyPr>
            <a:no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enter section divider title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90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  <p15:guide id="3" pos="308" userDrawn="1">
          <p15:clr>
            <a:srgbClr val="FBAE40"/>
          </p15:clr>
        </p15:guide>
        <p15:guide id="4" pos="593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400" b="0" spc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1288"/>
            <a:ext cx="9906000" cy="648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196753"/>
            <a:ext cx="89154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12" y="6121871"/>
            <a:ext cx="1687470" cy="44045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5" r:id="rId2"/>
    <p:sldLayoutId id="2147483666" r:id="rId3"/>
    <p:sldLayoutId id="2147483662" r:id="rId4"/>
    <p:sldLayoutId id="2147483650" r:id="rId5"/>
    <p:sldLayoutId id="2147483652" r:id="rId6"/>
    <p:sldLayoutId id="2147483664" r:id="rId7"/>
    <p:sldLayoutId id="2147483654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spc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308" userDrawn="1">
          <p15:clr>
            <a:srgbClr val="F26B43"/>
          </p15:clr>
        </p15:guide>
        <p15:guide id="4" pos="5932" userDrawn="1">
          <p15:clr>
            <a:srgbClr val="F26B43"/>
          </p15:clr>
        </p15:guide>
        <p15:guide id="5" orient="horz" pos="7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AOD Policy Commissioning Workshop 4: </a:t>
            </a:r>
            <a:r>
              <a:rPr lang="en-AU" altLang="en-US" sz="3200" dirty="0"/>
              <a:t>Outreach and Counselling </a:t>
            </a: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3D460-6892-FEB8-BDDA-D2F68266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4005263"/>
            <a:ext cx="8420100" cy="1500187"/>
          </a:xfrm>
        </p:spPr>
        <p:txBody>
          <a:bodyPr>
            <a:normAutofit/>
          </a:bodyPr>
          <a:lstStyle/>
          <a:p>
            <a:pPr algn="ctr"/>
            <a:r>
              <a:rPr lang="en-AU" sz="2400" dirty="0"/>
              <a:t>28 October 2022</a:t>
            </a:r>
          </a:p>
          <a:p>
            <a:pPr algn="ctr"/>
            <a:r>
              <a:rPr lang="en-AU" sz="2400" dirty="0"/>
              <a:t>Alcohol and Other Drug Policy team, ACT Health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6DA20-A7C7-4570-943F-3F2DBE1FC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6496" y="188640"/>
            <a:ext cx="8640960" cy="638721"/>
          </a:xfrm>
        </p:spPr>
        <p:txBody>
          <a:bodyPr anchor="t"/>
          <a:lstStyle/>
          <a:p>
            <a:pPr algn="ctr"/>
            <a:r>
              <a:rPr lang="en-AU" altLang="en-US" sz="1600" dirty="0"/>
              <a:t>Agenda</a:t>
            </a:r>
            <a:br>
              <a:rPr lang="en-AU" altLang="en-US" sz="1600" dirty="0"/>
            </a:br>
            <a:r>
              <a:rPr lang="en-AU" altLang="en-US" sz="1400" dirty="0"/>
              <a:t>Monday 31</a:t>
            </a:r>
            <a:r>
              <a:rPr lang="en-AU" altLang="en-US" sz="1400" baseline="30000" dirty="0"/>
              <a:t>st</a:t>
            </a:r>
            <a:r>
              <a:rPr lang="en-AU" altLang="en-US" sz="1400" dirty="0"/>
              <a:t> October 2022    Time: 9:30am – 12:00 midday AEDT    Venue: Teams </a:t>
            </a:r>
            <a:r>
              <a:rPr lang="en-AU" sz="1400" dirty="0">
                <a:effectLst/>
                <a:ea typeface="Calibri" panose="020F0502020204030204" pitchFamily="34" charset="0"/>
              </a:rPr>
              <a:t>Virtual</a:t>
            </a:r>
            <a:b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1400" dirty="0"/>
              <a:t>Outreach and Counselling</a:t>
            </a:r>
            <a:endParaRPr lang="en-AU" altLang="en-US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8F1742-96D8-4E19-8D52-6C50185D32B6}"/>
              </a:ext>
            </a:extLst>
          </p:cNvPr>
          <p:cNvGraphicFramePr>
            <a:graphicFrameLocks noGrp="1"/>
          </p:cNvGraphicFramePr>
          <p:nvPr/>
        </p:nvGraphicFramePr>
        <p:xfrm>
          <a:off x="248805" y="902561"/>
          <a:ext cx="9408390" cy="5052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1105237848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122319914"/>
                    </a:ext>
                  </a:extLst>
                </a:gridCol>
                <a:gridCol w="1093790">
                  <a:extLst>
                    <a:ext uri="{9D8B030D-6E8A-4147-A177-3AD203B41FA5}">
                      <a16:colId xmlns:a16="http://schemas.microsoft.com/office/drawing/2014/main" val="1641435060"/>
                    </a:ext>
                  </a:extLst>
                </a:gridCol>
                <a:gridCol w="10181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</a:t>
                      </a:r>
                      <a:r>
                        <a:rPr lang="en-AU" sz="105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</a:t>
                      </a:r>
                      <a:endParaRPr lang="en-AU" sz="105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Presenter/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Facilitator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5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opens 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925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57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Welcome and Introduction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>
                          <a:latin typeface="+mn-lt"/>
                          <a:cs typeface="Arial" panose="020B0604020202020204" pitchFamily="34" charset="0"/>
                        </a:rPr>
                        <a:t>Objectives and Overview - </a:t>
                      </a:r>
                      <a:r>
                        <a:rPr lang="en-AU" sz="12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Outlining the process for the morning and the expected outputs of the Design Phase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Objectives and Overview - </a:t>
                      </a: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Outlining the process for the morning and the expected outputs of the Design Phase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endParaRPr lang="en-AU" sz="12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930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082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Context and Aims and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Snapshot – Health Needs </a:t>
                      </a:r>
                      <a:r>
                        <a:rPr lang="en-US" sz="12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Assessment 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commissioning process and progress across the AOD sector in ACT thus far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 a brief overview of the HNA – relevant to outreach and counselling services.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commissioning process and progress across the AOD sector in ACT thus far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 a brief overview of the HNA – relevant to outreach and counselling services.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Megan Arnold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dirty="0">
                          <a:latin typeface="+mn-lt"/>
                          <a:cs typeface="Arial" panose="020B0604020202020204" pitchFamily="34" charset="0"/>
                        </a:rPr>
                        <a:t>940</a:t>
                      </a:r>
                      <a:endParaRPr lang="en-AU" sz="120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53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on outreach services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2563" indent="-182563" algn="l" fontAlgn="base">
                        <a:buFont typeface="Arial" panose="020B0604020202020204" pitchFamily="34" charset="0"/>
                        <a:buNone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Breakout Room Introductions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Identifying potential opportunities to develop new and expand existing outreach services to meet the diverse needs of people using AOD, including considering differing demographic and geographic needs. 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Discuss the benefits &amp; challenges of assertive outreach on system capacity and the availability of more holistic outreach services.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82563" indent="-182563" algn="l" fontAlgn="base">
                        <a:buFont typeface="Arial" panose="020B0604020202020204" pitchFamily="34" charset="0"/>
                        <a:buNone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Breakout Room Introductions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Identifying potential opportunities to develop new and expand existing outreach services to meet the diverse needs of people using AOD, including considering demographic and geographic needs. </a:t>
                      </a:r>
                    </a:p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Discuss the benefits &amp; challenges of assertive outreach on system capacity and the availability of more holistic outreach services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74449"/>
                  </a:ext>
                </a:extLst>
              </a:tr>
              <a:tr h="22400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Comfort Break 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11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132486"/>
                  </a:ext>
                </a:extLst>
              </a:tr>
              <a:tr h="26406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on counselling services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25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Counselling 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Identify opportunities to improve access to counselling services for people using AODs, including what currently works well and where there are opportunities for improvement (e.g. reaching particular cohorts)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Discuss any other innovative approaches to counselling that you have implemented or that are working </a:t>
                      </a:r>
                      <a:r>
                        <a:rPr lang="en-AU" sz="1200" kern="1200" baseline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well elsewhere.</a:t>
                      </a:r>
                      <a:endParaRPr lang="en-AU" sz="1200" kern="1200" baseline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825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Counselling 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Identify opportunities to improve access to counselling services for people using AODs, including what currently works well and where there are opportunities for improvement (e.g. reaching particular cohorts)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panose="020B0604020202020204" pitchFamily="34" charset="0"/>
                        </a:rPr>
                        <a:t>Discuss the benefits and challenges of leveraging technology (e.g. telephone or online counselling) and any other innovative approaches to counselling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1045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391637"/>
                  </a:ext>
                </a:extLst>
              </a:tr>
              <a:tr h="28774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Closing Comments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>
                          <a:latin typeface="+mn-lt"/>
                          <a:cs typeface="Arial" panose="020B0604020202020204" pitchFamily="34" charset="0"/>
                        </a:rPr>
                        <a:t>Bringing it all together – Summary and Clarification and Next Steps</a:t>
                      </a: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>
                          <a:latin typeface="+mn-lt"/>
                          <a:cs typeface="Arial" panose="020B0604020202020204" pitchFamily="34" charset="0"/>
                        </a:rPr>
                        <a:t>Bringing it all together – Summary and Clarification and Next Steps</a:t>
                      </a: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r>
                        <a:rPr lang="en-AU" sz="1200" i="1" baseline="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1145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74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Close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Close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i="1" baseline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1200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569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51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Commissioning Journey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16496" y="1075342"/>
            <a:ext cx="8955326" cy="4873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300" b="1" u="sng" dirty="0">
                <a:solidFill>
                  <a:schemeClr val="tx1"/>
                </a:solidFill>
              </a:rPr>
              <a:t>Strategise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DSAP Review and Progress Report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New ACT Drug Strategy Action Plan draft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Design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Service specification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Outcome indicators and measures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Invest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Procurement is anticipated to take place with partners in April/May 2023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Notification of outcomes by the end of July 2023, allowing contracting prior to current expiry in December 2023.</a:t>
            </a:r>
            <a:endParaRPr lang="en-AU" sz="1700" dirty="0"/>
          </a:p>
          <a:p>
            <a:pPr marL="457200" lvl="1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3</a:t>
            </a:fld>
            <a:endParaRPr lang="en-AU" dirty="0"/>
          </a:p>
        </p:txBody>
      </p:sp>
      <p:pic>
        <p:nvPicPr>
          <p:cNvPr id="6" name="Graphic 5" descr="Thought with solid fill">
            <a:extLst>
              <a:ext uri="{FF2B5EF4-FFF2-40B4-BE49-F238E27FC236}">
                <a16:creationId xmlns:a16="http://schemas.microsoft.com/office/drawing/2014/main" id="{7D71EC79-23DA-442B-9C06-3C3504555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60704" y="3068708"/>
            <a:ext cx="914400" cy="914400"/>
          </a:xfrm>
          <a:prstGeom prst="rect">
            <a:avLst/>
          </a:prstGeom>
        </p:spPr>
      </p:pic>
      <p:pic>
        <p:nvPicPr>
          <p:cNvPr id="14" name="Graphic 13" descr="Thought with solid fill">
            <a:extLst>
              <a:ext uri="{FF2B5EF4-FFF2-40B4-BE49-F238E27FC236}">
                <a16:creationId xmlns:a16="http://schemas.microsoft.com/office/drawing/2014/main" id="{73159D3E-20D7-40A6-A7BF-720956B7B5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75104" y="3068960"/>
            <a:ext cx="914400" cy="914400"/>
          </a:xfrm>
          <a:prstGeom prst="rect">
            <a:avLst/>
          </a:prstGeom>
        </p:spPr>
      </p:pic>
      <p:pic>
        <p:nvPicPr>
          <p:cNvPr id="16" name="Graphic 15" descr="Group brainstorm outline">
            <a:extLst>
              <a:ext uri="{FF2B5EF4-FFF2-40B4-BE49-F238E27FC236}">
                <a16:creationId xmlns:a16="http://schemas.microsoft.com/office/drawing/2014/main" id="{DE578216-D9A6-4E7B-9476-DDE0196C6B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56" y="1556792"/>
            <a:ext cx="1180980" cy="118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8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C86C53-CA79-4ECF-9BFA-233C40C75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236" y="1772816"/>
            <a:ext cx="9705528" cy="2160240"/>
          </a:xfrm>
        </p:spPr>
        <p:txBody>
          <a:bodyPr/>
          <a:lstStyle/>
          <a:p>
            <a:pPr algn="ctr"/>
            <a:r>
              <a:rPr lang="en-AU" sz="4400" dirty="0"/>
              <a:t>Health Needs Assessment: </a:t>
            </a:r>
          </a:p>
          <a:p>
            <a:pPr algn="ctr"/>
            <a:r>
              <a:rPr lang="en-AU" sz="4400" dirty="0"/>
              <a:t>Snapshot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0613C-09EC-4FD8-ACB0-E84F94AAF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56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we know: Outreach and Counselling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In 2021:</a:t>
            </a:r>
          </a:p>
          <a:p>
            <a:pPr lvl="1"/>
            <a:r>
              <a:rPr lang="en-AU" dirty="0"/>
              <a:t>Counselling was the most common main treatment type nationally, except in ACT and the NT.</a:t>
            </a:r>
          </a:p>
          <a:p>
            <a:pPr lvl="1"/>
            <a:r>
              <a:rPr lang="en-AU" dirty="0"/>
              <a:t>In the ACT the most common main treatment type was information and education, followed by counselling.</a:t>
            </a:r>
          </a:p>
          <a:p>
            <a:pPr lvl="1"/>
            <a:r>
              <a:rPr lang="en-AU" dirty="0"/>
              <a:t>ACT provided a higher rate of outreach services than the average national rate. </a:t>
            </a:r>
          </a:p>
          <a:p>
            <a:r>
              <a:rPr lang="en-AU" dirty="0"/>
              <a:t>Through stakeholder consultation, we have heard:</a:t>
            </a:r>
          </a:p>
          <a:p>
            <a:pPr lvl="1"/>
            <a:r>
              <a:rPr lang="en-AU" dirty="0"/>
              <a:t>There is insufficient counselling capacity to meet existing demand for clients and their families/carers.</a:t>
            </a:r>
          </a:p>
          <a:p>
            <a:pPr lvl="1"/>
            <a:r>
              <a:rPr lang="en-AU" dirty="0"/>
              <a:t>There is a need for coordinated care and mobile outreach services, especially for certain demographic groups and people with more complex needs. </a:t>
            </a:r>
          </a:p>
          <a:p>
            <a:pPr lvl="1"/>
            <a:r>
              <a:rPr lang="en-AU" dirty="0"/>
              <a:t>Geographical barriers to access may be overcome by outreach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74164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rectorate">
      <a:dk1>
        <a:srgbClr val="323232"/>
      </a:dk1>
      <a:lt1>
        <a:sysClr val="window" lastClr="FFFFFF"/>
      </a:lt1>
      <a:dk2>
        <a:srgbClr val="1F497D"/>
      </a:dk2>
      <a:lt2>
        <a:srgbClr val="EEECE1"/>
      </a:lt2>
      <a:accent1>
        <a:srgbClr val="002677"/>
      </a:accent1>
      <a:accent2>
        <a:srgbClr val="78D5E1"/>
      </a:accent2>
      <a:accent3>
        <a:srgbClr val="53565A"/>
      </a:accent3>
      <a:accent4>
        <a:srgbClr val="00797C"/>
      </a:accent4>
      <a:accent5>
        <a:srgbClr val="333092"/>
      </a:accent5>
      <a:accent6>
        <a:srgbClr val="AB4399"/>
      </a:accent6>
      <a:hlink>
        <a:srgbClr val="002677"/>
      </a:hlink>
      <a:folHlink>
        <a:srgbClr val="5356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rectorate Powerpoint Template" id="{7A0F5A81-B897-4598-88AB-850CA009143D}" vid="{5374775D-7A75-433D-BCE0-B240B4B117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Directorate Powerpoint Template</Template>
  <TotalTime>1376</TotalTime>
  <Words>481</Words>
  <Application>Microsoft Office PowerPoint</Application>
  <PresentationFormat>A4 Paper (210x297 mm)</PresentationFormat>
  <Paragraphs>78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Times New Roman</vt:lpstr>
      <vt:lpstr>Office Theme</vt:lpstr>
      <vt:lpstr>AOD Policy Commissioning Workshop 4: Outreach and Counselling </vt:lpstr>
      <vt:lpstr>Agenda Monday 31st October 2022    Time: 9:30am – 12:00 midday AEDT    Venue: Teams Virtual Outreach and Counselling</vt:lpstr>
      <vt:lpstr>The Commissioning Journey</vt:lpstr>
      <vt:lpstr>PowerPoint Presentation</vt:lpstr>
      <vt:lpstr>What we know: Outreach and Counselling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Harbin-Owens, Scarlett (Health)</dc:creator>
  <cp:keywords>template</cp:keywords>
  <cp:lastModifiedBy>Taylor-Rodgers, Eleanor (Health)</cp:lastModifiedBy>
  <cp:revision>13</cp:revision>
  <dcterms:created xsi:type="dcterms:W3CDTF">2022-10-12T04:30:58Z</dcterms:created>
  <dcterms:modified xsi:type="dcterms:W3CDTF">2023-03-30T03:07:20Z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A39108022</vt:lpwstr>
  </property>
  <property fmtid="{D5CDD505-2E9C-101B-9397-08002B2CF9AE}" pid="4" name="Objective-Title">
    <vt:lpwstr>AOD Policy Commissioning Workshop 4</vt:lpwstr>
  </property>
  <property fmtid="{D5CDD505-2E9C-101B-9397-08002B2CF9AE}" pid="5" name="Objective-Comment">
    <vt:lpwstr/>
  </property>
  <property fmtid="{D5CDD505-2E9C-101B-9397-08002B2CF9AE}" pid="6" name="Objective-CreationStamp">
    <vt:filetime>2022-10-20T05:14:58Z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2022-10-28T04:53:31Z</vt:filetime>
  </property>
  <property fmtid="{D5CDD505-2E9C-101B-9397-08002B2CF9AE}" pid="11" name="Objective-Owner">
    <vt:lpwstr>Scarlett Harbin-Owens</vt:lpwstr>
  </property>
  <property fmtid="{D5CDD505-2E9C-101B-9397-08002B2CF9AE}" pid="12" name="Objective-Path">
    <vt:lpwstr>Whole of ACT Government:ACTHD - ACT Health:GROUP: Population Health GROUP (PH):05. Policy and Legislation:01. Alcohol, Tobacco and Other Drugs:1. Issues, Policy and Projects:Commissioning:2. Collaborative design 2022:Workshop Powerpoints:</vt:lpwstr>
  </property>
  <property fmtid="{D5CDD505-2E9C-101B-9397-08002B2CF9AE}" pid="13" name="Objective-Parent">
    <vt:lpwstr>Workshop Powerpoints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0.6</vt:lpwstr>
  </property>
  <property fmtid="{D5CDD505-2E9C-101B-9397-08002B2CF9AE}" pid="16" name="Objective-VersionNumber">
    <vt:r8>6</vt:r8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  <property fmtid="{D5CDD505-2E9C-101B-9397-08002B2CF9AE}" pid="21" name="Objective-Owner Agency">
    <vt:lpwstr>ACTHD - ACT Health Directorate</vt:lpwstr>
  </property>
  <property fmtid="{D5CDD505-2E9C-101B-9397-08002B2CF9AE}" pid="22" name="Objective-Document Type">
    <vt:lpwstr>0-Document</vt:lpwstr>
  </property>
  <property fmtid="{D5CDD505-2E9C-101B-9397-08002B2CF9AE}" pid="23" name="Objective-Language">
    <vt:lpwstr>English (en)</vt:lpwstr>
  </property>
  <property fmtid="{D5CDD505-2E9C-101B-9397-08002B2CF9AE}" pid="24" name="Objective-Jurisdiction">
    <vt:lpwstr>ACT</vt:lpwstr>
  </property>
  <property fmtid="{D5CDD505-2E9C-101B-9397-08002B2CF9AE}" pid="25" name="Objective-Customers">
    <vt:lpwstr/>
  </property>
  <property fmtid="{D5CDD505-2E9C-101B-9397-08002B2CF9AE}" pid="26" name="Objective-Places">
    <vt:lpwstr/>
  </property>
  <property fmtid="{D5CDD505-2E9C-101B-9397-08002B2CF9AE}" pid="27" name="Objective-Transaction Reference">
    <vt:lpwstr/>
  </property>
  <property fmtid="{D5CDD505-2E9C-101B-9397-08002B2CF9AE}" pid="28" name="Objective-Document Created By">
    <vt:lpwstr/>
  </property>
  <property fmtid="{D5CDD505-2E9C-101B-9397-08002B2CF9AE}" pid="29" name="Objective-Document Created On">
    <vt:lpwstr/>
  </property>
  <property fmtid="{D5CDD505-2E9C-101B-9397-08002B2CF9AE}" pid="30" name="Objective-Covers Period From">
    <vt:lpwstr/>
  </property>
  <property fmtid="{D5CDD505-2E9C-101B-9397-08002B2CF9AE}" pid="31" name="Objective-Covers Period To">
    <vt:lpwstr/>
  </property>
</Properties>
</file>