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9"/>
  </p:notesMasterIdLst>
  <p:sldIdLst>
    <p:sldId id="256" r:id="rId2"/>
    <p:sldId id="258" r:id="rId3"/>
    <p:sldId id="257" r:id="rId4"/>
    <p:sldId id="260" r:id="rId5"/>
    <p:sldId id="259" r:id="rId6"/>
    <p:sldId id="271" r:id="rId7"/>
    <p:sldId id="273" r:id="rId8"/>
    <p:sldId id="274" r:id="rId9"/>
    <p:sldId id="275" r:id="rId10"/>
    <p:sldId id="261" r:id="rId11"/>
    <p:sldId id="276" r:id="rId12"/>
    <p:sldId id="262" r:id="rId13"/>
    <p:sldId id="263" r:id="rId14"/>
    <p:sldId id="278" r:id="rId15"/>
    <p:sldId id="280" r:id="rId16"/>
    <p:sldId id="279" r:id="rId17"/>
    <p:sldId id="281" r:id="rId18"/>
    <p:sldId id="282" r:id="rId19"/>
    <p:sldId id="283" r:id="rId20"/>
    <p:sldId id="264" r:id="rId21"/>
    <p:sldId id="325" r:id="rId22"/>
    <p:sldId id="285" r:id="rId23"/>
    <p:sldId id="287" r:id="rId24"/>
    <p:sldId id="293" r:id="rId25"/>
    <p:sldId id="294" r:id="rId26"/>
    <p:sldId id="292" r:id="rId27"/>
    <p:sldId id="295" r:id="rId28"/>
    <p:sldId id="296" r:id="rId29"/>
    <p:sldId id="288" r:id="rId30"/>
    <p:sldId id="289" r:id="rId31"/>
    <p:sldId id="291" r:id="rId32"/>
    <p:sldId id="311" r:id="rId33"/>
    <p:sldId id="297" r:id="rId34"/>
    <p:sldId id="298" r:id="rId35"/>
    <p:sldId id="309" r:id="rId36"/>
    <p:sldId id="299" r:id="rId37"/>
    <p:sldId id="314" r:id="rId38"/>
    <p:sldId id="320" r:id="rId39"/>
    <p:sldId id="321" r:id="rId40"/>
    <p:sldId id="322" r:id="rId41"/>
    <p:sldId id="315" r:id="rId42"/>
    <p:sldId id="316" r:id="rId43"/>
    <p:sldId id="318" r:id="rId44"/>
    <p:sldId id="317" r:id="rId45"/>
    <p:sldId id="319" r:id="rId46"/>
    <p:sldId id="323" r:id="rId47"/>
    <p:sldId id="326" r:id="rId48"/>
    <p:sldId id="300" r:id="rId49"/>
    <p:sldId id="312" r:id="rId50"/>
    <p:sldId id="324" r:id="rId51"/>
    <p:sldId id="301" r:id="rId52"/>
    <p:sldId id="310" r:id="rId53"/>
    <p:sldId id="303" r:id="rId54"/>
    <p:sldId id="267" r:id="rId55"/>
    <p:sldId id="268" r:id="rId56"/>
    <p:sldId id="269" r:id="rId57"/>
    <p:sldId id="272" r:id="rId58"/>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A4F7700-DCD7-00CE-677F-9EBE8A3EBE59}" name="Barrington-Knight, Yasmin (Health)" initials="BKY(" userId="S::yasmin.barrington-knight@act.gov.au::c8b10e27-4d5c-4312-8737-b45af7bb8383" providerId="AD"/>
  <p188:author id="{23311349-7FC8-81B4-1D2C-6ADB10D66DF9}" name="Karen Edwards" initials="KE" userId="Karen Edwards" providerId="None"/>
  <p188:author id="{30E89DBF-6DDF-5EC4-AF46-8342163F5704}" name="Aitchison, Christopher (Health)" initials="AC(" userId="S::Christopher.Aitchiso@act.gov.au::b4611f93-bbce-422b-83a1-45fd76c3ffe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AAE1"/>
    <a:srgbClr val="666666"/>
    <a:srgbClr val="E3433B"/>
    <a:srgbClr val="AEDE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B5A0FF-6F55-4838-ABEC-9C4B97497615}" v="4" dt="2022-05-16T05:38:30.0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2" d="100"/>
          <a:sy n="102" d="100"/>
        </p:scale>
        <p:origin x="87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microsoft.com/office/2018/10/relationships/authors" Target="authors.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65"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 Nightingale" userId="e2590a1a6d4a5ce2" providerId="LiveId" clId="{BFB5A0FF-6F55-4838-ABEC-9C4B97497615}"/>
    <pc:docChg chg="undo custSel modSld">
      <pc:chgData name="Chris Nightingale" userId="e2590a1a6d4a5ce2" providerId="LiveId" clId="{BFB5A0FF-6F55-4838-ABEC-9C4B97497615}" dt="2022-05-16T05:47:50.570" v="868" actId="2"/>
      <pc:docMkLst>
        <pc:docMk/>
      </pc:docMkLst>
      <pc:sldChg chg="delSp mod">
        <pc:chgData name="Chris Nightingale" userId="e2590a1a6d4a5ce2" providerId="LiveId" clId="{BFB5A0FF-6F55-4838-ABEC-9C4B97497615}" dt="2022-05-15T03:33:21.771" v="9" actId="478"/>
        <pc:sldMkLst>
          <pc:docMk/>
          <pc:sldMk cId="3242506192" sldId="256"/>
        </pc:sldMkLst>
        <pc:spChg chg="del">
          <ac:chgData name="Chris Nightingale" userId="e2590a1a6d4a5ce2" providerId="LiveId" clId="{BFB5A0FF-6F55-4838-ABEC-9C4B97497615}" dt="2022-05-15T03:33:21.771" v="9" actId="478"/>
          <ac:spMkLst>
            <pc:docMk/>
            <pc:sldMk cId="3242506192" sldId="256"/>
            <ac:spMk id="4" creationId="{956F239D-F49E-4771-9C5A-3D64DC89ABA6}"/>
          </ac:spMkLst>
        </pc:spChg>
      </pc:sldChg>
      <pc:sldChg chg="addSp delSp modSp mod">
        <pc:chgData name="Chris Nightingale" userId="e2590a1a6d4a5ce2" providerId="LiveId" clId="{BFB5A0FF-6F55-4838-ABEC-9C4B97497615}" dt="2022-05-16T05:38:25.636" v="852" actId="167"/>
        <pc:sldMkLst>
          <pc:docMk/>
          <pc:sldMk cId="2467944225" sldId="258"/>
        </pc:sldMkLst>
        <pc:spChg chg="add mod ord">
          <ac:chgData name="Chris Nightingale" userId="e2590a1a6d4a5ce2" providerId="LiveId" clId="{BFB5A0FF-6F55-4838-ABEC-9C4B97497615}" dt="2022-05-16T05:38:25.636" v="852" actId="167"/>
          <ac:spMkLst>
            <pc:docMk/>
            <pc:sldMk cId="2467944225" sldId="258"/>
            <ac:spMk id="3" creationId="{00DAB5E1-A8E3-1722-880E-BDA45DD183C7}"/>
          </ac:spMkLst>
        </pc:spChg>
        <pc:spChg chg="add del mod">
          <ac:chgData name="Chris Nightingale" userId="e2590a1a6d4a5ce2" providerId="LiveId" clId="{BFB5A0FF-6F55-4838-ABEC-9C4B97497615}" dt="2022-05-15T04:06:25.596" v="785" actId="478"/>
          <ac:spMkLst>
            <pc:docMk/>
            <pc:sldMk cId="2467944225" sldId="258"/>
            <ac:spMk id="3" creationId="{79D4A7B8-7DCA-BFD0-3FF8-9E9BBA4BD02C}"/>
          </ac:spMkLst>
        </pc:spChg>
        <pc:spChg chg="del">
          <ac:chgData name="Chris Nightingale" userId="e2590a1a6d4a5ce2" providerId="LiveId" clId="{BFB5A0FF-6F55-4838-ABEC-9C4B97497615}" dt="2022-05-15T04:06:22.379" v="783" actId="478"/>
          <ac:spMkLst>
            <pc:docMk/>
            <pc:sldMk cId="2467944225" sldId="258"/>
            <ac:spMk id="4" creationId="{87D10098-0902-40F0-972B-1CF62D990D02}"/>
          </ac:spMkLst>
        </pc:spChg>
        <pc:spChg chg="add del mod">
          <ac:chgData name="Chris Nightingale" userId="e2590a1a6d4a5ce2" providerId="LiveId" clId="{BFB5A0FF-6F55-4838-ABEC-9C4B97497615}" dt="2022-05-15T04:06:24.137" v="784" actId="478"/>
          <ac:spMkLst>
            <pc:docMk/>
            <pc:sldMk cId="2467944225" sldId="258"/>
            <ac:spMk id="7" creationId="{2A753412-A248-22D4-9FBF-605E13A3CB5B}"/>
          </ac:spMkLst>
        </pc:spChg>
        <pc:spChg chg="add del">
          <ac:chgData name="Chris Nightingale" userId="e2590a1a6d4a5ce2" providerId="LiveId" clId="{BFB5A0FF-6F55-4838-ABEC-9C4B97497615}" dt="2022-05-15T04:06:52.068" v="787" actId="22"/>
          <ac:spMkLst>
            <pc:docMk/>
            <pc:sldMk cId="2467944225" sldId="258"/>
            <ac:spMk id="9" creationId="{FC83844D-9556-E79B-FAD8-90F2C246DA7D}"/>
          </ac:spMkLst>
        </pc:spChg>
        <pc:spChg chg="add mod ord">
          <ac:chgData name="Chris Nightingale" userId="e2590a1a6d4a5ce2" providerId="LiveId" clId="{BFB5A0FF-6F55-4838-ABEC-9C4B97497615}" dt="2022-05-16T05:38:22.604" v="851" actId="167"/>
          <ac:spMkLst>
            <pc:docMk/>
            <pc:sldMk cId="2467944225" sldId="258"/>
            <ac:spMk id="11" creationId="{2667D610-F06C-466D-799F-26E5E40B71A7}"/>
          </ac:spMkLst>
        </pc:spChg>
      </pc:sldChg>
      <pc:sldChg chg="modSp mod">
        <pc:chgData name="Chris Nightingale" userId="e2590a1a6d4a5ce2" providerId="LiveId" clId="{BFB5A0FF-6F55-4838-ABEC-9C4B97497615}" dt="2022-05-15T03:54:35.141" v="526" actId="6549"/>
        <pc:sldMkLst>
          <pc:docMk/>
          <pc:sldMk cId="52763727" sldId="260"/>
        </pc:sldMkLst>
        <pc:spChg chg="mod">
          <ac:chgData name="Chris Nightingale" userId="e2590a1a6d4a5ce2" providerId="LiveId" clId="{BFB5A0FF-6F55-4838-ABEC-9C4B97497615}" dt="2022-05-15T03:54:35.141" v="526" actId="6549"/>
          <ac:spMkLst>
            <pc:docMk/>
            <pc:sldMk cId="52763727" sldId="260"/>
            <ac:spMk id="3" creationId="{5F764CF5-02A5-4F7E-B412-C8BA2034B769}"/>
          </ac:spMkLst>
        </pc:spChg>
      </pc:sldChg>
      <pc:sldChg chg="modSp mod delCm modCm">
        <pc:chgData name="Chris Nightingale" userId="e2590a1a6d4a5ce2" providerId="LiveId" clId="{BFB5A0FF-6F55-4838-ABEC-9C4B97497615}" dt="2022-05-15T03:55:49.271" v="584" actId="20577"/>
        <pc:sldMkLst>
          <pc:docMk/>
          <pc:sldMk cId="1580395279" sldId="262"/>
        </pc:sldMkLst>
        <pc:spChg chg="mod">
          <ac:chgData name="Chris Nightingale" userId="e2590a1a6d4a5ce2" providerId="LiveId" clId="{BFB5A0FF-6F55-4838-ABEC-9C4B97497615}" dt="2022-05-15T03:55:49.271" v="584" actId="20577"/>
          <ac:spMkLst>
            <pc:docMk/>
            <pc:sldMk cId="1580395279" sldId="262"/>
            <ac:spMk id="3" creationId="{81C7357D-1724-4560-AC61-72F65AA6906E}"/>
          </ac:spMkLst>
        </pc:spChg>
      </pc:sldChg>
      <pc:sldChg chg="modSp mod delCm modCm">
        <pc:chgData name="Chris Nightingale" userId="e2590a1a6d4a5ce2" providerId="LiveId" clId="{BFB5A0FF-6F55-4838-ABEC-9C4B97497615}" dt="2022-05-15T03:54:23.692" v="525" actId="20577"/>
        <pc:sldMkLst>
          <pc:docMk/>
          <pc:sldMk cId="3694662137" sldId="269"/>
        </pc:sldMkLst>
        <pc:spChg chg="mod">
          <ac:chgData name="Chris Nightingale" userId="e2590a1a6d4a5ce2" providerId="LiveId" clId="{BFB5A0FF-6F55-4838-ABEC-9C4B97497615}" dt="2022-05-15T03:54:23.692" v="525" actId="20577"/>
          <ac:spMkLst>
            <pc:docMk/>
            <pc:sldMk cId="3694662137" sldId="269"/>
            <ac:spMk id="8" creationId="{85149811-8802-4080-917C-48DE7799D94D}"/>
          </ac:spMkLst>
        </pc:spChg>
        <pc:spChg chg="mod">
          <ac:chgData name="Chris Nightingale" userId="e2590a1a6d4a5ce2" providerId="LiveId" clId="{BFB5A0FF-6F55-4838-ABEC-9C4B97497615}" dt="2022-05-15T03:54:18.882" v="523" actId="20577"/>
          <ac:spMkLst>
            <pc:docMk/>
            <pc:sldMk cId="3694662137" sldId="269"/>
            <ac:spMk id="9" creationId="{2030674D-B7F3-456E-9E7F-1540DF58A97E}"/>
          </ac:spMkLst>
        </pc:spChg>
        <pc:spChg chg="mod">
          <ac:chgData name="Chris Nightingale" userId="e2590a1a6d4a5ce2" providerId="LiveId" clId="{BFB5A0FF-6F55-4838-ABEC-9C4B97497615}" dt="2022-05-15T03:34:03.117" v="16" actId="20577"/>
          <ac:spMkLst>
            <pc:docMk/>
            <pc:sldMk cId="3694662137" sldId="269"/>
            <ac:spMk id="10" creationId="{784B2D7B-C34F-4FD6-A801-C5221A4112DE}"/>
          </ac:spMkLst>
        </pc:spChg>
      </pc:sldChg>
      <pc:sldChg chg="modSp mod">
        <pc:chgData name="Chris Nightingale" userId="e2590a1a6d4a5ce2" providerId="LiveId" clId="{BFB5A0FF-6F55-4838-ABEC-9C4B97497615}" dt="2022-05-15T03:44:48.336" v="70" actId="6549"/>
        <pc:sldMkLst>
          <pc:docMk/>
          <pc:sldMk cId="3461951647" sldId="273"/>
        </pc:sldMkLst>
        <pc:spChg chg="mod">
          <ac:chgData name="Chris Nightingale" userId="e2590a1a6d4a5ce2" providerId="LiveId" clId="{BFB5A0FF-6F55-4838-ABEC-9C4B97497615}" dt="2022-05-15T03:44:48.336" v="70" actId="6549"/>
          <ac:spMkLst>
            <pc:docMk/>
            <pc:sldMk cId="3461951647" sldId="273"/>
            <ac:spMk id="3" creationId="{DFE47A50-81F5-4E18-9541-3EDE648A22FB}"/>
          </ac:spMkLst>
        </pc:spChg>
      </pc:sldChg>
      <pc:sldChg chg="modSp mod">
        <pc:chgData name="Chris Nightingale" userId="e2590a1a6d4a5ce2" providerId="LiveId" clId="{BFB5A0FF-6F55-4838-ABEC-9C4B97497615}" dt="2022-05-15T03:55:14.780" v="545" actId="27107"/>
        <pc:sldMkLst>
          <pc:docMk/>
          <pc:sldMk cId="3646969863" sldId="274"/>
        </pc:sldMkLst>
        <pc:spChg chg="mod">
          <ac:chgData name="Chris Nightingale" userId="e2590a1a6d4a5ce2" providerId="LiveId" clId="{BFB5A0FF-6F55-4838-ABEC-9C4B97497615}" dt="2022-05-15T03:55:14.780" v="545" actId="27107"/>
          <ac:spMkLst>
            <pc:docMk/>
            <pc:sldMk cId="3646969863" sldId="274"/>
            <ac:spMk id="3" creationId="{DFE47A50-81F5-4E18-9541-3EDE648A22FB}"/>
          </ac:spMkLst>
        </pc:spChg>
      </pc:sldChg>
      <pc:sldChg chg="delCm">
        <pc:chgData name="Chris Nightingale" userId="e2590a1a6d4a5ce2" providerId="LiveId" clId="{BFB5A0FF-6F55-4838-ABEC-9C4B97497615}" dt="2022-05-15T03:45:36.444" v="89"/>
        <pc:sldMkLst>
          <pc:docMk/>
          <pc:sldMk cId="2657333878" sldId="279"/>
        </pc:sldMkLst>
      </pc:sldChg>
      <pc:sldChg chg="modSp mod delCm">
        <pc:chgData name="Chris Nightingale" userId="e2590a1a6d4a5ce2" providerId="LiveId" clId="{BFB5A0FF-6F55-4838-ABEC-9C4B97497615}" dt="2022-05-15T03:56:43.785" v="600" actId="20577"/>
        <pc:sldMkLst>
          <pc:docMk/>
          <pc:sldMk cId="2866438989" sldId="280"/>
        </pc:sldMkLst>
        <pc:spChg chg="mod">
          <ac:chgData name="Chris Nightingale" userId="e2590a1a6d4a5ce2" providerId="LiveId" clId="{BFB5A0FF-6F55-4838-ABEC-9C4B97497615}" dt="2022-05-15T03:56:43.785" v="600" actId="20577"/>
          <ac:spMkLst>
            <pc:docMk/>
            <pc:sldMk cId="2866438989" sldId="280"/>
            <ac:spMk id="8" creationId="{EE209CD1-D796-4EA0-88E6-0740112A6725}"/>
          </ac:spMkLst>
        </pc:spChg>
      </pc:sldChg>
      <pc:sldChg chg="modSp mod delCm">
        <pc:chgData name="Chris Nightingale" userId="e2590a1a6d4a5ce2" providerId="LiveId" clId="{BFB5A0FF-6F55-4838-ABEC-9C4B97497615}" dt="2022-05-15T03:56:59.530" v="616" actId="20577"/>
        <pc:sldMkLst>
          <pc:docMk/>
          <pc:sldMk cId="1288058280" sldId="282"/>
        </pc:sldMkLst>
        <pc:spChg chg="mod">
          <ac:chgData name="Chris Nightingale" userId="e2590a1a6d4a5ce2" providerId="LiveId" clId="{BFB5A0FF-6F55-4838-ABEC-9C4B97497615}" dt="2022-05-15T03:56:59.530" v="616" actId="20577"/>
          <ac:spMkLst>
            <pc:docMk/>
            <pc:sldMk cId="1288058280" sldId="282"/>
            <ac:spMk id="8" creationId="{EE209CD1-D796-4EA0-88E6-0740112A6725}"/>
          </ac:spMkLst>
        </pc:spChg>
      </pc:sldChg>
      <pc:sldChg chg="modSp mod">
        <pc:chgData name="Chris Nightingale" userId="e2590a1a6d4a5ce2" providerId="LiveId" clId="{BFB5A0FF-6F55-4838-ABEC-9C4B97497615}" dt="2022-05-15T03:36:52.307" v="22" actId="6549"/>
        <pc:sldMkLst>
          <pc:docMk/>
          <pc:sldMk cId="3402583042" sldId="283"/>
        </pc:sldMkLst>
        <pc:spChg chg="mod">
          <ac:chgData name="Chris Nightingale" userId="e2590a1a6d4a5ce2" providerId="LiveId" clId="{BFB5A0FF-6F55-4838-ABEC-9C4B97497615}" dt="2022-05-15T03:36:52.307" v="22" actId="6549"/>
          <ac:spMkLst>
            <pc:docMk/>
            <pc:sldMk cId="3402583042" sldId="283"/>
            <ac:spMk id="8" creationId="{EE209CD1-D796-4EA0-88E6-0740112A6725}"/>
          </ac:spMkLst>
        </pc:spChg>
      </pc:sldChg>
      <pc:sldChg chg="modSp mod delCm modCm">
        <pc:chgData name="Chris Nightingale" userId="e2590a1a6d4a5ce2" providerId="LiveId" clId="{BFB5A0FF-6F55-4838-ABEC-9C4B97497615}" dt="2022-05-16T05:47:50.570" v="868" actId="2"/>
        <pc:sldMkLst>
          <pc:docMk/>
          <pc:sldMk cId="1869258039" sldId="285"/>
        </pc:sldMkLst>
        <pc:spChg chg="mod">
          <ac:chgData name="Chris Nightingale" userId="e2590a1a6d4a5ce2" providerId="LiveId" clId="{BFB5A0FF-6F55-4838-ABEC-9C4B97497615}" dt="2022-05-15T03:59:51.537" v="720" actId="404"/>
          <ac:spMkLst>
            <pc:docMk/>
            <pc:sldMk cId="1869258039" sldId="285"/>
            <ac:spMk id="66" creationId="{A9C72EBD-27E4-4F6F-A3A8-753912FB1872}"/>
          </ac:spMkLst>
        </pc:spChg>
        <pc:spChg chg="mod">
          <ac:chgData name="Chris Nightingale" userId="e2590a1a6d4a5ce2" providerId="LiveId" clId="{BFB5A0FF-6F55-4838-ABEC-9C4B97497615}" dt="2022-05-16T05:47:43.127" v="867" actId="20577"/>
          <ac:spMkLst>
            <pc:docMk/>
            <pc:sldMk cId="1869258039" sldId="285"/>
            <ac:spMk id="67" creationId="{C622B5D3-066F-46E7-9EF2-63C3B1236149}"/>
          </ac:spMkLst>
        </pc:spChg>
        <pc:spChg chg="mod">
          <ac:chgData name="Chris Nightingale" userId="e2590a1a6d4a5ce2" providerId="LiveId" clId="{BFB5A0FF-6F55-4838-ABEC-9C4B97497615}" dt="2022-05-16T05:47:50.570" v="868" actId="2"/>
          <ac:spMkLst>
            <pc:docMk/>
            <pc:sldMk cId="1869258039" sldId="285"/>
            <ac:spMk id="71" creationId="{BC19F754-BE07-43FE-8FC8-1A54F265FD4A}"/>
          </ac:spMkLst>
        </pc:spChg>
      </pc:sldChg>
      <pc:sldChg chg="modSp mod delCm">
        <pc:chgData name="Chris Nightingale" userId="e2590a1a6d4a5ce2" providerId="LiveId" clId="{BFB5A0FF-6F55-4838-ABEC-9C4B97497615}" dt="2022-05-16T05:45:06.324" v="864" actId="20577"/>
        <pc:sldMkLst>
          <pc:docMk/>
          <pc:sldMk cId="1500195161" sldId="288"/>
        </pc:sldMkLst>
        <pc:spChg chg="mod">
          <ac:chgData name="Chris Nightingale" userId="e2590a1a6d4a5ce2" providerId="LiveId" clId="{BFB5A0FF-6F55-4838-ABEC-9C4B97497615}" dt="2022-05-16T05:45:06.324" v="864" actId="20577"/>
          <ac:spMkLst>
            <pc:docMk/>
            <pc:sldMk cId="1500195161" sldId="288"/>
            <ac:spMk id="14" creationId="{ADF5E3B1-F62C-407F-B3F8-3F9AB9CEC3FE}"/>
          </ac:spMkLst>
        </pc:spChg>
      </pc:sldChg>
      <pc:sldChg chg="modSp mod">
        <pc:chgData name="Chris Nightingale" userId="e2590a1a6d4a5ce2" providerId="LiveId" clId="{BFB5A0FF-6F55-4838-ABEC-9C4B97497615}" dt="2022-05-15T03:47:22.212" v="137" actId="20577"/>
        <pc:sldMkLst>
          <pc:docMk/>
          <pc:sldMk cId="1617999440" sldId="291"/>
        </pc:sldMkLst>
        <pc:spChg chg="mod">
          <ac:chgData name="Chris Nightingale" userId="e2590a1a6d4a5ce2" providerId="LiveId" clId="{BFB5A0FF-6F55-4838-ABEC-9C4B97497615}" dt="2022-05-15T03:47:22.212" v="137" actId="20577"/>
          <ac:spMkLst>
            <pc:docMk/>
            <pc:sldMk cId="1617999440" sldId="291"/>
            <ac:spMk id="3" creationId="{347AB488-3383-47C8-AC4B-F75FFA6A3521}"/>
          </ac:spMkLst>
        </pc:spChg>
      </pc:sldChg>
      <pc:sldChg chg="modSp mod">
        <pc:chgData name="Chris Nightingale" userId="e2590a1a6d4a5ce2" providerId="LiveId" clId="{BFB5A0FF-6F55-4838-ABEC-9C4B97497615}" dt="2022-05-15T03:47:06.815" v="121" actId="20577"/>
        <pc:sldMkLst>
          <pc:docMk/>
          <pc:sldMk cId="3958359620" sldId="292"/>
        </pc:sldMkLst>
        <pc:spChg chg="mod">
          <ac:chgData name="Chris Nightingale" userId="e2590a1a6d4a5ce2" providerId="LiveId" clId="{BFB5A0FF-6F55-4838-ABEC-9C4B97497615}" dt="2022-05-15T03:47:06.815" v="121" actId="20577"/>
          <ac:spMkLst>
            <pc:docMk/>
            <pc:sldMk cId="3958359620" sldId="292"/>
            <ac:spMk id="3" creationId="{347AB488-3383-47C8-AC4B-F75FFA6A3521}"/>
          </ac:spMkLst>
        </pc:spChg>
      </pc:sldChg>
      <pc:sldChg chg="delCm">
        <pc:chgData name="Chris Nightingale" userId="e2590a1a6d4a5ce2" providerId="LiveId" clId="{BFB5A0FF-6F55-4838-ABEC-9C4B97497615}" dt="2022-05-15T04:02:25.309" v="738"/>
        <pc:sldMkLst>
          <pc:docMk/>
          <pc:sldMk cId="284443604" sldId="293"/>
        </pc:sldMkLst>
      </pc:sldChg>
      <pc:sldChg chg="modSp mod">
        <pc:chgData name="Chris Nightingale" userId="e2590a1a6d4a5ce2" providerId="LiveId" clId="{BFB5A0FF-6F55-4838-ABEC-9C4B97497615}" dt="2022-05-15T03:46:53.245" v="117" actId="20577"/>
        <pc:sldMkLst>
          <pc:docMk/>
          <pc:sldMk cId="2249287501" sldId="294"/>
        </pc:sldMkLst>
        <pc:spChg chg="mod">
          <ac:chgData name="Chris Nightingale" userId="e2590a1a6d4a5ce2" providerId="LiveId" clId="{BFB5A0FF-6F55-4838-ABEC-9C4B97497615}" dt="2022-05-15T03:46:53.245" v="117" actId="20577"/>
          <ac:spMkLst>
            <pc:docMk/>
            <pc:sldMk cId="2249287501" sldId="294"/>
            <ac:spMk id="3" creationId="{347AB488-3383-47C8-AC4B-F75FFA6A3521}"/>
          </ac:spMkLst>
        </pc:spChg>
      </pc:sldChg>
      <pc:sldChg chg="modSp mod">
        <pc:chgData name="Chris Nightingale" userId="e2590a1a6d4a5ce2" providerId="LiveId" clId="{BFB5A0FF-6F55-4838-ABEC-9C4B97497615}" dt="2022-05-15T03:47:46.666" v="177" actId="20577"/>
        <pc:sldMkLst>
          <pc:docMk/>
          <pc:sldMk cId="2011485372" sldId="297"/>
        </pc:sldMkLst>
        <pc:spChg chg="mod">
          <ac:chgData name="Chris Nightingale" userId="e2590a1a6d4a5ce2" providerId="LiveId" clId="{BFB5A0FF-6F55-4838-ABEC-9C4B97497615}" dt="2022-05-15T03:47:46.666" v="177" actId="20577"/>
          <ac:spMkLst>
            <pc:docMk/>
            <pc:sldMk cId="2011485372" sldId="297"/>
            <ac:spMk id="3" creationId="{6A3FCCA0-6A61-46AC-98A2-793D1117453A}"/>
          </ac:spMkLst>
        </pc:spChg>
      </pc:sldChg>
      <pc:sldChg chg="modSp mod">
        <pc:chgData name="Chris Nightingale" userId="e2590a1a6d4a5ce2" providerId="LiveId" clId="{BFB5A0FF-6F55-4838-ABEC-9C4B97497615}" dt="2022-05-15T03:47:56.968" v="193" actId="20577"/>
        <pc:sldMkLst>
          <pc:docMk/>
          <pc:sldMk cId="470800234" sldId="298"/>
        </pc:sldMkLst>
        <pc:spChg chg="mod">
          <ac:chgData name="Chris Nightingale" userId="e2590a1a6d4a5ce2" providerId="LiveId" clId="{BFB5A0FF-6F55-4838-ABEC-9C4B97497615}" dt="2022-05-15T03:47:56.968" v="193" actId="20577"/>
          <ac:spMkLst>
            <pc:docMk/>
            <pc:sldMk cId="470800234" sldId="298"/>
            <ac:spMk id="3" creationId="{6A3FCCA0-6A61-46AC-98A2-793D1117453A}"/>
          </ac:spMkLst>
        </pc:spChg>
      </pc:sldChg>
      <pc:sldChg chg="modSp mod">
        <pc:chgData name="Chris Nightingale" userId="e2590a1a6d4a5ce2" providerId="LiveId" clId="{BFB5A0FF-6F55-4838-ABEC-9C4B97497615}" dt="2022-05-15T03:51:20.302" v="363" actId="20577"/>
        <pc:sldMkLst>
          <pc:docMk/>
          <pc:sldMk cId="2947669232" sldId="300"/>
        </pc:sldMkLst>
        <pc:spChg chg="mod">
          <ac:chgData name="Chris Nightingale" userId="e2590a1a6d4a5ce2" providerId="LiveId" clId="{BFB5A0FF-6F55-4838-ABEC-9C4B97497615}" dt="2022-05-15T03:51:20.302" v="363" actId="20577"/>
          <ac:spMkLst>
            <pc:docMk/>
            <pc:sldMk cId="2947669232" sldId="300"/>
            <ac:spMk id="3" creationId="{6A3FCCA0-6A61-46AC-98A2-793D1117453A}"/>
          </ac:spMkLst>
        </pc:spChg>
      </pc:sldChg>
      <pc:sldChg chg="modSp mod delCm modCm">
        <pc:chgData name="Chris Nightingale" userId="e2590a1a6d4a5ce2" providerId="LiveId" clId="{BFB5A0FF-6F55-4838-ABEC-9C4B97497615}" dt="2022-05-15T04:05:46.701" v="782"/>
        <pc:sldMkLst>
          <pc:docMk/>
          <pc:sldMk cId="3950619794" sldId="301"/>
        </pc:sldMkLst>
        <pc:spChg chg="mod">
          <ac:chgData name="Chris Nightingale" userId="e2590a1a6d4a5ce2" providerId="LiveId" clId="{BFB5A0FF-6F55-4838-ABEC-9C4B97497615}" dt="2022-05-15T04:05:41.831" v="781" actId="20577"/>
          <ac:spMkLst>
            <pc:docMk/>
            <pc:sldMk cId="3950619794" sldId="301"/>
            <ac:spMk id="3" creationId="{6A3FCCA0-6A61-46AC-98A2-793D1117453A}"/>
          </ac:spMkLst>
        </pc:spChg>
      </pc:sldChg>
      <pc:sldChg chg="addSp delSp modSp mod">
        <pc:chgData name="Chris Nightingale" userId="e2590a1a6d4a5ce2" providerId="LiveId" clId="{BFB5A0FF-6F55-4838-ABEC-9C4B97497615}" dt="2022-05-16T05:38:32.233" v="854" actId="167"/>
        <pc:sldMkLst>
          <pc:docMk/>
          <pc:sldMk cId="1162546415" sldId="303"/>
        </pc:sldMkLst>
        <pc:spChg chg="del">
          <ac:chgData name="Chris Nightingale" userId="e2590a1a6d4a5ce2" providerId="LiveId" clId="{BFB5A0FF-6F55-4838-ABEC-9C4B97497615}" dt="2022-05-15T04:14:00.005" v="843" actId="478"/>
          <ac:spMkLst>
            <pc:docMk/>
            <pc:sldMk cId="1162546415" sldId="303"/>
            <ac:spMk id="4" creationId="{8A672832-85E1-009D-A714-6BD27F09477E}"/>
          </ac:spMkLst>
        </pc:spChg>
        <pc:spChg chg="add mod ord">
          <ac:chgData name="Chris Nightingale" userId="e2590a1a6d4a5ce2" providerId="LiveId" clId="{BFB5A0FF-6F55-4838-ABEC-9C4B97497615}" dt="2022-05-16T05:38:32.233" v="854" actId="167"/>
          <ac:spMkLst>
            <pc:docMk/>
            <pc:sldMk cId="1162546415" sldId="303"/>
            <ac:spMk id="6" creationId="{1EC9A844-B703-5F81-9D7B-35BC142802FB}"/>
          </ac:spMkLst>
        </pc:spChg>
        <pc:spChg chg="add del mod">
          <ac:chgData name="Chris Nightingale" userId="e2590a1a6d4a5ce2" providerId="LiveId" clId="{BFB5A0FF-6F55-4838-ABEC-9C4B97497615}" dt="2022-05-15T04:14:02.616" v="844" actId="478"/>
          <ac:spMkLst>
            <pc:docMk/>
            <pc:sldMk cId="1162546415" sldId="303"/>
            <ac:spMk id="6" creationId="{91312FD2-B534-3683-A7BF-4391B1CF93C3}"/>
          </ac:spMkLst>
        </pc:spChg>
        <pc:spChg chg="add mod">
          <ac:chgData name="Chris Nightingale" userId="e2590a1a6d4a5ce2" providerId="LiveId" clId="{BFB5A0FF-6F55-4838-ABEC-9C4B97497615}" dt="2022-05-15T04:14:03.307" v="845"/>
          <ac:spMkLst>
            <pc:docMk/>
            <pc:sldMk cId="1162546415" sldId="303"/>
            <ac:spMk id="7" creationId="{500827E2-EBE4-C7C6-BB64-62469BF0BEF8}"/>
          </ac:spMkLst>
        </pc:spChg>
      </pc:sldChg>
      <pc:sldChg chg="modSp mod">
        <pc:chgData name="Chris Nightingale" userId="e2590a1a6d4a5ce2" providerId="LiveId" clId="{BFB5A0FF-6F55-4838-ABEC-9C4B97497615}" dt="2022-05-15T03:49:01.349" v="245" actId="20577"/>
        <pc:sldMkLst>
          <pc:docMk/>
          <pc:sldMk cId="3456588057" sldId="309"/>
        </pc:sldMkLst>
        <pc:spChg chg="mod ord">
          <ac:chgData name="Chris Nightingale" userId="e2590a1a6d4a5ce2" providerId="LiveId" clId="{BFB5A0FF-6F55-4838-ABEC-9C4B97497615}" dt="2022-05-15T03:49:01.349" v="245" actId="20577"/>
          <ac:spMkLst>
            <pc:docMk/>
            <pc:sldMk cId="3456588057" sldId="309"/>
            <ac:spMk id="3" creationId="{6A3FCCA0-6A61-46AC-98A2-793D1117453A}"/>
          </ac:spMkLst>
        </pc:spChg>
        <pc:spChg chg="mod ord">
          <ac:chgData name="Chris Nightingale" userId="e2590a1a6d4a5ce2" providerId="LiveId" clId="{BFB5A0FF-6F55-4838-ABEC-9C4B97497615}" dt="2022-05-15T03:48:28.397" v="213" actId="167"/>
          <ac:spMkLst>
            <pc:docMk/>
            <pc:sldMk cId="3456588057" sldId="309"/>
            <ac:spMk id="5" creationId="{AD60A817-497D-494F-9B08-20C0C481F1F2}"/>
          </ac:spMkLst>
        </pc:spChg>
      </pc:sldChg>
      <pc:sldChg chg="modSp mod">
        <pc:chgData name="Chris Nightingale" userId="e2590a1a6d4a5ce2" providerId="LiveId" clId="{BFB5A0FF-6F55-4838-ABEC-9C4B97497615}" dt="2022-05-15T03:53:39.098" v="478" actId="1076"/>
        <pc:sldMkLst>
          <pc:docMk/>
          <pc:sldMk cId="3520766184" sldId="310"/>
        </pc:sldMkLst>
        <pc:spChg chg="mod ord">
          <ac:chgData name="Chris Nightingale" userId="e2590a1a6d4a5ce2" providerId="LiveId" clId="{BFB5A0FF-6F55-4838-ABEC-9C4B97497615}" dt="2022-05-15T03:53:21.586" v="474" actId="167"/>
          <ac:spMkLst>
            <pc:docMk/>
            <pc:sldMk cId="3520766184" sldId="310"/>
            <ac:spMk id="3" creationId="{6A3FCCA0-6A61-46AC-98A2-793D1117453A}"/>
          </ac:spMkLst>
        </pc:spChg>
        <pc:spChg chg="mod">
          <ac:chgData name="Chris Nightingale" userId="e2590a1a6d4a5ce2" providerId="LiveId" clId="{BFB5A0FF-6F55-4838-ABEC-9C4B97497615}" dt="2022-05-15T03:53:39.098" v="478" actId="1076"/>
          <ac:spMkLst>
            <pc:docMk/>
            <pc:sldMk cId="3520766184" sldId="310"/>
            <ac:spMk id="12" creationId="{69D6240C-EDE2-4FB0-B379-DF2A044DA3AE}"/>
          </ac:spMkLst>
        </pc:spChg>
        <pc:spChg chg="mod ord">
          <ac:chgData name="Chris Nightingale" userId="e2590a1a6d4a5ce2" providerId="LiveId" clId="{BFB5A0FF-6F55-4838-ABEC-9C4B97497615}" dt="2022-05-15T03:53:32.249" v="476" actId="167"/>
          <ac:spMkLst>
            <pc:docMk/>
            <pc:sldMk cId="3520766184" sldId="310"/>
            <ac:spMk id="13" creationId="{82138AF3-D84A-44DF-BB1F-F91D9E01E29C}"/>
          </ac:spMkLst>
        </pc:spChg>
        <pc:picChg chg="mod">
          <ac:chgData name="Chris Nightingale" userId="e2590a1a6d4a5ce2" providerId="LiveId" clId="{BFB5A0FF-6F55-4838-ABEC-9C4B97497615}" dt="2022-05-15T03:53:35.972" v="477" actId="14100"/>
          <ac:picMkLst>
            <pc:docMk/>
            <pc:sldMk cId="3520766184" sldId="310"/>
            <ac:picMk id="11" creationId="{1DBBA31C-43C4-4D08-90EA-162B4EAF6D54}"/>
          </ac:picMkLst>
        </pc:picChg>
      </pc:sldChg>
      <pc:sldChg chg="modSp mod">
        <pc:chgData name="Chris Nightingale" userId="e2590a1a6d4a5ce2" providerId="LiveId" clId="{BFB5A0FF-6F55-4838-ABEC-9C4B97497615}" dt="2022-05-15T03:47:36.603" v="161" actId="20577"/>
        <pc:sldMkLst>
          <pc:docMk/>
          <pc:sldMk cId="2357339275" sldId="311"/>
        </pc:sldMkLst>
        <pc:spChg chg="mod">
          <ac:chgData name="Chris Nightingale" userId="e2590a1a6d4a5ce2" providerId="LiveId" clId="{BFB5A0FF-6F55-4838-ABEC-9C4B97497615}" dt="2022-05-15T03:47:36.603" v="161" actId="20577"/>
          <ac:spMkLst>
            <pc:docMk/>
            <pc:sldMk cId="2357339275" sldId="311"/>
            <ac:spMk id="3" creationId="{6A3FCCA0-6A61-46AC-98A2-793D1117453A}"/>
          </ac:spMkLst>
        </pc:spChg>
      </pc:sldChg>
      <pc:sldChg chg="modSp mod">
        <pc:chgData name="Chris Nightingale" userId="e2590a1a6d4a5ce2" providerId="LiveId" clId="{BFB5A0FF-6F55-4838-ABEC-9C4B97497615}" dt="2022-05-15T03:51:44.466" v="397" actId="20577"/>
        <pc:sldMkLst>
          <pc:docMk/>
          <pc:sldMk cId="1386819035" sldId="312"/>
        </pc:sldMkLst>
        <pc:spChg chg="mod">
          <ac:chgData name="Chris Nightingale" userId="e2590a1a6d4a5ce2" providerId="LiveId" clId="{BFB5A0FF-6F55-4838-ABEC-9C4B97497615}" dt="2022-05-15T03:51:44.466" v="397" actId="20577"/>
          <ac:spMkLst>
            <pc:docMk/>
            <pc:sldMk cId="1386819035" sldId="312"/>
            <ac:spMk id="3" creationId="{6A3FCCA0-6A61-46AC-98A2-793D1117453A}"/>
          </ac:spMkLst>
        </pc:spChg>
      </pc:sldChg>
      <pc:sldChg chg="modSp mod delCm modCm">
        <pc:chgData name="Chris Nightingale" userId="e2590a1a6d4a5ce2" providerId="LiveId" clId="{BFB5A0FF-6F55-4838-ABEC-9C4B97497615}" dt="2022-05-15T03:50:06.138" v="269" actId="20577"/>
        <pc:sldMkLst>
          <pc:docMk/>
          <pc:sldMk cId="2122060982" sldId="315"/>
        </pc:sldMkLst>
        <pc:spChg chg="mod ord">
          <ac:chgData name="Chris Nightingale" userId="e2590a1a6d4a5ce2" providerId="LiveId" clId="{BFB5A0FF-6F55-4838-ABEC-9C4B97497615}" dt="2022-05-15T03:50:06.138" v="269" actId="20577"/>
          <ac:spMkLst>
            <pc:docMk/>
            <pc:sldMk cId="2122060982" sldId="315"/>
            <ac:spMk id="3" creationId="{6A3FCCA0-6A61-46AC-98A2-793D1117453A}"/>
          </ac:spMkLst>
        </pc:spChg>
        <pc:spChg chg="mod ord">
          <ac:chgData name="Chris Nightingale" userId="e2590a1a6d4a5ce2" providerId="LiveId" clId="{BFB5A0FF-6F55-4838-ABEC-9C4B97497615}" dt="2022-05-15T03:49:42.790" v="265" actId="167"/>
          <ac:spMkLst>
            <pc:docMk/>
            <pc:sldMk cId="2122060982" sldId="315"/>
            <ac:spMk id="11" creationId="{1858822F-B913-439D-9263-221237905FEE}"/>
          </ac:spMkLst>
        </pc:spChg>
      </pc:sldChg>
      <pc:sldChg chg="modSp mod delCm">
        <pc:chgData name="Chris Nightingale" userId="e2590a1a6d4a5ce2" providerId="LiveId" clId="{BFB5A0FF-6F55-4838-ABEC-9C4B97497615}" dt="2022-05-15T03:58:17.259" v="658"/>
        <pc:sldMkLst>
          <pc:docMk/>
          <pc:sldMk cId="514841649" sldId="316"/>
        </pc:sldMkLst>
        <pc:spChg chg="mod">
          <ac:chgData name="Chris Nightingale" userId="e2590a1a6d4a5ce2" providerId="LiveId" clId="{BFB5A0FF-6F55-4838-ABEC-9C4B97497615}" dt="2022-05-15T03:50:26.818" v="301" actId="20577"/>
          <ac:spMkLst>
            <pc:docMk/>
            <pc:sldMk cId="514841649" sldId="316"/>
            <ac:spMk id="3" creationId="{6A3FCCA0-6A61-46AC-98A2-793D1117453A}"/>
          </ac:spMkLst>
        </pc:spChg>
      </pc:sldChg>
      <pc:sldChg chg="modSp mod delCm modCm">
        <pc:chgData name="Chris Nightingale" userId="e2590a1a6d4a5ce2" providerId="LiveId" clId="{BFB5A0FF-6F55-4838-ABEC-9C4B97497615}" dt="2022-05-15T04:04:05.250" v="748"/>
        <pc:sldMkLst>
          <pc:docMk/>
          <pc:sldMk cId="4001667011" sldId="317"/>
        </pc:sldMkLst>
        <pc:spChg chg="mod">
          <ac:chgData name="Chris Nightingale" userId="e2590a1a6d4a5ce2" providerId="LiveId" clId="{BFB5A0FF-6F55-4838-ABEC-9C4B97497615}" dt="2022-05-15T04:04:01.838" v="747" actId="20577"/>
          <ac:spMkLst>
            <pc:docMk/>
            <pc:sldMk cId="4001667011" sldId="317"/>
            <ac:spMk id="3" creationId="{6A3FCCA0-6A61-46AC-98A2-793D1117453A}"/>
          </ac:spMkLst>
        </pc:spChg>
      </pc:sldChg>
      <pc:sldChg chg="modSp mod">
        <pc:chgData name="Chris Nightingale" userId="e2590a1a6d4a5ce2" providerId="LiveId" clId="{BFB5A0FF-6F55-4838-ABEC-9C4B97497615}" dt="2022-05-15T03:50:46.446" v="333" actId="20577"/>
        <pc:sldMkLst>
          <pc:docMk/>
          <pc:sldMk cId="1473822694" sldId="319"/>
        </pc:sldMkLst>
        <pc:spChg chg="mod">
          <ac:chgData name="Chris Nightingale" userId="e2590a1a6d4a5ce2" providerId="LiveId" clId="{BFB5A0FF-6F55-4838-ABEC-9C4B97497615}" dt="2022-05-15T03:50:46.446" v="333" actId="20577"/>
          <ac:spMkLst>
            <pc:docMk/>
            <pc:sldMk cId="1473822694" sldId="319"/>
            <ac:spMk id="3" creationId="{6A3FCCA0-6A61-46AC-98A2-793D1117453A}"/>
          </ac:spMkLst>
        </pc:spChg>
      </pc:sldChg>
      <pc:sldChg chg="modSp mod delCm modCm">
        <pc:chgData name="Chris Nightingale" userId="e2590a1a6d4a5ce2" providerId="LiveId" clId="{BFB5A0FF-6F55-4838-ABEC-9C4B97497615}" dt="2022-05-15T04:04:37.813" v="765"/>
        <pc:sldMkLst>
          <pc:docMk/>
          <pc:sldMk cId="655268970" sldId="323"/>
        </pc:sldMkLst>
        <pc:spChg chg="mod">
          <ac:chgData name="Chris Nightingale" userId="e2590a1a6d4a5ce2" providerId="LiveId" clId="{BFB5A0FF-6F55-4838-ABEC-9C4B97497615}" dt="2022-05-15T04:04:34.467" v="764" actId="20577"/>
          <ac:spMkLst>
            <pc:docMk/>
            <pc:sldMk cId="655268970" sldId="323"/>
            <ac:spMk id="3" creationId="{6A3FCCA0-6A61-46AC-98A2-793D1117453A}"/>
          </ac:spMkLst>
        </pc:spChg>
      </pc:sldChg>
      <pc:sldChg chg="modSp mod addCm delCm">
        <pc:chgData name="Chris Nightingale" userId="e2590a1a6d4a5ce2" providerId="LiveId" clId="{BFB5A0FF-6F55-4838-ABEC-9C4B97497615}" dt="2022-05-15T03:58:54.067" v="659"/>
        <pc:sldMkLst>
          <pc:docMk/>
          <pc:sldMk cId="2443296877" sldId="325"/>
        </pc:sldMkLst>
        <pc:spChg chg="mod">
          <ac:chgData name="Chris Nightingale" userId="e2590a1a6d4a5ce2" providerId="LiveId" clId="{BFB5A0FF-6F55-4838-ABEC-9C4B97497615}" dt="2022-05-15T03:57:48.264" v="657" actId="20577"/>
          <ac:spMkLst>
            <pc:docMk/>
            <pc:sldMk cId="2443296877" sldId="325"/>
            <ac:spMk id="3" creationId="{347AB488-3383-47C8-AC4B-F75FFA6A3521}"/>
          </ac:spMkLst>
        </pc:spChg>
      </pc:sldChg>
      <pc:sldChg chg="modSp mod delCm">
        <pc:chgData name="Chris Nightingale" userId="e2590a1a6d4a5ce2" providerId="LiveId" clId="{BFB5A0FF-6F55-4838-ABEC-9C4B97497615}" dt="2022-05-15T04:05:18.730" v="779"/>
        <pc:sldMkLst>
          <pc:docMk/>
          <pc:sldMk cId="81914188" sldId="326"/>
        </pc:sldMkLst>
        <pc:spChg chg="mod">
          <ac:chgData name="Chris Nightingale" userId="e2590a1a6d4a5ce2" providerId="LiveId" clId="{BFB5A0FF-6F55-4838-ABEC-9C4B97497615}" dt="2022-05-15T04:05:14.144" v="778" actId="20577"/>
          <ac:spMkLst>
            <pc:docMk/>
            <pc:sldMk cId="81914188" sldId="326"/>
            <ac:spMk id="3" creationId="{6A3FCCA0-6A61-46AC-98A2-793D1117453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3F88C34E-9103-4550-A9D8-9FCD2CAF9414}" type="datetimeFigureOut">
              <a:rPr lang="en-US" smtClean="0"/>
              <a:t>5/16/2022</a:t>
            </a:fld>
            <a:endParaRPr lang="en-US" dirty="0"/>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2999A35E-2F3C-413C-B28E-70277599D2D7}" type="slidenum">
              <a:rPr lang="en-US" smtClean="0"/>
              <a:t>‹#›</a:t>
            </a:fld>
            <a:endParaRPr lang="en-US" dirty="0"/>
          </a:p>
        </p:txBody>
      </p:sp>
    </p:spTree>
    <p:extLst>
      <p:ext uri="{BB962C8B-B14F-4D97-AF65-F5344CB8AC3E}">
        <p14:creationId xmlns:p14="http://schemas.microsoft.com/office/powerpoint/2010/main" val="1939291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7645" y="2323012"/>
            <a:ext cx="8023499" cy="1088980"/>
          </a:xfrm>
        </p:spPr>
        <p:txBody>
          <a:bodyPr anchor="t"/>
          <a:lstStyle>
            <a:lvl1pPr algn="r">
              <a:defRPr sz="3600"/>
            </a:lvl1pPr>
          </a:lstStyle>
          <a:p>
            <a:r>
              <a:rPr lang="en-US"/>
              <a:t>Click to edit Master title style</a:t>
            </a:r>
            <a:endParaRPr lang="en-US" dirty="0"/>
          </a:p>
        </p:txBody>
      </p:sp>
      <p:sp>
        <p:nvSpPr>
          <p:cNvPr id="3" name="Subtitle 2"/>
          <p:cNvSpPr>
            <a:spLocks noGrp="1"/>
          </p:cNvSpPr>
          <p:nvPr>
            <p:ph type="subTitle" idx="1"/>
          </p:nvPr>
        </p:nvSpPr>
        <p:spPr>
          <a:xfrm>
            <a:off x="3297645" y="3512053"/>
            <a:ext cx="8023499" cy="787081"/>
          </a:xfrm>
        </p:spPr>
        <p:txBody>
          <a:bodyPr/>
          <a:lstStyle>
            <a:lvl1pPr marL="0" indent="0" algn="r">
              <a:buNone/>
              <a:defRPr sz="2400">
                <a:solidFill>
                  <a:srgbClr val="66666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8" name="Picture 7">
            <a:extLst>
              <a:ext uri="{FF2B5EF4-FFF2-40B4-BE49-F238E27FC236}">
                <a16:creationId xmlns:a16="http://schemas.microsoft.com/office/drawing/2014/main" id="{D52EEF26-13C2-4D33-9191-93072F07BBD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4400" y="5878764"/>
            <a:ext cx="3053751" cy="570423"/>
          </a:xfrm>
          <a:prstGeom prst="rect">
            <a:avLst/>
          </a:prstGeom>
        </p:spPr>
      </p:pic>
    </p:spTree>
    <p:extLst>
      <p:ext uri="{BB962C8B-B14F-4D97-AF65-F5344CB8AC3E}">
        <p14:creationId xmlns:p14="http://schemas.microsoft.com/office/powerpoint/2010/main" val="4214132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76D07C32-C9EA-42AD-AEC0-DB5F495AE52E}" type="slidenum">
              <a:rPr lang="en-US" smtClean="0"/>
              <a:t>‹#›</a:t>
            </a:fld>
            <a:endParaRPr lang="en-US" dirty="0"/>
          </a:p>
        </p:txBody>
      </p:sp>
      <p:pic>
        <p:nvPicPr>
          <p:cNvPr id="8" name="Picture 7">
            <a:extLst>
              <a:ext uri="{FF2B5EF4-FFF2-40B4-BE49-F238E27FC236}">
                <a16:creationId xmlns:a16="http://schemas.microsoft.com/office/drawing/2014/main" id="{C07C95CE-94B1-49EA-A948-28CA2D46639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199" y="6389482"/>
            <a:ext cx="504000" cy="292626"/>
          </a:xfrm>
          <a:prstGeom prst="rect">
            <a:avLst/>
          </a:prstGeom>
        </p:spPr>
      </p:pic>
    </p:spTree>
    <p:extLst>
      <p:ext uri="{BB962C8B-B14F-4D97-AF65-F5344CB8AC3E}">
        <p14:creationId xmlns:p14="http://schemas.microsoft.com/office/powerpoint/2010/main" val="3922493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76D07C32-C9EA-42AD-AEC0-DB5F495AE52E}" type="slidenum">
              <a:rPr lang="en-US" smtClean="0"/>
              <a:t>‹#›</a:t>
            </a:fld>
            <a:endParaRPr lang="en-US" dirty="0"/>
          </a:p>
        </p:txBody>
      </p:sp>
      <p:pic>
        <p:nvPicPr>
          <p:cNvPr id="8" name="Picture 7">
            <a:extLst>
              <a:ext uri="{FF2B5EF4-FFF2-40B4-BE49-F238E27FC236}">
                <a16:creationId xmlns:a16="http://schemas.microsoft.com/office/drawing/2014/main" id="{E45B97D6-AD5E-4CB0-9C26-BDEBE30C003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199" y="6389482"/>
            <a:ext cx="504000" cy="292626"/>
          </a:xfrm>
          <a:prstGeom prst="rect">
            <a:avLst/>
          </a:prstGeom>
        </p:spPr>
      </p:pic>
    </p:spTree>
    <p:extLst>
      <p:ext uri="{BB962C8B-B14F-4D97-AF65-F5344CB8AC3E}">
        <p14:creationId xmlns:p14="http://schemas.microsoft.com/office/powerpoint/2010/main" val="2497607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a:buSzPct val="80000"/>
              <a:defRPr sz="1400"/>
            </a:lvl1pPr>
            <a:lvl2pPr>
              <a:buSzPct val="80000"/>
              <a:defRPr sz="1400"/>
            </a:lvl2pPr>
            <a:lvl3pPr>
              <a:buSzPct val="80000"/>
              <a:defRPr sz="1400"/>
            </a:lvl3pPr>
            <a:lvl4pPr>
              <a:buSzPct val="80000"/>
              <a:defRPr sz="1400"/>
            </a:lvl4pPr>
            <a:lvl5pPr>
              <a:buSzPct val="80000"/>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76D07C32-C9EA-42AD-AEC0-DB5F495AE52E}" type="slidenum">
              <a:rPr lang="en-US" smtClean="0"/>
              <a:t>‹#›</a:t>
            </a:fld>
            <a:endParaRPr lang="en-US" dirty="0"/>
          </a:p>
        </p:txBody>
      </p:sp>
      <p:pic>
        <p:nvPicPr>
          <p:cNvPr id="7" name="Picture 6">
            <a:extLst>
              <a:ext uri="{FF2B5EF4-FFF2-40B4-BE49-F238E27FC236}">
                <a16:creationId xmlns:a16="http://schemas.microsoft.com/office/drawing/2014/main" id="{0ED32B65-D2A0-4EE9-8E95-442E16DA676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199" y="6389482"/>
            <a:ext cx="504000" cy="292626"/>
          </a:xfrm>
          <a:prstGeom prst="rect">
            <a:avLst/>
          </a:prstGeom>
        </p:spPr>
      </p:pic>
      <p:sp>
        <p:nvSpPr>
          <p:cNvPr id="9" name="Text Placeholder 8">
            <a:extLst>
              <a:ext uri="{FF2B5EF4-FFF2-40B4-BE49-F238E27FC236}">
                <a16:creationId xmlns:a16="http://schemas.microsoft.com/office/drawing/2014/main" id="{6DCCE901-8FC8-43D2-8022-EF037F6C064F}"/>
              </a:ext>
            </a:extLst>
          </p:cNvPr>
          <p:cNvSpPr>
            <a:spLocks noGrp="1"/>
          </p:cNvSpPr>
          <p:nvPr>
            <p:ph type="body" sz="quarter" idx="13" hasCustomPrompt="1"/>
          </p:nvPr>
        </p:nvSpPr>
        <p:spPr>
          <a:xfrm>
            <a:off x="838200" y="1064420"/>
            <a:ext cx="10515600" cy="619125"/>
          </a:xfrm>
        </p:spPr>
        <p:txBody>
          <a:bodyPr anchor="ctr">
            <a:normAutofit/>
          </a:bodyPr>
          <a:lstStyle>
            <a:lvl1pPr marL="0" indent="0">
              <a:buNone/>
              <a:defRPr sz="2000">
                <a:solidFill>
                  <a:srgbClr val="666666"/>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subtitle text</a:t>
            </a:r>
          </a:p>
        </p:txBody>
      </p:sp>
    </p:spTree>
    <p:extLst>
      <p:ext uri="{BB962C8B-B14F-4D97-AF65-F5344CB8AC3E}">
        <p14:creationId xmlns:p14="http://schemas.microsoft.com/office/powerpoint/2010/main" val="2227186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rgbClr val="666666"/>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76D07C32-C9EA-42AD-AEC0-DB5F495AE52E}" type="slidenum">
              <a:rPr lang="en-US" smtClean="0"/>
              <a:t>‹#›</a:t>
            </a:fld>
            <a:endParaRPr lang="en-US" dirty="0"/>
          </a:p>
        </p:txBody>
      </p:sp>
    </p:spTree>
    <p:extLst>
      <p:ext uri="{BB962C8B-B14F-4D97-AF65-F5344CB8AC3E}">
        <p14:creationId xmlns:p14="http://schemas.microsoft.com/office/powerpoint/2010/main" val="3915410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76D07C32-C9EA-42AD-AEC0-DB5F495AE52E}" type="slidenum">
              <a:rPr lang="en-US" smtClean="0"/>
              <a:t>‹#›</a:t>
            </a:fld>
            <a:endParaRPr lang="en-US" dirty="0"/>
          </a:p>
        </p:txBody>
      </p:sp>
      <p:pic>
        <p:nvPicPr>
          <p:cNvPr id="9" name="Picture 8">
            <a:extLst>
              <a:ext uri="{FF2B5EF4-FFF2-40B4-BE49-F238E27FC236}">
                <a16:creationId xmlns:a16="http://schemas.microsoft.com/office/drawing/2014/main" id="{B1854CAB-5D6F-4B8C-BB16-6B89AFC289E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199" y="6389482"/>
            <a:ext cx="504000" cy="292626"/>
          </a:xfrm>
          <a:prstGeom prst="rect">
            <a:avLst/>
          </a:prstGeom>
        </p:spPr>
      </p:pic>
    </p:spTree>
    <p:extLst>
      <p:ext uri="{BB962C8B-B14F-4D97-AF65-F5344CB8AC3E}">
        <p14:creationId xmlns:p14="http://schemas.microsoft.com/office/powerpoint/2010/main" val="1423073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0">
                <a:solidFill>
                  <a:srgbClr val="66666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0">
                <a:solidFill>
                  <a:srgbClr val="66666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76D07C32-C9EA-42AD-AEC0-DB5F495AE52E}" type="slidenum">
              <a:rPr lang="en-US" smtClean="0"/>
              <a:t>‹#›</a:t>
            </a:fld>
            <a:endParaRPr lang="en-US" dirty="0"/>
          </a:p>
        </p:txBody>
      </p:sp>
      <p:pic>
        <p:nvPicPr>
          <p:cNvPr id="10" name="Picture 9">
            <a:extLst>
              <a:ext uri="{FF2B5EF4-FFF2-40B4-BE49-F238E27FC236}">
                <a16:creationId xmlns:a16="http://schemas.microsoft.com/office/drawing/2014/main" id="{E35EB127-FEFB-456E-9FD0-8A5CED42B9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1" y="6389482"/>
            <a:ext cx="504000" cy="303634"/>
          </a:xfrm>
          <a:prstGeom prst="rect">
            <a:avLst/>
          </a:prstGeom>
        </p:spPr>
      </p:pic>
    </p:spTree>
    <p:extLst>
      <p:ext uri="{BB962C8B-B14F-4D97-AF65-F5344CB8AC3E}">
        <p14:creationId xmlns:p14="http://schemas.microsoft.com/office/powerpoint/2010/main" val="2563882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76D07C32-C9EA-42AD-AEC0-DB5F495AE52E}" type="slidenum">
              <a:rPr lang="en-US" smtClean="0"/>
              <a:t>‹#›</a:t>
            </a:fld>
            <a:endParaRPr lang="en-US" dirty="0"/>
          </a:p>
        </p:txBody>
      </p:sp>
      <p:pic>
        <p:nvPicPr>
          <p:cNvPr id="7" name="Picture 6">
            <a:extLst>
              <a:ext uri="{FF2B5EF4-FFF2-40B4-BE49-F238E27FC236}">
                <a16:creationId xmlns:a16="http://schemas.microsoft.com/office/drawing/2014/main" id="{86EF4B62-AAD0-4494-886F-F2D301C823C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199" y="6389482"/>
            <a:ext cx="504000" cy="292626"/>
          </a:xfrm>
          <a:prstGeom prst="rect">
            <a:avLst/>
          </a:prstGeom>
        </p:spPr>
      </p:pic>
    </p:spTree>
    <p:extLst>
      <p:ext uri="{BB962C8B-B14F-4D97-AF65-F5344CB8AC3E}">
        <p14:creationId xmlns:p14="http://schemas.microsoft.com/office/powerpoint/2010/main" val="4017973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6D07C32-C9EA-42AD-AEC0-DB5F495AE52E}" type="slidenum">
              <a:rPr lang="en-US" smtClean="0"/>
              <a:t>‹#›</a:t>
            </a:fld>
            <a:endParaRPr lang="en-US" dirty="0"/>
          </a:p>
        </p:txBody>
      </p:sp>
      <p:pic>
        <p:nvPicPr>
          <p:cNvPr id="6" name="Picture 5">
            <a:extLst>
              <a:ext uri="{FF2B5EF4-FFF2-40B4-BE49-F238E27FC236}">
                <a16:creationId xmlns:a16="http://schemas.microsoft.com/office/drawing/2014/main" id="{7218F754-6B36-4B23-8351-938DFCD6767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199" y="6389482"/>
            <a:ext cx="504000" cy="292626"/>
          </a:xfrm>
          <a:prstGeom prst="rect">
            <a:avLst/>
          </a:prstGeom>
        </p:spPr>
      </p:pic>
    </p:spTree>
    <p:extLst>
      <p:ext uri="{BB962C8B-B14F-4D97-AF65-F5344CB8AC3E}">
        <p14:creationId xmlns:p14="http://schemas.microsoft.com/office/powerpoint/2010/main" val="1288204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normAutofit/>
          </a:bodyPr>
          <a:lstStyle>
            <a:lvl1pPr>
              <a:defRPr sz="1400"/>
            </a:lvl1pPr>
            <a:lvl2pPr>
              <a:defRPr sz="1400"/>
            </a:lvl2pPr>
            <a:lvl3pPr>
              <a:defRPr sz="14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76D07C32-C9EA-42AD-AEC0-DB5F495AE52E}" type="slidenum">
              <a:rPr lang="en-US" smtClean="0"/>
              <a:t>‹#›</a:t>
            </a:fld>
            <a:endParaRPr lang="en-US" dirty="0"/>
          </a:p>
        </p:txBody>
      </p:sp>
      <p:pic>
        <p:nvPicPr>
          <p:cNvPr id="9" name="Picture 8">
            <a:extLst>
              <a:ext uri="{FF2B5EF4-FFF2-40B4-BE49-F238E27FC236}">
                <a16:creationId xmlns:a16="http://schemas.microsoft.com/office/drawing/2014/main" id="{26BCA1A9-9308-45D8-BCAF-ADFD47B7D7B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199" y="6389482"/>
            <a:ext cx="504000" cy="292626"/>
          </a:xfrm>
          <a:prstGeom prst="rect">
            <a:avLst/>
          </a:prstGeom>
        </p:spPr>
      </p:pic>
    </p:spTree>
    <p:extLst>
      <p:ext uri="{BB962C8B-B14F-4D97-AF65-F5344CB8AC3E}">
        <p14:creationId xmlns:p14="http://schemas.microsoft.com/office/powerpoint/2010/main" val="3559899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76D07C32-C9EA-42AD-AEC0-DB5F495AE52E}" type="slidenum">
              <a:rPr lang="en-US" smtClean="0"/>
              <a:t>‹#›</a:t>
            </a:fld>
            <a:endParaRPr lang="en-US" dirty="0"/>
          </a:p>
        </p:txBody>
      </p:sp>
      <p:pic>
        <p:nvPicPr>
          <p:cNvPr id="9" name="Picture 8">
            <a:extLst>
              <a:ext uri="{FF2B5EF4-FFF2-40B4-BE49-F238E27FC236}">
                <a16:creationId xmlns:a16="http://schemas.microsoft.com/office/drawing/2014/main" id="{E1E30C8E-BC98-43C1-89D9-A44325BF47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199" y="6389482"/>
            <a:ext cx="504000" cy="292626"/>
          </a:xfrm>
          <a:prstGeom prst="rect">
            <a:avLst/>
          </a:prstGeom>
        </p:spPr>
      </p:pic>
    </p:spTree>
    <p:extLst>
      <p:ext uri="{BB962C8B-B14F-4D97-AF65-F5344CB8AC3E}">
        <p14:creationId xmlns:p14="http://schemas.microsoft.com/office/powerpoint/2010/main" val="195705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462188"/>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D07C32-C9EA-42AD-AEC0-DB5F495AE52E}" type="slidenum">
              <a:rPr lang="en-US" smtClean="0"/>
              <a:t>‹#›</a:t>
            </a:fld>
            <a:endParaRPr lang="en-US" dirty="0"/>
          </a:p>
        </p:txBody>
      </p:sp>
    </p:spTree>
    <p:extLst>
      <p:ext uri="{BB962C8B-B14F-4D97-AF65-F5344CB8AC3E}">
        <p14:creationId xmlns:p14="http://schemas.microsoft.com/office/powerpoint/2010/main" val="39829501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2800" kern="1200">
          <a:solidFill>
            <a:srgbClr val="29AAE1"/>
          </a:solidFill>
          <a:latin typeface="Arial Nova" panose="020B0504020202020204" pitchFamily="34" charset="0"/>
          <a:ea typeface="Tahoma" panose="020B0604030504040204" pitchFamily="34" charset="0"/>
          <a:cs typeface="Tahoma" panose="020B0604030504040204" pitchFamily="34" charset="0"/>
        </a:defRPr>
      </a:lvl1pPr>
    </p:titleStyle>
    <p:bodyStyle>
      <a:lvl1pPr marL="228600" indent="-228600" algn="l" defTabSz="914400" rtl="0" eaLnBrk="1" latinLnBrk="0" hangingPunct="1">
        <a:lnSpc>
          <a:spcPct val="100000"/>
        </a:lnSpc>
        <a:spcBef>
          <a:spcPts val="1000"/>
        </a:spcBef>
        <a:buClr>
          <a:srgbClr val="29AAE1"/>
        </a:buClr>
        <a:buSzPct val="80000"/>
        <a:buFont typeface="Arial" panose="020B0604020202020204" pitchFamily="34" charset="0"/>
        <a:buChar char="►"/>
        <a:defRPr sz="1400" kern="1200">
          <a:solidFill>
            <a:schemeClr val="tx1"/>
          </a:solidFill>
          <a:latin typeface="Arial Nova Light" panose="020B0304020202020204" pitchFamily="34" charset="0"/>
          <a:ea typeface="Tahoma" panose="020B0604030504040204" pitchFamily="34" charset="0"/>
          <a:cs typeface="Tahoma" panose="020B0604030504040204" pitchFamily="34" charset="0"/>
        </a:defRPr>
      </a:lvl1pPr>
      <a:lvl2pPr marL="685800" indent="-228600" algn="l" defTabSz="914400" rtl="0" eaLnBrk="1" latinLnBrk="0" hangingPunct="1">
        <a:lnSpc>
          <a:spcPct val="100000"/>
        </a:lnSpc>
        <a:spcBef>
          <a:spcPts val="1000"/>
        </a:spcBef>
        <a:buClr>
          <a:srgbClr val="29AAE1"/>
        </a:buClr>
        <a:buSzPct val="80000"/>
        <a:buFont typeface="Arial" panose="020B0604020202020204" pitchFamily="34" charset="0"/>
        <a:buChar char="►"/>
        <a:defRPr sz="1400" kern="1200">
          <a:solidFill>
            <a:schemeClr val="tx1"/>
          </a:solidFill>
          <a:latin typeface="Arial Nova Light" panose="020B0304020202020204" pitchFamily="34" charset="0"/>
          <a:ea typeface="Tahoma" panose="020B0604030504040204" pitchFamily="34" charset="0"/>
          <a:cs typeface="Tahoma" panose="020B0604030504040204" pitchFamily="34" charset="0"/>
        </a:defRPr>
      </a:lvl2pPr>
      <a:lvl3pPr marL="1143000" indent="-228600" algn="l" defTabSz="914400" rtl="0" eaLnBrk="1" latinLnBrk="0" hangingPunct="1">
        <a:lnSpc>
          <a:spcPct val="100000"/>
        </a:lnSpc>
        <a:spcBef>
          <a:spcPts val="1000"/>
        </a:spcBef>
        <a:buClr>
          <a:srgbClr val="29AAE1"/>
        </a:buClr>
        <a:buSzPct val="80000"/>
        <a:buFont typeface="Arial" panose="020B0604020202020204" pitchFamily="34" charset="0"/>
        <a:buChar char="►"/>
        <a:defRPr sz="1400" kern="1200">
          <a:solidFill>
            <a:schemeClr val="tx1"/>
          </a:solidFill>
          <a:latin typeface="Arial Nova Light" panose="020B0304020202020204" pitchFamily="34" charset="0"/>
          <a:ea typeface="Tahoma" panose="020B0604030504040204" pitchFamily="34" charset="0"/>
          <a:cs typeface="Tahoma" panose="020B0604030504040204" pitchFamily="34" charset="0"/>
        </a:defRPr>
      </a:lvl3pPr>
      <a:lvl4pPr marL="1600200" indent="-228600" algn="l" defTabSz="914400" rtl="0" eaLnBrk="1" latinLnBrk="0" hangingPunct="1">
        <a:lnSpc>
          <a:spcPct val="100000"/>
        </a:lnSpc>
        <a:spcBef>
          <a:spcPts val="1000"/>
        </a:spcBef>
        <a:buClr>
          <a:srgbClr val="29AAE1"/>
        </a:buClr>
        <a:buSzPct val="80000"/>
        <a:buFont typeface="Arial" panose="020B0604020202020204" pitchFamily="34" charset="0"/>
        <a:buChar char="►"/>
        <a:defRPr sz="1400" kern="1200">
          <a:solidFill>
            <a:schemeClr val="tx1"/>
          </a:solidFill>
          <a:latin typeface="Arial Nova Light" panose="020B0304020202020204" pitchFamily="34" charset="0"/>
          <a:ea typeface="Tahoma" panose="020B0604030504040204" pitchFamily="34" charset="0"/>
          <a:cs typeface="Tahoma" panose="020B0604030504040204" pitchFamily="34" charset="0"/>
        </a:defRPr>
      </a:lvl4pPr>
      <a:lvl5pPr marL="2057400" indent="-228600" algn="l" defTabSz="914400" rtl="0" eaLnBrk="1" latinLnBrk="0" hangingPunct="1">
        <a:lnSpc>
          <a:spcPct val="100000"/>
        </a:lnSpc>
        <a:spcBef>
          <a:spcPts val="1000"/>
        </a:spcBef>
        <a:buClr>
          <a:srgbClr val="29AAE1"/>
        </a:buClr>
        <a:buSzPct val="80000"/>
        <a:buFont typeface="Arial" panose="020B0604020202020204" pitchFamily="34" charset="0"/>
        <a:buChar char="►"/>
        <a:defRPr sz="1400" kern="1200">
          <a:solidFill>
            <a:schemeClr val="tx1"/>
          </a:solidFill>
          <a:latin typeface="Arial Nova Light" panose="020B0304020202020204" pitchFamily="34" charset="0"/>
          <a:ea typeface="Tahoma" panose="020B0604030504040204" pitchFamily="34" charset="0"/>
          <a:cs typeface="Tahom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health.act.gov.au/services-and-programs/act-community-assistance-support-program-casp"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8C739-D964-4FD4-BABD-2CD4E48993AB}"/>
              </a:ext>
            </a:extLst>
          </p:cNvPr>
          <p:cNvSpPr>
            <a:spLocks noGrp="1"/>
          </p:cNvSpPr>
          <p:nvPr>
            <p:ph type="ctrTitle"/>
          </p:nvPr>
        </p:nvSpPr>
        <p:spPr>
          <a:xfrm>
            <a:off x="876693" y="1732085"/>
            <a:ext cx="10254221" cy="1180001"/>
          </a:xfrm>
        </p:spPr>
        <p:txBody>
          <a:bodyPr anchor="t">
            <a:normAutofit fontScale="90000"/>
          </a:bodyPr>
          <a:lstStyle/>
          <a:p>
            <a:r>
              <a:rPr lang="en-AU" sz="4000" dirty="0"/>
              <a:t>Community Assistance and Support Program</a:t>
            </a:r>
            <a:endParaRPr lang="en-US" sz="4000" dirty="0"/>
          </a:p>
        </p:txBody>
      </p:sp>
      <p:sp>
        <p:nvSpPr>
          <p:cNvPr id="3" name="Subtitle 2">
            <a:extLst>
              <a:ext uri="{FF2B5EF4-FFF2-40B4-BE49-F238E27FC236}">
                <a16:creationId xmlns:a16="http://schemas.microsoft.com/office/drawing/2014/main" id="{399A43D7-B420-4B55-9511-485B6E60CEF7}"/>
              </a:ext>
            </a:extLst>
          </p:cNvPr>
          <p:cNvSpPr>
            <a:spLocks noGrp="1"/>
          </p:cNvSpPr>
          <p:nvPr>
            <p:ph type="subTitle" idx="1"/>
          </p:nvPr>
        </p:nvSpPr>
        <p:spPr>
          <a:xfrm>
            <a:off x="5899491" y="2995369"/>
            <a:ext cx="5231423" cy="802908"/>
          </a:xfrm>
        </p:spPr>
        <p:txBody>
          <a:bodyPr anchor="t">
            <a:noAutofit/>
          </a:bodyPr>
          <a:lstStyle/>
          <a:p>
            <a:r>
              <a:rPr lang="en-AU" dirty="0">
                <a:solidFill>
                  <a:srgbClr val="666666"/>
                </a:solidFill>
                <a:latin typeface="Arial Nova" panose="020B0504020202020204" pitchFamily="34" charset="0"/>
              </a:rPr>
              <a:t>Review of referral pathways</a:t>
            </a:r>
          </a:p>
          <a:p>
            <a:endParaRPr lang="en-AU" dirty="0">
              <a:latin typeface="Arial Nova" panose="020B0504020202020204" pitchFamily="34" charset="0"/>
            </a:endParaRPr>
          </a:p>
          <a:p>
            <a:r>
              <a:rPr lang="en-AU" dirty="0">
                <a:solidFill>
                  <a:srgbClr val="666666"/>
                </a:solidFill>
                <a:latin typeface="Arial Nova" panose="020B0504020202020204" pitchFamily="34" charset="0"/>
              </a:rPr>
              <a:t>May 2022</a:t>
            </a:r>
            <a:endParaRPr lang="en-US" dirty="0">
              <a:solidFill>
                <a:srgbClr val="666666"/>
              </a:solidFill>
              <a:latin typeface="Arial Nova" panose="020B0504020202020204" pitchFamily="34" charset="0"/>
            </a:endParaRPr>
          </a:p>
        </p:txBody>
      </p:sp>
    </p:spTree>
    <p:extLst>
      <p:ext uri="{BB962C8B-B14F-4D97-AF65-F5344CB8AC3E}">
        <p14:creationId xmlns:p14="http://schemas.microsoft.com/office/powerpoint/2010/main" val="3242506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123E9-B32B-4AD9-BFEB-BE535300AE1E}"/>
              </a:ext>
            </a:extLst>
          </p:cNvPr>
          <p:cNvSpPr>
            <a:spLocks noGrp="1"/>
          </p:cNvSpPr>
          <p:nvPr>
            <p:ph type="title"/>
          </p:nvPr>
        </p:nvSpPr>
        <p:spPr/>
        <p:txBody>
          <a:bodyPr/>
          <a:lstStyle/>
          <a:p>
            <a:r>
              <a:rPr lang="en-AU" dirty="0"/>
              <a:t>3. Effective referral pathways are crucial to our support systems</a:t>
            </a:r>
            <a:endParaRPr lang="en-US" dirty="0"/>
          </a:p>
        </p:txBody>
      </p:sp>
      <p:sp>
        <p:nvSpPr>
          <p:cNvPr id="3" name="Content Placeholder 2">
            <a:extLst>
              <a:ext uri="{FF2B5EF4-FFF2-40B4-BE49-F238E27FC236}">
                <a16:creationId xmlns:a16="http://schemas.microsoft.com/office/drawing/2014/main" id="{B203A3D5-E421-4F93-A229-9B4C1FDD971F}"/>
              </a:ext>
            </a:extLst>
          </p:cNvPr>
          <p:cNvSpPr>
            <a:spLocks noGrp="1"/>
          </p:cNvSpPr>
          <p:nvPr>
            <p:ph idx="1"/>
          </p:nvPr>
        </p:nvSpPr>
        <p:spPr/>
        <p:txBody>
          <a:bodyPr>
            <a:normAutofit/>
          </a:bodyPr>
          <a:lstStyle/>
          <a:p>
            <a:pPr marL="0" indent="0">
              <a:buNone/>
            </a:pPr>
            <a:r>
              <a:rPr lang="en-GB" dirty="0"/>
              <a:t>It is important to acknowledge that the CASP and the services it offers are just one part of a wider network of interconnected systems that provide services and supports in our community.</a:t>
            </a:r>
          </a:p>
          <a:p>
            <a:pPr marL="0" indent="0">
              <a:buNone/>
            </a:pPr>
            <a:r>
              <a:rPr lang="en-GB" dirty="0"/>
              <a:t>The CASP and its network of providers play a role in a wider ACT health system, as well as having important linkages with the disability and aged care systems that are the responsibility of the Australian Government.</a:t>
            </a:r>
          </a:p>
          <a:p>
            <a:pPr marL="0" indent="0">
              <a:buNone/>
            </a:pPr>
            <a:r>
              <a:rPr lang="en-GB" dirty="0"/>
              <a:t>At the same time, and by necessity, the program and its providers have connections with other systems in the ACT community including community services (such as housing), education and justice.</a:t>
            </a:r>
          </a:p>
          <a:p>
            <a:pPr marL="0" indent="0">
              <a:buNone/>
            </a:pPr>
            <a:endParaRPr lang="en-GB" sz="700" dirty="0"/>
          </a:p>
          <a:p>
            <a:pPr marL="0" indent="0">
              <a:buNone/>
            </a:pPr>
            <a:r>
              <a:rPr lang="en-GB" dirty="0"/>
              <a:t>In this environment, it is important for governments to ensure citizens can access and navigate through and between these systems as effectively as possible to deliver good outcomes, positive user-experiences and make the most efficient and effective use of scarce financial resources.</a:t>
            </a:r>
          </a:p>
          <a:p>
            <a:pPr marL="0" indent="0">
              <a:buNone/>
            </a:pPr>
            <a:r>
              <a:rPr lang="en-GB" dirty="0"/>
              <a:t>Effective referrals between systems, services and providers is an essential element of delivering great health and wellbeing outcomes.</a:t>
            </a:r>
          </a:p>
          <a:p>
            <a:endParaRPr lang="en-US" dirty="0"/>
          </a:p>
        </p:txBody>
      </p:sp>
      <p:sp>
        <p:nvSpPr>
          <p:cNvPr id="4" name="Text Placeholder 3">
            <a:extLst>
              <a:ext uri="{FF2B5EF4-FFF2-40B4-BE49-F238E27FC236}">
                <a16:creationId xmlns:a16="http://schemas.microsoft.com/office/drawing/2014/main" id="{C88D868C-B669-4958-AAC2-284B6C1D6E7D}"/>
              </a:ext>
            </a:extLst>
          </p:cNvPr>
          <p:cNvSpPr>
            <a:spLocks noGrp="1"/>
          </p:cNvSpPr>
          <p:nvPr>
            <p:ph type="body" sz="quarter" idx="13"/>
          </p:nvPr>
        </p:nvSpPr>
        <p:spPr/>
        <p:txBody>
          <a:bodyPr/>
          <a:lstStyle/>
          <a:p>
            <a:r>
              <a:rPr lang="en-AU" dirty="0"/>
              <a:t>Client centred approaches require systems that are easy to access and navigate</a:t>
            </a:r>
            <a:endParaRPr lang="en-US" dirty="0"/>
          </a:p>
        </p:txBody>
      </p:sp>
      <p:sp>
        <p:nvSpPr>
          <p:cNvPr id="5" name="Slide Number Placeholder 4">
            <a:extLst>
              <a:ext uri="{FF2B5EF4-FFF2-40B4-BE49-F238E27FC236}">
                <a16:creationId xmlns:a16="http://schemas.microsoft.com/office/drawing/2014/main" id="{596486F4-33A8-4A39-8D68-5CCB52F93609}"/>
              </a:ext>
            </a:extLst>
          </p:cNvPr>
          <p:cNvSpPr>
            <a:spLocks noGrp="1"/>
          </p:cNvSpPr>
          <p:nvPr>
            <p:ph type="sldNum" sz="quarter" idx="12"/>
          </p:nvPr>
        </p:nvSpPr>
        <p:spPr/>
        <p:txBody>
          <a:bodyPr/>
          <a:lstStyle/>
          <a:p>
            <a:fld id="{76D07C32-C9EA-42AD-AEC0-DB5F495AE52E}" type="slidenum">
              <a:rPr lang="en-US" smtClean="0"/>
              <a:t>10</a:t>
            </a:fld>
            <a:endParaRPr lang="en-US" dirty="0"/>
          </a:p>
        </p:txBody>
      </p:sp>
      <p:grpSp>
        <p:nvGrpSpPr>
          <p:cNvPr id="9" name="Group 8">
            <a:extLst>
              <a:ext uri="{FF2B5EF4-FFF2-40B4-BE49-F238E27FC236}">
                <a16:creationId xmlns:a16="http://schemas.microsoft.com/office/drawing/2014/main" id="{F9B0F719-50D4-4E84-BD80-86874345BCA3}"/>
              </a:ext>
            </a:extLst>
          </p:cNvPr>
          <p:cNvGrpSpPr>
            <a:grpSpLocks noChangeAspect="1"/>
          </p:cNvGrpSpPr>
          <p:nvPr/>
        </p:nvGrpSpPr>
        <p:grpSpPr>
          <a:xfrm>
            <a:off x="1009650" y="5046522"/>
            <a:ext cx="1019175" cy="1145419"/>
            <a:chOff x="7402367" y="3490762"/>
            <a:chExt cx="2689250" cy="3022367"/>
          </a:xfrm>
        </p:grpSpPr>
        <p:sp>
          <p:nvSpPr>
            <p:cNvPr id="10" name="Oval 9">
              <a:extLst>
                <a:ext uri="{FF2B5EF4-FFF2-40B4-BE49-F238E27FC236}">
                  <a16:creationId xmlns:a16="http://schemas.microsoft.com/office/drawing/2014/main" id="{66EF5157-424E-4240-8931-60210ABF909A}"/>
                </a:ext>
              </a:extLst>
            </p:cNvPr>
            <p:cNvSpPr/>
            <p:nvPr/>
          </p:nvSpPr>
          <p:spPr>
            <a:xfrm>
              <a:off x="7402367" y="5801111"/>
              <a:ext cx="2689250" cy="712018"/>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F5939245-6630-4E7B-AE82-BC869476724D}"/>
                </a:ext>
              </a:extLst>
            </p:cNvPr>
            <p:cNvGrpSpPr/>
            <p:nvPr/>
          </p:nvGrpSpPr>
          <p:grpSpPr>
            <a:xfrm>
              <a:off x="8160264" y="3490762"/>
              <a:ext cx="1175182" cy="2686201"/>
              <a:chOff x="9152503" y="5787817"/>
              <a:chExt cx="1747411" cy="3994194"/>
            </a:xfrm>
            <a:solidFill>
              <a:schemeClr val="accent1"/>
            </a:solidFill>
          </p:grpSpPr>
          <p:sp>
            <p:nvSpPr>
              <p:cNvPr id="12" name="Freeform 58">
                <a:extLst>
                  <a:ext uri="{FF2B5EF4-FFF2-40B4-BE49-F238E27FC236}">
                    <a16:creationId xmlns:a16="http://schemas.microsoft.com/office/drawing/2014/main" id="{703E5565-AD78-47BB-B3B9-EBA5DF0DC3E9}"/>
                  </a:ext>
                </a:extLst>
              </p:cNvPr>
              <p:cNvSpPr/>
              <p:nvPr/>
            </p:nvSpPr>
            <p:spPr>
              <a:xfrm>
                <a:off x="9152503" y="6720151"/>
                <a:ext cx="1747411" cy="3061860"/>
              </a:xfrm>
              <a:custGeom>
                <a:avLst/>
                <a:gdLst>
                  <a:gd name="connsiteX0" fmla="*/ 320731 w 425006"/>
                  <a:gd name="connsiteY0" fmla="*/ 413 h 744708"/>
                  <a:gd name="connsiteX1" fmla="*/ 311244 w 425006"/>
                  <a:gd name="connsiteY1" fmla="*/ 9348 h 744708"/>
                  <a:gd name="connsiteX2" fmla="*/ 113161 w 425006"/>
                  <a:gd name="connsiteY2" fmla="*/ 9348 h 744708"/>
                  <a:gd name="connsiteX3" fmla="*/ 103674 w 425006"/>
                  <a:gd name="connsiteY3" fmla="*/ -157 h 744708"/>
                  <a:gd name="connsiteX4" fmla="*/ -206 w 425006"/>
                  <a:gd name="connsiteY4" fmla="*/ 142994 h 744708"/>
                  <a:gd name="connsiteX5" fmla="*/ -206 w 425006"/>
                  <a:gd name="connsiteY5" fmla="*/ 345933 h 744708"/>
                  <a:gd name="connsiteX6" fmla="*/ 58802 w 425006"/>
                  <a:gd name="connsiteY6" fmla="*/ 405056 h 744708"/>
                  <a:gd name="connsiteX7" fmla="*/ 73316 w 425006"/>
                  <a:gd name="connsiteY7" fmla="*/ 405056 h 744708"/>
                  <a:gd name="connsiteX8" fmla="*/ 73316 w 425006"/>
                  <a:gd name="connsiteY8" fmla="*/ 679666 h 744708"/>
                  <a:gd name="connsiteX9" fmla="*/ 138120 w 425006"/>
                  <a:gd name="connsiteY9" fmla="*/ 739731 h 744708"/>
                  <a:gd name="connsiteX10" fmla="*/ 198067 w 425006"/>
                  <a:gd name="connsiteY10" fmla="*/ 679666 h 744708"/>
                  <a:gd name="connsiteX11" fmla="*/ 198067 w 425006"/>
                  <a:gd name="connsiteY11" fmla="*/ 508570 h 744708"/>
                  <a:gd name="connsiteX12" fmla="*/ 210656 w 425006"/>
                  <a:gd name="connsiteY12" fmla="*/ 492658 h 744708"/>
                  <a:gd name="connsiteX13" fmla="*/ 226527 w 425006"/>
                  <a:gd name="connsiteY13" fmla="*/ 505272 h 744708"/>
                  <a:gd name="connsiteX14" fmla="*/ 226527 w 425006"/>
                  <a:gd name="connsiteY14" fmla="*/ 508570 h 744708"/>
                  <a:gd name="connsiteX15" fmla="*/ 226527 w 425006"/>
                  <a:gd name="connsiteY15" fmla="*/ 679666 h 744708"/>
                  <a:gd name="connsiteX16" fmla="*/ 286379 w 425006"/>
                  <a:gd name="connsiteY16" fmla="*/ 744502 h 744708"/>
                  <a:gd name="connsiteX17" fmla="*/ 351088 w 425006"/>
                  <a:gd name="connsiteY17" fmla="*/ 684543 h 744708"/>
                  <a:gd name="connsiteX18" fmla="*/ 351088 w 425006"/>
                  <a:gd name="connsiteY18" fmla="*/ 679666 h 744708"/>
                  <a:gd name="connsiteX19" fmla="*/ 351088 w 425006"/>
                  <a:gd name="connsiteY19" fmla="*/ 405247 h 744708"/>
                  <a:gd name="connsiteX20" fmla="*/ 365793 w 425006"/>
                  <a:gd name="connsiteY20" fmla="*/ 405247 h 744708"/>
                  <a:gd name="connsiteX21" fmla="*/ 424800 w 425006"/>
                  <a:gd name="connsiteY21" fmla="*/ 346124 h 744708"/>
                  <a:gd name="connsiteX22" fmla="*/ 424800 w 425006"/>
                  <a:gd name="connsiteY22" fmla="*/ 143564 h 744708"/>
                  <a:gd name="connsiteX23" fmla="*/ 320731 w 425006"/>
                  <a:gd name="connsiteY23" fmla="*/ 413 h 744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25006" h="744708">
                    <a:moveTo>
                      <a:pt x="320731" y="413"/>
                    </a:moveTo>
                    <a:cubicBezTo>
                      <a:pt x="317695" y="3455"/>
                      <a:pt x="314564" y="6497"/>
                      <a:pt x="311244" y="9348"/>
                    </a:cubicBezTo>
                    <a:cubicBezTo>
                      <a:pt x="254124" y="57940"/>
                      <a:pt x="170280" y="57940"/>
                      <a:pt x="113161" y="9348"/>
                    </a:cubicBezTo>
                    <a:cubicBezTo>
                      <a:pt x="109746" y="6497"/>
                      <a:pt x="106615" y="3455"/>
                      <a:pt x="103674" y="-157"/>
                    </a:cubicBezTo>
                    <a:cubicBezTo>
                      <a:pt x="41754" y="19976"/>
                      <a:pt x="-177" y="77768"/>
                      <a:pt x="-206" y="142994"/>
                    </a:cubicBezTo>
                    <a:lnTo>
                      <a:pt x="-206" y="345933"/>
                    </a:lnTo>
                    <a:cubicBezTo>
                      <a:pt x="-206" y="378584"/>
                      <a:pt x="26215" y="405056"/>
                      <a:pt x="58802" y="405056"/>
                    </a:cubicBezTo>
                    <a:lnTo>
                      <a:pt x="73316" y="405056"/>
                    </a:lnTo>
                    <a:lnTo>
                      <a:pt x="73316" y="679666"/>
                    </a:lnTo>
                    <a:cubicBezTo>
                      <a:pt x="74664" y="714180"/>
                      <a:pt x="103674" y="741071"/>
                      <a:pt x="138120" y="739731"/>
                    </a:cubicBezTo>
                    <a:cubicBezTo>
                      <a:pt x="170688" y="738457"/>
                      <a:pt x="196796" y="712298"/>
                      <a:pt x="198067" y="679666"/>
                    </a:cubicBezTo>
                    <a:lnTo>
                      <a:pt x="198067" y="508570"/>
                    </a:lnTo>
                    <a:cubicBezTo>
                      <a:pt x="197156" y="500699"/>
                      <a:pt x="202792" y="493570"/>
                      <a:pt x="210656" y="492658"/>
                    </a:cubicBezTo>
                    <a:cubicBezTo>
                      <a:pt x="218511" y="491755"/>
                      <a:pt x="225617" y="497401"/>
                      <a:pt x="226527" y="505272"/>
                    </a:cubicBezTo>
                    <a:cubicBezTo>
                      <a:pt x="226651" y="506365"/>
                      <a:pt x="226651" y="507477"/>
                      <a:pt x="226527" y="508570"/>
                    </a:cubicBezTo>
                    <a:lnTo>
                      <a:pt x="226527" y="679666"/>
                    </a:lnTo>
                    <a:cubicBezTo>
                      <a:pt x="225180" y="714133"/>
                      <a:pt x="251980" y="743162"/>
                      <a:pt x="286379" y="744502"/>
                    </a:cubicBezTo>
                    <a:cubicBezTo>
                      <a:pt x="320769" y="745852"/>
                      <a:pt x="349741" y="719000"/>
                      <a:pt x="351088" y="684543"/>
                    </a:cubicBezTo>
                    <a:cubicBezTo>
                      <a:pt x="351155" y="682917"/>
                      <a:pt x="351155" y="681292"/>
                      <a:pt x="351088" y="679666"/>
                    </a:cubicBezTo>
                    <a:lnTo>
                      <a:pt x="351088" y="405247"/>
                    </a:lnTo>
                    <a:lnTo>
                      <a:pt x="365793" y="405247"/>
                    </a:lnTo>
                    <a:cubicBezTo>
                      <a:pt x="398380" y="405247"/>
                      <a:pt x="424800" y="378775"/>
                      <a:pt x="424800" y="346124"/>
                    </a:cubicBezTo>
                    <a:lnTo>
                      <a:pt x="424800" y="143564"/>
                    </a:lnTo>
                    <a:cubicBezTo>
                      <a:pt x="424781" y="78281"/>
                      <a:pt x="382746" y="20460"/>
                      <a:pt x="320731" y="413"/>
                    </a:cubicBezTo>
                    <a:close/>
                  </a:path>
                </a:pathLst>
              </a:custGeom>
              <a:solidFill>
                <a:srgbClr val="29AAE1"/>
              </a:solidFill>
              <a:ln w="9468" cap="flat">
                <a:noFill/>
                <a:prstDash val="solid"/>
                <a:miter/>
              </a:ln>
            </p:spPr>
            <p:txBody>
              <a:bodyPr rtlCol="0" anchor="ctr"/>
              <a:lstStyle/>
              <a:p>
                <a:endParaRPr lang="en-US" dirty="0"/>
              </a:p>
            </p:txBody>
          </p:sp>
          <p:sp>
            <p:nvSpPr>
              <p:cNvPr id="13" name="Freeform 59">
                <a:extLst>
                  <a:ext uri="{FF2B5EF4-FFF2-40B4-BE49-F238E27FC236}">
                    <a16:creationId xmlns:a16="http://schemas.microsoft.com/office/drawing/2014/main" id="{1338C641-335A-4958-B245-505A518B89D8}"/>
                  </a:ext>
                </a:extLst>
              </p:cNvPr>
              <p:cNvSpPr/>
              <p:nvPr/>
            </p:nvSpPr>
            <p:spPr>
              <a:xfrm>
                <a:off x="9537269" y="5787817"/>
                <a:ext cx="972809" cy="975755"/>
              </a:xfrm>
              <a:custGeom>
                <a:avLst/>
                <a:gdLst>
                  <a:gd name="connsiteX0" fmla="*/ 42536 w 236607"/>
                  <a:gd name="connsiteY0" fmla="*/ 209022 h 237324"/>
                  <a:gd name="connsiteX1" fmla="*/ 57715 w 236607"/>
                  <a:gd name="connsiteY1" fmla="*/ 219858 h 237324"/>
                  <a:gd name="connsiteX2" fmla="*/ 179904 w 236607"/>
                  <a:gd name="connsiteY2" fmla="*/ 219858 h 237324"/>
                  <a:gd name="connsiteX3" fmla="*/ 194324 w 236607"/>
                  <a:gd name="connsiteY3" fmla="*/ 209022 h 237324"/>
                  <a:gd name="connsiteX4" fmla="*/ 208563 w 236607"/>
                  <a:gd name="connsiteY4" fmla="*/ 42003 h 237324"/>
                  <a:gd name="connsiteX5" fmla="*/ 41872 w 236607"/>
                  <a:gd name="connsiteY5" fmla="*/ 27735 h 237324"/>
                  <a:gd name="connsiteX6" fmla="*/ 27632 w 236607"/>
                  <a:gd name="connsiteY6" fmla="*/ 194754 h 237324"/>
                  <a:gd name="connsiteX7" fmla="*/ 41872 w 236607"/>
                  <a:gd name="connsiteY7" fmla="*/ 209022 h 237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607" h="237324">
                    <a:moveTo>
                      <a:pt x="42536" y="209022"/>
                    </a:moveTo>
                    <a:cubicBezTo>
                      <a:pt x="47317" y="213014"/>
                      <a:pt x="52383" y="216636"/>
                      <a:pt x="57715" y="219858"/>
                    </a:cubicBezTo>
                    <a:cubicBezTo>
                      <a:pt x="95187" y="242937"/>
                      <a:pt x="142431" y="242937"/>
                      <a:pt x="179904" y="219858"/>
                    </a:cubicBezTo>
                    <a:cubicBezTo>
                      <a:pt x="184989" y="216636"/>
                      <a:pt x="189808" y="213004"/>
                      <a:pt x="194324" y="209022"/>
                    </a:cubicBezTo>
                    <a:cubicBezTo>
                      <a:pt x="244290" y="166837"/>
                      <a:pt x="250665" y="92058"/>
                      <a:pt x="208563" y="42003"/>
                    </a:cubicBezTo>
                    <a:cubicBezTo>
                      <a:pt x="166471" y="-8062"/>
                      <a:pt x="91838" y="-14449"/>
                      <a:pt x="41872" y="27735"/>
                    </a:cubicBezTo>
                    <a:cubicBezTo>
                      <a:pt x="-8095" y="69911"/>
                      <a:pt x="-14470" y="144689"/>
                      <a:pt x="27632" y="194754"/>
                    </a:cubicBezTo>
                    <a:cubicBezTo>
                      <a:pt x="31968" y="199906"/>
                      <a:pt x="36730" y="204678"/>
                      <a:pt x="41872" y="209022"/>
                    </a:cubicBezTo>
                    <a:close/>
                  </a:path>
                </a:pathLst>
              </a:custGeom>
              <a:solidFill>
                <a:srgbClr val="29AAE1"/>
              </a:solidFill>
              <a:ln w="9468" cap="flat">
                <a:noFill/>
                <a:prstDash val="solid"/>
                <a:miter/>
              </a:ln>
            </p:spPr>
            <p:txBody>
              <a:bodyPr rtlCol="0" anchor="ctr"/>
              <a:lstStyle/>
              <a:p>
                <a:endParaRPr lang="en-US" dirty="0"/>
              </a:p>
            </p:txBody>
          </p:sp>
        </p:grpSp>
      </p:grpSp>
      <p:sp>
        <p:nvSpPr>
          <p:cNvPr id="14" name="Speech Bubble: Rectangle 13">
            <a:extLst>
              <a:ext uri="{FF2B5EF4-FFF2-40B4-BE49-F238E27FC236}">
                <a16:creationId xmlns:a16="http://schemas.microsoft.com/office/drawing/2014/main" id="{CD06D3FA-B65A-4C99-A0A9-6865691DD440}"/>
              </a:ext>
            </a:extLst>
          </p:cNvPr>
          <p:cNvSpPr/>
          <p:nvPr/>
        </p:nvSpPr>
        <p:spPr>
          <a:xfrm>
            <a:off x="2409825" y="5046523"/>
            <a:ext cx="8543925" cy="1130440"/>
          </a:xfrm>
          <a:prstGeom prst="wedgeRectCallout">
            <a:avLst>
              <a:gd name="adj1" fmla="val -57957"/>
              <a:gd name="adj2" fmla="val -34398"/>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Arial Nova Light" panose="020B0304020202020204" pitchFamily="34" charset="0"/>
              </a:rPr>
              <a:t>“[There are] lots of great services in the ACT, but they don't always interact as well </a:t>
            </a:r>
            <a:br>
              <a:rPr lang="en-GB" sz="1400" dirty="0">
                <a:solidFill>
                  <a:schemeClr val="tx1"/>
                </a:solidFill>
                <a:latin typeface="Arial Nova Light" panose="020B0304020202020204" pitchFamily="34" charset="0"/>
              </a:rPr>
            </a:br>
            <a:r>
              <a:rPr lang="en-GB" sz="1400" dirty="0">
                <a:solidFill>
                  <a:schemeClr val="tx1"/>
                </a:solidFill>
                <a:latin typeface="Arial Nova Light" panose="020B0304020202020204" pitchFamily="34" charset="0"/>
              </a:rPr>
              <a:t>as they can with each other.”</a:t>
            </a:r>
          </a:p>
        </p:txBody>
      </p:sp>
    </p:spTree>
    <p:extLst>
      <p:ext uri="{BB962C8B-B14F-4D97-AF65-F5344CB8AC3E}">
        <p14:creationId xmlns:p14="http://schemas.microsoft.com/office/powerpoint/2010/main" val="893052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123E9-B32B-4AD9-BFEB-BE535300AE1E}"/>
              </a:ext>
            </a:extLst>
          </p:cNvPr>
          <p:cNvSpPr>
            <a:spLocks noGrp="1"/>
          </p:cNvSpPr>
          <p:nvPr>
            <p:ph type="title"/>
          </p:nvPr>
        </p:nvSpPr>
        <p:spPr/>
        <p:txBody>
          <a:bodyPr/>
          <a:lstStyle/>
          <a:p>
            <a:r>
              <a:rPr lang="en-AU" dirty="0"/>
              <a:t>3. Effective referral pathways are crucial to our support systems</a:t>
            </a:r>
            <a:endParaRPr lang="en-US" dirty="0"/>
          </a:p>
        </p:txBody>
      </p:sp>
      <p:sp>
        <p:nvSpPr>
          <p:cNvPr id="3" name="Content Placeholder 2">
            <a:extLst>
              <a:ext uri="{FF2B5EF4-FFF2-40B4-BE49-F238E27FC236}">
                <a16:creationId xmlns:a16="http://schemas.microsoft.com/office/drawing/2014/main" id="{B203A3D5-E421-4F93-A229-9B4C1FDD971F}"/>
              </a:ext>
            </a:extLst>
          </p:cNvPr>
          <p:cNvSpPr>
            <a:spLocks noGrp="1"/>
          </p:cNvSpPr>
          <p:nvPr>
            <p:ph idx="1"/>
          </p:nvPr>
        </p:nvSpPr>
        <p:spPr>
          <a:xfrm>
            <a:off x="1008668" y="1825625"/>
            <a:ext cx="10345132" cy="2878350"/>
          </a:xfrm>
        </p:spPr>
        <p:txBody>
          <a:bodyPr anchor="t">
            <a:noAutofit/>
          </a:bodyPr>
          <a:lstStyle/>
          <a:p>
            <a:pPr marL="0" indent="0">
              <a:buNone/>
            </a:pPr>
            <a:r>
              <a:rPr lang="en-GB" dirty="0"/>
              <a:t>To facilitate client centred approaches, in a world where people have increasingly complex needs and support requirements, effective referral pathways are essential. </a:t>
            </a:r>
          </a:p>
          <a:p>
            <a:pPr marL="0" indent="0">
              <a:buNone/>
            </a:pPr>
            <a:r>
              <a:rPr lang="en-GB" dirty="0"/>
              <a:t>Stakeholders have indicated that the CASP program plays an important role in helping clients navigate these complex systems in addition to providing its own forms of support.</a:t>
            </a:r>
          </a:p>
          <a:p>
            <a:pPr marL="0" indent="0">
              <a:buNone/>
            </a:pPr>
            <a:r>
              <a:rPr lang="en-GB" dirty="0"/>
              <a:t>It acts as an important “connector” for people that aren’t well linked to our systems, and for whom minor incidents or changes in circumstance can have significant and long-lasting impacts on their wellbeing and connection with the community.</a:t>
            </a:r>
          </a:p>
          <a:p>
            <a:pPr marL="0" indent="0">
              <a:buNone/>
            </a:pPr>
            <a:endParaRPr lang="en-GB" dirty="0"/>
          </a:p>
          <a:p>
            <a:pPr marL="0" indent="0">
              <a:buNone/>
            </a:pPr>
            <a:r>
              <a:rPr lang="en-GB" dirty="0"/>
              <a:t>This review has heard that while referrals to, and between, CASP providers are working well in some instances, in others they do not work effectively for eligible clients and/or referrers.</a:t>
            </a:r>
          </a:p>
          <a:p>
            <a:pPr marL="0" indent="0">
              <a:buNone/>
            </a:pPr>
            <a:r>
              <a:rPr lang="en-GB" dirty="0"/>
              <a:t>Many of the challenges identified in consultations will be explored in more detail in the remainder of this report.</a:t>
            </a:r>
            <a:endParaRPr lang="en-US" dirty="0"/>
          </a:p>
        </p:txBody>
      </p:sp>
      <p:sp>
        <p:nvSpPr>
          <p:cNvPr id="4" name="Text Placeholder 3">
            <a:extLst>
              <a:ext uri="{FF2B5EF4-FFF2-40B4-BE49-F238E27FC236}">
                <a16:creationId xmlns:a16="http://schemas.microsoft.com/office/drawing/2014/main" id="{C88D868C-B669-4958-AAC2-284B6C1D6E7D}"/>
              </a:ext>
            </a:extLst>
          </p:cNvPr>
          <p:cNvSpPr>
            <a:spLocks noGrp="1"/>
          </p:cNvSpPr>
          <p:nvPr>
            <p:ph type="body" sz="quarter" idx="13"/>
          </p:nvPr>
        </p:nvSpPr>
        <p:spPr/>
        <p:txBody>
          <a:bodyPr/>
          <a:lstStyle/>
          <a:p>
            <a:r>
              <a:rPr lang="en-AU" dirty="0"/>
              <a:t>“Referrals are an essential part of service delivery, and not just a process”</a:t>
            </a:r>
            <a:endParaRPr lang="en-US" dirty="0"/>
          </a:p>
        </p:txBody>
      </p:sp>
      <p:sp>
        <p:nvSpPr>
          <p:cNvPr id="5" name="Slide Number Placeholder 4">
            <a:extLst>
              <a:ext uri="{FF2B5EF4-FFF2-40B4-BE49-F238E27FC236}">
                <a16:creationId xmlns:a16="http://schemas.microsoft.com/office/drawing/2014/main" id="{596486F4-33A8-4A39-8D68-5CCB52F93609}"/>
              </a:ext>
            </a:extLst>
          </p:cNvPr>
          <p:cNvSpPr>
            <a:spLocks noGrp="1"/>
          </p:cNvSpPr>
          <p:nvPr>
            <p:ph type="sldNum" sz="quarter" idx="12"/>
          </p:nvPr>
        </p:nvSpPr>
        <p:spPr/>
        <p:txBody>
          <a:bodyPr/>
          <a:lstStyle/>
          <a:p>
            <a:fld id="{76D07C32-C9EA-42AD-AEC0-DB5F495AE52E}" type="slidenum">
              <a:rPr lang="en-US" smtClean="0"/>
              <a:t>11</a:t>
            </a:fld>
            <a:endParaRPr lang="en-US" dirty="0"/>
          </a:p>
        </p:txBody>
      </p:sp>
    </p:spTree>
    <p:extLst>
      <p:ext uri="{BB962C8B-B14F-4D97-AF65-F5344CB8AC3E}">
        <p14:creationId xmlns:p14="http://schemas.microsoft.com/office/powerpoint/2010/main" val="2564372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E1A3A-3C0D-4936-AC80-4E6F1D12C31F}"/>
              </a:ext>
            </a:extLst>
          </p:cNvPr>
          <p:cNvSpPr>
            <a:spLocks noGrp="1"/>
          </p:cNvSpPr>
          <p:nvPr>
            <p:ph type="title"/>
          </p:nvPr>
        </p:nvSpPr>
        <p:spPr/>
        <p:txBody>
          <a:bodyPr/>
          <a:lstStyle/>
          <a:p>
            <a:r>
              <a:rPr lang="en-AU" dirty="0"/>
              <a:t>4. It is timely to review the effectiveness of referral pathways</a:t>
            </a:r>
            <a:endParaRPr lang="en-US" dirty="0"/>
          </a:p>
        </p:txBody>
      </p:sp>
      <p:sp>
        <p:nvSpPr>
          <p:cNvPr id="3" name="Content Placeholder 2">
            <a:extLst>
              <a:ext uri="{FF2B5EF4-FFF2-40B4-BE49-F238E27FC236}">
                <a16:creationId xmlns:a16="http://schemas.microsoft.com/office/drawing/2014/main" id="{81C7357D-1724-4560-AC61-72F65AA6906E}"/>
              </a:ext>
            </a:extLst>
          </p:cNvPr>
          <p:cNvSpPr>
            <a:spLocks noGrp="1"/>
          </p:cNvSpPr>
          <p:nvPr>
            <p:ph idx="1"/>
          </p:nvPr>
        </p:nvSpPr>
        <p:spPr/>
        <p:txBody>
          <a:bodyPr>
            <a:noAutofit/>
          </a:bodyPr>
          <a:lstStyle/>
          <a:p>
            <a:pPr marL="0" indent="0">
              <a:buNone/>
            </a:pPr>
            <a:r>
              <a:rPr lang="en-GB" dirty="0"/>
              <a:t>The ACT Health Directorate has heard from a variety of sources over time that navigating CASP and matching CASP-eligible people with the services they need can be difficult and onerous.</a:t>
            </a:r>
          </a:p>
          <a:p>
            <a:pPr marL="0" indent="0">
              <a:buNone/>
            </a:pPr>
            <a:r>
              <a:rPr lang="en-GB" dirty="0"/>
              <a:t>An ACTCOSS review of CASP, published in January 2021, suggested there was an opportunity to improve referrals under the CASP by better educating referring agencies to ensure referrals were appropriate and that clients were being referred when they needed support.</a:t>
            </a:r>
          </a:p>
          <a:p>
            <a:pPr marL="0" indent="0">
              <a:buNone/>
            </a:pPr>
            <a:r>
              <a:rPr lang="en-GB" dirty="0"/>
              <a:t>With these concerns about referrals to the CASP being raised, there are risks that potentially eligible people are not receiving the supports they need, when and where they need them, and that the program is not having as much impact as it could.</a:t>
            </a:r>
          </a:p>
          <a:p>
            <a:pPr marL="0" indent="0">
              <a:buNone/>
            </a:pPr>
            <a:endParaRPr lang="en-GB" sz="1050" dirty="0">
              <a:solidFill>
                <a:srgbClr val="FF0000"/>
              </a:solidFill>
            </a:endParaRPr>
          </a:p>
          <a:p>
            <a:pPr marL="0" indent="0">
              <a:buNone/>
            </a:pPr>
            <a:r>
              <a:rPr lang="en-GB" dirty="0"/>
              <a:t>The ACT Government is also embarking on a new approach to how it prioritises, funds and delivers health and community services in the ACT through the implementation of a commissioning approach.</a:t>
            </a:r>
          </a:p>
          <a:p>
            <a:pPr marL="0" indent="0">
              <a:buNone/>
            </a:pPr>
            <a:r>
              <a:rPr lang="en-US" dirty="0"/>
              <a:t>The ACT Health Directorate will work with the sector in coming months to identify the ongoing needs for support in the community and the outcomes they will seek to deliver together that can best address these needs. </a:t>
            </a:r>
          </a:p>
          <a:p>
            <a:pPr marL="0" indent="0">
              <a:buNone/>
            </a:pPr>
            <a:r>
              <a:rPr lang="en-US" dirty="0"/>
              <a:t>It is anticipated that this new approach will see the services delivered under the CASP combined into a consolidated program with the Flexible Family Support and Transitional Care programs.</a:t>
            </a:r>
          </a:p>
          <a:p>
            <a:pPr marL="0" indent="0">
              <a:buNone/>
            </a:pPr>
            <a:r>
              <a:rPr lang="en-US" dirty="0"/>
              <a:t>With this transition to a commissioning approach, the ACT Government and community sector have an opportunity to design a service delivery model that helps people access supports when and where they are required, and navigate to and between service providers as smoothly as possible.</a:t>
            </a:r>
          </a:p>
        </p:txBody>
      </p:sp>
      <p:sp>
        <p:nvSpPr>
          <p:cNvPr id="4" name="Text Placeholder 3">
            <a:extLst>
              <a:ext uri="{FF2B5EF4-FFF2-40B4-BE49-F238E27FC236}">
                <a16:creationId xmlns:a16="http://schemas.microsoft.com/office/drawing/2014/main" id="{C19B6B39-815F-41FA-9313-B3E09087857E}"/>
              </a:ext>
            </a:extLst>
          </p:cNvPr>
          <p:cNvSpPr>
            <a:spLocks noGrp="1"/>
          </p:cNvSpPr>
          <p:nvPr>
            <p:ph type="body" sz="quarter" idx="13"/>
          </p:nvPr>
        </p:nvSpPr>
        <p:spPr/>
        <p:txBody>
          <a:bodyPr/>
          <a:lstStyle/>
          <a:p>
            <a:r>
              <a:rPr lang="en-AU" dirty="0"/>
              <a:t>The provision of health and community services in the ACT is set to evolve</a:t>
            </a:r>
            <a:endParaRPr lang="en-US" dirty="0"/>
          </a:p>
        </p:txBody>
      </p:sp>
      <p:sp>
        <p:nvSpPr>
          <p:cNvPr id="5" name="Slide Number Placeholder 4">
            <a:extLst>
              <a:ext uri="{FF2B5EF4-FFF2-40B4-BE49-F238E27FC236}">
                <a16:creationId xmlns:a16="http://schemas.microsoft.com/office/drawing/2014/main" id="{98CABBDA-9889-49CE-92CF-456A408F323F}"/>
              </a:ext>
            </a:extLst>
          </p:cNvPr>
          <p:cNvSpPr>
            <a:spLocks noGrp="1"/>
          </p:cNvSpPr>
          <p:nvPr>
            <p:ph type="sldNum" sz="quarter" idx="12"/>
          </p:nvPr>
        </p:nvSpPr>
        <p:spPr/>
        <p:txBody>
          <a:bodyPr/>
          <a:lstStyle/>
          <a:p>
            <a:fld id="{76D07C32-C9EA-42AD-AEC0-DB5F495AE52E}" type="slidenum">
              <a:rPr lang="en-US" smtClean="0"/>
              <a:t>12</a:t>
            </a:fld>
            <a:endParaRPr lang="en-US" dirty="0"/>
          </a:p>
        </p:txBody>
      </p:sp>
    </p:spTree>
    <p:extLst>
      <p:ext uri="{BB962C8B-B14F-4D97-AF65-F5344CB8AC3E}">
        <p14:creationId xmlns:p14="http://schemas.microsoft.com/office/powerpoint/2010/main" val="15803952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CDF43-7500-4F93-BB28-DBDCF0D0C63D}"/>
              </a:ext>
            </a:extLst>
          </p:cNvPr>
          <p:cNvSpPr>
            <a:spLocks noGrp="1"/>
          </p:cNvSpPr>
          <p:nvPr>
            <p:ph type="title"/>
          </p:nvPr>
        </p:nvSpPr>
        <p:spPr/>
        <p:txBody>
          <a:bodyPr/>
          <a:lstStyle/>
          <a:p>
            <a:r>
              <a:rPr lang="en-AU" dirty="0"/>
              <a:t>5. CASP referrals cannot be considered in isolation</a:t>
            </a:r>
            <a:endParaRPr lang="en-US" dirty="0"/>
          </a:p>
        </p:txBody>
      </p:sp>
      <p:sp>
        <p:nvSpPr>
          <p:cNvPr id="3" name="Content Placeholder 2">
            <a:extLst>
              <a:ext uri="{FF2B5EF4-FFF2-40B4-BE49-F238E27FC236}">
                <a16:creationId xmlns:a16="http://schemas.microsoft.com/office/drawing/2014/main" id="{18D61A02-A1CF-4317-AD93-709BF28B5A43}"/>
              </a:ext>
            </a:extLst>
          </p:cNvPr>
          <p:cNvSpPr>
            <a:spLocks noGrp="1"/>
          </p:cNvSpPr>
          <p:nvPr>
            <p:ph idx="1"/>
          </p:nvPr>
        </p:nvSpPr>
        <p:spPr>
          <a:xfrm>
            <a:off x="838199" y="1825625"/>
            <a:ext cx="5153025" cy="4351338"/>
          </a:xfrm>
        </p:spPr>
        <p:txBody>
          <a:bodyPr anchor="ctr">
            <a:noAutofit/>
          </a:bodyPr>
          <a:lstStyle/>
          <a:p>
            <a:pPr marL="0" indent="0">
              <a:lnSpc>
                <a:spcPct val="110000"/>
              </a:lnSpc>
              <a:buNone/>
            </a:pPr>
            <a:r>
              <a:rPr lang="en-GB" dirty="0"/>
              <a:t>In undertaking a process to map and review referral pathways under the CASP, it is important to acknowledge that these </a:t>
            </a:r>
            <a:br>
              <a:rPr lang="en-GB" dirty="0"/>
            </a:br>
            <a:r>
              <a:rPr lang="en-GB" dirty="0"/>
              <a:t>referral processes exist within a broader program context.</a:t>
            </a:r>
          </a:p>
          <a:p>
            <a:pPr marL="0" indent="0">
              <a:lnSpc>
                <a:spcPct val="110000"/>
              </a:lnSpc>
              <a:buNone/>
            </a:pPr>
            <a:r>
              <a:rPr lang="en-GB" dirty="0"/>
              <a:t>As a result, some of the current challenges with referrals and opportunities to make improvements in the future are not things that can be considered in isolation.</a:t>
            </a:r>
          </a:p>
          <a:p>
            <a:pPr marL="0" indent="0">
              <a:lnSpc>
                <a:spcPct val="110000"/>
              </a:lnSpc>
              <a:buNone/>
            </a:pPr>
            <a:endParaRPr lang="en-GB" dirty="0"/>
          </a:p>
          <a:p>
            <a:pPr marL="0" indent="0">
              <a:lnSpc>
                <a:spcPct val="110000"/>
              </a:lnSpc>
              <a:buNone/>
            </a:pPr>
            <a:r>
              <a:rPr lang="en-GB" dirty="0"/>
              <a:t>Several broader contextual issues associated with the CASP are introduced in this section.</a:t>
            </a:r>
          </a:p>
          <a:p>
            <a:pPr marL="0" indent="0">
              <a:lnSpc>
                <a:spcPct val="110000"/>
              </a:lnSpc>
              <a:buNone/>
            </a:pPr>
            <a:endParaRPr lang="en-GB" dirty="0"/>
          </a:p>
          <a:p>
            <a:pPr marL="0" indent="0">
              <a:lnSpc>
                <a:spcPct val="110000"/>
              </a:lnSpc>
              <a:buNone/>
            </a:pPr>
            <a:r>
              <a:rPr lang="en-GB" dirty="0"/>
              <a:t>While they are outside the scope of this project and not within its remit to address or make recommendations, they are introduced here to provide the full context in which future decisions around program design and referrals need to be made.</a:t>
            </a:r>
            <a:endParaRPr lang="en-US" dirty="0"/>
          </a:p>
        </p:txBody>
      </p:sp>
      <p:sp>
        <p:nvSpPr>
          <p:cNvPr id="4" name="Text Placeholder 3">
            <a:extLst>
              <a:ext uri="{FF2B5EF4-FFF2-40B4-BE49-F238E27FC236}">
                <a16:creationId xmlns:a16="http://schemas.microsoft.com/office/drawing/2014/main" id="{6901A4D3-0167-4D82-B1D4-81BEC0705A96}"/>
              </a:ext>
            </a:extLst>
          </p:cNvPr>
          <p:cNvSpPr>
            <a:spLocks noGrp="1"/>
          </p:cNvSpPr>
          <p:nvPr>
            <p:ph type="body" sz="quarter" idx="13"/>
          </p:nvPr>
        </p:nvSpPr>
        <p:spPr/>
        <p:txBody>
          <a:bodyPr/>
          <a:lstStyle/>
          <a:p>
            <a:r>
              <a:rPr lang="en-AU" dirty="0"/>
              <a:t>CASP referrals occur within a broader program context and environment</a:t>
            </a:r>
            <a:endParaRPr lang="en-US" dirty="0"/>
          </a:p>
        </p:txBody>
      </p:sp>
      <p:sp>
        <p:nvSpPr>
          <p:cNvPr id="5" name="Slide Number Placeholder 4">
            <a:extLst>
              <a:ext uri="{FF2B5EF4-FFF2-40B4-BE49-F238E27FC236}">
                <a16:creationId xmlns:a16="http://schemas.microsoft.com/office/drawing/2014/main" id="{8653DEFA-43FF-43E9-95D9-5EABA525F2A9}"/>
              </a:ext>
            </a:extLst>
          </p:cNvPr>
          <p:cNvSpPr>
            <a:spLocks noGrp="1"/>
          </p:cNvSpPr>
          <p:nvPr>
            <p:ph type="sldNum" sz="quarter" idx="12"/>
          </p:nvPr>
        </p:nvSpPr>
        <p:spPr/>
        <p:txBody>
          <a:bodyPr/>
          <a:lstStyle/>
          <a:p>
            <a:fld id="{76D07C32-C9EA-42AD-AEC0-DB5F495AE52E}" type="slidenum">
              <a:rPr lang="en-US" smtClean="0"/>
              <a:t>13</a:t>
            </a:fld>
            <a:endParaRPr lang="en-US" dirty="0"/>
          </a:p>
        </p:txBody>
      </p:sp>
      <p:sp>
        <p:nvSpPr>
          <p:cNvPr id="10" name="Rectangle 9">
            <a:extLst>
              <a:ext uri="{FF2B5EF4-FFF2-40B4-BE49-F238E27FC236}">
                <a16:creationId xmlns:a16="http://schemas.microsoft.com/office/drawing/2014/main" id="{C853CF7E-86B3-471A-AB0D-94ED607C502E}"/>
              </a:ext>
            </a:extLst>
          </p:cNvPr>
          <p:cNvSpPr/>
          <p:nvPr/>
        </p:nvSpPr>
        <p:spPr>
          <a:xfrm>
            <a:off x="6872140" y="2260293"/>
            <a:ext cx="4481660" cy="3519311"/>
          </a:xfrm>
          <a:prstGeom prst="rect">
            <a:avLst/>
          </a:prstGeom>
          <a:solidFill>
            <a:srgbClr val="29AAE1"/>
          </a:solidFill>
          <a:ln>
            <a:noFill/>
          </a:ln>
        </p:spPr>
        <p:style>
          <a:lnRef idx="2">
            <a:schemeClr val="accent1">
              <a:shade val="50000"/>
            </a:schemeClr>
          </a:lnRef>
          <a:fillRef idx="1">
            <a:schemeClr val="accent1"/>
          </a:fillRef>
          <a:effectRef idx="0">
            <a:schemeClr val="accent1"/>
          </a:effectRef>
          <a:fontRef idx="minor">
            <a:schemeClr val="lt1"/>
          </a:fontRef>
        </p:style>
        <p:txBody>
          <a:bodyPr lIns="396000" rtlCol="0" anchor="ctr"/>
          <a:lstStyle/>
          <a:p>
            <a:r>
              <a:rPr lang="en-AU" sz="1600" dirty="0">
                <a:latin typeface="Arial Nova Light" panose="020B0304020202020204" pitchFamily="34" charset="0"/>
              </a:rPr>
              <a:t>In this section:</a:t>
            </a:r>
          </a:p>
          <a:p>
            <a:endParaRPr lang="en-AU" sz="1600" dirty="0">
              <a:latin typeface="Arial Nova Light" panose="020B0304020202020204" pitchFamily="34" charset="0"/>
            </a:endParaRPr>
          </a:p>
          <a:p>
            <a:pPr marL="285750" indent="-285750">
              <a:lnSpc>
                <a:spcPct val="150000"/>
              </a:lnSpc>
              <a:buClr>
                <a:schemeClr val="bg1"/>
              </a:buClr>
              <a:buFont typeface="Tahoma" panose="020B0604030504040204" pitchFamily="34" charset="0"/>
              <a:buChar char="‣"/>
            </a:pPr>
            <a:r>
              <a:rPr lang="en-AU" sz="1600" dirty="0">
                <a:latin typeface="Arial Nova Light" panose="020B0304020202020204" pitchFamily="34" charset="0"/>
              </a:rPr>
              <a:t>Program outcomes and scope</a:t>
            </a:r>
          </a:p>
          <a:p>
            <a:pPr marL="285750" indent="-285750">
              <a:lnSpc>
                <a:spcPct val="150000"/>
              </a:lnSpc>
              <a:buClr>
                <a:schemeClr val="bg1"/>
              </a:buClr>
              <a:buFont typeface="Tahoma" panose="020B0604030504040204" pitchFamily="34" charset="0"/>
              <a:buChar char="‣"/>
            </a:pPr>
            <a:r>
              <a:rPr lang="en-AU" sz="1600" dirty="0">
                <a:latin typeface="Arial Nova Light" panose="020B0304020202020204" pitchFamily="34" charset="0"/>
              </a:rPr>
              <a:t>Program eligibility</a:t>
            </a:r>
          </a:p>
          <a:p>
            <a:pPr marL="285750" indent="-285750">
              <a:lnSpc>
                <a:spcPct val="150000"/>
              </a:lnSpc>
              <a:buClr>
                <a:schemeClr val="bg1"/>
              </a:buClr>
              <a:buFont typeface="Tahoma" panose="020B0604030504040204" pitchFamily="34" charset="0"/>
              <a:buChar char="‣"/>
            </a:pPr>
            <a:r>
              <a:rPr lang="en-AU" sz="1600" dirty="0">
                <a:latin typeface="Arial Nova Light" panose="020B0304020202020204" pitchFamily="34" charset="0"/>
              </a:rPr>
              <a:t>Workforce stability</a:t>
            </a:r>
          </a:p>
          <a:p>
            <a:pPr marL="285750" indent="-285750">
              <a:lnSpc>
                <a:spcPct val="150000"/>
              </a:lnSpc>
              <a:buClr>
                <a:schemeClr val="bg1"/>
              </a:buClr>
              <a:buFont typeface="Tahoma" panose="020B0604030504040204" pitchFamily="34" charset="0"/>
              <a:buChar char="‣"/>
            </a:pPr>
            <a:r>
              <a:rPr lang="en-AU" sz="1600" dirty="0">
                <a:latin typeface="Arial Nova Light" panose="020B0304020202020204" pitchFamily="34" charset="0"/>
              </a:rPr>
              <a:t>Integration of health systems</a:t>
            </a:r>
          </a:p>
          <a:p>
            <a:pPr marL="285750" indent="-285750">
              <a:lnSpc>
                <a:spcPct val="150000"/>
              </a:lnSpc>
              <a:buClr>
                <a:schemeClr val="bg1"/>
              </a:buClr>
              <a:buFont typeface="Tahoma" panose="020B0604030504040204" pitchFamily="34" charset="0"/>
              <a:buChar char="‣"/>
            </a:pPr>
            <a:r>
              <a:rPr lang="en-US" sz="1600" dirty="0">
                <a:latin typeface="Arial Nova Light" panose="020B0304020202020204" pitchFamily="34" charset="0"/>
              </a:rPr>
              <a:t>The network of CASP providers</a:t>
            </a:r>
          </a:p>
          <a:p>
            <a:pPr marL="285750" indent="-285750">
              <a:lnSpc>
                <a:spcPct val="150000"/>
              </a:lnSpc>
              <a:buClr>
                <a:schemeClr val="bg1"/>
              </a:buClr>
              <a:buFont typeface="Tahoma" panose="020B0604030504040204" pitchFamily="34" charset="0"/>
              <a:buChar char="‣"/>
            </a:pPr>
            <a:r>
              <a:rPr lang="en-US" sz="1600" dirty="0">
                <a:latin typeface="Arial Nova Light" panose="020B0304020202020204" pitchFamily="34" charset="0"/>
              </a:rPr>
              <a:t>The transition to commissioning</a:t>
            </a:r>
          </a:p>
        </p:txBody>
      </p:sp>
    </p:spTree>
    <p:extLst>
      <p:ext uri="{BB962C8B-B14F-4D97-AF65-F5344CB8AC3E}">
        <p14:creationId xmlns:p14="http://schemas.microsoft.com/office/powerpoint/2010/main" val="35493574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CDF43-7500-4F93-BB28-DBDCF0D0C63D}"/>
              </a:ext>
            </a:extLst>
          </p:cNvPr>
          <p:cNvSpPr>
            <a:spLocks noGrp="1"/>
          </p:cNvSpPr>
          <p:nvPr>
            <p:ph type="title"/>
          </p:nvPr>
        </p:nvSpPr>
        <p:spPr/>
        <p:txBody>
          <a:bodyPr/>
          <a:lstStyle/>
          <a:p>
            <a:r>
              <a:rPr lang="en-AU" dirty="0"/>
              <a:t>5. CASP referrals cannot be considered in isolation</a:t>
            </a:r>
            <a:endParaRPr lang="en-US" dirty="0"/>
          </a:p>
        </p:txBody>
      </p:sp>
      <p:sp>
        <p:nvSpPr>
          <p:cNvPr id="4" name="Text Placeholder 3">
            <a:extLst>
              <a:ext uri="{FF2B5EF4-FFF2-40B4-BE49-F238E27FC236}">
                <a16:creationId xmlns:a16="http://schemas.microsoft.com/office/drawing/2014/main" id="{6901A4D3-0167-4D82-B1D4-81BEC0705A96}"/>
              </a:ext>
            </a:extLst>
          </p:cNvPr>
          <p:cNvSpPr>
            <a:spLocks noGrp="1"/>
          </p:cNvSpPr>
          <p:nvPr>
            <p:ph type="body" sz="quarter" idx="13"/>
          </p:nvPr>
        </p:nvSpPr>
        <p:spPr/>
        <p:txBody>
          <a:bodyPr/>
          <a:lstStyle/>
          <a:p>
            <a:r>
              <a:rPr lang="en-AU" dirty="0"/>
              <a:t>Some stakeholders are seeking greater clarity around the program’s desired outcomes</a:t>
            </a:r>
            <a:endParaRPr lang="en-US" dirty="0"/>
          </a:p>
        </p:txBody>
      </p:sp>
      <p:sp>
        <p:nvSpPr>
          <p:cNvPr id="5" name="Slide Number Placeholder 4">
            <a:extLst>
              <a:ext uri="{FF2B5EF4-FFF2-40B4-BE49-F238E27FC236}">
                <a16:creationId xmlns:a16="http://schemas.microsoft.com/office/drawing/2014/main" id="{8653DEFA-43FF-43E9-95D9-5EABA525F2A9}"/>
              </a:ext>
            </a:extLst>
          </p:cNvPr>
          <p:cNvSpPr>
            <a:spLocks noGrp="1"/>
          </p:cNvSpPr>
          <p:nvPr>
            <p:ph type="sldNum" sz="quarter" idx="12"/>
          </p:nvPr>
        </p:nvSpPr>
        <p:spPr/>
        <p:txBody>
          <a:bodyPr/>
          <a:lstStyle/>
          <a:p>
            <a:fld id="{76D07C32-C9EA-42AD-AEC0-DB5F495AE52E}" type="slidenum">
              <a:rPr lang="en-US" smtClean="0"/>
              <a:t>14</a:t>
            </a:fld>
            <a:endParaRPr lang="en-US" dirty="0"/>
          </a:p>
        </p:txBody>
      </p:sp>
      <p:sp>
        <p:nvSpPr>
          <p:cNvPr id="8" name="Content Placeholder 7">
            <a:extLst>
              <a:ext uri="{FF2B5EF4-FFF2-40B4-BE49-F238E27FC236}">
                <a16:creationId xmlns:a16="http://schemas.microsoft.com/office/drawing/2014/main" id="{EE209CD1-D796-4EA0-88E6-0740112A6725}"/>
              </a:ext>
            </a:extLst>
          </p:cNvPr>
          <p:cNvSpPr>
            <a:spLocks noGrp="1"/>
          </p:cNvSpPr>
          <p:nvPr>
            <p:ph idx="1"/>
          </p:nvPr>
        </p:nvSpPr>
        <p:spPr>
          <a:xfrm>
            <a:off x="838199" y="1825625"/>
            <a:ext cx="10568233" cy="4351338"/>
          </a:xfrm>
        </p:spPr>
        <p:txBody>
          <a:bodyPr>
            <a:noAutofit/>
          </a:bodyPr>
          <a:lstStyle/>
          <a:p>
            <a:pPr marL="0" indent="0">
              <a:buNone/>
            </a:pPr>
            <a:r>
              <a:rPr lang="en-GB" dirty="0"/>
              <a:t>CASP has a stated aim to enhance health and wellbeing and facilitate independence and participation in the community for individuals with health issues that are short-term or episodic in nature.</a:t>
            </a:r>
          </a:p>
          <a:p>
            <a:pPr marL="0" indent="0">
              <a:buNone/>
            </a:pPr>
            <a:r>
              <a:rPr lang="en-GB" dirty="0"/>
              <a:t>However, while the program is providing valuable supports to clients, it is not clear that it is focused on the client cohort it originally intended to support. Stakeholders highlighted the emphasis providers are giving to supporting clients to access the NDIS as an example.</a:t>
            </a:r>
          </a:p>
          <a:p>
            <a:pPr marL="0" indent="0">
              <a:buNone/>
            </a:pPr>
            <a:r>
              <a:rPr lang="en-GB" dirty="0"/>
              <a:t>It was suggested that in future the CASP (or any successor) should more clearly stipulate the outcomes it is seeking to deliver, what services can be provided to deliver these outcomes and what benefits clients can expect to receive.</a:t>
            </a:r>
          </a:p>
          <a:p>
            <a:pPr marL="0" indent="0">
              <a:buNone/>
            </a:pPr>
            <a:r>
              <a:rPr lang="en-GB" dirty="0"/>
              <a:t>It was also highlighted by some participants that short-term health issues can have serious and long-term lifestyle impacts, and that early intervention through CASP to provide the right supports at the right time could have significant positive impacts over time.</a:t>
            </a:r>
          </a:p>
          <a:p>
            <a:pPr marL="0" indent="0">
              <a:buNone/>
            </a:pPr>
            <a:r>
              <a:rPr lang="en-GB" dirty="0"/>
              <a:t>Some stakeholders also suggested that adapting the objectives and outcomes sought by the program could enable it to support some cohorts that cannot currently be well supported by the CASP, such as groups with early onset conditions (e.g. dementia and arthritis).</a:t>
            </a:r>
          </a:p>
          <a:p>
            <a:pPr lvl="1"/>
            <a:endParaRPr lang="en-GB" dirty="0">
              <a:solidFill>
                <a:srgbClr val="FF0000"/>
              </a:solidFill>
            </a:endParaRPr>
          </a:p>
          <a:p>
            <a:endParaRPr lang="en-US" dirty="0"/>
          </a:p>
        </p:txBody>
      </p:sp>
      <p:grpSp>
        <p:nvGrpSpPr>
          <p:cNvPr id="11" name="Group 10">
            <a:extLst>
              <a:ext uri="{FF2B5EF4-FFF2-40B4-BE49-F238E27FC236}">
                <a16:creationId xmlns:a16="http://schemas.microsoft.com/office/drawing/2014/main" id="{DA6DCA64-3D43-490E-AB54-7577A3BF8DC0}"/>
              </a:ext>
            </a:extLst>
          </p:cNvPr>
          <p:cNvGrpSpPr>
            <a:grpSpLocks noChangeAspect="1"/>
          </p:cNvGrpSpPr>
          <p:nvPr/>
        </p:nvGrpSpPr>
        <p:grpSpPr>
          <a:xfrm>
            <a:off x="1009650" y="5046522"/>
            <a:ext cx="1019175" cy="1145419"/>
            <a:chOff x="7402367" y="3490762"/>
            <a:chExt cx="2689250" cy="3022367"/>
          </a:xfrm>
        </p:grpSpPr>
        <p:sp>
          <p:nvSpPr>
            <p:cNvPr id="12" name="Oval 11">
              <a:extLst>
                <a:ext uri="{FF2B5EF4-FFF2-40B4-BE49-F238E27FC236}">
                  <a16:creationId xmlns:a16="http://schemas.microsoft.com/office/drawing/2014/main" id="{32B0E0C6-DA01-40F4-A295-90807F9FED27}"/>
                </a:ext>
              </a:extLst>
            </p:cNvPr>
            <p:cNvSpPr/>
            <p:nvPr/>
          </p:nvSpPr>
          <p:spPr>
            <a:xfrm>
              <a:off x="7402367" y="5801111"/>
              <a:ext cx="2689250" cy="712018"/>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oup 12">
              <a:extLst>
                <a:ext uri="{FF2B5EF4-FFF2-40B4-BE49-F238E27FC236}">
                  <a16:creationId xmlns:a16="http://schemas.microsoft.com/office/drawing/2014/main" id="{A25EDF14-8F2D-4F8A-8EB3-CB8F2980EF64}"/>
                </a:ext>
              </a:extLst>
            </p:cNvPr>
            <p:cNvGrpSpPr/>
            <p:nvPr/>
          </p:nvGrpSpPr>
          <p:grpSpPr>
            <a:xfrm>
              <a:off x="8160264" y="3490762"/>
              <a:ext cx="1175182" cy="2686201"/>
              <a:chOff x="9152503" y="5787817"/>
              <a:chExt cx="1747411" cy="3994194"/>
            </a:xfrm>
            <a:solidFill>
              <a:schemeClr val="accent1"/>
            </a:solidFill>
          </p:grpSpPr>
          <p:sp>
            <p:nvSpPr>
              <p:cNvPr id="14" name="Freeform 58">
                <a:extLst>
                  <a:ext uri="{FF2B5EF4-FFF2-40B4-BE49-F238E27FC236}">
                    <a16:creationId xmlns:a16="http://schemas.microsoft.com/office/drawing/2014/main" id="{67AAB6CF-AF2B-4F75-841B-A21F2A5CE025}"/>
                  </a:ext>
                </a:extLst>
              </p:cNvPr>
              <p:cNvSpPr/>
              <p:nvPr/>
            </p:nvSpPr>
            <p:spPr>
              <a:xfrm>
                <a:off x="9152503" y="6720151"/>
                <a:ext cx="1747411" cy="3061860"/>
              </a:xfrm>
              <a:custGeom>
                <a:avLst/>
                <a:gdLst>
                  <a:gd name="connsiteX0" fmla="*/ 320731 w 425006"/>
                  <a:gd name="connsiteY0" fmla="*/ 413 h 744708"/>
                  <a:gd name="connsiteX1" fmla="*/ 311244 w 425006"/>
                  <a:gd name="connsiteY1" fmla="*/ 9348 h 744708"/>
                  <a:gd name="connsiteX2" fmla="*/ 113161 w 425006"/>
                  <a:gd name="connsiteY2" fmla="*/ 9348 h 744708"/>
                  <a:gd name="connsiteX3" fmla="*/ 103674 w 425006"/>
                  <a:gd name="connsiteY3" fmla="*/ -157 h 744708"/>
                  <a:gd name="connsiteX4" fmla="*/ -206 w 425006"/>
                  <a:gd name="connsiteY4" fmla="*/ 142994 h 744708"/>
                  <a:gd name="connsiteX5" fmla="*/ -206 w 425006"/>
                  <a:gd name="connsiteY5" fmla="*/ 345933 h 744708"/>
                  <a:gd name="connsiteX6" fmla="*/ 58802 w 425006"/>
                  <a:gd name="connsiteY6" fmla="*/ 405056 h 744708"/>
                  <a:gd name="connsiteX7" fmla="*/ 73316 w 425006"/>
                  <a:gd name="connsiteY7" fmla="*/ 405056 h 744708"/>
                  <a:gd name="connsiteX8" fmla="*/ 73316 w 425006"/>
                  <a:gd name="connsiteY8" fmla="*/ 679666 h 744708"/>
                  <a:gd name="connsiteX9" fmla="*/ 138120 w 425006"/>
                  <a:gd name="connsiteY9" fmla="*/ 739731 h 744708"/>
                  <a:gd name="connsiteX10" fmla="*/ 198067 w 425006"/>
                  <a:gd name="connsiteY10" fmla="*/ 679666 h 744708"/>
                  <a:gd name="connsiteX11" fmla="*/ 198067 w 425006"/>
                  <a:gd name="connsiteY11" fmla="*/ 508570 h 744708"/>
                  <a:gd name="connsiteX12" fmla="*/ 210656 w 425006"/>
                  <a:gd name="connsiteY12" fmla="*/ 492658 h 744708"/>
                  <a:gd name="connsiteX13" fmla="*/ 226527 w 425006"/>
                  <a:gd name="connsiteY13" fmla="*/ 505272 h 744708"/>
                  <a:gd name="connsiteX14" fmla="*/ 226527 w 425006"/>
                  <a:gd name="connsiteY14" fmla="*/ 508570 h 744708"/>
                  <a:gd name="connsiteX15" fmla="*/ 226527 w 425006"/>
                  <a:gd name="connsiteY15" fmla="*/ 679666 h 744708"/>
                  <a:gd name="connsiteX16" fmla="*/ 286379 w 425006"/>
                  <a:gd name="connsiteY16" fmla="*/ 744502 h 744708"/>
                  <a:gd name="connsiteX17" fmla="*/ 351088 w 425006"/>
                  <a:gd name="connsiteY17" fmla="*/ 684543 h 744708"/>
                  <a:gd name="connsiteX18" fmla="*/ 351088 w 425006"/>
                  <a:gd name="connsiteY18" fmla="*/ 679666 h 744708"/>
                  <a:gd name="connsiteX19" fmla="*/ 351088 w 425006"/>
                  <a:gd name="connsiteY19" fmla="*/ 405247 h 744708"/>
                  <a:gd name="connsiteX20" fmla="*/ 365793 w 425006"/>
                  <a:gd name="connsiteY20" fmla="*/ 405247 h 744708"/>
                  <a:gd name="connsiteX21" fmla="*/ 424800 w 425006"/>
                  <a:gd name="connsiteY21" fmla="*/ 346124 h 744708"/>
                  <a:gd name="connsiteX22" fmla="*/ 424800 w 425006"/>
                  <a:gd name="connsiteY22" fmla="*/ 143564 h 744708"/>
                  <a:gd name="connsiteX23" fmla="*/ 320731 w 425006"/>
                  <a:gd name="connsiteY23" fmla="*/ 413 h 744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25006" h="744708">
                    <a:moveTo>
                      <a:pt x="320731" y="413"/>
                    </a:moveTo>
                    <a:cubicBezTo>
                      <a:pt x="317695" y="3455"/>
                      <a:pt x="314564" y="6497"/>
                      <a:pt x="311244" y="9348"/>
                    </a:cubicBezTo>
                    <a:cubicBezTo>
                      <a:pt x="254124" y="57940"/>
                      <a:pt x="170280" y="57940"/>
                      <a:pt x="113161" y="9348"/>
                    </a:cubicBezTo>
                    <a:cubicBezTo>
                      <a:pt x="109746" y="6497"/>
                      <a:pt x="106615" y="3455"/>
                      <a:pt x="103674" y="-157"/>
                    </a:cubicBezTo>
                    <a:cubicBezTo>
                      <a:pt x="41754" y="19976"/>
                      <a:pt x="-177" y="77768"/>
                      <a:pt x="-206" y="142994"/>
                    </a:cubicBezTo>
                    <a:lnTo>
                      <a:pt x="-206" y="345933"/>
                    </a:lnTo>
                    <a:cubicBezTo>
                      <a:pt x="-206" y="378584"/>
                      <a:pt x="26215" y="405056"/>
                      <a:pt x="58802" y="405056"/>
                    </a:cubicBezTo>
                    <a:lnTo>
                      <a:pt x="73316" y="405056"/>
                    </a:lnTo>
                    <a:lnTo>
                      <a:pt x="73316" y="679666"/>
                    </a:lnTo>
                    <a:cubicBezTo>
                      <a:pt x="74664" y="714180"/>
                      <a:pt x="103674" y="741071"/>
                      <a:pt x="138120" y="739731"/>
                    </a:cubicBezTo>
                    <a:cubicBezTo>
                      <a:pt x="170688" y="738457"/>
                      <a:pt x="196796" y="712298"/>
                      <a:pt x="198067" y="679666"/>
                    </a:cubicBezTo>
                    <a:lnTo>
                      <a:pt x="198067" y="508570"/>
                    </a:lnTo>
                    <a:cubicBezTo>
                      <a:pt x="197156" y="500699"/>
                      <a:pt x="202792" y="493570"/>
                      <a:pt x="210656" y="492658"/>
                    </a:cubicBezTo>
                    <a:cubicBezTo>
                      <a:pt x="218511" y="491755"/>
                      <a:pt x="225617" y="497401"/>
                      <a:pt x="226527" y="505272"/>
                    </a:cubicBezTo>
                    <a:cubicBezTo>
                      <a:pt x="226651" y="506365"/>
                      <a:pt x="226651" y="507477"/>
                      <a:pt x="226527" y="508570"/>
                    </a:cubicBezTo>
                    <a:lnTo>
                      <a:pt x="226527" y="679666"/>
                    </a:lnTo>
                    <a:cubicBezTo>
                      <a:pt x="225180" y="714133"/>
                      <a:pt x="251980" y="743162"/>
                      <a:pt x="286379" y="744502"/>
                    </a:cubicBezTo>
                    <a:cubicBezTo>
                      <a:pt x="320769" y="745852"/>
                      <a:pt x="349741" y="719000"/>
                      <a:pt x="351088" y="684543"/>
                    </a:cubicBezTo>
                    <a:cubicBezTo>
                      <a:pt x="351155" y="682917"/>
                      <a:pt x="351155" y="681292"/>
                      <a:pt x="351088" y="679666"/>
                    </a:cubicBezTo>
                    <a:lnTo>
                      <a:pt x="351088" y="405247"/>
                    </a:lnTo>
                    <a:lnTo>
                      <a:pt x="365793" y="405247"/>
                    </a:lnTo>
                    <a:cubicBezTo>
                      <a:pt x="398380" y="405247"/>
                      <a:pt x="424800" y="378775"/>
                      <a:pt x="424800" y="346124"/>
                    </a:cubicBezTo>
                    <a:lnTo>
                      <a:pt x="424800" y="143564"/>
                    </a:lnTo>
                    <a:cubicBezTo>
                      <a:pt x="424781" y="78281"/>
                      <a:pt x="382746" y="20460"/>
                      <a:pt x="320731" y="413"/>
                    </a:cubicBezTo>
                    <a:close/>
                  </a:path>
                </a:pathLst>
              </a:custGeom>
              <a:solidFill>
                <a:srgbClr val="29AAE1"/>
              </a:solidFill>
              <a:ln w="9468" cap="flat">
                <a:noFill/>
                <a:prstDash val="solid"/>
                <a:miter/>
              </a:ln>
            </p:spPr>
            <p:txBody>
              <a:bodyPr rtlCol="0" anchor="ctr"/>
              <a:lstStyle/>
              <a:p>
                <a:endParaRPr lang="en-US" dirty="0"/>
              </a:p>
            </p:txBody>
          </p:sp>
          <p:sp>
            <p:nvSpPr>
              <p:cNvPr id="15" name="Freeform 59">
                <a:extLst>
                  <a:ext uri="{FF2B5EF4-FFF2-40B4-BE49-F238E27FC236}">
                    <a16:creationId xmlns:a16="http://schemas.microsoft.com/office/drawing/2014/main" id="{94D2578E-D8E6-46A9-90F6-A0A3A732A869}"/>
                  </a:ext>
                </a:extLst>
              </p:cNvPr>
              <p:cNvSpPr/>
              <p:nvPr/>
            </p:nvSpPr>
            <p:spPr>
              <a:xfrm>
                <a:off x="9537269" y="5787817"/>
                <a:ext cx="972809" cy="975755"/>
              </a:xfrm>
              <a:custGeom>
                <a:avLst/>
                <a:gdLst>
                  <a:gd name="connsiteX0" fmla="*/ 42536 w 236607"/>
                  <a:gd name="connsiteY0" fmla="*/ 209022 h 237324"/>
                  <a:gd name="connsiteX1" fmla="*/ 57715 w 236607"/>
                  <a:gd name="connsiteY1" fmla="*/ 219858 h 237324"/>
                  <a:gd name="connsiteX2" fmla="*/ 179904 w 236607"/>
                  <a:gd name="connsiteY2" fmla="*/ 219858 h 237324"/>
                  <a:gd name="connsiteX3" fmla="*/ 194324 w 236607"/>
                  <a:gd name="connsiteY3" fmla="*/ 209022 h 237324"/>
                  <a:gd name="connsiteX4" fmla="*/ 208563 w 236607"/>
                  <a:gd name="connsiteY4" fmla="*/ 42003 h 237324"/>
                  <a:gd name="connsiteX5" fmla="*/ 41872 w 236607"/>
                  <a:gd name="connsiteY5" fmla="*/ 27735 h 237324"/>
                  <a:gd name="connsiteX6" fmla="*/ 27632 w 236607"/>
                  <a:gd name="connsiteY6" fmla="*/ 194754 h 237324"/>
                  <a:gd name="connsiteX7" fmla="*/ 41872 w 236607"/>
                  <a:gd name="connsiteY7" fmla="*/ 209022 h 237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607" h="237324">
                    <a:moveTo>
                      <a:pt x="42536" y="209022"/>
                    </a:moveTo>
                    <a:cubicBezTo>
                      <a:pt x="47317" y="213014"/>
                      <a:pt x="52383" y="216636"/>
                      <a:pt x="57715" y="219858"/>
                    </a:cubicBezTo>
                    <a:cubicBezTo>
                      <a:pt x="95187" y="242937"/>
                      <a:pt x="142431" y="242937"/>
                      <a:pt x="179904" y="219858"/>
                    </a:cubicBezTo>
                    <a:cubicBezTo>
                      <a:pt x="184989" y="216636"/>
                      <a:pt x="189808" y="213004"/>
                      <a:pt x="194324" y="209022"/>
                    </a:cubicBezTo>
                    <a:cubicBezTo>
                      <a:pt x="244290" y="166837"/>
                      <a:pt x="250665" y="92058"/>
                      <a:pt x="208563" y="42003"/>
                    </a:cubicBezTo>
                    <a:cubicBezTo>
                      <a:pt x="166471" y="-8062"/>
                      <a:pt x="91838" y="-14449"/>
                      <a:pt x="41872" y="27735"/>
                    </a:cubicBezTo>
                    <a:cubicBezTo>
                      <a:pt x="-8095" y="69911"/>
                      <a:pt x="-14470" y="144689"/>
                      <a:pt x="27632" y="194754"/>
                    </a:cubicBezTo>
                    <a:cubicBezTo>
                      <a:pt x="31968" y="199906"/>
                      <a:pt x="36730" y="204678"/>
                      <a:pt x="41872" y="209022"/>
                    </a:cubicBezTo>
                    <a:close/>
                  </a:path>
                </a:pathLst>
              </a:custGeom>
              <a:solidFill>
                <a:srgbClr val="29AAE1"/>
              </a:solidFill>
              <a:ln w="9468" cap="flat">
                <a:noFill/>
                <a:prstDash val="solid"/>
                <a:miter/>
              </a:ln>
            </p:spPr>
            <p:txBody>
              <a:bodyPr rtlCol="0" anchor="ctr"/>
              <a:lstStyle/>
              <a:p>
                <a:endParaRPr lang="en-US" dirty="0"/>
              </a:p>
            </p:txBody>
          </p:sp>
        </p:grpSp>
      </p:grpSp>
      <p:sp>
        <p:nvSpPr>
          <p:cNvPr id="16" name="Speech Bubble: Rectangle 15">
            <a:extLst>
              <a:ext uri="{FF2B5EF4-FFF2-40B4-BE49-F238E27FC236}">
                <a16:creationId xmlns:a16="http://schemas.microsoft.com/office/drawing/2014/main" id="{F0B6920B-EFAA-43E2-87F2-8CF68D036F32}"/>
              </a:ext>
            </a:extLst>
          </p:cNvPr>
          <p:cNvSpPr/>
          <p:nvPr/>
        </p:nvSpPr>
        <p:spPr>
          <a:xfrm>
            <a:off x="2409825" y="5046523"/>
            <a:ext cx="8543925" cy="1130440"/>
          </a:xfrm>
          <a:prstGeom prst="wedgeRectCallout">
            <a:avLst>
              <a:gd name="adj1" fmla="val -57957"/>
              <a:gd name="adj2" fmla="val -34398"/>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Arial Nova Light" panose="020B0304020202020204" pitchFamily="34" charset="0"/>
              </a:rPr>
              <a:t>“We are only providing support to those who have a connection to the providers and are supplementing </a:t>
            </a:r>
            <a:br>
              <a:rPr lang="en-GB" sz="1400" dirty="0">
                <a:solidFill>
                  <a:schemeClr val="tx1"/>
                </a:solidFill>
                <a:latin typeface="Arial Nova Light" panose="020B0304020202020204" pitchFamily="34" charset="0"/>
              </a:rPr>
            </a:br>
            <a:r>
              <a:rPr lang="en-GB" sz="1400" dirty="0">
                <a:solidFill>
                  <a:schemeClr val="tx1"/>
                </a:solidFill>
                <a:latin typeface="Arial Nova Light" panose="020B0304020202020204" pitchFamily="34" charset="0"/>
              </a:rPr>
              <a:t>gaps and transitions to the NDIS and aged care systems. Are we really hitting the target market?”</a:t>
            </a:r>
          </a:p>
        </p:txBody>
      </p:sp>
    </p:spTree>
    <p:extLst>
      <p:ext uri="{BB962C8B-B14F-4D97-AF65-F5344CB8AC3E}">
        <p14:creationId xmlns:p14="http://schemas.microsoft.com/office/powerpoint/2010/main" val="20792086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CDF43-7500-4F93-BB28-DBDCF0D0C63D}"/>
              </a:ext>
            </a:extLst>
          </p:cNvPr>
          <p:cNvSpPr>
            <a:spLocks noGrp="1"/>
          </p:cNvSpPr>
          <p:nvPr>
            <p:ph type="title"/>
          </p:nvPr>
        </p:nvSpPr>
        <p:spPr/>
        <p:txBody>
          <a:bodyPr/>
          <a:lstStyle/>
          <a:p>
            <a:r>
              <a:rPr lang="en-AU" dirty="0"/>
              <a:t>5. CASP referrals cannot be considered in isolation</a:t>
            </a:r>
            <a:endParaRPr lang="en-US" dirty="0"/>
          </a:p>
        </p:txBody>
      </p:sp>
      <p:sp>
        <p:nvSpPr>
          <p:cNvPr id="4" name="Text Placeholder 3">
            <a:extLst>
              <a:ext uri="{FF2B5EF4-FFF2-40B4-BE49-F238E27FC236}">
                <a16:creationId xmlns:a16="http://schemas.microsoft.com/office/drawing/2014/main" id="{6901A4D3-0167-4D82-B1D4-81BEC0705A96}"/>
              </a:ext>
            </a:extLst>
          </p:cNvPr>
          <p:cNvSpPr>
            <a:spLocks noGrp="1"/>
          </p:cNvSpPr>
          <p:nvPr>
            <p:ph type="body" sz="quarter" idx="13"/>
          </p:nvPr>
        </p:nvSpPr>
        <p:spPr/>
        <p:txBody>
          <a:bodyPr/>
          <a:lstStyle/>
          <a:p>
            <a:r>
              <a:rPr lang="en-AU" dirty="0"/>
              <a:t>Additional clarity around the program’s eligibility and services is also sought </a:t>
            </a:r>
            <a:endParaRPr lang="en-US" dirty="0"/>
          </a:p>
        </p:txBody>
      </p:sp>
      <p:sp>
        <p:nvSpPr>
          <p:cNvPr id="5" name="Slide Number Placeholder 4">
            <a:extLst>
              <a:ext uri="{FF2B5EF4-FFF2-40B4-BE49-F238E27FC236}">
                <a16:creationId xmlns:a16="http://schemas.microsoft.com/office/drawing/2014/main" id="{8653DEFA-43FF-43E9-95D9-5EABA525F2A9}"/>
              </a:ext>
            </a:extLst>
          </p:cNvPr>
          <p:cNvSpPr>
            <a:spLocks noGrp="1"/>
          </p:cNvSpPr>
          <p:nvPr>
            <p:ph type="sldNum" sz="quarter" idx="12"/>
          </p:nvPr>
        </p:nvSpPr>
        <p:spPr/>
        <p:txBody>
          <a:bodyPr/>
          <a:lstStyle/>
          <a:p>
            <a:fld id="{76D07C32-C9EA-42AD-AEC0-DB5F495AE52E}" type="slidenum">
              <a:rPr lang="en-US" smtClean="0"/>
              <a:t>15</a:t>
            </a:fld>
            <a:endParaRPr lang="en-US" dirty="0"/>
          </a:p>
        </p:txBody>
      </p:sp>
      <p:sp>
        <p:nvSpPr>
          <p:cNvPr id="8" name="Content Placeholder 7">
            <a:extLst>
              <a:ext uri="{FF2B5EF4-FFF2-40B4-BE49-F238E27FC236}">
                <a16:creationId xmlns:a16="http://schemas.microsoft.com/office/drawing/2014/main" id="{EE209CD1-D796-4EA0-88E6-0740112A6725}"/>
              </a:ext>
            </a:extLst>
          </p:cNvPr>
          <p:cNvSpPr>
            <a:spLocks noGrp="1"/>
          </p:cNvSpPr>
          <p:nvPr>
            <p:ph idx="1"/>
          </p:nvPr>
        </p:nvSpPr>
        <p:spPr/>
        <p:txBody>
          <a:bodyPr>
            <a:noAutofit/>
          </a:bodyPr>
          <a:lstStyle/>
          <a:p>
            <a:pPr marL="0" indent="0">
              <a:buNone/>
            </a:pPr>
            <a:r>
              <a:rPr lang="en-AU" dirty="0"/>
              <a:t>The eligibility of clients to receive support under the CASP, and how long they can receive support, were also identified by stakeholders as areas requiring greater certainty.</a:t>
            </a:r>
          </a:p>
          <a:p>
            <a:pPr marL="0" indent="0">
              <a:buNone/>
            </a:pPr>
            <a:r>
              <a:rPr lang="en-AU" dirty="0"/>
              <a:t>The program guidelines and the Service Funding Agreements that the ACT Health Directorate has with its providers indicate that the program is to provide short term supports for eligible clients but do not stipulate for how long.  There is a widely held view across the sector that clients are entitled to 12-weeks of support under the CASP but this is not a mandated requirement.</a:t>
            </a:r>
          </a:p>
          <a:p>
            <a:pPr marL="0" indent="0">
              <a:buNone/>
            </a:pPr>
            <a:r>
              <a:rPr lang="en-AU" dirty="0"/>
              <a:t>In practice, CASP providers interpret eligibility differently. This is particularly the case when it comes to how long clients can be supported and the program’s exit criteria. Stakeholders indicated that clients are currently being supported by providers in a variety of ways including:</a:t>
            </a:r>
          </a:p>
          <a:p>
            <a:r>
              <a:rPr lang="en-AU" dirty="0"/>
              <a:t>some clients being told up front they can only receive 12-weeks of support and then being case managed by providers on the basis that their supports will cease at the end of this period</a:t>
            </a:r>
          </a:p>
          <a:p>
            <a:r>
              <a:rPr lang="en-AU" dirty="0"/>
              <a:t>other clients receiving support under the CASP for much longer periods, and</a:t>
            </a:r>
          </a:p>
          <a:p>
            <a:r>
              <a:rPr lang="en-AU" dirty="0"/>
              <a:t>some clients being denied support if they have received CASP funding previously.</a:t>
            </a:r>
          </a:p>
          <a:p>
            <a:pPr marL="0" indent="0">
              <a:buNone/>
            </a:pPr>
            <a:r>
              <a:rPr lang="en-AU" dirty="0"/>
              <a:t>A notable example provided was that some clients are receiving CASP supports while their eligibility to access NDIS supports is confirmed (or denied). Providers indicated this application (and appeals) process could take well in excess of three months.</a:t>
            </a:r>
          </a:p>
          <a:p>
            <a:pPr marL="0" indent="0">
              <a:buNone/>
            </a:pPr>
            <a:r>
              <a:rPr lang="en-AU" dirty="0"/>
              <a:t>A more detailed examination of provider data relating to clients receiving CASP support could provide additional insights on the timeframes for which people need and receive support. Further discussion on program data is included later in this report.</a:t>
            </a:r>
          </a:p>
        </p:txBody>
      </p:sp>
    </p:spTree>
    <p:extLst>
      <p:ext uri="{BB962C8B-B14F-4D97-AF65-F5344CB8AC3E}">
        <p14:creationId xmlns:p14="http://schemas.microsoft.com/office/powerpoint/2010/main" val="28664389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CDF43-7500-4F93-BB28-DBDCF0D0C63D}"/>
              </a:ext>
            </a:extLst>
          </p:cNvPr>
          <p:cNvSpPr>
            <a:spLocks noGrp="1"/>
          </p:cNvSpPr>
          <p:nvPr>
            <p:ph type="title"/>
          </p:nvPr>
        </p:nvSpPr>
        <p:spPr/>
        <p:txBody>
          <a:bodyPr/>
          <a:lstStyle/>
          <a:p>
            <a:r>
              <a:rPr lang="en-AU" dirty="0"/>
              <a:t>5. CASP referrals cannot be considered in isolation</a:t>
            </a:r>
            <a:endParaRPr lang="en-US" dirty="0"/>
          </a:p>
        </p:txBody>
      </p:sp>
      <p:sp>
        <p:nvSpPr>
          <p:cNvPr id="4" name="Text Placeholder 3">
            <a:extLst>
              <a:ext uri="{FF2B5EF4-FFF2-40B4-BE49-F238E27FC236}">
                <a16:creationId xmlns:a16="http://schemas.microsoft.com/office/drawing/2014/main" id="{6901A4D3-0167-4D82-B1D4-81BEC0705A96}"/>
              </a:ext>
            </a:extLst>
          </p:cNvPr>
          <p:cNvSpPr>
            <a:spLocks noGrp="1"/>
          </p:cNvSpPr>
          <p:nvPr>
            <p:ph type="body" sz="quarter" idx="13"/>
          </p:nvPr>
        </p:nvSpPr>
        <p:spPr/>
        <p:txBody>
          <a:bodyPr/>
          <a:lstStyle/>
          <a:p>
            <a:r>
              <a:rPr lang="en-AU" dirty="0"/>
              <a:t>Workforce stability is significantly impacting the sector’s delivery of the CASP</a:t>
            </a:r>
            <a:endParaRPr lang="en-US" dirty="0"/>
          </a:p>
        </p:txBody>
      </p:sp>
      <p:sp>
        <p:nvSpPr>
          <p:cNvPr id="5" name="Slide Number Placeholder 4">
            <a:extLst>
              <a:ext uri="{FF2B5EF4-FFF2-40B4-BE49-F238E27FC236}">
                <a16:creationId xmlns:a16="http://schemas.microsoft.com/office/drawing/2014/main" id="{8653DEFA-43FF-43E9-95D9-5EABA525F2A9}"/>
              </a:ext>
            </a:extLst>
          </p:cNvPr>
          <p:cNvSpPr>
            <a:spLocks noGrp="1"/>
          </p:cNvSpPr>
          <p:nvPr>
            <p:ph type="sldNum" sz="quarter" idx="12"/>
          </p:nvPr>
        </p:nvSpPr>
        <p:spPr/>
        <p:txBody>
          <a:bodyPr/>
          <a:lstStyle/>
          <a:p>
            <a:fld id="{76D07C32-C9EA-42AD-AEC0-DB5F495AE52E}" type="slidenum">
              <a:rPr lang="en-US" smtClean="0"/>
              <a:t>16</a:t>
            </a:fld>
            <a:endParaRPr lang="en-US" dirty="0"/>
          </a:p>
        </p:txBody>
      </p:sp>
      <p:sp>
        <p:nvSpPr>
          <p:cNvPr id="8" name="Content Placeholder 7">
            <a:extLst>
              <a:ext uri="{FF2B5EF4-FFF2-40B4-BE49-F238E27FC236}">
                <a16:creationId xmlns:a16="http://schemas.microsoft.com/office/drawing/2014/main" id="{EE209CD1-D796-4EA0-88E6-0740112A6725}"/>
              </a:ext>
            </a:extLst>
          </p:cNvPr>
          <p:cNvSpPr>
            <a:spLocks noGrp="1"/>
          </p:cNvSpPr>
          <p:nvPr>
            <p:ph idx="1"/>
          </p:nvPr>
        </p:nvSpPr>
        <p:spPr/>
        <p:txBody>
          <a:bodyPr>
            <a:noAutofit/>
          </a:bodyPr>
          <a:lstStyle/>
          <a:p>
            <a:pPr marL="0" indent="0">
              <a:buNone/>
            </a:pPr>
            <a:r>
              <a:rPr lang="en-AU" dirty="0"/>
              <a:t>A consistent message from stakeholder consultations was that there are significant workforce challenges being felt across the </a:t>
            </a:r>
            <a:br>
              <a:rPr lang="en-AU" dirty="0"/>
            </a:br>
            <a:r>
              <a:rPr lang="en-AU" dirty="0"/>
              <a:t>wider ACT health system.</a:t>
            </a:r>
          </a:p>
          <a:p>
            <a:pPr marL="0" indent="0">
              <a:buNone/>
            </a:pPr>
            <a:r>
              <a:rPr lang="en-AU" dirty="0"/>
              <a:t>This challenge is evidenced by:</a:t>
            </a:r>
          </a:p>
          <a:p>
            <a:r>
              <a:rPr lang="en-AU" dirty="0"/>
              <a:t>high levels of staff turnover</a:t>
            </a:r>
          </a:p>
          <a:p>
            <a:r>
              <a:rPr lang="en-AU" dirty="0"/>
              <a:t>short term workforce availability problems (partly due to the current challenges arising from the COVID-19 pandemic)</a:t>
            </a:r>
          </a:p>
          <a:p>
            <a:r>
              <a:rPr lang="en-AU" dirty="0"/>
              <a:t>deteriorating staff wellbeing, and</a:t>
            </a:r>
          </a:p>
          <a:p>
            <a:r>
              <a:rPr lang="en-AU" dirty="0"/>
              <a:t>an inability to find enough staff to meet demand and deliver contracted services.</a:t>
            </a:r>
          </a:p>
          <a:p>
            <a:pPr marL="0" indent="0">
              <a:buNone/>
            </a:pPr>
            <a:r>
              <a:rPr lang="en-AU" dirty="0"/>
              <a:t>These impacts are being felt in all parts of the system, from hospitals through to non-government community health organisations.</a:t>
            </a:r>
          </a:p>
          <a:p>
            <a:pPr marL="0" indent="0">
              <a:buNone/>
            </a:pPr>
            <a:endParaRPr lang="en-AU" dirty="0"/>
          </a:p>
          <a:p>
            <a:pPr marL="0" indent="0">
              <a:buNone/>
            </a:pPr>
            <a:r>
              <a:rPr lang="en-AU" dirty="0"/>
              <a:t>This review has heard that the current system of CASP referrals relies heavily on personal relationships and connections. </a:t>
            </a:r>
          </a:p>
          <a:p>
            <a:pPr marL="0" indent="0">
              <a:buNone/>
            </a:pPr>
            <a:r>
              <a:rPr lang="en-AU" dirty="0"/>
              <a:t>This creates risks for the program and eligible clients’ ability to find the services they need, where staff turnover and availability is compromised in the current environment.</a:t>
            </a:r>
          </a:p>
          <a:p>
            <a:pPr marL="0" indent="0">
              <a:buNone/>
            </a:pPr>
            <a:endParaRPr lang="en-AU" sz="900" dirty="0"/>
          </a:p>
        </p:txBody>
      </p:sp>
    </p:spTree>
    <p:extLst>
      <p:ext uri="{BB962C8B-B14F-4D97-AF65-F5344CB8AC3E}">
        <p14:creationId xmlns:p14="http://schemas.microsoft.com/office/powerpoint/2010/main" val="26573338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CDF43-7500-4F93-BB28-DBDCF0D0C63D}"/>
              </a:ext>
            </a:extLst>
          </p:cNvPr>
          <p:cNvSpPr>
            <a:spLocks noGrp="1"/>
          </p:cNvSpPr>
          <p:nvPr>
            <p:ph type="title"/>
          </p:nvPr>
        </p:nvSpPr>
        <p:spPr/>
        <p:txBody>
          <a:bodyPr/>
          <a:lstStyle/>
          <a:p>
            <a:r>
              <a:rPr lang="en-AU" dirty="0"/>
              <a:t>5. CASP referrals cannot be considered in isolation</a:t>
            </a:r>
            <a:endParaRPr lang="en-US" dirty="0"/>
          </a:p>
        </p:txBody>
      </p:sp>
      <p:sp>
        <p:nvSpPr>
          <p:cNvPr id="4" name="Text Placeholder 3">
            <a:extLst>
              <a:ext uri="{FF2B5EF4-FFF2-40B4-BE49-F238E27FC236}">
                <a16:creationId xmlns:a16="http://schemas.microsoft.com/office/drawing/2014/main" id="{6901A4D3-0167-4D82-B1D4-81BEC0705A96}"/>
              </a:ext>
            </a:extLst>
          </p:cNvPr>
          <p:cNvSpPr>
            <a:spLocks noGrp="1"/>
          </p:cNvSpPr>
          <p:nvPr>
            <p:ph type="body" sz="quarter" idx="13"/>
          </p:nvPr>
        </p:nvSpPr>
        <p:spPr/>
        <p:txBody>
          <a:bodyPr/>
          <a:lstStyle/>
          <a:p>
            <a:r>
              <a:rPr lang="en-AU" dirty="0"/>
              <a:t>Integration between separate parts of the health system needs to be improved</a:t>
            </a:r>
            <a:endParaRPr lang="en-US" dirty="0"/>
          </a:p>
        </p:txBody>
      </p:sp>
      <p:sp>
        <p:nvSpPr>
          <p:cNvPr id="5" name="Slide Number Placeholder 4">
            <a:extLst>
              <a:ext uri="{FF2B5EF4-FFF2-40B4-BE49-F238E27FC236}">
                <a16:creationId xmlns:a16="http://schemas.microsoft.com/office/drawing/2014/main" id="{8653DEFA-43FF-43E9-95D9-5EABA525F2A9}"/>
              </a:ext>
            </a:extLst>
          </p:cNvPr>
          <p:cNvSpPr>
            <a:spLocks noGrp="1"/>
          </p:cNvSpPr>
          <p:nvPr>
            <p:ph type="sldNum" sz="quarter" idx="12"/>
          </p:nvPr>
        </p:nvSpPr>
        <p:spPr/>
        <p:txBody>
          <a:bodyPr/>
          <a:lstStyle/>
          <a:p>
            <a:fld id="{76D07C32-C9EA-42AD-AEC0-DB5F495AE52E}" type="slidenum">
              <a:rPr lang="en-US" smtClean="0"/>
              <a:t>17</a:t>
            </a:fld>
            <a:endParaRPr lang="en-US" dirty="0"/>
          </a:p>
        </p:txBody>
      </p:sp>
      <p:sp>
        <p:nvSpPr>
          <p:cNvPr id="8" name="Content Placeholder 7">
            <a:extLst>
              <a:ext uri="{FF2B5EF4-FFF2-40B4-BE49-F238E27FC236}">
                <a16:creationId xmlns:a16="http://schemas.microsoft.com/office/drawing/2014/main" id="{EE209CD1-D796-4EA0-88E6-0740112A6725}"/>
              </a:ext>
            </a:extLst>
          </p:cNvPr>
          <p:cNvSpPr>
            <a:spLocks noGrp="1"/>
          </p:cNvSpPr>
          <p:nvPr>
            <p:ph idx="1"/>
          </p:nvPr>
        </p:nvSpPr>
        <p:spPr/>
        <p:txBody>
          <a:bodyPr>
            <a:noAutofit/>
          </a:bodyPr>
          <a:lstStyle/>
          <a:p>
            <a:pPr marL="0" indent="0">
              <a:buNone/>
            </a:pPr>
            <a:r>
              <a:rPr lang="en-GB" dirty="0"/>
              <a:t>Stakeholder consultations have highlighted that the CASP has evolved to play a significant role supporting clients make applications for NDIS supports, with this support service now a major component of some providers’ service delivery.</a:t>
            </a:r>
          </a:p>
          <a:p>
            <a:pPr marL="0" indent="0">
              <a:buNone/>
            </a:pPr>
            <a:r>
              <a:rPr lang="en-GB" dirty="0"/>
              <a:t>Providers also indicated they supported clients as they became eligible to transition to the aged care system but that this was a less resource intensive activity.</a:t>
            </a:r>
          </a:p>
          <a:p>
            <a:pPr marL="0" indent="0">
              <a:buNone/>
            </a:pPr>
            <a:r>
              <a:rPr lang="en-GB" dirty="0"/>
              <a:t>It was highlighted by participants that there needs to be a better continuum of support for people under 65 with a disability between ACT programs and Australian Government programs, and that the NDIS is currently absent in this space.</a:t>
            </a:r>
          </a:p>
          <a:p>
            <a:pPr marL="0" indent="0">
              <a:buNone/>
            </a:pPr>
            <a:r>
              <a:rPr lang="en-GB" dirty="0"/>
              <a:t>Stakeholders also identified that there are clients with mental health challenges in the community who are not eligible (or willing) to apply for NDIS support, and</a:t>
            </a:r>
            <a:r>
              <a:rPr lang="en-GB" dirty="0">
                <a:solidFill>
                  <a:srgbClr val="FF0000"/>
                </a:solidFill>
              </a:rPr>
              <a:t> </a:t>
            </a:r>
            <a:r>
              <a:rPr lang="en-GB" dirty="0"/>
              <a:t>who may require support to help them avoid crisis situations and entry into the acute parts of the ACT health system. Better integration with mental health programs and services was identified as an opportunity for improvement.</a:t>
            </a:r>
          </a:p>
          <a:p>
            <a:pPr marL="0" indent="0">
              <a:buNone/>
            </a:pPr>
            <a:r>
              <a:rPr lang="en-GB" dirty="0"/>
              <a:t>There are broader questions to be considered about whether the role of the CASP should be to catch clients that fall outside the NDIS and aged care systems or address gaps or weaknesses in these systems. The challenges with these systems may be better addressed systemically between governments rather than responsively through a flexible program like the CASP.</a:t>
            </a:r>
          </a:p>
          <a:p>
            <a:pPr marL="0" indent="0">
              <a:buNone/>
            </a:pPr>
            <a:endParaRPr lang="en-US" dirty="0"/>
          </a:p>
          <a:p>
            <a:pPr marL="0" indent="0">
              <a:buNone/>
            </a:pPr>
            <a:endParaRPr lang="en-AU" sz="1400" dirty="0">
              <a:effectLst/>
              <a:highlight>
                <a:srgbClr val="FFFF00"/>
              </a:highlight>
              <a:latin typeface="Calibri" panose="020F0502020204030204" pitchFamily="34" charset="0"/>
            </a:endParaRPr>
          </a:p>
          <a:p>
            <a:pPr marL="0" indent="0">
              <a:buNone/>
            </a:pPr>
            <a:endParaRPr lang="en-AU" dirty="0">
              <a:highlight>
                <a:srgbClr val="FFFF00"/>
              </a:highlight>
              <a:latin typeface="Calibri" panose="020F0502020204030204" pitchFamily="34" charset="0"/>
            </a:endParaRPr>
          </a:p>
          <a:p>
            <a:pPr marL="0" indent="0">
              <a:buNone/>
            </a:pPr>
            <a:r>
              <a:rPr lang="en-AU" sz="1400" dirty="0">
                <a:effectLst/>
                <a:highlight>
                  <a:srgbClr val="FFFF00"/>
                </a:highlight>
                <a:latin typeface="Calibri" panose="020F0502020204030204" pitchFamily="34" charset="0"/>
              </a:rPr>
              <a:t>	</a:t>
            </a:r>
            <a:endParaRPr lang="en-US" dirty="0">
              <a:highlight>
                <a:srgbClr val="FFFF00"/>
              </a:highlight>
            </a:endParaRPr>
          </a:p>
          <a:p>
            <a:pPr marL="0" indent="0">
              <a:buNone/>
            </a:pPr>
            <a:endParaRPr lang="en-US" dirty="0"/>
          </a:p>
        </p:txBody>
      </p:sp>
      <p:grpSp>
        <p:nvGrpSpPr>
          <p:cNvPr id="9" name="Group 8">
            <a:extLst>
              <a:ext uri="{FF2B5EF4-FFF2-40B4-BE49-F238E27FC236}">
                <a16:creationId xmlns:a16="http://schemas.microsoft.com/office/drawing/2014/main" id="{A8A82BB8-1EF1-4290-A38B-9DB7FB08AEEC}"/>
              </a:ext>
            </a:extLst>
          </p:cNvPr>
          <p:cNvGrpSpPr>
            <a:grpSpLocks noChangeAspect="1"/>
          </p:cNvGrpSpPr>
          <p:nvPr/>
        </p:nvGrpSpPr>
        <p:grpSpPr>
          <a:xfrm>
            <a:off x="1009650" y="5084230"/>
            <a:ext cx="1019175" cy="1145419"/>
            <a:chOff x="7402367" y="3490762"/>
            <a:chExt cx="2689250" cy="3022367"/>
          </a:xfrm>
        </p:grpSpPr>
        <p:sp>
          <p:nvSpPr>
            <p:cNvPr id="10" name="Oval 9">
              <a:extLst>
                <a:ext uri="{FF2B5EF4-FFF2-40B4-BE49-F238E27FC236}">
                  <a16:creationId xmlns:a16="http://schemas.microsoft.com/office/drawing/2014/main" id="{ABC623DC-8C98-4BFE-8543-C341B38D4015}"/>
                </a:ext>
              </a:extLst>
            </p:cNvPr>
            <p:cNvSpPr/>
            <p:nvPr/>
          </p:nvSpPr>
          <p:spPr>
            <a:xfrm>
              <a:off x="7402367" y="5801111"/>
              <a:ext cx="2689250" cy="712018"/>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67D3CAF4-A0FC-47C9-B272-235C0838E99D}"/>
                </a:ext>
              </a:extLst>
            </p:cNvPr>
            <p:cNvGrpSpPr/>
            <p:nvPr/>
          </p:nvGrpSpPr>
          <p:grpSpPr>
            <a:xfrm>
              <a:off x="8160264" y="3490762"/>
              <a:ext cx="1175182" cy="2686201"/>
              <a:chOff x="9152503" y="5787817"/>
              <a:chExt cx="1747411" cy="3994194"/>
            </a:xfrm>
            <a:solidFill>
              <a:schemeClr val="accent1"/>
            </a:solidFill>
          </p:grpSpPr>
          <p:sp>
            <p:nvSpPr>
              <p:cNvPr id="12" name="Freeform 58">
                <a:extLst>
                  <a:ext uri="{FF2B5EF4-FFF2-40B4-BE49-F238E27FC236}">
                    <a16:creationId xmlns:a16="http://schemas.microsoft.com/office/drawing/2014/main" id="{8705DDC8-A12A-4288-9F15-83DBDA99D506}"/>
                  </a:ext>
                </a:extLst>
              </p:cNvPr>
              <p:cNvSpPr/>
              <p:nvPr/>
            </p:nvSpPr>
            <p:spPr>
              <a:xfrm>
                <a:off x="9152503" y="6720151"/>
                <a:ext cx="1747411" cy="3061860"/>
              </a:xfrm>
              <a:custGeom>
                <a:avLst/>
                <a:gdLst>
                  <a:gd name="connsiteX0" fmla="*/ 320731 w 425006"/>
                  <a:gd name="connsiteY0" fmla="*/ 413 h 744708"/>
                  <a:gd name="connsiteX1" fmla="*/ 311244 w 425006"/>
                  <a:gd name="connsiteY1" fmla="*/ 9348 h 744708"/>
                  <a:gd name="connsiteX2" fmla="*/ 113161 w 425006"/>
                  <a:gd name="connsiteY2" fmla="*/ 9348 h 744708"/>
                  <a:gd name="connsiteX3" fmla="*/ 103674 w 425006"/>
                  <a:gd name="connsiteY3" fmla="*/ -157 h 744708"/>
                  <a:gd name="connsiteX4" fmla="*/ -206 w 425006"/>
                  <a:gd name="connsiteY4" fmla="*/ 142994 h 744708"/>
                  <a:gd name="connsiteX5" fmla="*/ -206 w 425006"/>
                  <a:gd name="connsiteY5" fmla="*/ 345933 h 744708"/>
                  <a:gd name="connsiteX6" fmla="*/ 58802 w 425006"/>
                  <a:gd name="connsiteY6" fmla="*/ 405056 h 744708"/>
                  <a:gd name="connsiteX7" fmla="*/ 73316 w 425006"/>
                  <a:gd name="connsiteY7" fmla="*/ 405056 h 744708"/>
                  <a:gd name="connsiteX8" fmla="*/ 73316 w 425006"/>
                  <a:gd name="connsiteY8" fmla="*/ 679666 h 744708"/>
                  <a:gd name="connsiteX9" fmla="*/ 138120 w 425006"/>
                  <a:gd name="connsiteY9" fmla="*/ 739731 h 744708"/>
                  <a:gd name="connsiteX10" fmla="*/ 198067 w 425006"/>
                  <a:gd name="connsiteY10" fmla="*/ 679666 h 744708"/>
                  <a:gd name="connsiteX11" fmla="*/ 198067 w 425006"/>
                  <a:gd name="connsiteY11" fmla="*/ 508570 h 744708"/>
                  <a:gd name="connsiteX12" fmla="*/ 210656 w 425006"/>
                  <a:gd name="connsiteY12" fmla="*/ 492658 h 744708"/>
                  <a:gd name="connsiteX13" fmla="*/ 226527 w 425006"/>
                  <a:gd name="connsiteY13" fmla="*/ 505272 h 744708"/>
                  <a:gd name="connsiteX14" fmla="*/ 226527 w 425006"/>
                  <a:gd name="connsiteY14" fmla="*/ 508570 h 744708"/>
                  <a:gd name="connsiteX15" fmla="*/ 226527 w 425006"/>
                  <a:gd name="connsiteY15" fmla="*/ 679666 h 744708"/>
                  <a:gd name="connsiteX16" fmla="*/ 286379 w 425006"/>
                  <a:gd name="connsiteY16" fmla="*/ 744502 h 744708"/>
                  <a:gd name="connsiteX17" fmla="*/ 351088 w 425006"/>
                  <a:gd name="connsiteY17" fmla="*/ 684543 h 744708"/>
                  <a:gd name="connsiteX18" fmla="*/ 351088 w 425006"/>
                  <a:gd name="connsiteY18" fmla="*/ 679666 h 744708"/>
                  <a:gd name="connsiteX19" fmla="*/ 351088 w 425006"/>
                  <a:gd name="connsiteY19" fmla="*/ 405247 h 744708"/>
                  <a:gd name="connsiteX20" fmla="*/ 365793 w 425006"/>
                  <a:gd name="connsiteY20" fmla="*/ 405247 h 744708"/>
                  <a:gd name="connsiteX21" fmla="*/ 424800 w 425006"/>
                  <a:gd name="connsiteY21" fmla="*/ 346124 h 744708"/>
                  <a:gd name="connsiteX22" fmla="*/ 424800 w 425006"/>
                  <a:gd name="connsiteY22" fmla="*/ 143564 h 744708"/>
                  <a:gd name="connsiteX23" fmla="*/ 320731 w 425006"/>
                  <a:gd name="connsiteY23" fmla="*/ 413 h 744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25006" h="744708">
                    <a:moveTo>
                      <a:pt x="320731" y="413"/>
                    </a:moveTo>
                    <a:cubicBezTo>
                      <a:pt x="317695" y="3455"/>
                      <a:pt x="314564" y="6497"/>
                      <a:pt x="311244" y="9348"/>
                    </a:cubicBezTo>
                    <a:cubicBezTo>
                      <a:pt x="254124" y="57940"/>
                      <a:pt x="170280" y="57940"/>
                      <a:pt x="113161" y="9348"/>
                    </a:cubicBezTo>
                    <a:cubicBezTo>
                      <a:pt x="109746" y="6497"/>
                      <a:pt x="106615" y="3455"/>
                      <a:pt x="103674" y="-157"/>
                    </a:cubicBezTo>
                    <a:cubicBezTo>
                      <a:pt x="41754" y="19976"/>
                      <a:pt x="-177" y="77768"/>
                      <a:pt x="-206" y="142994"/>
                    </a:cubicBezTo>
                    <a:lnTo>
                      <a:pt x="-206" y="345933"/>
                    </a:lnTo>
                    <a:cubicBezTo>
                      <a:pt x="-206" y="378584"/>
                      <a:pt x="26215" y="405056"/>
                      <a:pt x="58802" y="405056"/>
                    </a:cubicBezTo>
                    <a:lnTo>
                      <a:pt x="73316" y="405056"/>
                    </a:lnTo>
                    <a:lnTo>
                      <a:pt x="73316" y="679666"/>
                    </a:lnTo>
                    <a:cubicBezTo>
                      <a:pt x="74664" y="714180"/>
                      <a:pt x="103674" y="741071"/>
                      <a:pt x="138120" y="739731"/>
                    </a:cubicBezTo>
                    <a:cubicBezTo>
                      <a:pt x="170688" y="738457"/>
                      <a:pt x="196796" y="712298"/>
                      <a:pt x="198067" y="679666"/>
                    </a:cubicBezTo>
                    <a:lnTo>
                      <a:pt x="198067" y="508570"/>
                    </a:lnTo>
                    <a:cubicBezTo>
                      <a:pt x="197156" y="500699"/>
                      <a:pt x="202792" y="493570"/>
                      <a:pt x="210656" y="492658"/>
                    </a:cubicBezTo>
                    <a:cubicBezTo>
                      <a:pt x="218511" y="491755"/>
                      <a:pt x="225617" y="497401"/>
                      <a:pt x="226527" y="505272"/>
                    </a:cubicBezTo>
                    <a:cubicBezTo>
                      <a:pt x="226651" y="506365"/>
                      <a:pt x="226651" y="507477"/>
                      <a:pt x="226527" y="508570"/>
                    </a:cubicBezTo>
                    <a:lnTo>
                      <a:pt x="226527" y="679666"/>
                    </a:lnTo>
                    <a:cubicBezTo>
                      <a:pt x="225180" y="714133"/>
                      <a:pt x="251980" y="743162"/>
                      <a:pt x="286379" y="744502"/>
                    </a:cubicBezTo>
                    <a:cubicBezTo>
                      <a:pt x="320769" y="745852"/>
                      <a:pt x="349741" y="719000"/>
                      <a:pt x="351088" y="684543"/>
                    </a:cubicBezTo>
                    <a:cubicBezTo>
                      <a:pt x="351155" y="682917"/>
                      <a:pt x="351155" y="681292"/>
                      <a:pt x="351088" y="679666"/>
                    </a:cubicBezTo>
                    <a:lnTo>
                      <a:pt x="351088" y="405247"/>
                    </a:lnTo>
                    <a:lnTo>
                      <a:pt x="365793" y="405247"/>
                    </a:lnTo>
                    <a:cubicBezTo>
                      <a:pt x="398380" y="405247"/>
                      <a:pt x="424800" y="378775"/>
                      <a:pt x="424800" y="346124"/>
                    </a:cubicBezTo>
                    <a:lnTo>
                      <a:pt x="424800" y="143564"/>
                    </a:lnTo>
                    <a:cubicBezTo>
                      <a:pt x="424781" y="78281"/>
                      <a:pt x="382746" y="20460"/>
                      <a:pt x="320731" y="413"/>
                    </a:cubicBezTo>
                    <a:close/>
                  </a:path>
                </a:pathLst>
              </a:custGeom>
              <a:solidFill>
                <a:srgbClr val="29AAE1"/>
              </a:solidFill>
              <a:ln w="9468" cap="flat">
                <a:noFill/>
                <a:prstDash val="solid"/>
                <a:miter/>
              </a:ln>
            </p:spPr>
            <p:txBody>
              <a:bodyPr rtlCol="0" anchor="ctr"/>
              <a:lstStyle/>
              <a:p>
                <a:endParaRPr lang="en-US" dirty="0"/>
              </a:p>
            </p:txBody>
          </p:sp>
          <p:sp>
            <p:nvSpPr>
              <p:cNvPr id="13" name="Freeform 59">
                <a:extLst>
                  <a:ext uri="{FF2B5EF4-FFF2-40B4-BE49-F238E27FC236}">
                    <a16:creationId xmlns:a16="http://schemas.microsoft.com/office/drawing/2014/main" id="{FB83A932-56A0-4A7A-A7D4-997ABB2781B0}"/>
                  </a:ext>
                </a:extLst>
              </p:cNvPr>
              <p:cNvSpPr/>
              <p:nvPr/>
            </p:nvSpPr>
            <p:spPr>
              <a:xfrm>
                <a:off x="9537269" y="5787817"/>
                <a:ext cx="972809" cy="975755"/>
              </a:xfrm>
              <a:custGeom>
                <a:avLst/>
                <a:gdLst>
                  <a:gd name="connsiteX0" fmla="*/ 42536 w 236607"/>
                  <a:gd name="connsiteY0" fmla="*/ 209022 h 237324"/>
                  <a:gd name="connsiteX1" fmla="*/ 57715 w 236607"/>
                  <a:gd name="connsiteY1" fmla="*/ 219858 h 237324"/>
                  <a:gd name="connsiteX2" fmla="*/ 179904 w 236607"/>
                  <a:gd name="connsiteY2" fmla="*/ 219858 h 237324"/>
                  <a:gd name="connsiteX3" fmla="*/ 194324 w 236607"/>
                  <a:gd name="connsiteY3" fmla="*/ 209022 h 237324"/>
                  <a:gd name="connsiteX4" fmla="*/ 208563 w 236607"/>
                  <a:gd name="connsiteY4" fmla="*/ 42003 h 237324"/>
                  <a:gd name="connsiteX5" fmla="*/ 41872 w 236607"/>
                  <a:gd name="connsiteY5" fmla="*/ 27735 h 237324"/>
                  <a:gd name="connsiteX6" fmla="*/ 27632 w 236607"/>
                  <a:gd name="connsiteY6" fmla="*/ 194754 h 237324"/>
                  <a:gd name="connsiteX7" fmla="*/ 41872 w 236607"/>
                  <a:gd name="connsiteY7" fmla="*/ 209022 h 237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607" h="237324">
                    <a:moveTo>
                      <a:pt x="42536" y="209022"/>
                    </a:moveTo>
                    <a:cubicBezTo>
                      <a:pt x="47317" y="213014"/>
                      <a:pt x="52383" y="216636"/>
                      <a:pt x="57715" y="219858"/>
                    </a:cubicBezTo>
                    <a:cubicBezTo>
                      <a:pt x="95187" y="242937"/>
                      <a:pt x="142431" y="242937"/>
                      <a:pt x="179904" y="219858"/>
                    </a:cubicBezTo>
                    <a:cubicBezTo>
                      <a:pt x="184989" y="216636"/>
                      <a:pt x="189808" y="213004"/>
                      <a:pt x="194324" y="209022"/>
                    </a:cubicBezTo>
                    <a:cubicBezTo>
                      <a:pt x="244290" y="166837"/>
                      <a:pt x="250665" y="92058"/>
                      <a:pt x="208563" y="42003"/>
                    </a:cubicBezTo>
                    <a:cubicBezTo>
                      <a:pt x="166471" y="-8062"/>
                      <a:pt x="91838" y="-14449"/>
                      <a:pt x="41872" y="27735"/>
                    </a:cubicBezTo>
                    <a:cubicBezTo>
                      <a:pt x="-8095" y="69911"/>
                      <a:pt x="-14470" y="144689"/>
                      <a:pt x="27632" y="194754"/>
                    </a:cubicBezTo>
                    <a:cubicBezTo>
                      <a:pt x="31968" y="199906"/>
                      <a:pt x="36730" y="204678"/>
                      <a:pt x="41872" y="209022"/>
                    </a:cubicBezTo>
                    <a:close/>
                  </a:path>
                </a:pathLst>
              </a:custGeom>
              <a:solidFill>
                <a:srgbClr val="29AAE1"/>
              </a:solidFill>
              <a:ln w="9468" cap="flat">
                <a:noFill/>
                <a:prstDash val="solid"/>
                <a:miter/>
              </a:ln>
            </p:spPr>
            <p:txBody>
              <a:bodyPr rtlCol="0" anchor="ctr"/>
              <a:lstStyle/>
              <a:p>
                <a:endParaRPr lang="en-US" dirty="0"/>
              </a:p>
            </p:txBody>
          </p:sp>
        </p:grpSp>
      </p:grpSp>
      <p:sp>
        <p:nvSpPr>
          <p:cNvPr id="14" name="Speech Bubble: Rectangle 13">
            <a:extLst>
              <a:ext uri="{FF2B5EF4-FFF2-40B4-BE49-F238E27FC236}">
                <a16:creationId xmlns:a16="http://schemas.microsoft.com/office/drawing/2014/main" id="{50F80EA2-367F-402F-AE5C-BBFAB11AFC7F}"/>
              </a:ext>
            </a:extLst>
          </p:cNvPr>
          <p:cNvSpPr/>
          <p:nvPr/>
        </p:nvSpPr>
        <p:spPr>
          <a:xfrm>
            <a:off x="2409825" y="5084231"/>
            <a:ext cx="8543925" cy="1130440"/>
          </a:xfrm>
          <a:prstGeom prst="wedgeRectCallout">
            <a:avLst>
              <a:gd name="adj1" fmla="val -57957"/>
              <a:gd name="adj2" fmla="val -34398"/>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Arial Nova Light" panose="020B0304020202020204" pitchFamily="34" charset="0"/>
              </a:rPr>
              <a:t>“CASP shows there is no point in putting in programs like this if its integration </a:t>
            </a:r>
            <a:br>
              <a:rPr lang="en-GB" sz="1400" dirty="0">
                <a:solidFill>
                  <a:schemeClr val="tx1"/>
                </a:solidFill>
                <a:latin typeface="Arial Nova Light" panose="020B0304020202020204" pitchFamily="34" charset="0"/>
              </a:rPr>
            </a:br>
            <a:r>
              <a:rPr lang="en-GB" sz="1400" dirty="0">
                <a:solidFill>
                  <a:schemeClr val="tx1"/>
                </a:solidFill>
                <a:latin typeface="Arial Nova Light" panose="020B0304020202020204" pitchFamily="34" charset="0"/>
              </a:rPr>
              <a:t>with the health service and the community are poor”</a:t>
            </a:r>
          </a:p>
        </p:txBody>
      </p:sp>
    </p:spTree>
    <p:extLst>
      <p:ext uri="{BB962C8B-B14F-4D97-AF65-F5344CB8AC3E}">
        <p14:creationId xmlns:p14="http://schemas.microsoft.com/office/powerpoint/2010/main" val="42575732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CDF43-7500-4F93-BB28-DBDCF0D0C63D}"/>
              </a:ext>
            </a:extLst>
          </p:cNvPr>
          <p:cNvSpPr>
            <a:spLocks noGrp="1"/>
          </p:cNvSpPr>
          <p:nvPr>
            <p:ph type="title"/>
          </p:nvPr>
        </p:nvSpPr>
        <p:spPr/>
        <p:txBody>
          <a:bodyPr/>
          <a:lstStyle/>
          <a:p>
            <a:r>
              <a:rPr lang="en-AU" dirty="0"/>
              <a:t>5. CASP referrals cannot be considered in isolation</a:t>
            </a:r>
            <a:endParaRPr lang="en-US" dirty="0"/>
          </a:p>
        </p:txBody>
      </p:sp>
      <p:sp>
        <p:nvSpPr>
          <p:cNvPr id="4" name="Text Placeholder 3">
            <a:extLst>
              <a:ext uri="{FF2B5EF4-FFF2-40B4-BE49-F238E27FC236}">
                <a16:creationId xmlns:a16="http://schemas.microsoft.com/office/drawing/2014/main" id="{6901A4D3-0167-4D82-B1D4-81BEC0705A96}"/>
              </a:ext>
            </a:extLst>
          </p:cNvPr>
          <p:cNvSpPr>
            <a:spLocks noGrp="1"/>
          </p:cNvSpPr>
          <p:nvPr>
            <p:ph type="body" sz="quarter" idx="13"/>
          </p:nvPr>
        </p:nvSpPr>
        <p:spPr/>
        <p:txBody>
          <a:bodyPr/>
          <a:lstStyle/>
          <a:p>
            <a:r>
              <a:rPr lang="en-AU" dirty="0"/>
              <a:t>The shape of the service provider network should impact the future approach to referrals</a:t>
            </a:r>
            <a:endParaRPr lang="en-US" dirty="0"/>
          </a:p>
        </p:txBody>
      </p:sp>
      <p:sp>
        <p:nvSpPr>
          <p:cNvPr id="5" name="Slide Number Placeholder 4">
            <a:extLst>
              <a:ext uri="{FF2B5EF4-FFF2-40B4-BE49-F238E27FC236}">
                <a16:creationId xmlns:a16="http://schemas.microsoft.com/office/drawing/2014/main" id="{8653DEFA-43FF-43E9-95D9-5EABA525F2A9}"/>
              </a:ext>
            </a:extLst>
          </p:cNvPr>
          <p:cNvSpPr>
            <a:spLocks noGrp="1"/>
          </p:cNvSpPr>
          <p:nvPr>
            <p:ph type="sldNum" sz="quarter" idx="12"/>
          </p:nvPr>
        </p:nvSpPr>
        <p:spPr/>
        <p:txBody>
          <a:bodyPr/>
          <a:lstStyle/>
          <a:p>
            <a:fld id="{76D07C32-C9EA-42AD-AEC0-DB5F495AE52E}" type="slidenum">
              <a:rPr lang="en-US" smtClean="0"/>
              <a:t>18</a:t>
            </a:fld>
            <a:endParaRPr lang="en-US" dirty="0"/>
          </a:p>
        </p:txBody>
      </p:sp>
      <p:sp>
        <p:nvSpPr>
          <p:cNvPr id="8" name="Content Placeholder 7">
            <a:extLst>
              <a:ext uri="{FF2B5EF4-FFF2-40B4-BE49-F238E27FC236}">
                <a16:creationId xmlns:a16="http://schemas.microsoft.com/office/drawing/2014/main" id="{EE209CD1-D796-4EA0-88E6-0740112A6725}"/>
              </a:ext>
            </a:extLst>
          </p:cNvPr>
          <p:cNvSpPr>
            <a:spLocks noGrp="1"/>
          </p:cNvSpPr>
          <p:nvPr>
            <p:ph idx="1"/>
          </p:nvPr>
        </p:nvSpPr>
        <p:spPr/>
        <p:txBody>
          <a:bodyPr/>
          <a:lstStyle/>
          <a:p>
            <a:pPr marL="0" indent="0">
              <a:buNone/>
            </a:pPr>
            <a:r>
              <a:rPr lang="en-GB" dirty="0"/>
              <a:t>As a legacy of the previous Home and Community Care (HACC) program, the ACT Health Directorate currently engages eighteen separate providers to deliver CASP services across the Territory.</a:t>
            </a:r>
          </a:p>
          <a:p>
            <a:pPr marL="0" indent="0">
              <a:buNone/>
            </a:pPr>
            <a:r>
              <a:rPr lang="en-GB" dirty="0"/>
              <a:t>These providers deliver a mix of services, including:</a:t>
            </a:r>
          </a:p>
          <a:p>
            <a:r>
              <a:rPr lang="en-GB" dirty="0"/>
              <a:t>services which are repeatable (such as care coordination, domestic assistance and personal care), and </a:t>
            </a:r>
          </a:p>
          <a:p>
            <a:r>
              <a:rPr lang="en-GB" dirty="0"/>
              <a:t>other services that are particularly specialised (social supports and programs targeted to specific cohorts).</a:t>
            </a:r>
          </a:p>
          <a:p>
            <a:pPr marL="0" indent="0">
              <a:buNone/>
            </a:pPr>
            <a:r>
              <a:rPr lang="en-GB" dirty="0"/>
              <a:t>For a program of this size ($7.2m in 2021-22), the number of providers is large which creates a greater level of administration for all program participants and increases the complexity of referrals to, and within, the program.</a:t>
            </a:r>
          </a:p>
          <a:p>
            <a:pPr marL="0" indent="0">
              <a:buNone/>
            </a:pPr>
            <a:r>
              <a:rPr lang="en-GB" dirty="0"/>
              <a:t>During consultations for this project, it has been observed that CASP funded service providers have quite different experiences based on the types of service they deliver, their size, relationships and position in the provider network.</a:t>
            </a:r>
          </a:p>
          <a:p>
            <a:pPr marL="0" indent="0">
              <a:buNone/>
            </a:pPr>
            <a:r>
              <a:rPr lang="en-GB" dirty="0"/>
              <a:t>Provider outputs funded under the CASP indicate that two organisations provide approximately 50% of the services under the program that are accounted for in hours of service.</a:t>
            </a:r>
            <a:r>
              <a:rPr lang="en-GB" baseline="30000" dirty="0"/>
              <a:t>1</a:t>
            </a:r>
          </a:p>
          <a:p>
            <a:pPr marL="0" indent="0">
              <a:buNone/>
            </a:pPr>
            <a:r>
              <a:rPr lang="en-GB" dirty="0"/>
              <a:t>Future decisions about the commissioning of CASP-like services from the sector will need to consider the desired future </a:t>
            </a:r>
            <a:r>
              <a:rPr lang="en-AU" dirty="0"/>
              <a:t>relationship and </a:t>
            </a:r>
            <a:r>
              <a:rPr lang="en-GB" dirty="0"/>
              <a:t>contracting arrangements the ACT Health Directorate would like with the sector and service providers, as well as the ability of providers to offer eligible clients sufficient choice and specialisation in service delivery.</a:t>
            </a:r>
          </a:p>
          <a:p>
            <a:pPr marL="0" indent="0">
              <a:buNone/>
            </a:pPr>
            <a:r>
              <a:rPr lang="en-AU" dirty="0"/>
              <a:t>Consequently, future decisions about the number of service providers will influence future decisions on referral arrangements.</a:t>
            </a:r>
            <a:endParaRPr lang="en-US" dirty="0"/>
          </a:p>
        </p:txBody>
      </p:sp>
      <p:sp>
        <p:nvSpPr>
          <p:cNvPr id="3" name="TextBox 2">
            <a:extLst>
              <a:ext uri="{FF2B5EF4-FFF2-40B4-BE49-F238E27FC236}">
                <a16:creationId xmlns:a16="http://schemas.microsoft.com/office/drawing/2014/main" id="{3E37D3E0-DE65-4281-B0C9-1F1703E1F9E3}"/>
              </a:ext>
            </a:extLst>
          </p:cNvPr>
          <p:cNvSpPr txBox="1"/>
          <p:nvPr/>
        </p:nvSpPr>
        <p:spPr>
          <a:xfrm>
            <a:off x="1527142" y="6400414"/>
            <a:ext cx="7158306" cy="276999"/>
          </a:xfrm>
          <a:prstGeom prst="rect">
            <a:avLst/>
          </a:prstGeom>
          <a:noFill/>
        </p:spPr>
        <p:txBody>
          <a:bodyPr wrap="none" rtlCol="0">
            <a:spAutoFit/>
          </a:bodyPr>
          <a:lstStyle/>
          <a:p>
            <a:r>
              <a:rPr lang="en-AU" sz="1200" dirty="0">
                <a:latin typeface="Arial Nova Light" panose="020B0304020202020204" pitchFamily="34" charset="0"/>
              </a:rPr>
              <a:t>1. Source: Deidentified summary of outputs by provider and category (supplied by ACT Health Directorate)</a:t>
            </a:r>
            <a:endParaRPr lang="en-US" sz="1200" dirty="0">
              <a:latin typeface="Arial Nova Light" panose="020B0304020202020204" pitchFamily="34" charset="0"/>
            </a:endParaRPr>
          </a:p>
        </p:txBody>
      </p:sp>
    </p:spTree>
    <p:extLst>
      <p:ext uri="{BB962C8B-B14F-4D97-AF65-F5344CB8AC3E}">
        <p14:creationId xmlns:p14="http://schemas.microsoft.com/office/powerpoint/2010/main" val="12880582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CDF43-7500-4F93-BB28-DBDCF0D0C63D}"/>
              </a:ext>
            </a:extLst>
          </p:cNvPr>
          <p:cNvSpPr>
            <a:spLocks noGrp="1"/>
          </p:cNvSpPr>
          <p:nvPr>
            <p:ph type="title"/>
          </p:nvPr>
        </p:nvSpPr>
        <p:spPr/>
        <p:txBody>
          <a:bodyPr/>
          <a:lstStyle/>
          <a:p>
            <a:r>
              <a:rPr lang="en-AU" dirty="0"/>
              <a:t>5. CASP referrals cannot be considered in isolation</a:t>
            </a:r>
            <a:endParaRPr lang="en-US" dirty="0"/>
          </a:p>
        </p:txBody>
      </p:sp>
      <p:sp>
        <p:nvSpPr>
          <p:cNvPr id="4" name="Text Placeholder 3">
            <a:extLst>
              <a:ext uri="{FF2B5EF4-FFF2-40B4-BE49-F238E27FC236}">
                <a16:creationId xmlns:a16="http://schemas.microsoft.com/office/drawing/2014/main" id="{6901A4D3-0167-4D82-B1D4-81BEC0705A96}"/>
              </a:ext>
            </a:extLst>
          </p:cNvPr>
          <p:cNvSpPr>
            <a:spLocks noGrp="1"/>
          </p:cNvSpPr>
          <p:nvPr>
            <p:ph type="body" sz="quarter" idx="13"/>
          </p:nvPr>
        </p:nvSpPr>
        <p:spPr/>
        <p:txBody>
          <a:bodyPr/>
          <a:lstStyle/>
          <a:p>
            <a:r>
              <a:rPr lang="en-AU" dirty="0"/>
              <a:t>A commissioning approach presents an opportunity to consider these issues</a:t>
            </a:r>
            <a:endParaRPr lang="en-US" dirty="0"/>
          </a:p>
        </p:txBody>
      </p:sp>
      <p:sp>
        <p:nvSpPr>
          <p:cNvPr id="5" name="Slide Number Placeholder 4">
            <a:extLst>
              <a:ext uri="{FF2B5EF4-FFF2-40B4-BE49-F238E27FC236}">
                <a16:creationId xmlns:a16="http://schemas.microsoft.com/office/drawing/2014/main" id="{8653DEFA-43FF-43E9-95D9-5EABA525F2A9}"/>
              </a:ext>
            </a:extLst>
          </p:cNvPr>
          <p:cNvSpPr>
            <a:spLocks noGrp="1"/>
          </p:cNvSpPr>
          <p:nvPr>
            <p:ph type="sldNum" sz="quarter" idx="12"/>
          </p:nvPr>
        </p:nvSpPr>
        <p:spPr/>
        <p:txBody>
          <a:bodyPr/>
          <a:lstStyle/>
          <a:p>
            <a:fld id="{76D07C32-C9EA-42AD-AEC0-DB5F495AE52E}" type="slidenum">
              <a:rPr lang="en-US" smtClean="0"/>
              <a:t>19</a:t>
            </a:fld>
            <a:endParaRPr lang="en-US" dirty="0"/>
          </a:p>
        </p:txBody>
      </p:sp>
      <p:sp>
        <p:nvSpPr>
          <p:cNvPr id="8" name="Content Placeholder 7">
            <a:extLst>
              <a:ext uri="{FF2B5EF4-FFF2-40B4-BE49-F238E27FC236}">
                <a16:creationId xmlns:a16="http://schemas.microsoft.com/office/drawing/2014/main" id="{EE209CD1-D796-4EA0-88E6-0740112A6725}"/>
              </a:ext>
            </a:extLst>
          </p:cNvPr>
          <p:cNvSpPr>
            <a:spLocks noGrp="1"/>
          </p:cNvSpPr>
          <p:nvPr>
            <p:ph idx="1"/>
          </p:nvPr>
        </p:nvSpPr>
        <p:spPr/>
        <p:txBody>
          <a:bodyPr/>
          <a:lstStyle/>
          <a:p>
            <a:pPr marL="0" indent="0">
              <a:buNone/>
            </a:pPr>
            <a:r>
              <a:rPr lang="en-GB" dirty="0"/>
              <a:t>These broader issues associated with the CASP, its place in the broader ACT health system and integration with other systems and programs are beyond the scope of this project.</a:t>
            </a:r>
          </a:p>
          <a:p>
            <a:pPr marL="0" indent="0">
              <a:buNone/>
            </a:pPr>
            <a:r>
              <a:rPr lang="en-GB" dirty="0"/>
              <a:t>However, the move by the ACT Government’s Health (and Community Services) Directorates to introduce a commissioning approach to how they work with non-government organisations to deliver health outcomes in the ACT provides an opportunity to consider these topics.</a:t>
            </a:r>
            <a:endParaRPr lang="en-AU" dirty="0"/>
          </a:p>
          <a:p>
            <a:pPr marL="0" indent="0">
              <a:buNone/>
            </a:pPr>
            <a:r>
              <a:rPr lang="en-AU" dirty="0"/>
              <a:t>Working closely with prospective clients and sector providers, the ACT has an opportunity to adapt the existing CASP alongside other community health programs (including the </a:t>
            </a:r>
            <a:r>
              <a:rPr lang="en-GB" dirty="0"/>
              <a:t>Flexible Family Support and Transitional Care programs</a:t>
            </a:r>
            <a:r>
              <a:rPr lang="en-AU" dirty="0"/>
              <a:t>). </a:t>
            </a:r>
          </a:p>
          <a:p>
            <a:pPr marL="0" indent="0">
              <a:buNone/>
            </a:pPr>
            <a:r>
              <a:rPr lang="en-AU" dirty="0"/>
              <a:t>There is an opportunity to deliver a joined-up system of supports that best meet the needs of people in the ACT who require assistance and are unlikely to receive it through other avenues.</a:t>
            </a:r>
          </a:p>
          <a:p>
            <a:pPr marL="0" indent="0">
              <a:buNone/>
            </a:pPr>
            <a:endParaRPr lang="en-AU" dirty="0"/>
          </a:p>
          <a:p>
            <a:pPr marL="0" indent="0">
              <a:buNone/>
            </a:pPr>
            <a:r>
              <a:rPr lang="en-GB" dirty="0"/>
              <a:t>As new programs are designed, they should consider the optimal referral arrangements to support clients to best navigate the system and access the support services they need.</a:t>
            </a:r>
          </a:p>
          <a:p>
            <a:pPr marL="0" indent="0">
              <a:buNone/>
            </a:pPr>
            <a:endParaRPr lang="en-GB" dirty="0"/>
          </a:p>
        </p:txBody>
      </p:sp>
    </p:spTree>
    <p:extLst>
      <p:ext uri="{BB962C8B-B14F-4D97-AF65-F5344CB8AC3E}">
        <p14:creationId xmlns:p14="http://schemas.microsoft.com/office/powerpoint/2010/main" val="3402583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0DAB5E1-A8E3-1722-880E-BDA45DD183C7}"/>
              </a:ext>
            </a:extLst>
          </p:cNvPr>
          <p:cNvSpPr/>
          <p:nvPr/>
        </p:nvSpPr>
        <p:spPr>
          <a:xfrm>
            <a:off x="838200" y="983018"/>
            <a:ext cx="10445685" cy="5345053"/>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2667D610-F06C-466D-799F-26E5E40B71A7}"/>
              </a:ext>
            </a:extLst>
          </p:cNvPr>
          <p:cNvSpPr txBox="1"/>
          <p:nvPr/>
        </p:nvSpPr>
        <p:spPr>
          <a:xfrm>
            <a:off x="838201" y="983018"/>
            <a:ext cx="10515599" cy="5345053"/>
          </a:xfrm>
          <a:prstGeom prst="rect">
            <a:avLst/>
          </a:prstGeom>
          <a:noFill/>
        </p:spPr>
        <p:txBody>
          <a:bodyPr wrap="square">
            <a:spAutoFit/>
          </a:bodyPr>
          <a:lstStyle/>
          <a:p>
            <a:pPr defTabSz="914400">
              <a:spcBef>
                <a:spcPts val="600"/>
              </a:spcBef>
              <a:buClr>
                <a:srgbClr val="29AAE1"/>
              </a:buClr>
              <a:buSzPct val="80000"/>
              <a:defRPr/>
            </a:pPr>
            <a:r>
              <a:rPr lang="en-AU" sz="1050" b="1" dirty="0">
                <a:solidFill>
                  <a:prstClr val="black"/>
                </a:solidFill>
                <a:latin typeface="Arial Nova Light" panose="020B0304020202020204" pitchFamily="34" charset="0"/>
                <a:ea typeface="Tahoma" panose="020B0604030504040204" pitchFamily="34" charset="0"/>
                <a:cs typeface="Tahoma" panose="020B0604030504040204" pitchFamily="34" charset="0"/>
              </a:rPr>
              <a:t>Recommendation 1.1</a:t>
            </a:r>
          </a:p>
          <a:p>
            <a:pPr marL="0" marR="0" lvl="0" indent="0" algn="l" defTabSz="914400" rtl="0" eaLnBrk="1" fontAlgn="auto" latinLnBrk="0" hangingPunct="1">
              <a:lnSpc>
                <a:spcPct val="100000"/>
              </a:lnSpc>
              <a:spcBef>
                <a:spcPts val="400"/>
              </a:spcBef>
              <a:spcAft>
                <a:spcPts val="0"/>
              </a:spcAft>
              <a:buClr>
                <a:srgbClr val="29AAE1"/>
              </a:buClr>
              <a:buSzPct val="80000"/>
              <a:buFont typeface="Arial" panose="020B0604020202020204" pitchFamily="34" charset="0"/>
              <a:buNone/>
              <a:tabLst/>
              <a:defRPr/>
            </a:pPr>
            <a:r>
              <a:rPr kumimoji="0" lang="en-AU" sz="1050" b="0"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As part of the commissioning process, the ACT Health Directorate and community sector stakeholders should review and clearly articulate:</a:t>
            </a:r>
          </a:p>
          <a:p>
            <a:pPr marL="228600" marR="0" lvl="0" indent="-228600" algn="l" defTabSz="914400" rtl="0" eaLnBrk="1" fontAlgn="auto" latinLnBrk="0" hangingPunct="1">
              <a:lnSpc>
                <a:spcPct val="100000"/>
              </a:lnSpc>
              <a:spcBef>
                <a:spcPts val="400"/>
              </a:spcBef>
              <a:spcAft>
                <a:spcPts val="0"/>
              </a:spcAft>
              <a:buClr>
                <a:srgbClr val="29AAE1"/>
              </a:buClr>
              <a:buSzPct val="80000"/>
              <a:buFont typeface="Arial" panose="020B0604020202020204" pitchFamily="34" charset="0"/>
              <a:buChar char="►"/>
              <a:tabLst/>
              <a:defRPr/>
            </a:pPr>
            <a:r>
              <a:rPr kumimoji="0" lang="en-AU" sz="1050" b="0"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the desired outcomes that the CASP (or its successor program) is seeking to achieve</a:t>
            </a:r>
          </a:p>
          <a:p>
            <a:pPr marL="228600" marR="0" lvl="0" indent="-228600" algn="l" defTabSz="914400" rtl="0" eaLnBrk="1" fontAlgn="auto" latinLnBrk="0" hangingPunct="1">
              <a:lnSpc>
                <a:spcPct val="100000"/>
              </a:lnSpc>
              <a:spcBef>
                <a:spcPts val="400"/>
              </a:spcBef>
              <a:spcAft>
                <a:spcPts val="0"/>
              </a:spcAft>
              <a:buClr>
                <a:srgbClr val="29AAE1"/>
              </a:buClr>
              <a:buSzPct val="80000"/>
              <a:buFont typeface="Arial" panose="020B0604020202020204" pitchFamily="34" charset="0"/>
              <a:buChar char="►"/>
              <a:tabLst/>
              <a:defRPr/>
            </a:pPr>
            <a:r>
              <a:rPr kumimoji="0" lang="en-AU" sz="1050" b="0"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the target clients it is seeking to support, and</a:t>
            </a:r>
          </a:p>
          <a:p>
            <a:pPr marL="228600" marR="0" lvl="0" indent="-228600" algn="l" defTabSz="914400" rtl="0" eaLnBrk="1" fontAlgn="auto" latinLnBrk="0" hangingPunct="1">
              <a:lnSpc>
                <a:spcPct val="100000"/>
              </a:lnSpc>
              <a:spcBef>
                <a:spcPts val="400"/>
              </a:spcBef>
              <a:spcAft>
                <a:spcPts val="0"/>
              </a:spcAft>
              <a:buClr>
                <a:srgbClr val="29AAE1"/>
              </a:buClr>
              <a:buSzPct val="80000"/>
              <a:buFont typeface="Arial" panose="020B0604020202020204" pitchFamily="34" charset="0"/>
              <a:buChar char="►"/>
              <a:tabLst/>
              <a:defRPr/>
            </a:pPr>
            <a:r>
              <a:rPr kumimoji="0" lang="en-AU" sz="1050" b="0"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what benefits clients can expect to receive.</a:t>
            </a:r>
          </a:p>
          <a:p>
            <a:pPr marL="0" marR="0" lvl="0" indent="0" algn="l" defTabSz="914400" rtl="0" eaLnBrk="1" fontAlgn="auto" latinLnBrk="0" hangingPunct="1">
              <a:lnSpc>
                <a:spcPct val="100000"/>
              </a:lnSpc>
              <a:spcBef>
                <a:spcPts val="600"/>
              </a:spcBef>
              <a:spcAft>
                <a:spcPts val="0"/>
              </a:spcAft>
              <a:buClr>
                <a:srgbClr val="29AAE1"/>
              </a:buClr>
              <a:buSzPct val="80000"/>
              <a:buFont typeface="Arial" panose="020B0604020202020204" pitchFamily="34" charset="0"/>
              <a:buNone/>
              <a:tabLst/>
              <a:defRPr/>
            </a:pPr>
            <a:r>
              <a:rPr kumimoji="0" lang="en-AU" sz="1050" b="1"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Recommendation 2.1</a:t>
            </a:r>
          </a:p>
          <a:p>
            <a:pPr marL="0" marR="0" lvl="0" indent="0" algn="l" defTabSz="914400" rtl="0" eaLnBrk="1" fontAlgn="auto" latinLnBrk="0" hangingPunct="1">
              <a:lnSpc>
                <a:spcPct val="100000"/>
              </a:lnSpc>
              <a:spcBef>
                <a:spcPts val="400"/>
              </a:spcBef>
              <a:spcAft>
                <a:spcPts val="0"/>
              </a:spcAft>
              <a:buClr>
                <a:srgbClr val="29AAE1"/>
              </a:buClr>
              <a:buSzPct val="80000"/>
              <a:buFont typeface="Arial" panose="020B0604020202020204" pitchFamily="34" charset="0"/>
              <a:buNone/>
              <a:tabLst/>
              <a:defRPr/>
            </a:pPr>
            <a:r>
              <a:rPr kumimoji="0" lang="en-US" sz="1050" b="0"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The ACT Health Directorate should fund the development of a new website for the services that are funded under the CASP (or its successor program) that is optimised to help people seeking services and supports to find them online and be the centerpiece of other promotional activity. </a:t>
            </a:r>
          </a:p>
          <a:p>
            <a:pPr defTabSz="914400">
              <a:spcBef>
                <a:spcPts val="600"/>
              </a:spcBef>
              <a:buClr>
                <a:srgbClr val="29AAE1"/>
              </a:buClr>
              <a:buSzPct val="80000"/>
              <a:defRPr/>
            </a:pPr>
            <a:r>
              <a:rPr lang="en-GB" sz="1050" b="1" dirty="0">
                <a:solidFill>
                  <a:prstClr val="black"/>
                </a:solidFill>
                <a:latin typeface="Arial Nova Light" panose="020B0304020202020204" pitchFamily="34" charset="0"/>
                <a:ea typeface="Tahoma" panose="020B0604030504040204" pitchFamily="34" charset="0"/>
                <a:cs typeface="Tahoma" panose="020B0604030504040204" pitchFamily="34" charset="0"/>
              </a:rPr>
              <a:t>Recommendation 2.2</a:t>
            </a:r>
          </a:p>
          <a:p>
            <a:pPr marL="0" marR="0" lvl="0" indent="0" algn="l" defTabSz="914400" rtl="0" eaLnBrk="1" fontAlgn="auto" latinLnBrk="0" hangingPunct="1">
              <a:lnSpc>
                <a:spcPct val="100000"/>
              </a:lnSpc>
              <a:spcBef>
                <a:spcPts val="400"/>
              </a:spcBef>
              <a:spcAft>
                <a:spcPts val="0"/>
              </a:spcAft>
              <a:buClr>
                <a:srgbClr val="29AAE1"/>
              </a:buClr>
              <a:buSzPct val="80000"/>
              <a:buFont typeface="Arial" panose="020B0604020202020204" pitchFamily="34" charset="0"/>
              <a:buNone/>
              <a:tabLst/>
              <a:defRPr/>
            </a:pPr>
            <a:r>
              <a:rPr kumimoji="0" lang="en-GB" sz="1050" b="0"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The ACT Health Directorate should engage with the Capital Health Network to include the CASP (or any successor program) in its Health Pathways service directory to facilitate the referral of clients from general practitioners.</a:t>
            </a:r>
          </a:p>
          <a:p>
            <a:pPr defTabSz="914400">
              <a:spcBef>
                <a:spcPts val="600"/>
              </a:spcBef>
              <a:buClr>
                <a:srgbClr val="29AAE1"/>
              </a:buClr>
              <a:buSzPct val="80000"/>
              <a:defRPr/>
            </a:pPr>
            <a:r>
              <a:rPr lang="en-GB" sz="1050" b="1" dirty="0">
                <a:solidFill>
                  <a:prstClr val="black"/>
                </a:solidFill>
                <a:latin typeface="Arial Nova Light" panose="020B0304020202020204" pitchFamily="34" charset="0"/>
                <a:ea typeface="Tahoma" panose="020B0604030504040204" pitchFamily="34" charset="0"/>
                <a:cs typeface="Tahoma" panose="020B0604030504040204" pitchFamily="34" charset="0"/>
              </a:rPr>
              <a:t>Recommendation 2.3</a:t>
            </a:r>
          </a:p>
          <a:p>
            <a:pPr marL="0" marR="0" lvl="0" indent="0" algn="l" defTabSz="914400" rtl="0" eaLnBrk="1" fontAlgn="auto" latinLnBrk="0" hangingPunct="1">
              <a:lnSpc>
                <a:spcPct val="100000"/>
              </a:lnSpc>
              <a:spcBef>
                <a:spcPts val="400"/>
              </a:spcBef>
              <a:spcAft>
                <a:spcPts val="0"/>
              </a:spcAft>
              <a:buClr>
                <a:srgbClr val="29AAE1"/>
              </a:buClr>
              <a:buSzPct val="80000"/>
              <a:buFont typeface="Arial" panose="020B0604020202020204" pitchFamily="34" charset="0"/>
              <a:buNone/>
              <a:tabLst/>
              <a:defRPr/>
            </a:pPr>
            <a:r>
              <a:rPr kumimoji="0" lang="en-AU" sz="1050" b="0"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The CASP provider network should work together to agree on a uniform set of intake data requirements and questions it asks of prospective referrers or clients to facilitate an assessment of eligibility, referral and the delivery of CASP services.</a:t>
            </a:r>
          </a:p>
          <a:p>
            <a:pPr defTabSz="914400">
              <a:spcBef>
                <a:spcPts val="600"/>
              </a:spcBef>
              <a:buClr>
                <a:srgbClr val="29AAE1"/>
              </a:buClr>
              <a:buSzPct val="80000"/>
              <a:defRPr/>
            </a:pPr>
            <a:r>
              <a:rPr lang="en-AU" sz="1050" b="1" dirty="0">
                <a:solidFill>
                  <a:prstClr val="black"/>
                </a:solidFill>
                <a:latin typeface="Arial Nova Light" panose="020B0304020202020204" pitchFamily="34" charset="0"/>
                <a:ea typeface="Tahoma" panose="020B0604030504040204" pitchFamily="34" charset="0"/>
                <a:cs typeface="Tahoma" panose="020B0604030504040204" pitchFamily="34" charset="0"/>
              </a:rPr>
              <a:t>Recommendation 2.4</a:t>
            </a:r>
          </a:p>
          <a:p>
            <a:pPr marL="0" marR="0" lvl="0" indent="0" algn="l" defTabSz="914400" rtl="0" eaLnBrk="1" fontAlgn="auto" latinLnBrk="0" hangingPunct="1">
              <a:lnSpc>
                <a:spcPct val="100000"/>
              </a:lnSpc>
              <a:spcBef>
                <a:spcPts val="400"/>
              </a:spcBef>
              <a:spcAft>
                <a:spcPts val="0"/>
              </a:spcAft>
              <a:buClr>
                <a:srgbClr val="29AAE1"/>
              </a:buClr>
              <a:buSzPct val="80000"/>
              <a:buFont typeface="Arial" panose="020B0604020202020204" pitchFamily="34" charset="0"/>
              <a:buNone/>
              <a:tabLst/>
              <a:defRPr/>
            </a:pPr>
            <a:r>
              <a:rPr kumimoji="0" lang="en-AU" sz="1050" b="0"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The ACT Health Directorate should explore whether there are other platforms and/or providers that can be leveraged to help deliver the intake and referral functions of the CASP including their feasibility and cost effectiveness.</a:t>
            </a:r>
          </a:p>
          <a:p>
            <a:pPr defTabSz="914400">
              <a:spcBef>
                <a:spcPts val="600"/>
              </a:spcBef>
              <a:buClr>
                <a:srgbClr val="29AAE1"/>
              </a:buClr>
              <a:buSzPct val="80000"/>
              <a:defRPr/>
            </a:pPr>
            <a:r>
              <a:rPr lang="en-AU" sz="1050" b="1" dirty="0">
                <a:solidFill>
                  <a:prstClr val="black"/>
                </a:solidFill>
                <a:latin typeface="Arial Nova Light" panose="020B0304020202020204" pitchFamily="34" charset="0"/>
                <a:ea typeface="Tahoma" panose="020B0604030504040204" pitchFamily="34" charset="0"/>
                <a:cs typeface="Tahoma" panose="020B0604030504040204" pitchFamily="34" charset="0"/>
              </a:rPr>
              <a:t>Recommendation 2.5</a:t>
            </a:r>
          </a:p>
          <a:p>
            <a:pPr marL="0" marR="0" lvl="0" indent="0" algn="l" defTabSz="914400" rtl="0" eaLnBrk="1" fontAlgn="auto" latinLnBrk="0" hangingPunct="1">
              <a:lnSpc>
                <a:spcPct val="100000"/>
              </a:lnSpc>
              <a:spcBef>
                <a:spcPts val="400"/>
              </a:spcBef>
              <a:spcAft>
                <a:spcPts val="0"/>
              </a:spcAft>
              <a:buClr>
                <a:srgbClr val="29AAE1"/>
              </a:buClr>
              <a:buSzPct val="80000"/>
              <a:buFont typeface="Arial" panose="020B0604020202020204" pitchFamily="34" charset="0"/>
              <a:buNone/>
              <a:tabLst/>
              <a:defRPr/>
            </a:pPr>
            <a:r>
              <a:rPr kumimoji="0" lang="en-AU" sz="1050" b="0"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Future program funds should be applied to engage a dedicated Intake Officer function that can manage enquiries and referrals to a new CASP website (and phone line) as well as coordinate the referral of eligible clients to service providers across the network.</a:t>
            </a:r>
          </a:p>
          <a:p>
            <a:pPr defTabSz="914400">
              <a:spcBef>
                <a:spcPts val="600"/>
              </a:spcBef>
              <a:buClr>
                <a:srgbClr val="29AAE1"/>
              </a:buClr>
              <a:buSzPct val="80000"/>
              <a:defRPr/>
            </a:pPr>
            <a:r>
              <a:rPr lang="en-AU" sz="1050" b="1" dirty="0">
                <a:solidFill>
                  <a:prstClr val="black"/>
                </a:solidFill>
                <a:latin typeface="Arial Nova Light" panose="020B0304020202020204" pitchFamily="34" charset="0"/>
                <a:ea typeface="Tahoma" panose="020B0604030504040204" pitchFamily="34" charset="0"/>
                <a:cs typeface="Tahoma" panose="020B0604030504040204" pitchFamily="34" charset="0"/>
              </a:rPr>
              <a:t>Recommendation 3.1</a:t>
            </a:r>
          </a:p>
          <a:p>
            <a:pPr marL="0" marR="0" lvl="0" indent="0" algn="l" defTabSz="914400" rtl="0" eaLnBrk="1" fontAlgn="auto" latinLnBrk="0" hangingPunct="1">
              <a:lnSpc>
                <a:spcPct val="100000"/>
              </a:lnSpc>
              <a:spcBef>
                <a:spcPts val="400"/>
              </a:spcBef>
              <a:spcAft>
                <a:spcPts val="0"/>
              </a:spcAft>
              <a:buClr>
                <a:srgbClr val="29AAE1"/>
              </a:buClr>
              <a:buSzPct val="80000"/>
              <a:buFont typeface="Arial" panose="020B0604020202020204" pitchFamily="34" charset="0"/>
              <a:buNone/>
              <a:tabLst/>
              <a:defRPr/>
            </a:pPr>
            <a:r>
              <a:rPr kumimoji="0" lang="en-AU" sz="1050" b="0"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Future program funds should be dedicated to joint efforts between the ACT Health Directorate and service providers to better promote the services and supports that are available and how these can be accessed.</a:t>
            </a:r>
          </a:p>
          <a:p>
            <a:pPr defTabSz="914400">
              <a:spcBef>
                <a:spcPts val="600"/>
              </a:spcBef>
              <a:buClr>
                <a:srgbClr val="29AAE1"/>
              </a:buClr>
              <a:buSzPct val="80000"/>
              <a:defRPr/>
            </a:pPr>
            <a:r>
              <a:rPr lang="en-AU" sz="1050" b="1" dirty="0">
                <a:solidFill>
                  <a:prstClr val="black"/>
                </a:solidFill>
                <a:latin typeface="Arial Nova Light" panose="020B0304020202020204" pitchFamily="34" charset="0"/>
                <a:ea typeface="Tahoma" panose="020B0604030504040204" pitchFamily="34" charset="0"/>
                <a:cs typeface="Tahoma" panose="020B0604030504040204" pitchFamily="34" charset="0"/>
              </a:rPr>
              <a:t>Recommendation 4.1</a:t>
            </a:r>
          </a:p>
          <a:p>
            <a:pPr marL="0" marR="0" lvl="0" indent="0" algn="l" defTabSz="914400" rtl="0" eaLnBrk="1" fontAlgn="auto" latinLnBrk="0" hangingPunct="1">
              <a:lnSpc>
                <a:spcPct val="100000"/>
              </a:lnSpc>
              <a:spcBef>
                <a:spcPts val="400"/>
              </a:spcBef>
              <a:spcAft>
                <a:spcPts val="0"/>
              </a:spcAft>
              <a:buClr>
                <a:srgbClr val="29AAE1"/>
              </a:buClr>
              <a:buSzPct val="80000"/>
              <a:buFont typeface="Arial" panose="020B0604020202020204" pitchFamily="34" charset="0"/>
              <a:buNone/>
              <a:tabLst/>
              <a:defRPr/>
            </a:pPr>
            <a:r>
              <a:rPr kumimoji="0" lang="en-AU" sz="1050" b="0"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As part of the commissioning process, the ACT Health Directorate and sector stakeholders should agree to a new monitoring and evaluation framework that allows them to effectively monitor the outcomes the program is seeking to deliver based on a sound program logic.</a:t>
            </a:r>
          </a:p>
        </p:txBody>
      </p:sp>
      <p:sp>
        <p:nvSpPr>
          <p:cNvPr id="2" name="Title 1">
            <a:extLst>
              <a:ext uri="{FF2B5EF4-FFF2-40B4-BE49-F238E27FC236}">
                <a16:creationId xmlns:a16="http://schemas.microsoft.com/office/drawing/2014/main" id="{E1F19B97-5227-464D-B6CE-342605D3AC37}"/>
              </a:ext>
            </a:extLst>
          </p:cNvPr>
          <p:cNvSpPr>
            <a:spLocks noGrp="1"/>
          </p:cNvSpPr>
          <p:nvPr>
            <p:ph type="title"/>
          </p:nvPr>
        </p:nvSpPr>
        <p:spPr/>
        <p:txBody>
          <a:bodyPr/>
          <a:lstStyle/>
          <a:p>
            <a:r>
              <a:rPr lang="en-AU" dirty="0"/>
              <a:t>Summary of recommendations</a:t>
            </a:r>
            <a:endParaRPr lang="en-US" dirty="0"/>
          </a:p>
        </p:txBody>
      </p:sp>
      <p:sp>
        <p:nvSpPr>
          <p:cNvPr id="5" name="Slide Number Placeholder 4">
            <a:extLst>
              <a:ext uri="{FF2B5EF4-FFF2-40B4-BE49-F238E27FC236}">
                <a16:creationId xmlns:a16="http://schemas.microsoft.com/office/drawing/2014/main" id="{AEC54C35-563B-458F-8F7E-32F91DBD0326}"/>
              </a:ext>
            </a:extLst>
          </p:cNvPr>
          <p:cNvSpPr>
            <a:spLocks noGrp="1"/>
          </p:cNvSpPr>
          <p:nvPr>
            <p:ph type="sldNum" sz="quarter" idx="12"/>
          </p:nvPr>
        </p:nvSpPr>
        <p:spPr/>
        <p:txBody>
          <a:bodyPr/>
          <a:lstStyle/>
          <a:p>
            <a:fld id="{76D07C32-C9EA-42AD-AEC0-DB5F495AE52E}" type="slidenum">
              <a:rPr lang="en-US" smtClean="0"/>
              <a:t>2</a:t>
            </a:fld>
            <a:endParaRPr lang="en-US" dirty="0"/>
          </a:p>
        </p:txBody>
      </p:sp>
    </p:spTree>
    <p:extLst>
      <p:ext uri="{BB962C8B-B14F-4D97-AF65-F5344CB8AC3E}">
        <p14:creationId xmlns:p14="http://schemas.microsoft.com/office/powerpoint/2010/main" val="2467944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A05C5-63A9-4269-9681-5EBA30B34FA0}"/>
              </a:ext>
            </a:extLst>
          </p:cNvPr>
          <p:cNvSpPr>
            <a:spLocks noGrp="1"/>
          </p:cNvSpPr>
          <p:nvPr>
            <p:ph type="title"/>
          </p:nvPr>
        </p:nvSpPr>
        <p:spPr/>
        <p:txBody>
          <a:bodyPr/>
          <a:lstStyle/>
          <a:p>
            <a:r>
              <a:rPr lang="en-AU" dirty="0"/>
              <a:t>6. Current referral arrangements are complex and inconsistent</a:t>
            </a:r>
            <a:endParaRPr lang="en-US" dirty="0"/>
          </a:p>
        </p:txBody>
      </p:sp>
      <p:sp>
        <p:nvSpPr>
          <p:cNvPr id="3" name="Content Placeholder 2">
            <a:extLst>
              <a:ext uri="{FF2B5EF4-FFF2-40B4-BE49-F238E27FC236}">
                <a16:creationId xmlns:a16="http://schemas.microsoft.com/office/drawing/2014/main" id="{347AB488-3383-47C8-AC4B-F75FFA6A3521}"/>
              </a:ext>
            </a:extLst>
          </p:cNvPr>
          <p:cNvSpPr>
            <a:spLocks noGrp="1"/>
          </p:cNvSpPr>
          <p:nvPr>
            <p:ph idx="1"/>
          </p:nvPr>
        </p:nvSpPr>
        <p:spPr>
          <a:xfrm>
            <a:off x="838200" y="1825625"/>
            <a:ext cx="10515600" cy="619125"/>
          </a:xfrm>
        </p:spPr>
        <p:txBody>
          <a:bodyPr>
            <a:noAutofit/>
          </a:bodyPr>
          <a:lstStyle/>
          <a:p>
            <a:pPr marL="0" indent="0">
              <a:buNone/>
            </a:pPr>
            <a:r>
              <a:rPr lang="en-AU" dirty="0"/>
              <a:t>To map and assess the current processes, pathways and obstacles that eligible people must navigate when engaging with the CASP, this report has broken the client experience into three high level phases.</a:t>
            </a:r>
          </a:p>
          <a:p>
            <a:pPr marL="0" indent="0">
              <a:buNone/>
            </a:pPr>
            <a:endParaRPr lang="en-AU" dirty="0"/>
          </a:p>
          <a:p>
            <a:pPr marL="0" indent="0">
              <a:buNone/>
            </a:pPr>
            <a:endParaRPr lang="en-AU" dirty="0"/>
          </a:p>
          <a:p>
            <a:pPr marL="0" indent="0">
              <a:buNone/>
            </a:pPr>
            <a:endParaRPr lang="en-AU" dirty="0"/>
          </a:p>
          <a:p>
            <a:pPr marL="0" indent="0">
              <a:buNone/>
            </a:pPr>
            <a:endParaRPr lang="en-AU" dirty="0"/>
          </a:p>
          <a:p>
            <a:pPr marL="0" indent="0">
              <a:buNone/>
            </a:pPr>
            <a:endParaRPr lang="en-AU" dirty="0"/>
          </a:p>
          <a:p>
            <a:pPr marL="0" indent="0">
              <a:buNone/>
            </a:pPr>
            <a:endParaRPr lang="en-AU" dirty="0"/>
          </a:p>
          <a:p>
            <a:pPr marL="0" indent="0">
              <a:buNone/>
            </a:pPr>
            <a:endParaRPr lang="en-AU" dirty="0"/>
          </a:p>
          <a:p>
            <a:pPr marL="0" indent="0">
              <a:buNone/>
            </a:pPr>
            <a:endParaRPr lang="en-AU" dirty="0"/>
          </a:p>
          <a:p>
            <a:pPr marL="0" indent="0">
              <a:buNone/>
            </a:pPr>
            <a:endParaRPr lang="en-AU" dirty="0"/>
          </a:p>
          <a:p>
            <a:pPr marL="0" indent="0">
              <a:buNone/>
            </a:pPr>
            <a:endParaRPr lang="en-AU" dirty="0"/>
          </a:p>
          <a:p>
            <a:pPr marL="0" indent="0">
              <a:buNone/>
            </a:pPr>
            <a:r>
              <a:rPr lang="en-AU" dirty="0"/>
              <a:t>Each of these phases will be discussed in turn in this section.</a:t>
            </a:r>
            <a:endParaRPr lang="en-US" dirty="0"/>
          </a:p>
        </p:txBody>
      </p:sp>
      <p:sp>
        <p:nvSpPr>
          <p:cNvPr id="4" name="Text Placeholder 3">
            <a:extLst>
              <a:ext uri="{FF2B5EF4-FFF2-40B4-BE49-F238E27FC236}">
                <a16:creationId xmlns:a16="http://schemas.microsoft.com/office/drawing/2014/main" id="{B0DFB4A1-08FD-4968-8D25-FDEB2BA3B29D}"/>
              </a:ext>
            </a:extLst>
          </p:cNvPr>
          <p:cNvSpPr>
            <a:spLocks noGrp="1"/>
          </p:cNvSpPr>
          <p:nvPr>
            <p:ph type="body" sz="quarter" idx="13"/>
          </p:nvPr>
        </p:nvSpPr>
        <p:spPr/>
        <p:txBody>
          <a:bodyPr/>
          <a:lstStyle/>
          <a:p>
            <a:r>
              <a:rPr lang="en-AU" dirty="0"/>
              <a:t>Clients interact with CASP services and providers as part of a broader system</a:t>
            </a:r>
            <a:endParaRPr lang="en-US" dirty="0"/>
          </a:p>
        </p:txBody>
      </p:sp>
      <p:sp>
        <p:nvSpPr>
          <p:cNvPr id="5" name="Slide Number Placeholder 4">
            <a:extLst>
              <a:ext uri="{FF2B5EF4-FFF2-40B4-BE49-F238E27FC236}">
                <a16:creationId xmlns:a16="http://schemas.microsoft.com/office/drawing/2014/main" id="{6D6EF10C-FF34-4245-AD64-E76193AAB50E}"/>
              </a:ext>
            </a:extLst>
          </p:cNvPr>
          <p:cNvSpPr>
            <a:spLocks noGrp="1"/>
          </p:cNvSpPr>
          <p:nvPr>
            <p:ph type="sldNum" sz="quarter" idx="12"/>
          </p:nvPr>
        </p:nvSpPr>
        <p:spPr/>
        <p:txBody>
          <a:bodyPr/>
          <a:lstStyle/>
          <a:p>
            <a:fld id="{76D07C32-C9EA-42AD-AEC0-DB5F495AE52E}" type="slidenum">
              <a:rPr lang="en-US" smtClean="0"/>
              <a:t>20</a:t>
            </a:fld>
            <a:endParaRPr lang="en-US" dirty="0"/>
          </a:p>
        </p:txBody>
      </p:sp>
      <p:sp>
        <p:nvSpPr>
          <p:cNvPr id="6" name="Rectangle 5">
            <a:extLst>
              <a:ext uri="{FF2B5EF4-FFF2-40B4-BE49-F238E27FC236}">
                <a16:creationId xmlns:a16="http://schemas.microsoft.com/office/drawing/2014/main" id="{CCC367DD-1CCF-4424-9B6C-E2FAF5FD7342}"/>
              </a:ext>
            </a:extLst>
          </p:cNvPr>
          <p:cNvSpPr/>
          <p:nvPr/>
        </p:nvSpPr>
        <p:spPr>
          <a:xfrm>
            <a:off x="2816258" y="2859090"/>
            <a:ext cx="2405431" cy="2133600"/>
          </a:xfrm>
          <a:prstGeom prst="rect">
            <a:avLst/>
          </a:prstGeom>
          <a:solidFill>
            <a:schemeClr val="bg1">
              <a:lumMod val="75000"/>
              <a:alpha val="15000"/>
            </a:schemeClr>
          </a:solidFill>
          <a:ln>
            <a:noFill/>
          </a:ln>
          <a:effectLst/>
        </p:spPr>
        <p:style>
          <a:lnRef idx="2">
            <a:schemeClr val="accen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182880" tIns="91440" rIns="182880" bIns="182880" numCol="1" spcCol="1270" anchor="b" anchorCtr="0">
            <a:noAutofit/>
          </a:bodyPr>
          <a:lstStyle/>
          <a:p>
            <a:pPr algn="ctr" defTabSz="666734">
              <a:lnSpc>
                <a:spcPct val="90000"/>
              </a:lnSpc>
              <a:spcBef>
                <a:spcPct val="0"/>
              </a:spcBef>
              <a:spcAft>
                <a:spcPts val="200"/>
              </a:spcAft>
            </a:pPr>
            <a:r>
              <a:rPr lang="en-US" sz="1100" dirty="0">
                <a:solidFill>
                  <a:schemeClr val="tx1"/>
                </a:solidFill>
                <a:latin typeface="Arial Nova Light" panose="020B0304020202020204" pitchFamily="34" charset="0"/>
              </a:rPr>
              <a:t>How eligible clients find their way to accessing CASP services</a:t>
            </a:r>
          </a:p>
        </p:txBody>
      </p:sp>
      <p:sp>
        <p:nvSpPr>
          <p:cNvPr id="7" name="Rectangle 6">
            <a:extLst>
              <a:ext uri="{FF2B5EF4-FFF2-40B4-BE49-F238E27FC236}">
                <a16:creationId xmlns:a16="http://schemas.microsoft.com/office/drawing/2014/main" id="{12E30C7A-1251-4F30-9763-6BFAD78AAE85}"/>
              </a:ext>
            </a:extLst>
          </p:cNvPr>
          <p:cNvSpPr/>
          <p:nvPr/>
        </p:nvSpPr>
        <p:spPr>
          <a:xfrm>
            <a:off x="5771941" y="2861035"/>
            <a:ext cx="2405431" cy="2133600"/>
          </a:xfrm>
          <a:prstGeom prst="rect">
            <a:avLst/>
          </a:prstGeom>
          <a:solidFill>
            <a:schemeClr val="bg1">
              <a:lumMod val="75000"/>
              <a:alpha val="15000"/>
            </a:schemeClr>
          </a:solidFill>
          <a:ln>
            <a:noFill/>
          </a:ln>
          <a:effectLst/>
        </p:spPr>
        <p:style>
          <a:lnRef idx="2">
            <a:schemeClr val="accen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182880" tIns="91440" rIns="182880" bIns="182880" numCol="1" spcCol="1270" anchor="b" anchorCtr="0">
            <a:noAutofit/>
          </a:bodyPr>
          <a:lstStyle/>
          <a:p>
            <a:pPr algn="ctr" defTabSz="666734">
              <a:lnSpc>
                <a:spcPct val="90000"/>
              </a:lnSpc>
              <a:spcBef>
                <a:spcPct val="0"/>
              </a:spcBef>
              <a:spcAft>
                <a:spcPts val="200"/>
              </a:spcAft>
            </a:pPr>
            <a:r>
              <a:rPr lang="en-US" sz="1100" dirty="0">
                <a:solidFill>
                  <a:schemeClr val="tx1"/>
                </a:solidFill>
                <a:latin typeface="Arial Nova Light" panose="020B0304020202020204" pitchFamily="34" charset="0"/>
              </a:rPr>
              <a:t>How clients are referred </a:t>
            </a:r>
            <a:br>
              <a:rPr lang="en-US" sz="1100" dirty="0">
                <a:solidFill>
                  <a:schemeClr val="tx1"/>
                </a:solidFill>
                <a:latin typeface="Arial Nova Light" panose="020B0304020202020204" pitchFamily="34" charset="0"/>
              </a:rPr>
            </a:br>
            <a:r>
              <a:rPr lang="en-US" sz="1100" dirty="0">
                <a:solidFill>
                  <a:schemeClr val="tx1"/>
                </a:solidFill>
                <a:latin typeface="Arial Nova Light" panose="020B0304020202020204" pitchFamily="34" charset="0"/>
              </a:rPr>
              <a:t>between service providers</a:t>
            </a:r>
          </a:p>
        </p:txBody>
      </p:sp>
      <p:sp>
        <p:nvSpPr>
          <p:cNvPr id="8" name="Rectangle 7">
            <a:extLst>
              <a:ext uri="{FF2B5EF4-FFF2-40B4-BE49-F238E27FC236}">
                <a16:creationId xmlns:a16="http://schemas.microsoft.com/office/drawing/2014/main" id="{BCABA88F-F8A5-43A6-A9FF-F50D3ECD64B4}"/>
              </a:ext>
            </a:extLst>
          </p:cNvPr>
          <p:cNvSpPr/>
          <p:nvPr/>
        </p:nvSpPr>
        <p:spPr>
          <a:xfrm>
            <a:off x="8727624" y="2857145"/>
            <a:ext cx="2405431" cy="2133600"/>
          </a:xfrm>
          <a:prstGeom prst="rect">
            <a:avLst/>
          </a:prstGeom>
          <a:solidFill>
            <a:schemeClr val="bg1">
              <a:lumMod val="75000"/>
              <a:alpha val="15000"/>
            </a:schemeClr>
          </a:solidFill>
          <a:ln>
            <a:noFill/>
          </a:ln>
          <a:effectLst/>
        </p:spPr>
        <p:style>
          <a:lnRef idx="2">
            <a:schemeClr val="accen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182880" tIns="91440" rIns="182880" bIns="182880" numCol="1" spcCol="1270" anchor="b" anchorCtr="0">
            <a:noAutofit/>
          </a:bodyPr>
          <a:lstStyle/>
          <a:p>
            <a:pPr algn="ctr" defTabSz="666734">
              <a:lnSpc>
                <a:spcPct val="90000"/>
              </a:lnSpc>
              <a:spcBef>
                <a:spcPct val="0"/>
              </a:spcBef>
              <a:spcAft>
                <a:spcPts val="200"/>
              </a:spcAft>
            </a:pPr>
            <a:r>
              <a:rPr lang="en-US" sz="1100" dirty="0">
                <a:solidFill>
                  <a:schemeClr val="tx1"/>
                </a:solidFill>
                <a:latin typeface="Arial Nova Light" panose="020B0304020202020204" pitchFamily="34" charset="0"/>
              </a:rPr>
              <a:t>How clients cease their </a:t>
            </a:r>
            <a:br>
              <a:rPr lang="en-US" sz="1100" dirty="0">
                <a:solidFill>
                  <a:schemeClr val="tx1"/>
                </a:solidFill>
                <a:latin typeface="Arial Nova Light" panose="020B0304020202020204" pitchFamily="34" charset="0"/>
              </a:rPr>
            </a:br>
            <a:r>
              <a:rPr lang="en-US" sz="1100" dirty="0">
                <a:solidFill>
                  <a:schemeClr val="tx1"/>
                </a:solidFill>
                <a:latin typeface="Arial Nova Light" panose="020B0304020202020204" pitchFamily="34" charset="0"/>
              </a:rPr>
              <a:t>usage of CASP services</a:t>
            </a:r>
          </a:p>
        </p:txBody>
      </p:sp>
      <p:sp>
        <p:nvSpPr>
          <p:cNvPr id="9" name="Rectangle 8">
            <a:extLst>
              <a:ext uri="{FF2B5EF4-FFF2-40B4-BE49-F238E27FC236}">
                <a16:creationId xmlns:a16="http://schemas.microsoft.com/office/drawing/2014/main" id="{A149C7B8-7ABC-4469-8C16-B3D0FFA64E74}"/>
              </a:ext>
            </a:extLst>
          </p:cNvPr>
          <p:cNvSpPr/>
          <p:nvPr/>
        </p:nvSpPr>
        <p:spPr>
          <a:xfrm>
            <a:off x="2816258" y="4990745"/>
            <a:ext cx="2405431" cy="338554"/>
          </a:xfrm>
          <a:prstGeom prst="rect">
            <a:avLst/>
          </a:prstGeom>
          <a:solidFill>
            <a:srgbClr val="29AAE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82880" tIns="45720" rIns="182880" bIns="45720" numCol="1" spcCol="0" rtlCol="0" fromWordArt="0" anchor="ctr" anchorCtr="0" forceAA="0" compatLnSpc="1">
            <a:prstTxWarp prst="textNoShape">
              <a:avLst/>
            </a:prstTxWarp>
            <a:spAutoFit/>
          </a:bodyPr>
          <a:lstStyle/>
          <a:p>
            <a:pPr algn="ctr"/>
            <a:r>
              <a:rPr lang="en-US" sz="1600" dirty="0">
                <a:solidFill>
                  <a:schemeClr val="bg1"/>
                </a:solidFill>
                <a:latin typeface="Arial Nova Light" panose="020B0304020202020204" pitchFamily="34" charset="0"/>
              </a:rPr>
              <a:t>Entry </a:t>
            </a:r>
          </a:p>
        </p:txBody>
      </p:sp>
      <p:sp>
        <p:nvSpPr>
          <p:cNvPr id="10" name="Rectangle 9">
            <a:extLst>
              <a:ext uri="{FF2B5EF4-FFF2-40B4-BE49-F238E27FC236}">
                <a16:creationId xmlns:a16="http://schemas.microsoft.com/office/drawing/2014/main" id="{5639830D-960A-4A7E-B59F-EF61F4D2F3D6}"/>
              </a:ext>
            </a:extLst>
          </p:cNvPr>
          <p:cNvSpPr/>
          <p:nvPr/>
        </p:nvSpPr>
        <p:spPr>
          <a:xfrm>
            <a:off x="5771941" y="4992690"/>
            <a:ext cx="2405431" cy="338554"/>
          </a:xfrm>
          <a:prstGeom prst="rect">
            <a:avLst/>
          </a:prstGeom>
          <a:solidFill>
            <a:srgbClr val="29AAE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82880" tIns="45720" rIns="182880" bIns="45720" numCol="1" spcCol="0" rtlCol="0" fromWordArt="0" anchor="ctr" anchorCtr="0" forceAA="0" compatLnSpc="1">
            <a:prstTxWarp prst="textNoShape">
              <a:avLst/>
            </a:prstTxWarp>
            <a:spAutoFit/>
          </a:bodyPr>
          <a:lstStyle/>
          <a:p>
            <a:pPr algn="ctr"/>
            <a:r>
              <a:rPr lang="en-US" sz="1600" dirty="0">
                <a:solidFill>
                  <a:schemeClr val="bg1"/>
                </a:solidFill>
                <a:latin typeface="Arial Nova Light" panose="020B0304020202020204" pitchFamily="34" charset="0"/>
              </a:rPr>
              <a:t>Transition </a:t>
            </a:r>
          </a:p>
        </p:txBody>
      </p:sp>
      <p:sp>
        <p:nvSpPr>
          <p:cNvPr id="11" name="Rectangle 10">
            <a:extLst>
              <a:ext uri="{FF2B5EF4-FFF2-40B4-BE49-F238E27FC236}">
                <a16:creationId xmlns:a16="http://schemas.microsoft.com/office/drawing/2014/main" id="{2EC3A3A2-508C-4374-BD26-989B71856CD5}"/>
              </a:ext>
            </a:extLst>
          </p:cNvPr>
          <p:cNvSpPr/>
          <p:nvPr/>
        </p:nvSpPr>
        <p:spPr>
          <a:xfrm>
            <a:off x="8727624" y="4988800"/>
            <a:ext cx="2405431" cy="338554"/>
          </a:xfrm>
          <a:prstGeom prst="rect">
            <a:avLst/>
          </a:prstGeom>
          <a:solidFill>
            <a:srgbClr val="29AAE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82880" tIns="45720" rIns="182880" bIns="45720" numCol="1" spcCol="0" rtlCol="0" fromWordArt="0" anchor="ctr" anchorCtr="0" forceAA="0" compatLnSpc="1">
            <a:prstTxWarp prst="textNoShape">
              <a:avLst/>
            </a:prstTxWarp>
            <a:spAutoFit/>
          </a:bodyPr>
          <a:lstStyle/>
          <a:p>
            <a:pPr algn="ctr"/>
            <a:r>
              <a:rPr lang="en-US" sz="1600" dirty="0">
                <a:solidFill>
                  <a:schemeClr val="bg1"/>
                </a:solidFill>
                <a:latin typeface="Arial Nova Light" panose="020B0304020202020204" pitchFamily="34" charset="0"/>
              </a:rPr>
              <a:t>Exit </a:t>
            </a:r>
          </a:p>
        </p:txBody>
      </p:sp>
      <p:sp>
        <p:nvSpPr>
          <p:cNvPr id="24" name="Freeform 46">
            <a:extLst>
              <a:ext uri="{FF2B5EF4-FFF2-40B4-BE49-F238E27FC236}">
                <a16:creationId xmlns:a16="http://schemas.microsoft.com/office/drawing/2014/main" id="{C73F0F02-27F4-473B-8B59-287486EB4F8B}"/>
              </a:ext>
            </a:extLst>
          </p:cNvPr>
          <p:cNvSpPr>
            <a:spLocks noChangeAspect="1" noEditPoints="1"/>
          </p:cNvSpPr>
          <p:nvPr/>
        </p:nvSpPr>
        <p:spPr bwMode="auto">
          <a:xfrm>
            <a:off x="3745606" y="3282676"/>
            <a:ext cx="546735" cy="756000"/>
          </a:xfrm>
          <a:custGeom>
            <a:avLst/>
            <a:gdLst>
              <a:gd name="T0" fmla="*/ 119 w 123"/>
              <a:gd name="T1" fmla="*/ 54 h 170"/>
              <a:gd name="T2" fmla="*/ 77 w 123"/>
              <a:gd name="T3" fmla="*/ 54 h 170"/>
              <a:gd name="T4" fmla="*/ 73 w 123"/>
              <a:gd name="T5" fmla="*/ 58 h 170"/>
              <a:gd name="T6" fmla="*/ 77 w 123"/>
              <a:gd name="T7" fmla="*/ 62 h 170"/>
              <a:gd name="T8" fmla="*/ 116 w 123"/>
              <a:gd name="T9" fmla="*/ 62 h 170"/>
              <a:gd name="T10" fmla="*/ 116 w 123"/>
              <a:gd name="T11" fmla="*/ 162 h 170"/>
              <a:gd name="T12" fmla="*/ 7 w 123"/>
              <a:gd name="T13" fmla="*/ 162 h 170"/>
              <a:gd name="T14" fmla="*/ 7 w 123"/>
              <a:gd name="T15" fmla="*/ 62 h 170"/>
              <a:gd name="T16" fmla="*/ 46 w 123"/>
              <a:gd name="T17" fmla="*/ 62 h 170"/>
              <a:gd name="T18" fmla="*/ 50 w 123"/>
              <a:gd name="T19" fmla="*/ 58 h 170"/>
              <a:gd name="T20" fmla="*/ 46 w 123"/>
              <a:gd name="T21" fmla="*/ 54 h 170"/>
              <a:gd name="T22" fmla="*/ 4 w 123"/>
              <a:gd name="T23" fmla="*/ 54 h 170"/>
              <a:gd name="T24" fmla="*/ 0 w 123"/>
              <a:gd name="T25" fmla="*/ 58 h 170"/>
              <a:gd name="T26" fmla="*/ 0 w 123"/>
              <a:gd name="T27" fmla="*/ 166 h 170"/>
              <a:gd name="T28" fmla="*/ 4 w 123"/>
              <a:gd name="T29" fmla="*/ 170 h 170"/>
              <a:gd name="T30" fmla="*/ 119 w 123"/>
              <a:gd name="T31" fmla="*/ 170 h 170"/>
              <a:gd name="T32" fmla="*/ 123 w 123"/>
              <a:gd name="T33" fmla="*/ 166 h 170"/>
              <a:gd name="T34" fmla="*/ 123 w 123"/>
              <a:gd name="T35" fmla="*/ 58 h 170"/>
              <a:gd name="T36" fmla="*/ 119 w 123"/>
              <a:gd name="T37" fmla="*/ 54 h 170"/>
              <a:gd name="T38" fmla="*/ 31 w 123"/>
              <a:gd name="T39" fmla="*/ 101 h 170"/>
              <a:gd name="T40" fmla="*/ 27 w 123"/>
              <a:gd name="T41" fmla="*/ 104 h 170"/>
              <a:gd name="T42" fmla="*/ 28 w 123"/>
              <a:gd name="T43" fmla="*/ 107 h 170"/>
              <a:gd name="T44" fmla="*/ 59 w 123"/>
              <a:gd name="T45" fmla="*/ 138 h 170"/>
              <a:gd name="T46" fmla="*/ 62 w 123"/>
              <a:gd name="T47" fmla="*/ 139 h 170"/>
              <a:gd name="T48" fmla="*/ 64 w 123"/>
              <a:gd name="T49" fmla="*/ 138 h 170"/>
              <a:gd name="T50" fmla="*/ 95 w 123"/>
              <a:gd name="T51" fmla="*/ 107 h 170"/>
              <a:gd name="T52" fmla="*/ 96 w 123"/>
              <a:gd name="T53" fmla="*/ 104 h 170"/>
              <a:gd name="T54" fmla="*/ 92 w 123"/>
              <a:gd name="T55" fmla="*/ 101 h 170"/>
              <a:gd name="T56" fmla="*/ 90 w 123"/>
              <a:gd name="T57" fmla="*/ 102 h 170"/>
              <a:gd name="T58" fmla="*/ 65 w 123"/>
              <a:gd name="T59" fmla="*/ 126 h 170"/>
              <a:gd name="T60" fmla="*/ 65 w 123"/>
              <a:gd name="T61" fmla="*/ 4 h 170"/>
              <a:gd name="T62" fmla="*/ 62 w 123"/>
              <a:gd name="T63" fmla="*/ 0 h 170"/>
              <a:gd name="T64" fmla="*/ 58 w 123"/>
              <a:gd name="T65" fmla="*/ 4 h 170"/>
              <a:gd name="T66" fmla="*/ 58 w 123"/>
              <a:gd name="T67" fmla="*/ 126 h 170"/>
              <a:gd name="T68" fmla="*/ 33 w 123"/>
              <a:gd name="T69" fmla="*/ 102 h 170"/>
              <a:gd name="T70" fmla="*/ 31 w 123"/>
              <a:gd name="T71" fmla="*/ 101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23" h="170">
                <a:moveTo>
                  <a:pt x="119" y="54"/>
                </a:moveTo>
                <a:cubicBezTo>
                  <a:pt x="77" y="54"/>
                  <a:pt x="77" y="54"/>
                  <a:pt x="77" y="54"/>
                </a:cubicBezTo>
                <a:cubicBezTo>
                  <a:pt x="75" y="54"/>
                  <a:pt x="73" y="56"/>
                  <a:pt x="73" y="58"/>
                </a:cubicBezTo>
                <a:cubicBezTo>
                  <a:pt x="73" y="60"/>
                  <a:pt x="75" y="62"/>
                  <a:pt x="77" y="62"/>
                </a:cubicBezTo>
                <a:cubicBezTo>
                  <a:pt x="116" y="62"/>
                  <a:pt x="116" y="62"/>
                  <a:pt x="116" y="62"/>
                </a:cubicBezTo>
                <a:cubicBezTo>
                  <a:pt x="116" y="162"/>
                  <a:pt x="116" y="162"/>
                  <a:pt x="116" y="162"/>
                </a:cubicBezTo>
                <a:cubicBezTo>
                  <a:pt x="7" y="162"/>
                  <a:pt x="7" y="162"/>
                  <a:pt x="7" y="162"/>
                </a:cubicBezTo>
                <a:cubicBezTo>
                  <a:pt x="7" y="62"/>
                  <a:pt x="7" y="62"/>
                  <a:pt x="7" y="62"/>
                </a:cubicBezTo>
                <a:cubicBezTo>
                  <a:pt x="46" y="62"/>
                  <a:pt x="46" y="62"/>
                  <a:pt x="46" y="62"/>
                </a:cubicBezTo>
                <a:cubicBezTo>
                  <a:pt x="48" y="62"/>
                  <a:pt x="50" y="60"/>
                  <a:pt x="50" y="58"/>
                </a:cubicBezTo>
                <a:cubicBezTo>
                  <a:pt x="50" y="56"/>
                  <a:pt x="48" y="54"/>
                  <a:pt x="46" y="54"/>
                </a:cubicBezTo>
                <a:cubicBezTo>
                  <a:pt x="4" y="54"/>
                  <a:pt x="4" y="54"/>
                  <a:pt x="4" y="54"/>
                </a:cubicBezTo>
                <a:cubicBezTo>
                  <a:pt x="1" y="54"/>
                  <a:pt x="0" y="56"/>
                  <a:pt x="0" y="58"/>
                </a:cubicBezTo>
                <a:cubicBezTo>
                  <a:pt x="0" y="166"/>
                  <a:pt x="0" y="166"/>
                  <a:pt x="0" y="166"/>
                </a:cubicBezTo>
                <a:cubicBezTo>
                  <a:pt x="0" y="168"/>
                  <a:pt x="1" y="170"/>
                  <a:pt x="4" y="170"/>
                </a:cubicBezTo>
                <a:cubicBezTo>
                  <a:pt x="119" y="170"/>
                  <a:pt x="119" y="170"/>
                  <a:pt x="119" y="170"/>
                </a:cubicBezTo>
                <a:cubicBezTo>
                  <a:pt x="122" y="170"/>
                  <a:pt x="123" y="168"/>
                  <a:pt x="123" y="166"/>
                </a:cubicBezTo>
                <a:cubicBezTo>
                  <a:pt x="123" y="58"/>
                  <a:pt x="123" y="58"/>
                  <a:pt x="123" y="58"/>
                </a:cubicBezTo>
                <a:cubicBezTo>
                  <a:pt x="123" y="56"/>
                  <a:pt x="122" y="54"/>
                  <a:pt x="119" y="54"/>
                </a:cubicBezTo>
                <a:moveTo>
                  <a:pt x="31" y="101"/>
                </a:moveTo>
                <a:cubicBezTo>
                  <a:pt x="28" y="101"/>
                  <a:pt x="27" y="102"/>
                  <a:pt x="27" y="104"/>
                </a:cubicBezTo>
                <a:cubicBezTo>
                  <a:pt x="27" y="105"/>
                  <a:pt x="27" y="106"/>
                  <a:pt x="28" y="107"/>
                </a:cubicBezTo>
                <a:cubicBezTo>
                  <a:pt x="59" y="138"/>
                  <a:pt x="59" y="138"/>
                  <a:pt x="59" y="138"/>
                </a:cubicBezTo>
                <a:cubicBezTo>
                  <a:pt x="59" y="139"/>
                  <a:pt x="60" y="139"/>
                  <a:pt x="62" y="139"/>
                </a:cubicBezTo>
                <a:cubicBezTo>
                  <a:pt x="63" y="139"/>
                  <a:pt x="64" y="139"/>
                  <a:pt x="64" y="138"/>
                </a:cubicBezTo>
                <a:cubicBezTo>
                  <a:pt x="95" y="107"/>
                  <a:pt x="95" y="107"/>
                  <a:pt x="95" y="107"/>
                </a:cubicBezTo>
                <a:cubicBezTo>
                  <a:pt x="96" y="106"/>
                  <a:pt x="96" y="105"/>
                  <a:pt x="96" y="104"/>
                </a:cubicBezTo>
                <a:cubicBezTo>
                  <a:pt x="96" y="102"/>
                  <a:pt x="95" y="101"/>
                  <a:pt x="92" y="101"/>
                </a:cubicBezTo>
                <a:cubicBezTo>
                  <a:pt x="91" y="101"/>
                  <a:pt x="90" y="101"/>
                  <a:pt x="90" y="102"/>
                </a:cubicBezTo>
                <a:cubicBezTo>
                  <a:pt x="65" y="126"/>
                  <a:pt x="65" y="126"/>
                  <a:pt x="65" y="126"/>
                </a:cubicBezTo>
                <a:cubicBezTo>
                  <a:pt x="65" y="4"/>
                  <a:pt x="65" y="4"/>
                  <a:pt x="65" y="4"/>
                </a:cubicBezTo>
                <a:cubicBezTo>
                  <a:pt x="65" y="2"/>
                  <a:pt x="64" y="0"/>
                  <a:pt x="62" y="0"/>
                </a:cubicBezTo>
                <a:cubicBezTo>
                  <a:pt x="59" y="0"/>
                  <a:pt x="58" y="2"/>
                  <a:pt x="58" y="4"/>
                </a:cubicBezTo>
                <a:cubicBezTo>
                  <a:pt x="58" y="126"/>
                  <a:pt x="58" y="126"/>
                  <a:pt x="58" y="126"/>
                </a:cubicBezTo>
                <a:cubicBezTo>
                  <a:pt x="33" y="102"/>
                  <a:pt x="33" y="102"/>
                  <a:pt x="33" y="102"/>
                </a:cubicBezTo>
                <a:cubicBezTo>
                  <a:pt x="33" y="101"/>
                  <a:pt x="32" y="101"/>
                  <a:pt x="31" y="101"/>
                </a:cubicBezTo>
              </a:path>
            </a:pathLst>
          </a:custGeom>
          <a:solidFill>
            <a:srgbClr val="29AAE1"/>
          </a:solidFill>
          <a:ln>
            <a:noFill/>
          </a:ln>
        </p:spPr>
        <p:txBody>
          <a:bodyPr vert="horz" wrap="square" lIns="91440" tIns="45720" rIns="91440" bIns="45720" numCol="1" anchor="t" anchorCtr="0" compatLnSpc="1">
            <a:prstTxWarp prst="textNoShape">
              <a:avLst/>
            </a:prstTxWarp>
          </a:bodyPr>
          <a:lstStyle/>
          <a:p>
            <a:endParaRPr lang="en-AU" dirty="0"/>
          </a:p>
        </p:txBody>
      </p:sp>
      <p:sp>
        <p:nvSpPr>
          <p:cNvPr id="25" name="Freeform 47">
            <a:extLst>
              <a:ext uri="{FF2B5EF4-FFF2-40B4-BE49-F238E27FC236}">
                <a16:creationId xmlns:a16="http://schemas.microsoft.com/office/drawing/2014/main" id="{6F1C63DB-B605-453B-9AF9-2FD34170466F}"/>
              </a:ext>
            </a:extLst>
          </p:cNvPr>
          <p:cNvSpPr>
            <a:spLocks noChangeAspect="1" noEditPoints="1"/>
          </p:cNvSpPr>
          <p:nvPr/>
        </p:nvSpPr>
        <p:spPr bwMode="auto">
          <a:xfrm>
            <a:off x="9654748" y="3282676"/>
            <a:ext cx="551182" cy="756000"/>
          </a:xfrm>
          <a:custGeom>
            <a:avLst/>
            <a:gdLst>
              <a:gd name="T0" fmla="*/ 31 w 124"/>
              <a:gd name="T1" fmla="*/ 39 h 170"/>
              <a:gd name="T2" fmla="*/ 34 w 124"/>
              <a:gd name="T3" fmla="*/ 38 h 170"/>
              <a:gd name="T4" fmla="*/ 58 w 124"/>
              <a:gd name="T5" fmla="*/ 13 h 170"/>
              <a:gd name="T6" fmla="*/ 58 w 124"/>
              <a:gd name="T7" fmla="*/ 135 h 170"/>
              <a:gd name="T8" fmla="*/ 62 w 124"/>
              <a:gd name="T9" fmla="*/ 139 h 170"/>
              <a:gd name="T10" fmla="*/ 66 w 124"/>
              <a:gd name="T11" fmla="*/ 135 h 170"/>
              <a:gd name="T12" fmla="*/ 66 w 124"/>
              <a:gd name="T13" fmla="*/ 13 h 170"/>
              <a:gd name="T14" fmla="*/ 90 w 124"/>
              <a:gd name="T15" fmla="*/ 38 h 170"/>
              <a:gd name="T16" fmla="*/ 93 w 124"/>
              <a:gd name="T17" fmla="*/ 39 h 170"/>
              <a:gd name="T18" fmla="*/ 97 w 124"/>
              <a:gd name="T19" fmla="*/ 35 h 170"/>
              <a:gd name="T20" fmla="*/ 96 w 124"/>
              <a:gd name="T21" fmla="*/ 32 h 170"/>
              <a:gd name="T22" fmla="*/ 65 w 124"/>
              <a:gd name="T23" fmla="*/ 1 h 170"/>
              <a:gd name="T24" fmla="*/ 62 w 124"/>
              <a:gd name="T25" fmla="*/ 0 h 170"/>
              <a:gd name="T26" fmla="*/ 60 w 124"/>
              <a:gd name="T27" fmla="*/ 1 h 170"/>
              <a:gd name="T28" fmla="*/ 29 w 124"/>
              <a:gd name="T29" fmla="*/ 32 h 170"/>
              <a:gd name="T30" fmla="*/ 28 w 124"/>
              <a:gd name="T31" fmla="*/ 35 h 170"/>
              <a:gd name="T32" fmla="*/ 31 w 124"/>
              <a:gd name="T33" fmla="*/ 39 h 170"/>
              <a:gd name="T34" fmla="*/ 120 w 124"/>
              <a:gd name="T35" fmla="*/ 54 h 170"/>
              <a:gd name="T36" fmla="*/ 78 w 124"/>
              <a:gd name="T37" fmla="*/ 54 h 170"/>
              <a:gd name="T38" fmla="*/ 74 w 124"/>
              <a:gd name="T39" fmla="*/ 58 h 170"/>
              <a:gd name="T40" fmla="*/ 78 w 124"/>
              <a:gd name="T41" fmla="*/ 62 h 170"/>
              <a:gd name="T42" fmla="*/ 116 w 124"/>
              <a:gd name="T43" fmla="*/ 62 h 170"/>
              <a:gd name="T44" fmla="*/ 116 w 124"/>
              <a:gd name="T45" fmla="*/ 162 h 170"/>
              <a:gd name="T46" fmla="*/ 8 w 124"/>
              <a:gd name="T47" fmla="*/ 162 h 170"/>
              <a:gd name="T48" fmla="*/ 8 w 124"/>
              <a:gd name="T49" fmla="*/ 62 h 170"/>
              <a:gd name="T50" fmla="*/ 47 w 124"/>
              <a:gd name="T51" fmla="*/ 62 h 170"/>
              <a:gd name="T52" fmla="*/ 51 w 124"/>
              <a:gd name="T53" fmla="*/ 58 h 170"/>
              <a:gd name="T54" fmla="*/ 47 w 124"/>
              <a:gd name="T55" fmla="*/ 54 h 170"/>
              <a:gd name="T56" fmla="*/ 4 w 124"/>
              <a:gd name="T57" fmla="*/ 54 h 170"/>
              <a:gd name="T58" fmla="*/ 0 w 124"/>
              <a:gd name="T59" fmla="*/ 58 h 170"/>
              <a:gd name="T60" fmla="*/ 0 w 124"/>
              <a:gd name="T61" fmla="*/ 166 h 170"/>
              <a:gd name="T62" fmla="*/ 4 w 124"/>
              <a:gd name="T63" fmla="*/ 170 h 170"/>
              <a:gd name="T64" fmla="*/ 120 w 124"/>
              <a:gd name="T65" fmla="*/ 170 h 170"/>
              <a:gd name="T66" fmla="*/ 124 w 124"/>
              <a:gd name="T67" fmla="*/ 166 h 170"/>
              <a:gd name="T68" fmla="*/ 124 w 124"/>
              <a:gd name="T69" fmla="*/ 58 h 170"/>
              <a:gd name="T70" fmla="*/ 120 w 124"/>
              <a:gd name="T71" fmla="*/ 5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24" h="170">
                <a:moveTo>
                  <a:pt x="31" y="39"/>
                </a:moveTo>
                <a:cubicBezTo>
                  <a:pt x="32" y="39"/>
                  <a:pt x="33" y="38"/>
                  <a:pt x="34" y="38"/>
                </a:cubicBezTo>
                <a:cubicBezTo>
                  <a:pt x="58" y="13"/>
                  <a:pt x="58" y="13"/>
                  <a:pt x="58" y="13"/>
                </a:cubicBezTo>
                <a:cubicBezTo>
                  <a:pt x="58" y="135"/>
                  <a:pt x="58" y="135"/>
                  <a:pt x="58" y="135"/>
                </a:cubicBezTo>
                <a:cubicBezTo>
                  <a:pt x="58" y="137"/>
                  <a:pt x="60" y="139"/>
                  <a:pt x="62" y="139"/>
                </a:cubicBezTo>
                <a:cubicBezTo>
                  <a:pt x="64" y="139"/>
                  <a:pt x="66" y="137"/>
                  <a:pt x="66" y="135"/>
                </a:cubicBezTo>
                <a:cubicBezTo>
                  <a:pt x="66" y="13"/>
                  <a:pt x="66" y="13"/>
                  <a:pt x="66" y="13"/>
                </a:cubicBezTo>
                <a:cubicBezTo>
                  <a:pt x="90" y="38"/>
                  <a:pt x="90" y="38"/>
                  <a:pt x="90" y="38"/>
                </a:cubicBezTo>
                <a:cubicBezTo>
                  <a:pt x="91" y="38"/>
                  <a:pt x="92" y="39"/>
                  <a:pt x="93" y="39"/>
                </a:cubicBezTo>
                <a:cubicBezTo>
                  <a:pt x="95" y="39"/>
                  <a:pt x="97" y="37"/>
                  <a:pt x="97" y="35"/>
                </a:cubicBezTo>
                <a:cubicBezTo>
                  <a:pt x="97" y="34"/>
                  <a:pt x="97" y="33"/>
                  <a:pt x="96" y="32"/>
                </a:cubicBezTo>
                <a:cubicBezTo>
                  <a:pt x="65" y="1"/>
                  <a:pt x="65" y="1"/>
                  <a:pt x="65" y="1"/>
                </a:cubicBezTo>
                <a:cubicBezTo>
                  <a:pt x="64" y="0"/>
                  <a:pt x="63" y="0"/>
                  <a:pt x="62" y="0"/>
                </a:cubicBezTo>
                <a:cubicBezTo>
                  <a:pt x="61" y="0"/>
                  <a:pt x="60" y="0"/>
                  <a:pt x="60" y="1"/>
                </a:cubicBezTo>
                <a:cubicBezTo>
                  <a:pt x="29" y="32"/>
                  <a:pt x="29" y="32"/>
                  <a:pt x="29" y="32"/>
                </a:cubicBezTo>
                <a:cubicBezTo>
                  <a:pt x="28" y="33"/>
                  <a:pt x="28" y="34"/>
                  <a:pt x="28" y="35"/>
                </a:cubicBezTo>
                <a:cubicBezTo>
                  <a:pt x="28" y="37"/>
                  <a:pt x="29" y="39"/>
                  <a:pt x="31" y="39"/>
                </a:cubicBezTo>
                <a:moveTo>
                  <a:pt x="120" y="54"/>
                </a:moveTo>
                <a:cubicBezTo>
                  <a:pt x="78" y="54"/>
                  <a:pt x="78" y="54"/>
                  <a:pt x="78" y="54"/>
                </a:cubicBezTo>
                <a:cubicBezTo>
                  <a:pt x="76" y="54"/>
                  <a:pt x="74" y="56"/>
                  <a:pt x="74" y="58"/>
                </a:cubicBezTo>
                <a:cubicBezTo>
                  <a:pt x="74" y="60"/>
                  <a:pt x="76" y="62"/>
                  <a:pt x="78" y="62"/>
                </a:cubicBezTo>
                <a:cubicBezTo>
                  <a:pt x="116" y="62"/>
                  <a:pt x="116" y="62"/>
                  <a:pt x="116" y="62"/>
                </a:cubicBezTo>
                <a:cubicBezTo>
                  <a:pt x="116" y="162"/>
                  <a:pt x="116" y="162"/>
                  <a:pt x="116" y="162"/>
                </a:cubicBezTo>
                <a:cubicBezTo>
                  <a:pt x="8" y="162"/>
                  <a:pt x="8" y="162"/>
                  <a:pt x="8" y="162"/>
                </a:cubicBezTo>
                <a:cubicBezTo>
                  <a:pt x="8" y="62"/>
                  <a:pt x="8" y="62"/>
                  <a:pt x="8" y="62"/>
                </a:cubicBezTo>
                <a:cubicBezTo>
                  <a:pt x="47" y="62"/>
                  <a:pt x="47" y="62"/>
                  <a:pt x="47" y="62"/>
                </a:cubicBezTo>
                <a:cubicBezTo>
                  <a:pt x="49" y="62"/>
                  <a:pt x="51" y="60"/>
                  <a:pt x="51" y="58"/>
                </a:cubicBezTo>
                <a:cubicBezTo>
                  <a:pt x="51" y="56"/>
                  <a:pt x="49" y="54"/>
                  <a:pt x="47" y="54"/>
                </a:cubicBezTo>
                <a:cubicBezTo>
                  <a:pt x="4" y="54"/>
                  <a:pt x="4" y="54"/>
                  <a:pt x="4" y="54"/>
                </a:cubicBezTo>
                <a:cubicBezTo>
                  <a:pt x="2" y="54"/>
                  <a:pt x="0" y="56"/>
                  <a:pt x="0" y="58"/>
                </a:cubicBezTo>
                <a:cubicBezTo>
                  <a:pt x="0" y="166"/>
                  <a:pt x="0" y="166"/>
                  <a:pt x="0" y="166"/>
                </a:cubicBezTo>
                <a:cubicBezTo>
                  <a:pt x="0" y="168"/>
                  <a:pt x="2" y="170"/>
                  <a:pt x="4" y="170"/>
                </a:cubicBezTo>
                <a:cubicBezTo>
                  <a:pt x="120" y="170"/>
                  <a:pt x="120" y="170"/>
                  <a:pt x="120" y="170"/>
                </a:cubicBezTo>
                <a:cubicBezTo>
                  <a:pt x="122" y="170"/>
                  <a:pt x="124" y="168"/>
                  <a:pt x="124" y="166"/>
                </a:cubicBezTo>
                <a:cubicBezTo>
                  <a:pt x="124" y="58"/>
                  <a:pt x="124" y="58"/>
                  <a:pt x="124" y="58"/>
                </a:cubicBezTo>
                <a:cubicBezTo>
                  <a:pt x="124" y="56"/>
                  <a:pt x="122" y="54"/>
                  <a:pt x="120" y="54"/>
                </a:cubicBezTo>
              </a:path>
            </a:pathLst>
          </a:custGeom>
          <a:solidFill>
            <a:srgbClr val="29AAE1"/>
          </a:solidFill>
          <a:ln>
            <a:noFill/>
          </a:ln>
        </p:spPr>
        <p:txBody>
          <a:bodyPr vert="horz" wrap="square" lIns="91440" tIns="45720" rIns="91440" bIns="45720" numCol="1" anchor="t" anchorCtr="0" compatLnSpc="1">
            <a:prstTxWarp prst="textNoShape">
              <a:avLst/>
            </a:prstTxWarp>
          </a:bodyPr>
          <a:lstStyle/>
          <a:p>
            <a:endParaRPr lang="en-AU" dirty="0"/>
          </a:p>
        </p:txBody>
      </p:sp>
      <p:sp>
        <p:nvSpPr>
          <p:cNvPr id="26" name="Freeform 41">
            <a:extLst>
              <a:ext uri="{FF2B5EF4-FFF2-40B4-BE49-F238E27FC236}">
                <a16:creationId xmlns:a16="http://schemas.microsoft.com/office/drawing/2014/main" id="{16F511A6-1798-47BF-8395-9D0E9643A41F}"/>
              </a:ext>
            </a:extLst>
          </p:cNvPr>
          <p:cNvSpPr>
            <a:spLocks noChangeAspect="1" noEditPoints="1"/>
          </p:cNvSpPr>
          <p:nvPr/>
        </p:nvSpPr>
        <p:spPr bwMode="auto">
          <a:xfrm>
            <a:off x="6668656" y="3426676"/>
            <a:ext cx="612000" cy="612000"/>
          </a:xfrm>
          <a:custGeom>
            <a:avLst/>
            <a:gdLst>
              <a:gd name="T0" fmla="*/ 85 w 170"/>
              <a:gd name="T1" fmla="*/ 8 h 170"/>
              <a:gd name="T2" fmla="*/ 147 w 170"/>
              <a:gd name="T3" fmla="*/ 39 h 170"/>
              <a:gd name="T4" fmla="*/ 116 w 170"/>
              <a:gd name="T5" fmla="*/ 39 h 170"/>
              <a:gd name="T6" fmla="*/ 112 w 170"/>
              <a:gd name="T7" fmla="*/ 42 h 170"/>
              <a:gd name="T8" fmla="*/ 116 w 170"/>
              <a:gd name="T9" fmla="*/ 46 h 170"/>
              <a:gd name="T10" fmla="*/ 154 w 170"/>
              <a:gd name="T11" fmla="*/ 46 h 170"/>
              <a:gd name="T12" fmla="*/ 158 w 170"/>
              <a:gd name="T13" fmla="*/ 42 h 170"/>
              <a:gd name="T14" fmla="*/ 158 w 170"/>
              <a:gd name="T15" fmla="*/ 4 h 170"/>
              <a:gd name="T16" fmla="*/ 154 w 170"/>
              <a:gd name="T17" fmla="*/ 0 h 170"/>
              <a:gd name="T18" fmla="*/ 150 w 170"/>
              <a:gd name="T19" fmla="*/ 4 h 170"/>
              <a:gd name="T20" fmla="*/ 150 w 170"/>
              <a:gd name="T21" fmla="*/ 31 h 170"/>
              <a:gd name="T22" fmla="*/ 85 w 170"/>
              <a:gd name="T23" fmla="*/ 0 h 170"/>
              <a:gd name="T24" fmla="*/ 0 w 170"/>
              <a:gd name="T25" fmla="*/ 85 h 170"/>
              <a:gd name="T26" fmla="*/ 4 w 170"/>
              <a:gd name="T27" fmla="*/ 89 h 170"/>
              <a:gd name="T28" fmla="*/ 7 w 170"/>
              <a:gd name="T29" fmla="*/ 85 h 170"/>
              <a:gd name="T30" fmla="*/ 85 w 170"/>
              <a:gd name="T31" fmla="*/ 8 h 170"/>
              <a:gd name="T32" fmla="*/ 166 w 170"/>
              <a:gd name="T33" fmla="*/ 81 h 170"/>
              <a:gd name="T34" fmla="*/ 162 w 170"/>
              <a:gd name="T35" fmla="*/ 85 h 170"/>
              <a:gd name="T36" fmla="*/ 85 w 170"/>
              <a:gd name="T37" fmla="*/ 162 h 170"/>
              <a:gd name="T38" fmla="*/ 23 w 170"/>
              <a:gd name="T39" fmla="*/ 131 h 170"/>
              <a:gd name="T40" fmla="*/ 54 w 170"/>
              <a:gd name="T41" fmla="*/ 131 h 170"/>
              <a:gd name="T42" fmla="*/ 58 w 170"/>
              <a:gd name="T43" fmla="*/ 127 h 170"/>
              <a:gd name="T44" fmla="*/ 54 w 170"/>
              <a:gd name="T45" fmla="*/ 124 h 170"/>
              <a:gd name="T46" fmla="*/ 15 w 170"/>
              <a:gd name="T47" fmla="*/ 124 h 170"/>
              <a:gd name="T48" fmla="*/ 11 w 170"/>
              <a:gd name="T49" fmla="*/ 127 h 170"/>
              <a:gd name="T50" fmla="*/ 11 w 170"/>
              <a:gd name="T51" fmla="*/ 166 h 170"/>
              <a:gd name="T52" fmla="*/ 15 w 170"/>
              <a:gd name="T53" fmla="*/ 170 h 170"/>
              <a:gd name="T54" fmla="*/ 19 w 170"/>
              <a:gd name="T55" fmla="*/ 166 h 170"/>
              <a:gd name="T56" fmla="*/ 19 w 170"/>
              <a:gd name="T57" fmla="*/ 139 h 170"/>
              <a:gd name="T58" fmla="*/ 85 w 170"/>
              <a:gd name="T59" fmla="*/ 170 h 170"/>
              <a:gd name="T60" fmla="*/ 170 w 170"/>
              <a:gd name="T61" fmla="*/ 85 h 170"/>
              <a:gd name="T62" fmla="*/ 166 w 170"/>
              <a:gd name="T63" fmla="*/ 81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0" h="170">
                <a:moveTo>
                  <a:pt x="85" y="8"/>
                </a:moveTo>
                <a:cubicBezTo>
                  <a:pt x="110" y="8"/>
                  <a:pt x="132" y="20"/>
                  <a:pt x="147" y="39"/>
                </a:cubicBezTo>
                <a:cubicBezTo>
                  <a:pt x="116" y="39"/>
                  <a:pt x="116" y="39"/>
                  <a:pt x="116" y="39"/>
                </a:cubicBezTo>
                <a:cubicBezTo>
                  <a:pt x="113" y="39"/>
                  <a:pt x="112" y="40"/>
                  <a:pt x="112" y="42"/>
                </a:cubicBezTo>
                <a:cubicBezTo>
                  <a:pt x="112" y="45"/>
                  <a:pt x="113" y="46"/>
                  <a:pt x="116" y="46"/>
                </a:cubicBezTo>
                <a:cubicBezTo>
                  <a:pt x="154" y="46"/>
                  <a:pt x="154" y="46"/>
                  <a:pt x="154" y="46"/>
                </a:cubicBezTo>
                <a:cubicBezTo>
                  <a:pt x="156" y="46"/>
                  <a:pt x="158" y="45"/>
                  <a:pt x="158" y="42"/>
                </a:cubicBezTo>
                <a:cubicBezTo>
                  <a:pt x="158" y="4"/>
                  <a:pt x="158" y="4"/>
                  <a:pt x="158" y="4"/>
                </a:cubicBezTo>
                <a:cubicBezTo>
                  <a:pt x="158" y="2"/>
                  <a:pt x="156" y="0"/>
                  <a:pt x="154" y="0"/>
                </a:cubicBezTo>
                <a:cubicBezTo>
                  <a:pt x="152" y="0"/>
                  <a:pt x="150" y="2"/>
                  <a:pt x="150" y="4"/>
                </a:cubicBezTo>
                <a:cubicBezTo>
                  <a:pt x="150" y="31"/>
                  <a:pt x="150" y="31"/>
                  <a:pt x="150" y="31"/>
                </a:cubicBezTo>
                <a:cubicBezTo>
                  <a:pt x="135" y="12"/>
                  <a:pt x="111" y="0"/>
                  <a:pt x="85" y="0"/>
                </a:cubicBezTo>
                <a:cubicBezTo>
                  <a:pt x="38" y="0"/>
                  <a:pt x="0" y="38"/>
                  <a:pt x="0" y="85"/>
                </a:cubicBezTo>
                <a:cubicBezTo>
                  <a:pt x="0" y="87"/>
                  <a:pt x="1" y="89"/>
                  <a:pt x="4" y="89"/>
                </a:cubicBezTo>
                <a:cubicBezTo>
                  <a:pt x="6" y="89"/>
                  <a:pt x="7" y="87"/>
                  <a:pt x="7" y="85"/>
                </a:cubicBezTo>
                <a:cubicBezTo>
                  <a:pt x="7" y="42"/>
                  <a:pt x="42" y="8"/>
                  <a:pt x="85" y="8"/>
                </a:cubicBezTo>
                <a:moveTo>
                  <a:pt x="166" y="81"/>
                </a:moveTo>
                <a:cubicBezTo>
                  <a:pt x="164" y="81"/>
                  <a:pt x="162" y="83"/>
                  <a:pt x="162" y="85"/>
                </a:cubicBezTo>
                <a:cubicBezTo>
                  <a:pt x="162" y="128"/>
                  <a:pt x="127" y="162"/>
                  <a:pt x="85" y="162"/>
                </a:cubicBezTo>
                <a:cubicBezTo>
                  <a:pt x="59" y="162"/>
                  <a:pt x="37" y="150"/>
                  <a:pt x="23" y="131"/>
                </a:cubicBezTo>
                <a:cubicBezTo>
                  <a:pt x="54" y="131"/>
                  <a:pt x="54" y="131"/>
                  <a:pt x="54" y="131"/>
                </a:cubicBezTo>
                <a:cubicBezTo>
                  <a:pt x="56" y="131"/>
                  <a:pt x="58" y="130"/>
                  <a:pt x="58" y="127"/>
                </a:cubicBezTo>
                <a:cubicBezTo>
                  <a:pt x="58" y="125"/>
                  <a:pt x="56" y="124"/>
                  <a:pt x="54" y="124"/>
                </a:cubicBezTo>
                <a:cubicBezTo>
                  <a:pt x="15" y="124"/>
                  <a:pt x="15" y="124"/>
                  <a:pt x="15" y="124"/>
                </a:cubicBezTo>
                <a:cubicBezTo>
                  <a:pt x="13" y="124"/>
                  <a:pt x="11" y="125"/>
                  <a:pt x="11" y="127"/>
                </a:cubicBezTo>
                <a:cubicBezTo>
                  <a:pt x="11" y="166"/>
                  <a:pt x="11" y="166"/>
                  <a:pt x="11" y="166"/>
                </a:cubicBezTo>
                <a:cubicBezTo>
                  <a:pt x="11" y="168"/>
                  <a:pt x="13" y="170"/>
                  <a:pt x="15" y="170"/>
                </a:cubicBezTo>
                <a:cubicBezTo>
                  <a:pt x="17" y="170"/>
                  <a:pt x="19" y="168"/>
                  <a:pt x="19" y="166"/>
                </a:cubicBezTo>
                <a:cubicBezTo>
                  <a:pt x="19" y="139"/>
                  <a:pt x="19" y="139"/>
                  <a:pt x="19" y="139"/>
                </a:cubicBezTo>
                <a:cubicBezTo>
                  <a:pt x="35" y="158"/>
                  <a:pt x="58" y="170"/>
                  <a:pt x="85" y="170"/>
                </a:cubicBezTo>
                <a:cubicBezTo>
                  <a:pt x="132" y="170"/>
                  <a:pt x="170" y="132"/>
                  <a:pt x="170" y="85"/>
                </a:cubicBezTo>
                <a:cubicBezTo>
                  <a:pt x="170" y="83"/>
                  <a:pt x="168" y="81"/>
                  <a:pt x="166" y="81"/>
                </a:cubicBezTo>
              </a:path>
            </a:pathLst>
          </a:custGeom>
          <a:solidFill>
            <a:srgbClr val="29AAE1"/>
          </a:solidFill>
          <a:ln>
            <a:noFill/>
          </a:ln>
        </p:spPr>
        <p:txBody>
          <a:bodyPr vert="horz" wrap="square" lIns="91440" tIns="45720" rIns="91440" bIns="45720" numCol="1" anchor="t" anchorCtr="0" compatLnSpc="1">
            <a:prstTxWarp prst="textNoShape">
              <a:avLst/>
            </a:prstTxWarp>
          </a:bodyPr>
          <a:lstStyle/>
          <a:p>
            <a:endParaRPr lang="en-AU" dirty="0"/>
          </a:p>
        </p:txBody>
      </p:sp>
      <p:sp>
        <p:nvSpPr>
          <p:cNvPr id="27" name="Freeform 6">
            <a:extLst>
              <a:ext uri="{FF2B5EF4-FFF2-40B4-BE49-F238E27FC236}">
                <a16:creationId xmlns:a16="http://schemas.microsoft.com/office/drawing/2014/main" id="{9FB4C51C-6C0D-4689-8B75-99ABE2F27305}"/>
              </a:ext>
            </a:extLst>
          </p:cNvPr>
          <p:cNvSpPr>
            <a:spLocks noChangeAspect="1" noEditPoints="1"/>
          </p:cNvSpPr>
          <p:nvPr/>
        </p:nvSpPr>
        <p:spPr bwMode="auto">
          <a:xfrm>
            <a:off x="1284809" y="3354676"/>
            <a:ext cx="634733" cy="756000"/>
          </a:xfrm>
          <a:custGeom>
            <a:avLst/>
            <a:gdLst>
              <a:gd name="T0" fmla="*/ 109 w 142"/>
              <a:gd name="T1" fmla="*/ 130 h 169"/>
              <a:gd name="T2" fmla="*/ 100 w 142"/>
              <a:gd name="T3" fmla="*/ 105 h 169"/>
              <a:gd name="T4" fmla="*/ 107 w 142"/>
              <a:gd name="T5" fmla="*/ 88 h 169"/>
              <a:gd name="T6" fmla="*/ 108 w 142"/>
              <a:gd name="T7" fmla="*/ 88 h 169"/>
              <a:gd name="T8" fmla="*/ 117 w 142"/>
              <a:gd name="T9" fmla="*/ 54 h 169"/>
              <a:gd name="T10" fmla="*/ 115 w 142"/>
              <a:gd name="T11" fmla="*/ 53 h 169"/>
              <a:gd name="T12" fmla="*/ 109 w 142"/>
              <a:gd name="T13" fmla="*/ 19 h 169"/>
              <a:gd name="T14" fmla="*/ 32 w 142"/>
              <a:gd name="T15" fmla="*/ 19 h 169"/>
              <a:gd name="T16" fmla="*/ 25 w 142"/>
              <a:gd name="T17" fmla="*/ 53 h 169"/>
              <a:gd name="T18" fmla="*/ 23 w 142"/>
              <a:gd name="T19" fmla="*/ 54 h 169"/>
              <a:gd name="T20" fmla="*/ 33 w 142"/>
              <a:gd name="T21" fmla="*/ 88 h 169"/>
              <a:gd name="T22" fmla="*/ 33 w 142"/>
              <a:gd name="T23" fmla="*/ 88 h 169"/>
              <a:gd name="T24" fmla="*/ 41 w 142"/>
              <a:gd name="T25" fmla="*/ 105 h 169"/>
              <a:gd name="T26" fmla="*/ 29 w 142"/>
              <a:gd name="T27" fmla="*/ 131 h 169"/>
              <a:gd name="T28" fmla="*/ 4 w 142"/>
              <a:gd name="T29" fmla="*/ 169 h 169"/>
              <a:gd name="T30" fmla="*/ 142 w 142"/>
              <a:gd name="T31" fmla="*/ 165 h 169"/>
              <a:gd name="T32" fmla="*/ 8 w 142"/>
              <a:gd name="T33" fmla="*/ 163 h 169"/>
              <a:gd name="T34" fmla="*/ 33 w 142"/>
              <a:gd name="T35" fmla="*/ 137 h 169"/>
              <a:gd name="T36" fmla="*/ 48 w 142"/>
              <a:gd name="T37" fmla="*/ 103 h 169"/>
              <a:gd name="T38" fmla="*/ 39 w 142"/>
              <a:gd name="T39" fmla="*/ 84 h 169"/>
              <a:gd name="T40" fmla="*/ 28 w 142"/>
              <a:gd name="T41" fmla="*/ 69 h 169"/>
              <a:gd name="T42" fmla="*/ 30 w 142"/>
              <a:gd name="T43" fmla="*/ 59 h 169"/>
              <a:gd name="T44" fmla="*/ 33 w 142"/>
              <a:gd name="T45" fmla="*/ 54 h 169"/>
              <a:gd name="T46" fmla="*/ 70 w 142"/>
              <a:gd name="T47" fmla="*/ 7 h 169"/>
              <a:gd name="T48" fmla="*/ 108 w 142"/>
              <a:gd name="T49" fmla="*/ 54 h 169"/>
              <a:gd name="T50" fmla="*/ 111 w 142"/>
              <a:gd name="T51" fmla="*/ 59 h 169"/>
              <a:gd name="T52" fmla="*/ 113 w 142"/>
              <a:gd name="T53" fmla="*/ 69 h 169"/>
              <a:gd name="T54" fmla="*/ 102 w 142"/>
              <a:gd name="T55" fmla="*/ 84 h 169"/>
              <a:gd name="T56" fmla="*/ 93 w 142"/>
              <a:gd name="T57" fmla="*/ 103 h 169"/>
              <a:gd name="T58" fmla="*/ 106 w 142"/>
              <a:gd name="T59" fmla="*/ 136 h 169"/>
              <a:gd name="T60" fmla="*/ 134 w 142"/>
              <a:gd name="T61" fmla="*/ 162 h 169"/>
              <a:gd name="T62" fmla="*/ 8 w 142"/>
              <a:gd name="T63" fmla="*/ 163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2" h="169">
                <a:moveTo>
                  <a:pt x="110" y="130"/>
                </a:moveTo>
                <a:cubicBezTo>
                  <a:pt x="109" y="130"/>
                  <a:pt x="109" y="130"/>
                  <a:pt x="109" y="130"/>
                </a:cubicBezTo>
                <a:cubicBezTo>
                  <a:pt x="105" y="129"/>
                  <a:pt x="101" y="127"/>
                  <a:pt x="100" y="125"/>
                </a:cubicBezTo>
                <a:cubicBezTo>
                  <a:pt x="98" y="119"/>
                  <a:pt x="100" y="106"/>
                  <a:pt x="100" y="105"/>
                </a:cubicBezTo>
                <a:cubicBezTo>
                  <a:pt x="100" y="105"/>
                  <a:pt x="100" y="105"/>
                  <a:pt x="100" y="105"/>
                </a:cubicBezTo>
                <a:cubicBezTo>
                  <a:pt x="103" y="100"/>
                  <a:pt x="105" y="94"/>
                  <a:pt x="107" y="88"/>
                </a:cubicBezTo>
                <a:cubicBezTo>
                  <a:pt x="107" y="88"/>
                  <a:pt x="107" y="88"/>
                  <a:pt x="107" y="88"/>
                </a:cubicBezTo>
                <a:cubicBezTo>
                  <a:pt x="108" y="88"/>
                  <a:pt x="108" y="88"/>
                  <a:pt x="108" y="88"/>
                </a:cubicBezTo>
                <a:cubicBezTo>
                  <a:pt x="114" y="86"/>
                  <a:pt x="118" y="77"/>
                  <a:pt x="119" y="70"/>
                </a:cubicBezTo>
                <a:cubicBezTo>
                  <a:pt x="121" y="62"/>
                  <a:pt x="120" y="57"/>
                  <a:pt x="117" y="54"/>
                </a:cubicBezTo>
                <a:cubicBezTo>
                  <a:pt x="117" y="54"/>
                  <a:pt x="116" y="53"/>
                  <a:pt x="116" y="53"/>
                </a:cubicBezTo>
                <a:cubicBezTo>
                  <a:pt x="115" y="53"/>
                  <a:pt x="115" y="53"/>
                  <a:pt x="115" y="53"/>
                </a:cubicBezTo>
                <a:cubicBezTo>
                  <a:pt x="116" y="52"/>
                  <a:pt x="116" y="52"/>
                  <a:pt x="116" y="52"/>
                </a:cubicBezTo>
                <a:cubicBezTo>
                  <a:pt x="118" y="41"/>
                  <a:pt x="116" y="28"/>
                  <a:pt x="109" y="19"/>
                </a:cubicBezTo>
                <a:cubicBezTo>
                  <a:pt x="101" y="7"/>
                  <a:pt x="87" y="0"/>
                  <a:pt x="70" y="0"/>
                </a:cubicBezTo>
                <a:cubicBezTo>
                  <a:pt x="54" y="0"/>
                  <a:pt x="40" y="7"/>
                  <a:pt x="32" y="19"/>
                </a:cubicBezTo>
                <a:cubicBezTo>
                  <a:pt x="25" y="28"/>
                  <a:pt x="23" y="41"/>
                  <a:pt x="25" y="52"/>
                </a:cubicBezTo>
                <a:cubicBezTo>
                  <a:pt x="25" y="53"/>
                  <a:pt x="25" y="53"/>
                  <a:pt x="25" y="53"/>
                </a:cubicBezTo>
                <a:cubicBezTo>
                  <a:pt x="25" y="53"/>
                  <a:pt x="25" y="53"/>
                  <a:pt x="25" y="53"/>
                </a:cubicBezTo>
                <a:cubicBezTo>
                  <a:pt x="25" y="53"/>
                  <a:pt x="24" y="54"/>
                  <a:pt x="23" y="54"/>
                </a:cubicBezTo>
                <a:cubicBezTo>
                  <a:pt x="21" y="57"/>
                  <a:pt x="20" y="62"/>
                  <a:pt x="21" y="70"/>
                </a:cubicBezTo>
                <a:cubicBezTo>
                  <a:pt x="23" y="77"/>
                  <a:pt x="27" y="86"/>
                  <a:pt x="33" y="88"/>
                </a:cubicBezTo>
                <a:cubicBezTo>
                  <a:pt x="33" y="88"/>
                  <a:pt x="33" y="88"/>
                  <a:pt x="33" y="88"/>
                </a:cubicBezTo>
                <a:cubicBezTo>
                  <a:pt x="33" y="88"/>
                  <a:pt x="33" y="88"/>
                  <a:pt x="33" y="88"/>
                </a:cubicBezTo>
                <a:cubicBezTo>
                  <a:pt x="36" y="94"/>
                  <a:pt x="38" y="100"/>
                  <a:pt x="41" y="105"/>
                </a:cubicBezTo>
                <a:cubicBezTo>
                  <a:pt x="41" y="105"/>
                  <a:pt x="41" y="105"/>
                  <a:pt x="41" y="105"/>
                </a:cubicBezTo>
                <a:cubicBezTo>
                  <a:pt x="42" y="110"/>
                  <a:pt x="43" y="120"/>
                  <a:pt x="41" y="125"/>
                </a:cubicBezTo>
                <a:cubicBezTo>
                  <a:pt x="40" y="127"/>
                  <a:pt x="35" y="129"/>
                  <a:pt x="29" y="131"/>
                </a:cubicBezTo>
                <a:cubicBezTo>
                  <a:pt x="10" y="139"/>
                  <a:pt x="0" y="150"/>
                  <a:pt x="0" y="165"/>
                </a:cubicBezTo>
                <a:cubicBezTo>
                  <a:pt x="0" y="165"/>
                  <a:pt x="0" y="169"/>
                  <a:pt x="4" y="169"/>
                </a:cubicBezTo>
                <a:cubicBezTo>
                  <a:pt x="138" y="169"/>
                  <a:pt x="138" y="169"/>
                  <a:pt x="138" y="169"/>
                </a:cubicBezTo>
                <a:cubicBezTo>
                  <a:pt x="142" y="169"/>
                  <a:pt x="142" y="165"/>
                  <a:pt x="142" y="165"/>
                </a:cubicBezTo>
                <a:cubicBezTo>
                  <a:pt x="142" y="143"/>
                  <a:pt x="121" y="135"/>
                  <a:pt x="110" y="130"/>
                </a:cubicBezTo>
                <a:close/>
                <a:moveTo>
                  <a:pt x="8" y="163"/>
                </a:moveTo>
                <a:cubicBezTo>
                  <a:pt x="8" y="162"/>
                  <a:pt x="8" y="162"/>
                  <a:pt x="8" y="162"/>
                </a:cubicBezTo>
                <a:cubicBezTo>
                  <a:pt x="8" y="153"/>
                  <a:pt x="16" y="144"/>
                  <a:pt x="33" y="137"/>
                </a:cubicBezTo>
                <a:cubicBezTo>
                  <a:pt x="40" y="135"/>
                  <a:pt x="45" y="133"/>
                  <a:pt x="48" y="127"/>
                </a:cubicBezTo>
                <a:cubicBezTo>
                  <a:pt x="51" y="120"/>
                  <a:pt x="48" y="106"/>
                  <a:pt x="48" y="103"/>
                </a:cubicBezTo>
                <a:cubicBezTo>
                  <a:pt x="48" y="103"/>
                  <a:pt x="47" y="102"/>
                  <a:pt x="47" y="102"/>
                </a:cubicBezTo>
                <a:cubicBezTo>
                  <a:pt x="44" y="97"/>
                  <a:pt x="42" y="91"/>
                  <a:pt x="39" y="84"/>
                </a:cubicBezTo>
                <a:cubicBezTo>
                  <a:pt x="39" y="82"/>
                  <a:pt x="38" y="81"/>
                  <a:pt x="36" y="81"/>
                </a:cubicBezTo>
                <a:cubicBezTo>
                  <a:pt x="33" y="81"/>
                  <a:pt x="29" y="76"/>
                  <a:pt x="28" y="69"/>
                </a:cubicBezTo>
                <a:cubicBezTo>
                  <a:pt x="27" y="61"/>
                  <a:pt x="28" y="59"/>
                  <a:pt x="29" y="59"/>
                </a:cubicBezTo>
                <a:cubicBezTo>
                  <a:pt x="29" y="59"/>
                  <a:pt x="29" y="59"/>
                  <a:pt x="30" y="59"/>
                </a:cubicBezTo>
                <a:cubicBezTo>
                  <a:pt x="31" y="59"/>
                  <a:pt x="32" y="58"/>
                  <a:pt x="32" y="57"/>
                </a:cubicBezTo>
                <a:cubicBezTo>
                  <a:pt x="33" y="56"/>
                  <a:pt x="33" y="55"/>
                  <a:pt x="33" y="54"/>
                </a:cubicBezTo>
                <a:cubicBezTo>
                  <a:pt x="29" y="43"/>
                  <a:pt x="31" y="31"/>
                  <a:pt x="37" y="23"/>
                </a:cubicBezTo>
                <a:cubicBezTo>
                  <a:pt x="45" y="13"/>
                  <a:pt x="56" y="7"/>
                  <a:pt x="70" y="7"/>
                </a:cubicBezTo>
                <a:cubicBezTo>
                  <a:pt x="85" y="7"/>
                  <a:pt x="96" y="13"/>
                  <a:pt x="103" y="23"/>
                </a:cubicBezTo>
                <a:cubicBezTo>
                  <a:pt x="110" y="31"/>
                  <a:pt x="111" y="43"/>
                  <a:pt x="108" y="54"/>
                </a:cubicBezTo>
                <a:cubicBezTo>
                  <a:pt x="108" y="55"/>
                  <a:pt x="108" y="56"/>
                  <a:pt x="108" y="57"/>
                </a:cubicBezTo>
                <a:cubicBezTo>
                  <a:pt x="109" y="58"/>
                  <a:pt x="110" y="59"/>
                  <a:pt x="111" y="59"/>
                </a:cubicBezTo>
                <a:cubicBezTo>
                  <a:pt x="112" y="59"/>
                  <a:pt x="112" y="59"/>
                  <a:pt x="112" y="59"/>
                </a:cubicBezTo>
                <a:cubicBezTo>
                  <a:pt x="113" y="59"/>
                  <a:pt x="114" y="61"/>
                  <a:pt x="113" y="69"/>
                </a:cubicBezTo>
                <a:cubicBezTo>
                  <a:pt x="111" y="76"/>
                  <a:pt x="107" y="81"/>
                  <a:pt x="105" y="81"/>
                </a:cubicBezTo>
                <a:cubicBezTo>
                  <a:pt x="103" y="81"/>
                  <a:pt x="102" y="82"/>
                  <a:pt x="102" y="84"/>
                </a:cubicBezTo>
                <a:cubicBezTo>
                  <a:pt x="99" y="91"/>
                  <a:pt x="97" y="97"/>
                  <a:pt x="94" y="102"/>
                </a:cubicBezTo>
                <a:cubicBezTo>
                  <a:pt x="93" y="102"/>
                  <a:pt x="93" y="103"/>
                  <a:pt x="93" y="103"/>
                </a:cubicBezTo>
                <a:cubicBezTo>
                  <a:pt x="93" y="106"/>
                  <a:pt x="90" y="120"/>
                  <a:pt x="93" y="127"/>
                </a:cubicBezTo>
                <a:cubicBezTo>
                  <a:pt x="95" y="132"/>
                  <a:pt x="100" y="134"/>
                  <a:pt x="106" y="136"/>
                </a:cubicBezTo>
                <a:cubicBezTo>
                  <a:pt x="106" y="136"/>
                  <a:pt x="106" y="136"/>
                  <a:pt x="106" y="136"/>
                </a:cubicBezTo>
                <a:cubicBezTo>
                  <a:pt x="123" y="142"/>
                  <a:pt x="132" y="150"/>
                  <a:pt x="134" y="162"/>
                </a:cubicBezTo>
                <a:cubicBezTo>
                  <a:pt x="134" y="163"/>
                  <a:pt x="134" y="163"/>
                  <a:pt x="134" y="163"/>
                </a:cubicBezTo>
                <a:lnTo>
                  <a:pt x="8" y="163"/>
                </a:lnTo>
                <a:close/>
              </a:path>
            </a:pathLst>
          </a:custGeom>
          <a:solidFill>
            <a:srgbClr val="29AAE1"/>
          </a:solidFill>
          <a:ln>
            <a:noFill/>
          </a:ln>
        </p:spPr>
        <p:txBody>
          <a:bodyPr vert="horz" wrap="square" lIns="91440" tIns="45720" rIns="91440" bIns="45720" numCol="1" anchor="t" anchorCtr="0" compatLnSpc="1">
            <a:prstTxWarp prst="textNoShape">
              <a:avLst/>
            </a:prstTxWarp>
          </a:bodyPr>
          <a:lstStyle/>
          <a:p>
            <a:endParaRPr lang="en-AU" dirty="0"/>
          </a:p>
        </p:txBody>
      </p:sp>
      <p:sp>
        <p:nvSpPr>
          <p:cNvPr id="28" name="Isosceles Triangle 27">
            <a:extLst>
              <a:ext uri="{FF2B5EF4-FFF2-40B4-BE49-F238E27FC236}">
                <a16:creationId xmlns:a16="http://schemas.microsoft.com/office/drawing/2014/main" id="{45FB8ECA-741F-4570-AADE-F6EDADA860A1}"/>
              </a:ext>
            </a:extLst>
          </p:cNvPr>
          <p:cNvSpPr/>
          <p:nvPr/>
        </p:nvSpPr>
        <p:spPr>
          <a:xfrm rot="5400000">
            <a:off x="5384296" y="5088386"/>
            <a:ext cx="225037" cy="139381"/>
          </a:xfrm>
          <a:prstGeom prst="triangle">
            <a:avLst/>
          </a:prstGeom>
          <a:solidFill>
            <a:srgbClr val="29AAE1"/>
          </a:solidFill>
          <a:ln>
            <a:solidFill>
              <a:srgbClr val="29AA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Isosceles Triangle 28">
            <a:extLst>
              <a:ext uri="{FF2B5EF4-FFF2-40B4-BE49-F238E27FC236}">
                <a16:creationId xmlns:a16="http://schemas.microsoft.com/office/drawing/2014/main" id="{D1007723-7F2B-47DA-8122-652C1F561915}"/>
              </a:ext>
            </a:extLst>
          </p:cNvPr>
          <p:cNvSpPr/>
          <p:nvPr/>
        </p:nvSpPr>
        <p:spPr>
          <a:xfrm rot="5400000">
            <a:off x="8339979" y="5088385"/>
            <a:ext cx="225037" cy="139381"/>
          </a:xfrm>
          <a:prstGeom prst="triangle">
            <a:avLst/>
          </a:prstGeom>
          <a:solidFill>
            <a:srgbClr val="29AAE1"/>
          </a:solidFill>
          <a:ln>
            <a:solidFill>
              <a:srgbClr val="29AA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3023597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A05C5-63A9-4269-9681-5EBA30B34FA0}"/>
              </a:ext>
            </a:extLst>
          </p:cNvPr>
          <p:cNvSpPr>
            <a:spLocks noGrp="1"/>
          </p:cNvSpPr>
          <p:nvPr>
            <p:ph type="title"/>
          </p:nvPr>
        </p:nvSpPr>
        <p:spPr>
          <a:xfrm>
            <a:off x="838200" y="365127"/>
            <a:ext cx="10515600" cy="462188"/>
          </a:xfrm>
        </p:spPr>
        <p:txBody>
          <a:bodyPr/>
          <a:lstStyle/>
          <a:p>
            <a:r>
              <a:rPr lang="en-AU" dirty="0"/>
              <a:t>6. Current referral arrangements are complex and inconsistent</a:t>
            </a:r>
            <a:endParaRPr lang="en-US" dirty="0"/>
          </a:p>
        </p:txBody>
      </p:sp>
      <p:sp>
        <p:nvSpPr>
          <p:cNvPr id="3" name="Content Placeholder 2">
            <a:extLst>
              <a:ext uri="{FF2B5EF4-FFF2-40B4-BE49-F238E27FC236}">
                <a16:creationId xmlns:a16="http://schemas.microsoft.com/office/drawing/2014/main" id="{347AB488-3383-47C8-AC4B-F75FFA6A3521}"/>
              </a:ext>
            </a:extLst>
          </p:cNvPr>
          <p:cNvSpPr>
            <a:spLocks noGrp="1"/>
          </p:cNvSpPr>
          <p:nvPr>
            <p:ph idx="1"/>
          </p:nvPr>
        </p:nvSpPr>
        <p:spPr/>
        <p:txBody>
          <a:bodyPr>
            <a:noAutofit/>
          </a:bodyPr>
          <a:lstStyle/>
          <a:p>
            <a:pPr marL="0" indent="0">
              <a:buNone/>
            </a:pPr>
            <a:endParaRPr lang="en-AU" sz="600" b="1" dirty="0"/>
          </a:p>
          <a:p>
            <a:pPr marL="0" indent="0">
              <a:buNone/>
            </a:pPr>
            <a:r>
              <a:rPr lang="en-AU" b="1" dirty="0"/>
              <a:t>The source of referrals to CASP providers for eligible individuals to access services is diverse and decentralised.</a:t>
            </a:r>
          </a:p>
          <a:p>
            <a:pPr marL="0" indent="0">
              <a:buNone/>
            </a:pPr>
            <a:endParaRPr lang="en-AU" sz="600" dirty="0"/>
          </a:p>
          <a:p>
            <a:pPr marL="0" indent="0">
              <a:buNone/>
            </a:pPr>
            <a:r>
              <a:rPr lang="en-AU" dirty="0"/>
              <a:t>While the CASP is funded by the ACT Health Directorate and was established to improve health, wellbeing and independence, its referrals come from a wide variety of sources and not solely through the ACT health system.</a:t>
            </a:r>
          </a:p>
          <a:p>
            <a:pPr marL="0" indent="0">
              <a:buNone/>
            </a:pPr>
            <a:r>
              <a:rPr lang="en-AU" dirty="0"/>
              <a:t>The ACT hospital system (including Canberra Health Services) provides a significant source of referrals to some CASP providers, however</a:t>
            </a:r>
            <a:r>
              <a:rPr lang="en-AU" dirty="0">
                <a:solidFill>
                  <a:srgbClr val="FF0000"/>
                </a:solidFill>
              </a:rPr>
              <a:t> </a:t>
            </a:r>
            <a:r>
              <a:rPr lang="en-AU" dirty="0"/>
              <a:t>eligible individuals can come to the attention of CASP providers from other parts of the health system, community based organisations and directly from members of the community. In theory, the source of referrals to the CASP is limited only by the community’s awareness of the program and the supports it provides in the ACT.</a:t>
            </a:r>
          </a:p>
          <a:p>
            <a:pPr marL="0" indent="0">
              <a:buNone/>
            </a:pPr>
            <a:r>
              <a:rPr lang="en-AU" dirty="0"/>
              <a:t>CASP providers were clear that in most cases, they were approached with general requests for help, rather than being explicitly asked for “CASP” services as they are known between some participants in the ACT health system.</a:t>
            </a:r>
          </a:p>
          <a:p>
            <a:pPr marL="0" indent="0">
              <a:buNone/>
            </a:pPr>
            <a:r>
              <a:rPr lang="en-AU" dirty="0"/>
              <a:t>Referrals to CASP providers can come through a variety of channels, including via phone calls, emails, website contact forms or eligible clients “walking in” to service providers’ locations. To be officially referred to receive CASP supports and services, eligible clients must provide their consent. </a:t>
            </a:r>
          </a:p>
          <a:p>
            <a:pPr marL="0" indent="0">
              <a:buNone/>
            </a:pPr>
            <a:r>
              <a:rPr lang="en-AU" dirty="0"/>
              <a:t>The map on the following page attempts to provide an overarching picture of this landscape and where referrals to CASP providers for support may come from.</a:t>
            </a:r>
          </a:p>
          <a:p>
            <a:pPr marL="0" indent="0">
              <a:buNone/>
            </a:pPr>
            <a:endParaRPr lang="en-AU" dirty="0">
              <a:solidFill>
                <a:srgbClr val="FF0000"/>
              </a:solidFill>
            </a:endParaRPr>
          </a:p>
        </p:txBody>
      </p:sp>
      <p:sp>
        <p:nvSpPr>
          <p:cNvPr id="4" name="Text Placeholder 3">
            <a:extLst>
              <a:ext uri="{FF2B5EF4-FFF2-40B4-BE49-F238E27FC236}">
                <a16:creationId xmlns:a16="http://schemas.microsoft.com/office/drawing/2014/main" id="{B0DFB4A1-08FD-4968-8D25-FDEB2BA3B29D}"/>
              </a:ext>
            </a:extLst>
          </p:cNvPr>
          <p:cNvSpPr>
            <a:spLocks noGrp="1"/>
          </p:cNvSpPr>
          <p:nvPr>
            <p:ph type="body" sz="quarter" idx="13"/>
          </p:nvPr>
        </p:nvSpPr>
        <p:spPr/>
        <p:txBody>
          <a:bodyPr/>
          <a:lstStyle/>
          <a:p>
            <a:r>
              <a:rPr lang="en-AU" dirty="0"/>
              <a:t>The sources of client referrals to CASP providers are wide ranging and diverse</a:t>
            </a:r>
            <a:endParaRPr lang="en-US" dirty="0"/>
          </a:p>
        </p:txBody>
      </p:sp>
      <p:sp>
        <p:nvSpPr>
          <p:cNvPr id="5" name="Slide Number Placeholder 4">
            <a:extLst>
              <a:ext uri="{FF2B5EF4-FFF2-40B4-BE49-F238E27FC236}">
                <a16:creationId xmlns:a16="http://schemas.microsoft.com/office/drawing/2014/main" id="{6D6EF10C-FF34-4245-AD64-E76193AAB50E}"/>
              </a:ext>
            </a:extLst>
          </p:cNvPr>
          <p:cNvSpPr>
            <a:spLocks noGrp="1"/>
          </p:cNvSpPr>
          <p:nvPr>
            <p:ph type="sldNum" sz="quarter" idx="12"/>
          </p:nvPr>
        </p:nvSpPr>
        <p:spPr/>
        <p:txBody>
          <a:bodyPr/>
          <a:lstStyle/>
          <a:p>
            <a:fld id="{76D07C32-C9EA-42AD-AEC0-DB5F495AE52E}" type="slidenum">
              <a:rPr lang="en-US" smtClean="0"/>
              <a:t>21</a:t>
            </a:fld>
            <a:endParaRPr lang="en-US" dirty="0"/>
          </a:p>
        </p:txBody>
      </p:sp>
      <p:sp>
        <p:nvSpPr>
          <p:cNvPr id="6" name="Freeform 46">
            <a:extLst>
              <a:ext uri="{FF2B5EF4-FFF2-40B4-BE49-F238E27FC236}">
                <a16:creationId xmlns:a16="http://schemas.microsoft.com/office/drawing/2014/main" id="{0330CE5D-F9E9-475D-ABD7-0381447B61E8}"/>
              </a:ext>
            </a:extLst>
          </p:cNvPr>
          <p:cNvSpPr>
            <a:spLocks noChangeAspect="1" noEditPoints="1"/>
          </p:cNvSpPr>
          <p:nvPr/>
        </p:nvSpPr>
        <p:spPr bwMode="auto">
          <a:xfrm>
            <a:off x="11353801" y="220803"/>
            <a:ext cx="442595" cy="612000"/>
          </a:xfrm>
          <a:custGeom>
            <a:avLst/>
            <a:gdLst>
              <a:gd name="T0" fmla="*/ 119 w 123"/>
              <a:gd name="T1" fmla="*/ 54 h 170"/>
              <a:gd name="T2" fmla="*/ 77 w 123"/>
              <a:gd name="T3" fmla="*/ 54 h 170"/>
              <a:gd name="T4" fmla="*/ 73 w 123"/>
              <a:gd name="T5" fmla="*/ 58 h 170"/>
              <a:gd name="T6" fmla="*/ 77 w 123"/>
              <a:gd name="T7" fmla="*/ 62 h 170"/>
              <a:gd name="T8" fmla="*/ 116 w 123"/>
              <a:gd name="T9" fmla="*/ 62 h 170"/>
              <a:gd name="T10" fmla="*/ 116 w 123"/>
              <a:gd name="T11" fmla="*/ 162 h 170"/>
              <a:gd name="T12" fmla="*/ 7 w 123"/>
              <a:gd name="T13" fmla="*/ 162 h 170"/>
              <a:gd name="T14" fmla="*/ 7 w 123"/>
              <a:gd name="T15" fmla="*/ 62 h 170"/>
              <a:gd name="T16" fmla="*/ 46 w 123"/>
              <a:gd name="T17" fmla="*/ 62 h 170"/>
              <a:gd name="T18" fmla="*/ 50 w 123"/>
              <a:gd name="T19" fmla="*/ 58 h 170"/>
              <a:gd name="T20" fmla="*/ 46 w 123"/>
              <a:gd name="T21" fmla="*/ 54 h 170"/>
              <a:gd name="T22" fmla="*/ 4 w 123"/>
              <a:gd name="T23" fmla="*/ 54 h 170"/>
              <a:gd name="T24" fmla="*/ 0 w 123"/>
              <a:gd name="T25" fmla="*/ 58 h 170"/>
              <a:gd name="T26" fmla="*/ 0 w 123"/>
              <a:gd name="T27" fmla="*/ 166 h 170"/>
              <a:gd name="T28" fmla="*/ 4 w 123"/>
              <a:gd name="T29" fmla="*/ 170 h 170"/>
              <a:gd name="T30" fmla="*/ 119 w 123"/>
              <a:gd name="T31" fmla="*/ 170 h 170"/>
              <a:gd name="T32" fmla="*/ 123 w 123"/>
              <a:gd name="T33" fmla="*/ 166 h 170"/>
              <a:gd name="T34" fmla="*/ 123 w 123"/>
              <a:gd name="T35" fmla="*/ 58 h 170"/>
              <a:gd name="T36" fmla="*/ 119 w 123"/>
              <a:gd name="T37" fmla="*/ 54 h 170"/>
              <a:gd name="T38" fmla="*/ 31 w 123"/>
              <a:gd name="T39" fmla="*/ 101 h 170"/>
              <a:gd name="T40" fmla="*/ 27 w 123"/>
              <a:gd name="T41" fmla="*/ 104 h 170"/>
              <a:gd name="T42" fmla="*/ 28 w 123"/>
              <a:gd name="T43" fmla="*/ 107 h 170"/>
              <a:gd name="T44" fmla="*/ 59 w 123"/>
              <a:gd name="T45" fmla="*/ 138 h 170"/>
              <a:gd name="T46" fmla="*/ 62 w 123"/>
              <a:gd name="T47" fmla="*/ 139 h 170"/>
              <a:gd name="T48" fmla="*/ 64 w 123"/>
              <a:gd name="T49" fmla="*/ 138 h 170"/>
              <a:gd name="T50" fmla="*/ 95 w 123"/>
              <a:gd name="T51" fmla="*/ 107 h 170"/>
              <a:gd name="T52" fmla="*/ 96 w 123"/>
              <a:gd name="T53" fmla="*/ 104 h 170"/>
              <a:gd name="T54" fmla="*/ 92 w 123"/>
              <a:gd name="T55" fmla="*/ 101 h 170"/>
              <a:gd name="T56" fmla="*/ 90 w 123"/>
              <a:gd name="T57" fmla="*/ 102 h 170"/>
              <a:gd name="T58" fmla="*/ 65 w 123"/>
              <a:gd name="T59" fmla="*/ 126 h 170"/>
              <a:gd name="T60" fmla="*/ 65 w 123"/>
              <a:gd name="T61" fmla="*/ 4 h 170"/>
              <a:gd name="T62" fmla="*/ 62 w 123"/>
              <a:gd name="T63" fmla="*/ 0 h 170"/>
              <a:gd name="T64" fmla="*/ 58 w 123"/>
              <a:gd name="T65" fmla="*/ 4 h 170"/>
              <a:gd name="T66" fmla="*/ 58 w 123"/>
              <a:gd name="T67" fmla="*/ 126 h 170"/>
              <a:gd name="T68" fmla="*/ 33 w 123"/>
              <a:gd name="T69" fmla="*/ 102 h 170"/>
              <a:gd name="T70" fmla="*/ 31 w 123"/>
              <a:gd name="T71" fmla="*/ 101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23" h="170">
                <a:moveTo>
                  <a:pt x="119" y="54"/>
                </a:moveTo>
                <a:cubicBezTo>
                  <a:pt x="77" y="54"/>
                  <a:pt x="77" y="54"/>
                  <a:pt x="77" y="54"/>
                </a:cubicBezTo>
                <a:cubicBezTo>
                  <a:pt x="75" y="54"/>
                  <a:pt x="73" y="56"/>
                  <a:pt x="73" y="58"/>
                </a:cubicBezTo>
                <a:cubicBezTo>
                  <a:pt x="73" y="60"/>
                  <a:pt x="75" y="62"/>
                  <a:pt x="77" y="62"/>
                </a:cubicBezTo>
                <a:cubicBezTo>
                  <a:pt x="116" y="62"/>
                  <a:pt x="116" y="62"/>
                  <a:pt x="116" y="62"/>
                </a:cubicBezTo>
                <a:cubicBezTo>
                  <a:pt x="116" y="162"/>
                  <a:pt x="116" y="162"/>
                  <a:pt x="116" y="162"/>
                </a:cubicBezTo>
                <a:cubicBezTo>
                  <a:pt x="7" y="162"/>
                  <a:pt x="7" y="162"/>
                  <a:pt x="7" y="162"/>
                </a:cubicBezTo>
                <a:cubicBezTo>
                  <a:pt x="7" y="62"/>
                  <a:pt x="7" y="62"/>
                  <a:pt x="7" y="62"/>
                </a:cubicBezTo>
                <a:cubicBezTo>
                  <a:pt x="46" y="62"/>
                  <a:pt x="46" y="62"/>
                  <a:pt x="46" y="62"/>
                </a:cubicBezTo>
                <a:cubicBezTo>
                  <a:pt x="48" y="62"/>
                  <a:pt x="50" y="60"/>
                  <a:pt x="50" y="58"/>
                </a:cubicBezTo>
                <a:cubicBezTo>
                  <a:pt x="50" y="56"/>
                  <a:pt x="48" y="54"/>
                  <a:pt x="46" y="54"/>
                </a:cubicBezTo>
                <a:cubicBezTo>
                  <a:pt x="4" y="54"/>
                  <a:pt x="4" y="54"/>
                  <a:pt x="4" y="54"/>
                </a:cubicBezTo>
                <a:cubicBezTo>
                  <a:pt x="1" y="54"/>
                  <a:pt x="0" y="56"/>
                  <a:pt x="0" y="58"/>
                </a:cubicBezTo>
                <a:cubicBezTo>
                  <a:pt x="0" y="166"/>
                  <a:pt x="0" y="166"/>
                  <a:pt x="0" y="166"/>
                </a:cubicBezTo>
                <a:cubicBezTo>
                  <a:pt x="0" y="168"/>
                  <a:pt x="1" y="170"/>
                  <a:pt x="4" y="170"/>
                </a:cubicBezTo>
                <a:cubicBezTo>
                  <a:pt x="119" y="170"/>
                  <a:pt x="119" y="170"/>
                  <a:pt x="119" y="170"/>
                </a:cubicBezTo>
                <a:cubicBezTo>
                  <a:pt x="122" y="170"/>
                  <a:pt x="123" y="168"/>
                  <a:pt x="123" y="166"/>
                </a:cubicBezTo>
                <a:cubicBezTo>
                  <a:pt x="123" y="58"/>
                  <a:pt x="123" y="58"/>
                  <a:pt x="123" y="58"/>
                </a:cubicBezTo>
                <a:cubicBezTo>
                  <a:pt x="123" y="56"/>
                  <a:pt x="122" y="54"/>
                  <a:pt x="119" y="54"/>
                </a:cubicBezTo>
                <a:moveTo>
                  <a:pt x="31" y="101"/>
                </a:moveTo>
                <a:cubicBezTo>
                  <a:pt x="28" y="101"/>
                  <a:pt x="27" y="102"/>
                  <a:pt x="27" y="104"/>
                </a:cubicBezTo>
                <a:cubicBezTo>
                  <a:pt x="27" y="105"/>
                  <a:pt x="27" y="106"/>
                  <a:pt x="28" y="107"/>
                </a:cubicBezTo>
                <a:cubicBezTo>
                  <a:pt x="59" y="138"/>
                  <a:pt x="59" y="138"/>
                  <a:pt x="59" y="138"/>
                </a:cubicBezTo>
                <a:cubicBezTo>
                  <a:pt x="59" y="139"/>
                  <a:pt x="60" y="139"/>
                  <a:pt x="62" y="139"/>
                </a:cubicBezTo>
                <a:cubicBezTo>
                  <a:pt x="63" y="139"/>
                  <a:pt x="64" y="139"/>
                  <a:pt x="64" y="138"/>
                </a:cubicBezTo>
                <a:cubicBezTo>
                  <a:pt x="95" y="107"/>
                  <a:pt x="95" y="107"/>
                  <a:pt x="95" y="107"/>
                </a:cubicBezTo>
                <a:cubicBezTo>
                  <a:pt x="96" y="106"/>
                  <a:pt x="96" y="105"/>
                  <a:pt x="96" y="104"/>
                </a:cubicBezTo>
                <a:cubicBezTo>
                  <a:pt x="96" y="102"/>
                  <a:pt x="95" y="101"/>
                  <a:pt x="92" y="101"/>
                </a:cubicBezTo>
                <a:cubicBezTo>
                  <a:pt x="91" y="101"/>
                  <a:pt x="90" y="101"/>
                  <a:pt x="90" y="102"/>
                </a:cubicBezTo>
                <a:cubicBezTo>
                  <a:pt x="65" y="126"/>
                  <a:pt x="65" y="126"/>
                  <a:pt x="65" y="126"/>
                </a:cubicBezTo>
                <a:cubicBezTo>
                  <a:pt x="65" y="4"/>
                  <a:pt x="65" y="4"/>
                  <a:pt x="65" y="4"/>
                </a:cubicBezTo>
                <a:cubicBezTo>
                  <a:pt x="65" y="2"/>
                  <a:pt x="64" y="0"/>
                  <a:pt x="62" y="0"/>
                </a:cubicBezTo>
                <a:cubicBezTo>
                  <a:pt x="59" y="0"/>
                  <a:pt x="58" y="2"/>
                  <a:pt x="58" y="4"/>
                </a:cubicBezTo>
                <a:cubicBezTo>
                  <a:pt x="58" y="126"/>
                  <a:pt x="58" y="126"/>
                  <a:pt x="58" y="126"/>
                </a:cubicBezTo>
                <a:cubicBezTo>
                  <a:pt x="33" y="102"/>
                  <a:pt x="33" y="102"/>
                  <a:pt x="33" y="102"/>
                </a:cubicBezTo>
                <a:cubicBezTo>
                  <a:pt x="33" y="101"/>
                  <a:pt x="32" y="101"/>
                  <a:pt x="31" y="101"/>
                </a:cubicBezTo>
              </a:path>
            </a:pathLst>
          </a:custGeom>
          <a:solidFill>
            <a:srgbClr val="29AAE1"/>
          </a:solidFill>
          <a:ln>
            <a:noFill/>
          </a:ln>
        </p:spPr>
        <p:txBody>
          <a:bodyPr vert="horz" wrap="square" lIns="91440" tIns="45720" rIns="91440" bIns="45720" numCol="1" anchor="t" anchorCtr="0" compatLnSpc="1">
            <a:prstTxWarp prst="textNoShape">
              <a:avLst/>
            </a:prstTxWarp>
          </a:bodyPr>
          <a:lstStyle/>
          <a:p>
            <a:endParaRPr lang="en-AU" dirty="0"/>
          </a:p>
        </p:txBody>
      </p:sp>
    </p:spTree>
    <p:extLst>
      <p:ext uri="{BB962C8B-B14F-4D97-AF65-F5344CB8AC3E}">
        <p14:creationId xmlns:p14="http://schemas.microsoft.com/office/powerpoint/2010/main" val="24432968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Table 23">
            <a:extLst>
              <a:ext uri="{FF2B5EF4-FFF2-40B4-BE49-F238E27FC236}">
                <a16:creationId xmlns:a16="http://schemas.microsoft.com/office/drawing/2014/main" id="{28407055-A669-4B2E-AAD9-34C7ED97277C}"/>
              </a:ext>
            </a:extLst>
          </p:cNvPr>
          <p:cNvGraphicFramePr>
            <a:graphicFrameLocks noGrp="1"/>
          </p:cNvGraphicFramePr>
          <p:nvPr>
            <p:extLst>
              <p:ext uri="{D42A27DB-BD31-4B8C-83A1-F6EECF244321}">
                <p14:modId xmlns:p14="http://schemas.microsoft.com/office/powerpoint/2010/main" val="69514347"/>
              </p:ext>
            </p:extLst>
          </p:nvPr>
        </p:nvGraphicFramePr>
        <p:xfrm>
          <a:off x="6699781" y="3271154"/>
          <a:ext cx="946006" cy="877974"/>
        </p:xfrm>
        <a:graphic>
          <a:graphicData uri="http://schemas.openxmlformats.org/drawingml/2006/table">
            <a:tbl>
              <a:tblPr firstRow="1" bandRow="1">
                <a:tableStyleId>{5C22544A-7EE6-4342-B048-85BDC9FD1C3A}</a:tableStyleId>
              </a:tblPr>
              <a:tblGrid>
                <a:gridCol w="946006">
                  <a:extLst>
                    <a:ext uri="{9D8B030D-6E8A-4147-A177-3AD203B41FA5}">
                      <a16:colId xmlns:a16="http://schemas.microsoft.com/office/drawing/2014/main" val="2034484596"/>
                    </a:ext>
                  </a:extLst>
                </a:gridCol>
              </a:tblGrid>
              <a:tr h="877974">
                <a:tc>
                  <a:txBody>
                    <a:bodyPr/>
                    <a:lstStyle/>
                    <a:p>
                      <a:endParaRPr lang="en-US" dirty="0"/>
                    </a:p>
                  </a:txBody>
                  <a:tcP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bg1"/>
                    </a:solidFill>
                  </a:tcPr>
                </a:tc>
                <a:extLst>
                  <a:ext uri="{0D108BD9-81ED-4DB2-BD59-A6C34878D82A}">
                    <a16:rowId xmlns:a16="http://schemas.microsoft.com/office/drawing/2014/main" val="2458781920"/>
                  </a:ext>
                </a:extLst>
              </a:tr>
            </a:tbl>
          </a:graphicData>
        </a:graphic>
      </p:graphicFrame>
      <p:sp>
        <p:nvSpPr>
          <p:cNvPr id="2" name="Title 1">
            <a:extLst>
              <a:ext uri="{FF2B5EF4-FFF2-40B4-BE49-F238E27FC236}">
                <a16:creationId xmlns:a16="http://schemas.microsoft.com/office/drawing/2014/main" id="{FCAA05C5-63A9-4269-9681-5EBA30B34FA0}"/>
              </a:ext>
            </a:extLst>
          </p:cNvPr>
          <p:cNvSpPr>
            <a:spLocks noGrp="1"/>
          </p:cNvSpPr>
          <p:nvPr>
            <p:ph type="title"/>
          </p:nvPr>
        </p:nvSpPr>
        <p:spPr/>
        <p:txBody>
          <a:bodyPr/>
          <a:lstStyle/>
          <a:p>
            <a:r>
              <a:rPr lang="en-AU" dirty="0"/>
              <a:t>6. Current referral arrangements are complex and inconsistent</a:t>
            </a:r>
            <a:endParaRPr lang="en-US" dirty="0"/>
          </a:p>
        </p:txBody>
      </p:sp>
      <p:sp>
        <p:nvSpPr>
          <p:cNvPr id="5" name="Slide Number Placeholder 4">
            <a:extLst>
              <a:ext uri="{FF2B5EF4-FFF2-40B4-BE49-F238E27FC236}">
                <a16:creationId xmlns:a16="http://schemas.microsoft.com/office/drawing/2014/main" id="{6D6EF10C-FF34-4245-AD64-E76193AAB50E}"/>
              </a:ext>
            </a:extLst>
          </p:cNvPr>
          <p:cNvSpPr>
            <a:spLocks noGrp="1"/>
          </p:cNvSpPr>
          <p:nvPr>
            <p:ph type="sldNum" sz="quarter" idx="12"/>
          </p:nvPr>
        </p:nvSpPr>
        <p:spPr/>
        <p:txBody>
          <a:bodyPr/>
          <a:lstStyle/>
          <a:p>
            <a:fld id="{76D07C32-C9EA-42AD-AEC0-DB5F495AE52E}" type="slidenum">
              <a:rPr lang="en-US" smtClean="0"/>
              <a:t>22</a:t>
            </a:fld>
            <a:endParaRPr lang="en-US" dirty="0"/>
          </a:p>
        </p:txBody>
      </p:sp>
      <p:sp>
        <p:nvSpPr>
          <p:cNvPr id="11" name="Freeform 46">
            <a:extLst>
              <a:ext uri="{FF2B5EF4-FFF2-40B4-BE49-F238E27FC236}">
                <a16:creationId xmlns:a16="http://schemas.microsoft.com/office/drawing/2014/main" id="{0F9CC378-BF74-4FCF-8E27-C24E5CAB99E0}"/>
              </a:ext>
            </a:extLst>
          </p:cNvPr>
          <p:cNvSpPr>
            <a:spLocks noChangeAspect="1" noEditPoints="1"/>
          </p:cNvSpPr>
          <p:nvPr/>
        </p:nvSpPr>
        <p:spPr bwMode="auto">
          <a:xfrm>
            <a:off x="11353801" y="220803"/>
            <a:ext cx="442595" cy="612000"/>
          </a:xfrm>
          <a:custGeom>
            <a:avLst/>
            <a:gdLst>
              <a:gd name="T0" fmla="*/ 119 w 123"/>
              <a:gd name="T1" fmla="*/ 54 h 170"/>
              <a:gd name="T2" fmla="*/ 77 w 123"/>
              <a:gd name="T3" fmla="*/ 54 h 170"/>
              <a:gd name="T4" fmla="*/ 73 w 123"/>
              <a:gd name="T5" fmla="*/ 58 h 170"/>
              <a:gd name="T6" fmla="*/ 77 w 123"/>
              <a:gd name="T7" fmla="*/ 62 h 170"/>
              <a:gd name="T8" fmla="*/ 116 w 123"/>
              <a:gd name="T9" fmla="*/ 62 h 170"/>
              <a:gd name="T10" fmla="*/ 116 w 123"/>
              <a:gd name="T11" fmla="*/ 162 h 170"/>
              <a:gd name="T12" fmla="*/ 7 w 123"/>
              <a:gd name="T13" fmla="*/ 162 h 170"/>
              <a:gd name="T14" fmla="*/ 7 w 123"/>
              <a:gd name="T15" fmla="*/ 62 h 170"/>
              <a:gd name="T16" fmla="*/ 46 w 123"/>
              <a:gd name="T17" fmla="*/ 62 h 170"/>
              <a:gd name="T18" fmla="*/ 50 w 123"/>
              <a:gd name="T19" fmla="*/ 58 h 170"/>
              <a:gd name="T20" fmla="*/ 46 w 123"/>
              <a:gd name="T21" fmla="*/ 54 h 170"/>
              <a:gd name="T22" fmla="*/ 4 w 123"/>
              <a:gd name="T23" fmla="*/ 54 h 170"/>
              <a:gd name="T24" fmla="*/ 0 w 123"/>
              <a:gd name="T25" fmla="*/ 58 h 170"/>
              <a:gd name="T26" fmla="*/ 0 w 123"/>
              <a:gd name="T27" fmla="*/ 166 h 170"/>
              <a:gd name="T28" fmla="*/ 4 w 123"/>
              <a:gd name="T29" fmla="*/ 170 h 170"/>
              <a:gd name="T30" fmla="*/ 119 w 123"/>
              <a:gd name="T31" fmla="*/ 170 h 170"/>
              <a:gd name="T32" fmla="*/ 123 w 123"/>
              <a:gd name="T33" fmla="*/ 166 h 170"/>
              <a:gd name="T34" fmla="*/ 123 w 123"/>
              <a:gd name="T35" fmla="*/ 58 h 170"/>
              <a:gd name="T36" fmla="*/ 119 w 123"/>
              <a:gd name="T37" fmla="*/ 54 h 170"/>
              <a:gd name="T38" fmla="*/ 31 w 123"/>
              <a:gd name="T39" fmla="*/ 101 h 170"/>
              <a:gd name="T40" fmla="*/ 27 w 123"/>
              <a:gd name="T41" fmla="*/ 104 h 170"/>
              <a:gd name="T42" fmla="*/ 28 w 123"/>
              <a:gd name="T43" fmla="*/ 107 h 170"/>
              <a:gd name="T44" fmla="*/ 59 w 123"/>
              <a:gd name="T45" fmla="*/ 138 h 170"/>
              <a:gd name="T46" fmla="*/ 62 w 123"/>
              <a:gd name="T47" fmla="*/ 139 h 170"/>
              <a:gd name="T48" fmla="*/ 64 w 123"/>
              <a:gd name="T49" fmla="*/ 138 h 170"/>
              <a:gd name="T50" fmla="*/ 95 w 123"/>
              <a:gd name="T51" fmla="*/ 107 h 170"/>
              <a:gd name="T52" fmla="*/ 96 w 123"/>
              <a:gd name="T53" fmla="*/ 104 h 170"/>
              <a:gd name="T54" fmla="*/ 92 w 123"/>
              <a:gd name="T55" fmla="*/ 101 h 170"/>
              <a:gd name="T56" fmla="*/ 90 w 123"/>
              <a:gd name="T57" fmla="*/ 102 h 170"/>
              <a:gd name="T58" fmla="*/ 65 w 123"/>
              <a:gd name="T59" fmla="*/ 126 h 170"/>
              <a:gd name="T60" fmla="*/ 65 w 123"/>
              <a:gd name="T61" fmla="*/ 4 h 170"/>
              <a:gd name="T62" fmla="*/ 62 w 123"/>
              <a:gd name="T63" fmla="*/ 0 h 170"/>
              <a:gd name="T64" fmla="*/ 58 w 123"/>
              <a:gd name="T65" fmla="*/ 4 h 170"/>
              <a:gd name="T66" fmla="*/ 58 w 123"/>
              <a:gd name="T67" fmla="*/ 126 h 170"/>
              <a:gd name="T68" fmla="*/ 33 w 123"/>
              <a:gd name="T69" fmla="*/ 102 h 170"/>
              <a:gd name="T70" fmla="*/ 31 w 123"/>
              <a:gd name="T71" fmla="*/ 101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23" h="170">
                <a:moveTo>
                  <a:pt x="119" y="54"/>
                </a:moveTo>
                <a:cubicBezTo>
                  <a:pt x="77" y="54"/>
                  <a:pt x="77" y="54"/>
                  <a:pt x="77" y="54"/>
                </a:cubicBezTo>
                <a:cubicBezTo>
                  <a:pt x="75" y="54"/>
                  <a:pt x="73" y="56"/>
                  <a:pt x="73" y="58"/>
                </a:cubicBezTo>
                <a:cubicBezTo>
                  <a:pt x="73" y="60"/>
                  <a:pt x="75" y="62"/>
                  <a:pt x="77" y="62"/>
                </a:cubicBezTo>
                <a:cubicBezTo>
                  <a:pt x="116" y="62"/>
                  <a:pt x="116" y="62"/>
                  <a:pt x="116" y="62"/>
                </a:cubicBezTo>
                <a:cubicBezTo>
                  <a:pt x="116" y="162"/>
                  <a:pt x="116" y="162"/>
                  <a:pt x="116" y="162"/>
                </a:cubicBezTo>
                <a:cubicBezTo>
                  <a:pt x="7" y="162"/>
                  <a:pt x="7" y="162"/>
                  <a:pt x="7" y="162"/>
                </a:cubicBezTo>
                <a:cubicBezTo>
                  <a:pt x="7" y="62"/>
                  <a:pt x="7" y="62"/>
                  <a:pt x="7" y="62"/>
                </a:cubicBezTo>
                <a:cubicBezTo>
                  <a:pt x="46" y="62"/>
                  <a:pt x="46" y="62"/>
                  <a:pt x="46" y="62"/>
                </a:cubicBezTo>
                <a:cubicBezTo>
                  <a:pt x="48" y="62"/>
                  <a:pt x="50" y="60"/>
                  <a:pt x="50" y="58"/>
                </a:cubicBezTo>
                <a:cubicBezTo>
                  <a:pt x="50" y="56"/>
                  <a:pt x="48" y="54"/>
                  <a:pt x="46" y="54"/>
                </a:cubicBezTo>
                <a:cubicBezTo>
                  <a:pt x="4" y="54"/>
                  <a:pt x="4" y="54"/>
                  <a:pt x="4" y="54"/>
                </a:cubicBezTo>
                <a:cubicBezTo>
                  <a:pt x="1" y="54"/>
                  <a:pt x="0" y="56"/>
                  <a:pt x="0" y="58"/>
                </a:cubicBezTo>
                <a:cubicBezTo>
                  <a:pt x="0" y="166"/>
                  <a:pt x="0" y="166"/>
                  <a:pt x="0" y="166"/>
                </a:cubicBezTo>
                <a:cubicBezTo>
                  <a:pt x="0" y="168"/>
                  <a:pt x="1" y="170"/>
                  <a:pt x="4" y="170"/>
                </a:cubicBezTo>
                <a:cubicBezTo>
                  <a:pt x="119" y="170"/>
                  <a:pt x="119" y="170"/>
                  <a:pt x="119" y="170"/>
                </a:cubicBezTo>
                <a:cubicBezTo>
                  <a:pt x="122" y="170"/>
                  <a:pt x="123" y="168"/>
                  <a:pt x="123" y="166"/>
                </a:cubicBezTo>
                <a:cubicBezTo>
                  <a:pt x="123" y="58"/>
                  <a:pt x="123" y="58"/>
                  <a:pt x="123" y="58"/>
                </a:cubicBezTo>
                <a:cubicBezTo>
                  <a:pt x="123" y="56"/>
                  <a:pt x="122" y="54"/>
                  <a:pt x="119" y="54"/>
                </a:cubicBezTo>
                <a:moveTo>
                  <a:pt x="31" y="101"/>
                </a:moveTo>
                <a:cubicBezTo>
                  <a:pt x="28" y="101"/>
                  <a:pt x="27" y="102"/>
                  <a:pt x="27" y="104"/>
                </a:cubicBezTo>
                <a:cubicBezTo>
                  <a:pt x="27" y="105"/>
                  <a:pt x="27" y="106"/>
                  <a:pt x="28" y="107"/>
                </a:cubicBezTo>
                <a:cubicBezTo>
                  <a:pt x="59" y="138"/>
                  <a:pt x="59" y="138"/>
                  <a:pt x="59" y="138"/>
                </a:cubicBezTo>
                <a:cubicBezTo>
                  <a:pt x="59" y="139"/>
                  <a:pt x="60" y="139"/>
                  <a:pt x="62" y="139"/>
                </a:cubicBezTo>
                <a:cubicBezTo>
                  <a:pt x="63" y="139"/>
                  <a:pt x="64" y="139"/>
                  <a:pt x="64" y="138"/>
                </a:cubicBezTo>
                <a:cubicBezTo>
                  <a:pt x="95" y="107"/>
                  <a:pt x="95" y="107"/>
                  <a:pt x="95" y="107"/>
                </a:cubicBezTo>
                <a:cubicBezTo>
                  <a:pt x="96" y="106"/>
                  <a:pt x="96" y="105"/>
                  <a:pt x="96" y="104"/>
                </a:cubicBezTo>
                <a:cubicBezTo>
                  <a:pt x="96" y="102"/>
                  <a:pt x="95" y="101"/>
                  <a:pt x="92" y="101"/>
                </a:cubicBezTo>
                <a:cubicBezTo>
                  <a:pt x="91" y="101"/>
                  <a:pt x="90" y="101"/>
                  <a:pt x="90" y="102"/>
                </a:cubicBezTo>
                <a:cubicBezTo>
                  <a:pt x="65" y="126"/>
                  <a:pt x="65" y="126"/>
                  <a:pt x="65" y="126"/>
                </a:cubicBezTo>
                <a:cubicBezTo>
                  <a:pt x="65" y="4"/>
                  <a:pt x="65" y="4"/>
                  <a:pt x="65" y="4"/>
                </a:cubicBezTo>
                <a:cubicBezTo>
                  <a:pt x="65" y="2"/>
                  <a:pt x="64" y="0"/>
                  <a:pt x="62" y="0"/>
                </a:cubicBezTo>
                <a:cubicBezTo>
                  <a:pt x="59" y="0"/>
                  <a:pt x="58" y="2"/>
                  <a:pt x="58" y="4"/>
                </a:cubicBezTo>
                <a:cubicBezTo>
                  <a:pt x="58" y="126"/>
                  <a:pt x="58" y="126"/>
                  <a:pt x="58" y="126"/>
                </a:cubicBezTo>
                <a:cubicBezTo>
                  <a:pt x="33" y="102"/>
                  <a:pt x="33" y="102"/>
                  <a:pt x="33" y="102"/>
                </a:cubicBezTo>
                <a:cubicBezTo>
                  <a:pt x="33" y="101"/>
                  <a:pt x="32" y="101"/>
                  <a:pt x="31" y="101"/>
                </a:cubicBezTo>
              </a:path>
            </a:pathLst>
          </a:custGeom>
          <a:solidFill>
            <a:srgbClr val="29AAE1"/>
          </a:solidFill>
          <a:ln>
            <a:noFill/>
          </a:ln>
        </p:spPr>
        <p:txBody>
          <a:bodyPr vert="horz" wrap="square" lIns="91440" tIns="45720" rIns="91440" bIns="45720" numCol="1" anchor="t" anchorCtr="0" compatLnSpc="1">
            <a:prstTxWarp prst="textNoShape">
              <a:avLst/>
            </a:prstTxWarp>
          </a:bodyPr>
          <a:lstStyle/>
          <a:p>
            <a:endParaRPr lang="en-AU" dirty="0"/>
          </a:p>
        </p:txBody>
      </p:sp>
      <p:sp>
        <p:nvSpPr>
          <p:cNvPr id="12" name="Freeform 17">
            <a:extLst>
              <a:ext uri="{FF2B5EF4-FFF2-40B4-BE49-F238E27FC236}">
                <a16:creationId xmlns:a16="http://schemas.microsoft.com/office/drawing/2014/main" id="{043EB624-8CB5-4E12-8EB7-B76ADCA98E79}"/>
              </a:ext>
            </a:extLst>
          </p:cNvPr>
          <p:cNvSpPr>
            <a:spLocks noChangeAspect="1" noEditPoints="1"/>
          </p:cNvSpPr>
          <p:nvPr/>
        </p:nvSpPr>
        <p:spPr bwMode="auto">
          <a:xfrm>
            <a:off x="7965613" y="3795672"/>
            <a:ext cx="191507" cy="346638"/>
          </a:xfrm>
          <a:custGeom>
            <a:avLst/>
            <a:gdLst/>
            <a:ahLst/>
            <a:cxnLst>
              <a:cxn ang="0">
                <a:pos x="48" y="11"/>
              </a:cxn>
              <a:cxn ang="0">
                <a:pos x="41" y="11"/>
              </a:cxn>
              <a:cxn ang="0">
                <a:pos x="37" y="15"/>
              </a:cxn>
              <a:cxn ang="0">
                <a:pos x="41" y="18"/>
              </a:cxn>
              <a:cxn ang="0">
                <a:pos x="48" y="18"/>
              </a:cxn>
              <a:cxn ang="0">
                <a:pos x="52" y="15"/>
              </a:cxn>
              <a:cxn ang="0">
                <a:pos x="48" y="11"/>
              </a:cxn>
              <a:cxn ang="0">
                <a:pos x="82" y="22"/>
              </a:cxn>
              <a:cxn ang="0">
                <a:pos x="7" y="22"/>
              </a:cxn>
              <a:cxn ang="0">
                <a:pos x="7" y="15"/>
              </a:cxn>
              <a:cxn ang="0">
                <a:pos x="15" y="7"/>
              </a:cxn>
              <a:cxn ang="0">
                <a:pos x="74" y="7"/>
              </a:cxn>
              <a:cxn ang="0">
                <a:pos x="82" y="15"/>
              </a:cxn>
              <a:cxn ang="0">
                <a:pos x="82" y="22"/>
              </a:cxn>
              <a:cxn ang="0">
                <a:pos x="82" y="132"/>
              </a:cxn>
              <a:cxn ang="0">
                <a:pos x="7" y="132"/>
              </a:cxn>
              <a:cxn ang="0">
                <a:pos x="7" y="29"/>
              </a:cxn>
              <a:cxn ang="0">
                <a:pos x="82" y="29"/>
              </a:cxn>
              <a:cxn ang="0">
                <a:pos x="82" y="132"/>
              </a:cxn>
              <a:cxn ang="0">
                <a:pos x="82" y="147"/>
              </a:cxn>
              <a:cxn ang="0">
                <a:pos x="74" y="154"/>
              </a:cxn>
              <a:cxn ang="0">
                <a:pos x="15" y="154"/>
              </a:cxn>
              <a:cxn ang="0">
                <a:pos x="7" y="147"/>
              </a:cxn>
              <a:cxn ang="0">
                <a:pos x="7" y="139"/>
              </a:cxn>
              <a:cxn ang="0">
                <a:pos x="82" y="139"/>
              </a:cxn>
              <a:cxn ang="0">
                <a:pos x="82" y="147"/>
              </a:cxn>
              <a:cxn ang="0">
                <a:pos x="74" y="0"/>
              </a:cxn>
              <a:cxn ang="0">
                <a:pos x="15" y="0"/>
              </a:cxn>
              <a:cxn ang="0">
                <a:pos x="0" y="15"/>
              </a:cxn>
              <a:cxn ang="0">
                <a:pos x="0" y="147"/>
              </a:cxn>
              <a:cxn ang="0">
                <a:pos x="15" y="161"/>
              </a:cxn>
              <a:cxn ang="0">
                <a:pos x="74" y="161"/>
              </a:cxn>
              <a:cxn ang="0">
                <a:pos x="89" y="147"/>
              </a:cxn>
              <a:cxn ang="0">
                <a:pos x="89" y="15"/>
              </a:cxn>
              <a:cxn ang="0">
                <a:pos x="74" y="0"/>
              </a:cxn>
              <a:cxn ang="0">
                <a:pos x="45" y="150"/>
              </a:cxn>
              <a:cxn ang="0">
                <a:pos x="48" y="147"/>
              </a:cxn>
              <a:cxn ang="0">
                <a:pos x="45" y="143"/>
              </a:cxn>
              <a:cxn ang="0">
                <a:pos x="41" y="147"/>
              </a:cxn>
              <a:cxn ang="0">
                <a:pos x="45" y="150"/>
              </a:cxn>
            </a:cxnLst>
            <a:rect l="0" t="0" r="r" b="b"/>
            <a:pathLst>
              <a:path w="89" h="161">
                <a:moveTo>
                  <a:pt x="48" y="11"/>
                </a:moveTo>
                <a:cubicBezTo>
                  <a:pt x="41" y="11"/>
                  <a:pt x="41" y="11"/>
                  <a:pt x="41" y="11"/>
                </a:cubicBezTo>
                <a:cubicBezTo>
                  <a:pt x="39" y="11"/>
                  <a:pt x="37" y="13"/>
                  <a:pt x="37" y="15"/>
                </a:cubicBezTo>
                <a:cubicBezTo>
                  <a:pt x="37" y="17"/>
                  <a:pt x="39" y="18"/>
                  <a:pt x="41" y="18"/>
                </a:cubicBezTo>
                <a:cubicBezTo>
                  <a:pt x="48" y="18"/>
                  <a:pt x="48" y="18"/>
                  <a:pt x="48" y="18"/>
                </a:cubicBezTo>
                <a:cubicBezTo>
                  <a:pt x="50" y="18"/>
                  <a:pt x="52" y="17"/>
                  <a:pt x="52" y="15"/>
                </a:cubicBezTo>
                <a:cubicBezTo>
                  <a:pt x="52" y="13"/>
                  <a:pt x="50" y="11"/>
                  <a:pt x="48" y="11"/>
                </a:cubicBezTo>
                <a:moveTo>
                  <a:pt x="82" y="22"/>
                </a:moveTo>
                <a:cubicBezTo>
                  <a:pt x="7" y="22"/>
                  <a:pt x="7" y="22"/>
                  <a:pt x="7" y="22"/>
                </a:cubicBezTo>
                <a:cubicBezTo>
                  <a:pt x="7" y="15"/>
                  <a:pt x="7" y="15"/>
                  <a:pt x="7" y="15"/>
                </a:cubicBezTo>
                <a:cubicBezTo>
                  <a:pt x="7" y="11"/>
                  <a:pt x="11" y="7"/>
                  <a:pt x="15" y="7"/>
                </a:cubicBezTo>
                <a:cubicBezTo>
                  <a:pt x="74" y="7"/>
                  <a:pt x="74" y="7"/>
                  <a:pt x="74" y="7"/>
                </a:cubicBezTo>
                <a:cubicBezTo>
                  <a:pt x="78" y="7"/>
                  <a:pt x="82" y="11"/>
                  <a:pt x="82" y="15"/>
                </a:cubicBezTo>
                <a:cubicBezTo>
                  <a:pt x="82" y="22"/>
                  <a:pt x="82" y="22"/>
                  <a:pt x="82" y="22"/>
                </a:cubicBezTo>
                <a:close/>
                <a:moveTo>
                  <a:pt x="82" y="132"/>
                </a:moveTo>
                <a:cubicBezTo>
                  <a:pt x="7" y="132"/>
                  <a:pt x="7" y="132"/>
                  <a:pt x="7" y="132"/>
                </a:cubicBezTo>
                <a:cubicBezTo>
                  <a:pt x="7" y="29"/>
                  <a:pt x="7" y="29"/>
                  <a:pt x="7" y="29"/>
                </a:cubicBezTo>
                <a:cubicBezTo>
                  <a:pt x="82" y="29"/>
                  <a:pt x="82" y="29"/>
                  <a:pt x="82" y="29"/>
                </a:cubicBezTo>
                <a:cubicBezTo>
                  <a:pt x="82" y="132"/>
                  <a:pt x="82" y="132"/>
                  <a:pt x="82" y="132"/>
                </a:cubicBezTo>
                <a:close/>
                <a:moveTo>
                  <a:pt x="82" y="147"/>
                </a:moveTo>
                <a:cubicBezTo>
                  <a:pt x="82" y="151"/>
                  <a:pt x="78" y="154"/>
                  <a:pt x="74" y="154"/>
                </a:cubicBezTo>
                <a:cubicBezTo>
                  <a:pt x="15" y="154"/>
                  <a:pt x="15" y="154"/>
                  <a:pt x="15" y="154"/>
                </a:cubicBezTo>
                <a:cubicBezTo>
                  <a:pt x="11" y="154"/>
                  <a:pt x="7" y="151"/>
                  <a:pt x="7" y="147"/>
                </a:cubicBezTo>
                <a:cubicBezTo>
                  <a:pt x="7" y="139"/>
                  <a:pt x="7" y="139"/>
                  <a:pt x="7" y="139"/>
                </a:cubicBezTo>
                <a:cubicBezTo>
                  <a:pt x="82" y="139"/>
                  <a:pt x="82" y="139"/>
                  <a:pt x="82" y="139"/>
                </a:cubicBezTo>
                <a:cubicBezTo>
                  <a:pt x="82" y="147"/>
                  <a:pt x="82" y="147"/>
                  <a:pt x="82" y="147"/>
                </a:cubicBezTo>
                <a:close/>
                <a:moveTo>
                  <a:pt x="74" y="0"/>
                </a:moveTo>
                <a:cubicBezTo>
                  <a:pt x="15" y="0"/>
                  <a:pt x="15" y="0"/>
                  <a:pt x="15" y="0"/>
                </a:cubicBezTo>
                <a:cubicBezTo>
                  <a:pt x="7" y="0"/>
                  <a:pt x="0" y="7"/>
                  <a:pt x="0" y="15"/>
                </a:cubicBezTo>
                <a:cubicBezTo>
                  <a:pt x="0" y="147"/>
                  <a:pt x="0" y="147"/>
                  <a:pt x="0" y="147"/>
                </a:cubicBezTo>
                <a:cubicBezTo>
                  <a:pt x="0" y="155"/>
                  <a:pt x="7" y="161"/>
                  <a:pt x="15" y="161"/>
                </a:cubicBezTo>
                <a:cubicBezTo>
                  <a:pt x="74" y="161"/>
                  <a:pt x="74" y="161"/>
                  <a:pt x="74" y="161"/>
                </a:cubicBezTo>
                <a:cubicBezTo>
                  <a:pt x="82" y="161"/>
                  <a:pt x="89" y="155"/>
                  <a:pt x="89" y="147"/>
                </a:cubicBezTo>
                <a:cubicBezTo>
                  <a:pt x="89" y="15"/>
                  <a:pt x="89" y="15"/>
                  <a:pt x="89" y="15"/>
                </a:cubicBezTo>
                <a:cubicBezTo>
                  <a:pt x="89" y="7"/>
                  <a:pt x="82" y="0"/>
                  <a:pt x="74" y="0"/>
                </a:cubicBezTo>
                <a:moveTo>
                  <a:pt x="45" y="150"/>
                </a:moveTo>
                <a:cubicBezTo>
                  <a:pt x="47" y="150"/>
                  <a:pt x="48" y="149"/>
                  <a:pt x="48" y="147"/>
                </a:cubicBezTo>
                <a:cubicBezTo>
                  <a:pt x="48" y="145"/>
                  <a:pt x="47" y="143"/>
                  <a:pt x="45" y="143"/>
                </a:cubicBezTo>
                <a:cubicBezTo>
                  <a:pt x="42" y="143"/>
                  <a:pt x="41" y="145"/>
                  <a:pt x="41" y="147"/>
                </a:cubicBezTo>
                <a:cubicBezTo>
                  <a:pt x="41" y="149"/>
                  <a:pt x="42" y="150"/>
                  <a:pt x="45" y="150"/>
                </a:cubicBezTo>
              </a:path>
            </a:pathLst>
          </a:custGeom>
          <a:solidFill>
            <a:schemeClr val="accent3"/>
          </a:solidFill>
          <a:ln w="9525">
            <a:noFill/>
            <a:round/>
            <a:headEnd/>
            <a:tailEnd/>
          </a:ln>
        </p:spPr>
        <p:txBody>
          <a:bodyPr vert="horz" wrap="square" lIns="91440" tIns="45720" rIns="91440" bIns="45720" numCol="1" anchor="t" anchorCtr="0" compatLnSpc="1">
            <a:prstTxWarp prst="textNoShape">
              <a:avLst/>
            </a:prstTxWarp>
          </a:bodyPr>
          <a:lstStyle/>
          <a:p>
            <a:endParaRPr lang="en-AU" dirty="0"/>
          </a:p>
        </p:txBody>
      </p:sp>
      <p:sp>
        <p:nvSpPr>
          <p:cNvPr id="13" name="Freeform 22">
            <a:extLst>
              <a:ext uri="{FF2B5EF4-FFF2-40B4-BE49-F238E27FC236}">
                <a16:creationId xmlns:a16="http://schemas.microsoft.com/office/drawing/2014/main" id="{24F9B6A1-27EB-41BD-A3CD-38F284D52BAB}"/>
              </a:ext>
            </a:extLst>
          </p:cNvPr>
          <p:cNvSpPr>
            <a:spLocks noChangeAspect="1" noEditPoints="1"/>
          </p:cNvSpPr>
          <p:nvPr/>
        </p:nvSpPr>
        <p:spPr bwMode="auto">
          <a:xfrm>
            <a:off x="8393306" y="3816991"/>
            <a:ext cx="387240" cy="280240"/>
          </a:xfrm>
          <a:custGeom>
            <a:avLst/>
            <a:gdLst>
              <a:gd name="T0" fmla="*/ 170 w 188"/>
              <a:gd name="T1" fmla="*/ 113 h 135"/>
              <a:gd name="T2" fmla="*/ 170 w 188"/>
              <a:gd name="T3" fmla="*/ 11 h 135"/>
              <a:gd name="T4" fmla="*/ 158 w 188"/>
              <a:gd name="T5" fmla="*/ 0 h 135"/>
              <a:gd name="T6" fmla="*/ 120 w 188"/>
              <a:gd name="T7" fmla="*/ 0 h 135"/>
              <a:gd name="T8" fmla="*/ 68 w 188"/>
              <a:gd name="T9" fmla="*/ 0 h 135"/>
              <a:gd name="T10" fmla="*/ 30 w 188"/>
              <a:gd name="T11" fmla="*/ 0 h 135"/>
              <a:gd name="T12" fmla="*/ 18 w 188"/>
              <a:gd name="T13" fmla="*/ 11 h 135"/>
              <a:gd name="T14" fmla="*/ 18 w 188"/>
              <a:gd name="T15" fmla="*/ 113 h 135"/>
              <a:gd name="T16" fmla="*/ 0 w 188"/>
              <a:gd name="T17" fmla="*/ 124 h 135"/>
              <a:gd name="T18" fmla="*/ 0 w 188"/>
              <a:gd name="T19" fmla="*/ 128 h 135"/>
              <a:gd name="T20" fmla="*/ 2 w 188"/>
              <a:gd name="T21" fmla="*/ 133 h 135"/>
              <a:gd name="T22" fmla="*/ 10 w 188"/>
              <a:gd name="T23" fmla="*/ 135 h 135"/>
              <a:gd name="T24" fmla="*/ 11 w 188"/>
              <a:gd name="T25" fmla="*/ 135 h 135"/>
              <a:gd name="T26" fmla="*/ 177 w 188"/>
              <a:gd name="T27" fmla="*/ 135 h 135"/>
              <a:gd name="T28" fmla="*/ 186 w 188"/>
              <a:gd name="T29" fmla="*/ 133 h 135"/>
              <a:gd name="T30" fmla="*/ 188 w 188"/>
              <a:gd name="T31" fmla="*/ 128 h 135"/>
              <a:gd name="T32" fmla="*/ 188 w 188"/>
              <a:gd name="T33" fmla="*/ 124 h 135"/>
              <a:gd name="T34" fmla="*/ 170 w 188"/>
              <a:gd name="T35" fmla="*/ 113 h 135"/>
              <a:gd name="T36" fmla="*/ 24 w 188"/>
              <a:gd name="T37" fmla="*/ 98 h 135"/>
              <a:gd name="T38" fmla="*/ 164 w 188"/>
              <a:gd name="T39" fmla="*/ 98 h 135"/>
              <a:gd name="T40" fmla="*/ 164 w 188"/>
              <a:gd name="T41" fmla="*/ 113 h 135"/>
              <a:gd name="T42" fmla="*/ 24 w 188"/>
              <a:gd name="T43" fmla="*/ 113 h 135"/>
              <a:gd name="T44" fmla="*/ 24 w 188"/>
              <a:gd name="T45" fmla="*/ 98 h 135"/>
              <a:gd name="T46" fmla="*/ 30 w 188"/>
              <a:gd name="T47" fmla="*/ 6 h 135"/>
              <a:gd name="T48" fmla="*/ 68 w 188"/>
              <a:gd name="T49" fmla="*/ 6 h 135"/>
              <a:gd name="T50" fmla="*/ 120 w 188"/>
              <a:gd name="T51" fmla="*/ 6 h 135"/>
              <a:gd name="T52" fmla="*/ 158 w 188"/>
              <a:gd name="T53" fmla="*/ 6 h 135"/>
              <a:gd name="T54" fmla="*/ 164 w 188"/>
              <a:gd name="T55" fmla="*/ 11 h 135"/>
              <a:gd name="T56" fmla="*/ 164 w 188"/>
              <a:gd name="T57" fmla="*/ 92 h 135"/>
              <a:gd name="T58" fmla="*/ 24 w 188"/>
              <a:gd name="T59" fmla="*/ 92 h 135"/>
              <a:gd name="T60" fmla="*/ 24 w 188"/>
              <a:gd name="T61" fmla="*/ 11 h 135"/>
              <a:gd name="T62" fmla="*/ 30 w 188"/>
              <a:gd name="T63" fmla="*/ 6 h 135"/>
              <a:gd name="T64" fmla="*/ 182 w 188"/>
              <a:gd name="T65" fmla="*/ 128 h 135"/>
              <a:gd name="T66" fmla="*/ 182 w 188"/>
              <a:gd name="T67" fmla="*/ 129 h 135"/>
              <a:gd name="T68" fmla="*/ 177 w 188"/>
              <a:gd name="T69" fmla="*/ 129 h 135"/>
              <a:gd name="T70" fmla="*/ 11 w 188"/>
              <a:gd name="T71" fmla="*/ 129 h 135"/>
              <a:gd name="T72" fmla="*/ 6 w 188"/>
              <a:gd name="T73" fmla="*/ 129 h 135"/>
              <a:gd name="T74" fmla="*/ 6 w 188"/>
              <a:gd name="T75" fmla="*/ 128 h 135"/>
              <a:gd name="T76" fmla="*/ 6 w 188"/>
              <a:gd name="T77" fmla="*/ 124 h 135"/>
              <a:gd name="T78" fmla="*/ 19 w 188"/>
              <a:gd name="T79" fmla="*/ 119 h 135"/>
              <a:gd name="T80" fmla="*/ 169 w 188"/>
              <a:gd name="T81" fmla="*/ 119 h 135"/>
              <a:gd name="T82" fmla="*/ 182 w 188"/>
              <a:gd name="T83" fmla="*/ 124 h 135"/>
              <a:gd name="T84" fmla="*/ 182 w 188"/>
              <a:gd name="T85" fmla="*/ 128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88" h="135">
                <a:moveTo>
                  <a:pt x="170" y="113"/>
                </a:moveTo>
                <a:cubicBezTo>
                  <a:pt x="170" y="11"/>
                  <a:pt x="170" y="11"/>
                  <a:pt x="170" y="11"/>
                </a:cubicBezTo>
                <a:cubicBezTo>
                  <a:pt x="170" y="5"/>
                  <a:pt x="165" y="0"/>
                  <a:pt x="158" y="0"/>
                </a:cubicBezTo>
                <a:cubicBezTo>
                  <a:pt x="120" y="0"/>
                  <a:pt x="120" y="0"/>
                  <a:pt x="120" y="0"/>
                </a:cubicBezTo>
                <a:cubicBezTo>
                  <a:pt x="68" y="0"/>
                  <a:pt x="68" y="0"/>
                  <a:pt x="68" y="0"/>
                </a:cubicBezTo>
                <a:cubicBezTo>
                  <a:pt x="30" y="0"/>
                  <a:pt x="30" y="0"/>
                  <a:pt x="30" y="0"/>
                </a:cubicBezTo>
                <a:cubicBezTo>
                  <a:pt x="23" y="0"/>
                  <a:pt x="18" y="5"/>
                  <a:pt x="18" y="11"/>
                </a:cubicBezTo>
                <a:cubicBezTo>
                  <a:pt x="18" y="113"/>
                  <a:pt x="18" y="113"/>
                  <a:pt x="18" y="113"/>
                </a:cubicBezTo>
                <a:cubicBezTo>
                  <a:pt x="13" y="113"/>
                  <a:pt x="0" y="117"/>
                  <a:pt x="0" y="124"/>
                </a:cubicBezTo>
                <a:cubicBezTo>
                  <a:pt x="0" y="128"/>
                  <a:pt x="0" y="128"/>
                  <a:pt x="0" y="128"/>
                </a:cubicBezTo>
                <a:cubicBezTo>
                  <a:pt x="0" y="130"/>
                  <a:pt x="1" y="132"/>
                  <a:pt x="2" y="133"/>
                </a:cubicBezTo>
                <a:cubicBezTo>
                  <a:pt x="4" y="135"/>
                  <a:pt x="7" y="135"/>
                  <a:pt x="10" y="135"/>
                </a:cubicBezTo>
                <a:cubicBezTo>
                  <a:pt x="10" y="135"/>
                  <a:pt x="10" y="135"/>
                  <a:pt x="11" y="135"/>
                </a:cubicBezTo>
                <a:cubicBezTo>
                  <a:pt x="177" y="135"/>
                  <a:pt x="177" y="135"/>
                  <a:pt x="177" y="135"/>
                </a:cubicBezTo>
                <a:cubicBezTo>
                  <a:pt x="181" y="135"/>
                  <a:pt x="184" y="135"/>
                  <a:pt x="186" y="133"/>
                </a:cubicBezTo>
                <a:cubicBezTo>
                  <a:pt x="187" y="132"/>
                  <a:pt x="188" y="130"/>
                  <a:pt x="188" y="128"/>
                </a:cubicBezTo>
                <a:cubicBezTo>
                  <a:pt x="188" y="124"/>
                  <a:pt x="188" y="124"/>
                  <a:pt x="188" y="124"/>
                </a:cubicBezTo>
                <a:cubicBezTo>
                  <a:pt x="188" y="117"/>
                  <a:pt x="175" y="113"/>
                  <a:pt x="170" y="113"/>
                </a:cubicBezTo>
                <a:close/>
                <a:moveTo>
                  <a:pt x="24" y="98"/>
                </a:moveTo>
                <a:cubicBezTo>
                  <a:pt x="164" y="98"/>
                  <a:pt x="164" y="98"/>
                  <a:pt x="164" y="98"/>
                </a:cubicBezTo>
                <a:cubicBezTo>
                  <a:pt x="164" y="113"/>
                  <a:pt x="164" y="113"/>
                  <a:pt x="164" y="113"/>
                </a:cubicBezTo>
                <a:cubicBezTo>
                  <a:pt x="24" y="113"/>
                  <a:pt x="24" y="113"/>
                  <a:pt x="24" y="113"/>
                </a:cubicBezTo>
                <a:lnTo>
                  <a:pt x="24" y="98"/>
                </a:lnTo>
                <a:close/>
                <a:moveTo>
                  <a:pt x="30" y="6"/>
                </a:moveTo>
                <a:cubicBezTo>
                  <a:pt x="68" y="6"/>
                  <a:pt x="68" y="6"/>
                  <a:pt x="68" y="6"/>
                </a:cubicBezTo>
                <a:cubicBezTo>
                  <a:pt x="120" y="6"/>
                  <a:pt x="120" y="6"/>
                  <a:pt x="120" y="6"/>
                </a:cubicBezTo>
                <a:cubicBezTo>
                  <a:pt x="158" y="6"/>
                  <a:pt x="158" y="6"/>
                  <a:pt x="158" y="6"/>
                </a:cubicBezTo>
                <a:cubicBezTo>
                  <a:pt x="161" y="6"/>
                  <a:pt x="164" y="8"/>
                  <a:pt x="164" y="11"/>
                </a:cubicBezTo>
                <a:cubicBezTo>
                  <a:pt x="164" y="92"/>
                  <a:pt x="164" y="92"/>
                  <a:pt x="164" y="92"/>
                </a:cubicBezTo>
                <a:cubicBezTo>
                  <a:pt x="24" y="92"/>
                  <a:pt x="24" y="92"/>
                  <a:pt x="24" y="92"/>
                </a:cubicBezTo>
                <a:cubicBezTo>
                  <a:pt x="24" y="11"/>
                  <a:pt x="24" y="11"/>
                  <a:pt x="24" y="11"/>
                </a:cubicBezTo>
                <a:cubicBezTo>
                  <a:pt x="24" y="8"/>
                  <a:pt x="27" y="6"/>
                  <a:pt x="30" y="6"/>
                </a:cubicBezTo>
                <a:close/>
                <a:moveTo>
                  <a:pt x="182" y="128"/>
                </a:moveTo>
                <a:cubicBezTo>
                  <a:pt x="182" y="129"/>
                  <a:pt x="182" y="129"/>
                  <a:pt x="182" y="129"/>
                </a:cubicBezTo>
                <a:cubicBezTo>
                  <a:pt x="181" y="129"/>
                  <a:pt x="179" y="129"/>
                  <a:pt x="177" y="129"/>
                </a:cubicBezTo>
                <a:cubicBezTo>
                  <a:pt x="11" y="129"/>
                  <a:pt x="11" y="129"/>
                  <a:pt x="11" y="129"/>
                </a:cubicBezTo>
                <a:cubicBezTo>
                  <a:pt x="9" y="129"/>
                  <a:pt x="7" y="129"/>
                  <a:pt x="6" y="129"/>
                </a:cubicBezTo>
                <a:cubicBezTo>
                  <a:pt x="6" y="129"/>
                  <a:pt x="6" y="129"/>
                  <a:pt x="6" y="128"/>
                </a:cubicBezTo>
                <a:cubicBezTo>
                  <a:pt x="6" y="124"/>
                  <a:pt x="6" y="124"/>
                  <a:pt x="6" y="124"/>
                </a:cubicBezTo>
                <a:cubicBezTo>
                  <a:pt x="7" y="122"/>
                  <a:pt x="15" y="119"/>
                  <a:pt x="19" y="119"/>
                </a:cubicBezTo>
                <a:cubicBezTo>
                  <a:pt x="169" y="119"/>
                  <a:pt x="169" y="119"/>
                  <a:pt x="169" y="119"/>
                </a:cubicBezTo>
                <a:cubicBezTo>
                  <a:pt x="173" y="119"/>
                  <a:pt x="181" y="122"/>
                  <a:pt x="182" y="124"/>
                </a:cubicBezTo>
                <a:lnTo>
                  <a:pt x="182" y="128"/>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AU" dirty="0"/>
          </a:p>
        </p:txBody>
      </p:sp>
      <p:sp>
        <p:nvSpPr>
          <p:cNvPr id="14" name="Freeform 22">
            <a:extLst>
              <a:ext uri="{FF2B5EF4-FFF2-40B4-BE49-F238E27FC236}">
                <a16:creationId xmlns:a16="http://schemas.microsoft.com/office/drawing/2014/main" id="{F9DC9ABC-2252-4880-9E44-E507AC3F6F22}"/>
              </a:ext>
            </a:extLst>
          </p:cNvPr>
          <p:cNvSpPr>
            <a:spLocks noChangeAspect="1" noEditPoints="1"/>
          </p:cNvSpPr>
          <p:nvPr/>
        </p:nvSpPr>
        <p:spPr bwMode="auto">
          <a:xfrm>
            <a:off x="8415133" y="3378635"/>
            <a:ext cx="345459" cy="253744"/>
          </a:xfrm>
          <a:custGeom>
            <a:avLst/>
            <a:gdLst>
              <a:gd name="T0" fmla="*/ 15 w 169"/>
              <a:gd name="T1" fmla="*/ 123 h 123"/>
              <a:gd name="T2" fmla="*/ 155 w 169"/>
              <a:gd name="T3" fmla="*/ 123 h 123"/>
              <a:gd name="T4" fmla="*/ 169 w 169"/>
              <a:gd name="T5" fmla="*/ 108 h 123"/>
              <a:gd name="T6" fmla="*/ 169 w 169"/>
              <a:gd name="T7" fmla="*/ 15 h 123"/>
              <a:gd name="T8" fmla="*/ 155 w 169"/>
              <a:gd name="T9" fmla="*/ 0 h 123"/>
              <a:gd name="T10" fmla="*/ 15 w 169"/>
              <a:gd name="T11" fmla="*/ 0 h 123"/>
              <a:gd name="T12" fmla="*/ 0 w 169"/>
              <a:gd name="T13" fmla="*/ 15 h 123"/>
              <a:gd name="T14" fmla="*/ 0 w 169"/>
              <a:gd name="T15" fmla="*/ 108 h 123"/>
              <a:gd name="T16" fmla="*/ 15 w 169"/>
              <a:gd name="T17" fmla="*/ 123 h 123"/>
              <a:gd name="T18" fmla="*/ 157 w 169"/>
              <a:gd name="T19" fmla="*/ 116 h 123"/>
              <a:gd name="T20" fmla="*/ 155 w 169"/>
              <a:gd name="T21" fmla="*/ 116 h 123"/>
              <a:gd name="T22" fmla="*/ 15 w 169"/>
              <a:gd name="T23" fmla="*/ 116 h 123"/>
              <a:gd name="T24" fmla="*/ 13 w 169"/>
              <a:gd name="T25" fmla="*/ 116 h 123"/>
              <a:gd name="T26" fmla="*/ 12 w 169"/>
              <a:gd name="T27" fmla="*/ 115 h 123"/>
              <a:gd name="T28" fmla="*/ 61 w 169"/>
              <a:gd name="T29" fmla="*/ 66 h 123"/>
              <a:gd name="T30" fmla="*/ 75 w 169"/>
              <a:gd name="T31" fmla="*/ 80 h 123"/>
              <a:gd name="T32" fmla="*/ 85 w 169"/>
              <a:gd name="T33" fmla="*/ 84 h 123"/>
              <a:gd name="T34" fmla="*/ 95 w 169"/>
              <a:gd name="T35" fmla="*/ 80 h 123"/>
              <a:gd name="T36" fmla="*/ 109 w 169"/>
              <a:gd name="T37" fmla="*/ 66 h 123"/>
              <a:gd name="T38" fmla="*/ 109 w 169"/>
              <a:gd name="T39" fmla="*/ 67 h 123"/>
              <a:gd name="T40" fmla="*/ 158 w 169"/>
              <a:gd name="T41" fmla="*/ 115 h 123"/>
              <a:gd name="T42" fmla="*/ 157 w 169"/>
              <a:gd name="T43" fmla="*/ 116 h 123"/>
              <a:gd name="T44" fmla="*/ 163 w 169"/>
              <a:gd name="T45" fmla="*/ 14 h 123"/>
              <a:gd name="T46" fmla="*/ 163 w 169"/>
              <a:gd name="T47" fmla="*/ 15 h 123"/>
              <a:gd name="T48" fmla="*/ 163 w 169"/>
              <a:gd name="T49" fmla="*/ 108 h 123"/>
              <a:gd name="T50" fmla="*/ 163 w 169"/>
              <a:gd name="T51" fmla="*/ 109 h 123"/>
              <a:gd name="T52" fmla="*/ 162 w 169"/>
              <a:gd name="T53" fmla="*/ 110 h 123"/>
              <a:gd name="T54" fmla="*/ 114 w 169"/>
              <a:gd name="T55" fmla="*/ 62 h 123"/>
              <a:gd name="T56" fmla="*/ 162 w 169"/>
              <a:gd name="T57" fmla="*/ 13 h 123"/>
              <a:gd name="T58" fmla="*/ 163 w 169"/>
              <a:gd name="T59" fmla="*/ 14 h 123"/>
              <a:gd name="T60" fmla="*/ 13 w 169"/>
              <a:gd name="T61" fmla="*/ 7 h 123"/>
              <a:gd name="T62" fmla="*/ 15 w 169"/>
              <a:gd name="T63" fmla="*/ 7 h 123"/>
              <a:gd name="T64" fmla="*/ 155 w 169"/>
              <a:gd name="T65" fmla="*/ 7 h 123"/>
              <a:gd name="T66" fmla="*/ 157 w 169"/>
              <a:gd name="T67" fmla="*/ 7 h 123"/>
              <a:gd name="T68" fmla="*/ 158 w 169"/>
              <a:gd name="T69" fmla="*/ 8 h 123"/>
              <a:gd name="T70" fmla="*/ 91 w 169"/>
              <a:gd name="T71" fmla="*/ 75 h 123"/>
              <a:gd name="T72" fmla="*/ 85 w 169"/>
              <a:gd name="T73" fmla="*/ 78 h 123"/>
              <a:gd name="T74" fmla="*/ 79 w 169"/>
              <a:gd name="T75" fmla="*/ 75 h 123"/>
              <a:gd name="T76" fmla="*/ 12 w 169"/>
              <a:gd name="T77" fmla="*/ 8 h 123"/>
              <a:gd name="T78" fmla="*/ 13 w 169"/>
              <a:gd name="T79" fmla="*/ 7 h 123"/>
              <a:gd name="T80" fmla="*/ 7 w 169"/>
              <a:gd name="T81" fmla="*/ 15 h 123"/>
              <a:gd name="T82" fmla="*/ 7 w 169"/>
              <a:gd name="T83" fmla="*/ 14 h 123"/>
              <a:gd name="T84" fmla="*/ 7 w 169"/>
              <a:gd name="T85" fmla="*/ 13 h 123"/>
              <a:gd name="T86" fmla="*/ 56 w 169"/>
              <a:gd name="T87" fmla="*/ 62 h 123"/>
              <a:gd name="T88" fmla="*/ 7 w 169"/>
              <a:gd name="T89" fmla="*/ 110 h 123"/>
              <a:gd name="T90" fmla="*/ 7 w 169"/>
              <a:gd name="T91" fmla="*/ 109 h 123"/>
              <a:gd name="T92" fmla="*/ 7 w 169"/>
              <a:gd name="T93" fmla="*/ 108 h 123"/>
              <a:gd name="T94" fmla="*/ 7 w 169"/>
              <a:gd name="T95" fmla="*/ 15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69" h="123">
                <a:moveTo>
                  <a:pt x="15" y="123"/>
                </a:moveTo>
                <a:cubicBezTo>
                  <a:pt x="155" y="123"/>
                  <a:pt x="155" y="123"/>
                  <a:pt x="155" y="123"/>
                </a:cubicBezTo>
                <a:cubicBezTo>
                  <a:pt x="163" y="123"/>
                  <a:pt x="169" y="116"/>
                  <a:pt x="169" y="108"/>
                </a:cubicBezTo>
                <a:cubicBezTo>
                  <a:pt x="169" y="15"/>
                  <a:pt x="169" y="15"/>
                  <a:pt x="169" y="15"/>
                </a:cubicBezTo>
                <a:cubicBezTo>
                  <a:pt x="169" y="7"/>
                  <a:pt x="163" y="0"/>
                  <a:pt x="155" y="0"/>
                </a:cubicBezTo>
                <a:cubicBezTo>
                  <a:pt x="15" y="0"/>
                  <a:pt x="15" y="0"/>
                  <a:pt x="15" y="0"/>
                </a:cubicBezTo>
                <a:cubicBezTo>
                  <a:pt x="7" y="0"/>
                  <a:pt x="0" y="7"/>
                  <a:pt x="0" y="15"/>
                </a:cubicBezTo>
                <a:cubicBezTo>
                  <a:pt x="0" y="108"/>
                  <a:pt x="0" y="108"/>
                  <a:pt x="0" y="108"/>
                </a:cubicBezTo>
                <a:cubicBezTo>
                  <a:pt x="0" y="116"/>
                  <a:pt x="7" y="123"/>
                  <a:pt x="15" y="123"/>
                </a:cubicBezTo>
                <a:close/>
                <a:moveTo>
                  <a:pt x="157" y="116"/>
                </a:moveTo>
                <a:cubicBezTo>
                  <a:pt x="156" y="116"/>
                  <a:pt x="155" y="116"/>
                  <a:pt x="155" y="116"/>
                </a:cubicBezTo>
                <a:cubicBezTo>
                  <a:pt x="15" y="116"/>
                  <a:pt x="15" y="116"/>
                  <a:pt x="15" y="116"/>
                </a:cubicBezTo>
                <a:cubicBezTo>
                  <a:pt x="14" y="116"/>
                  <a:pt x="14" y="116"/>
                  <a:pt x="13" y="116"/>
                </a:cubicBezTo>
                <a:cubicBezTo>
                  <a:pt x="12" y="115"/>
                  <a:pt x="12" y="115"/>
                  <a:pt x="12" y="115"/>
                </a:cubicBezTo>
                <a:cubicBezTo>
                  <a:pt x="61" y="66"/>
                  <a:pt x="61" y="66"/>
                  <a:pt x="61" y="66"/>
                </a:cubicBezTo>
                <a:cubicBezTo>
                  <a:pt x="75" y="80"/>
                  <a:pt x="75" y="80"/>
                  <a:pt x="75" y="80"/>
                </a:cubicBezTo>
                <a:cubicBezTo>
                  <a:pt x="77" y="83"/>
                  <a:pt x="81" y="84"/>
                  <a:pt x="85" y="84"/>
                </a:cubicBezTo>
                <a:cubicBezTo>
                  <a:pt x="89" y="84"/>
                  <a:pt x="92" y="83"/>
                  <a:pt x="95" y="80"/>
                </a:cubicBezTo>
                <a:cubicBezTo>
                  <a:pt x="109" y="66"/>
                  <a:pt x="109" y="66"/>
                  <a:pt x="109" y="66"/>
                </a:cubicBezTo>
                <a:cubicBezTo>
                  <a:pt x="109" y="67"/>
                  <a:pt x="109" y="67"/>
                  <a:pt x="109" y="67"/>
                </a:cubicBezTo>
                <a:cubicBezTo>
                  <a:pt x="158" y="115"/>
                  <a:pt x="158" y="115"/>
                  <a:pt x="158" y="115"/>
                </a:cubicBezTo>
                <a:lnTo>
                  <a:pt x="157" y="116"/>
                </a:lnTo>
                <a:close/>
                <a:moveTo>
                  <a:pt x="163" y="14"/>
                </a:moveTo>
                <a:cubicBezTo>
                  <a:pt x="163" y="14"/>
                  <a:pt x="163" y="15"/>
                  <a:pt x="163" y="15"/>
                </a:cubicBezTo>
                <a:cubicBezTo>
                  <a:pt x="163" y="108"/>
                  <a:pt x="163" y="108"/>
                  <a:pt x="163" y="108"/>
                </a:cubicBezTo>
                <a:cubicBezTo>
                  <a:pt x="163" y="108"/>
                  <a:pt x="163" y="109"/>
                  <a:pt x="163" y="109"/>
                </a:cubicBezTo>
                <a:cubicBezTo>
                  <a:pt x="162" y="110"/>
                  <a:pt x="162" y="110"/>
                  <a:pt x="162" y="110"/>
                </a:cubicBezTo>
                <a:cubicBezTo>
                  <a:pt x="114" y="62"/>
                  <a:pt x="114" y="62"/>
                  <a:pt x="114" y="62"/>
                </a:cubicBezTo>
                <a:cubicBezTo>
                  <a:pt x="162" y="13"/>
                  <a:pt x="162" y="13"/>
                  <a:pt x="162" y="13"/>
                </a:cubicBezTo>
                <a:lnTo>
                  <a:pt x="163" y="14"/>
                </a:lnTo>
                <a:close/>
                <a:moveTo>
                  <a:pt x="13" y="7"/>
                </a:moveTo>
                <a:cubicBezTo>
                  <a:pt x="14" y="7"/>
                  <a:pt x="14" y="7"/>
                  <a:pt x="15" y="7"/>
                </a:cubicBezTo>
                <a:cubicBezTo>
                  <a:pt x="155" y="7"/>
                  <a:pt x="155" y="7"/>
                  <a:pt x="155" y="7"/>
                </a:cubicBezTo>
                <a:cubicBezTo>
                  <a:pt x="155" y="7"/>
                  <a:pt x="156" y="7"/>
                  <a:pt x="157" y="7"/>
                </a:cubicBezTo>
                <a:cubicBezTo>
                  <a:pt x="158" y="8"/>
                  <a:pt x="158" y="8"/>
                  <a:pt x="158" y="8"/>
                </a:cubicBezTo>
                <a:cubicBezTo>
                  <a:pt x="91" y="75"/>
                  <a:pt x="91" y="75"/>
                  <a:pt x="91" y="75"/>
                </a:cubicBezTo>
                <a:cubicBezTo>
                  <a:pt x="89" y="77"/>
                  <a:pt x="87" y="78"/>
                  <a:pt x="85" y="78"/>
                </a:cubicBezTo>
                <a:cubicBezTo>
                  <a:pt x="83" y="78"/>
                  <a:pt x="81" y="77"/>
                  <a:pt x="79" y="75"/>
                </a:cubicBezTo>
                <a:cubicBezTo>
                  <a:pt x="12" y="8"/>
                  <a:pt x="12" y="8"/>
                  <a:pt x="12" y="8"/>
                </a:cubicBezTo>
                <a:lnTo>
                  <a:pt x="13" y="7"/>
                </a:lnTo>
                <a:close/>
                <a:moveTo>
                  <a:pt x="7" y="15"/>
                </a:moveTo>
                <a:cubicBezTo>
                  <a:pt x="7" y="15"/>
                  <a:pt x="7" y="14"/>
                  <a:pt x="7" y="14"/>
                </a:cubicBezTo>
                <a:cubicBezTo>
                  <a:pt x="7" y="13"/>
                  <a:pt x="7" y="13"/>
                  <a:pt x="7" y="13"/>
                </a:cubicBezTo>
                <a:cubicBezTo>
                  <a:pt x="56" y="62"/>
                  <a:pt x="56" y="62"/>
                  <a:pt x="56" y="62"/>
                </a:cubicBezTo>
                <a:cubicBezTo>
                  <a:pt x="7" y="110"/>
                  <a:pt x="7" y="110"/>
                  <a:pt x="7" y="110"/>
                </a:cubicBezTo>
                <a:cubicBezTo>
                  <a:pt x="7" y="109"/>
                  <a:pt x="7" y="109"/>
                  <a:pt x="7" y="109"/>
                </a:cubicBezTo>
                <a:cubicBezTo>
                  <a:pt x="7" y="109"/>
                  <a:pt x="7" y="108"/>
                  <a:pt x="7" y="108"/>
                </a:cubicBezTo>
                <a:lnTo>
                  <a:pt x="7" y="15"/>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AU" dirty="0"/>
          </a:p>
        </p:txBody>
      </p:sp>
      <p:grpSp>
        <p:nvGrpSpPr>
          <p:cNvPr id="15" name="Group 14">
            <a:extLst>
              <a:ext uri="{FF2B5EF4-FFF2-40B4-BE49-F238E27FC236}">
                <a16:creationId xmlns:a16="http://schemas.microsoft.com/office/drawing/2014/main" id="{0EE346D0-0519-42C5-83EF-838D438668EB}"/>
              </a:ext>
            </a:extLst>
          </p:cNvPr>
          <p:cNvGrpSpPr>
            <a:grpSpLocks noChangeAspect="1"/>
          </p:cNvGrpSpPr>
          <p:nvPr/>
        </p:nvGrpSpPr>
        <p:grpSpPr>
          <a:xfrm>
            <a:off x="7929399" y="3290122"/>
            <a:ext cx="305716" cy="393354"/>
            <a:chOff x="7175500" y="2127250"/>
            <a:chExt cx="476251" cy="612775"/>
          </a:xfrm>
          <a:solidFill>
            <a:schemeClr val="accent3"/>
          </a:solidFill>
        </p:grpSpPr>
        <p:sp>
          <p:nvSpPr>
            <p:cNvPr id="16" name="Freeform 47">
              <a:extLst>
                <a:ext uri="{FF2B5EF4-FFF2-40B4-BE49-F238E27FC236}">
                  <a16:creationId xmlns:a16="http://schemas.microsoft.com/office/drawing/2014/main" id="{EB843389-EF43-43A9-8423-F70E58E8B67F}"/>
                </a:ext>
              </a:extLst>
            </p:cNvPr>
            <p:cNvSpPr>
              <a:spLocks noEditPoints="1"/>
            </p:cNvSpPr>
            <p:nvPr/>
          </p:nvSpPr>
          <p:spPr bwMode="auto">
            <a:xfrm>
              <a:off x="7175500" y="2244725"/>
              <a:ext cx="217488" cy="495300"/>
            </a:xfrm>
            <a:custGeom>
              <a:avLst/>
              <a:gdLst>
                <a:gd name="T0" fmla="*/ 39 w 68"/>
                <a:gd name="T1" fmla="*/ 0 h 155"/>
                <a:gd name="T2" fmla="*/ 39 w 68"/>
                <a:gd name="T3" fmla="*/ 0 h 155"/>
                <a:gd name="T4" fmla="*/ 20 w 68"/>
                <a:gd name="T5" fmla="*/ 12 h 155"/>
                <a:gd name="T6" fmla="*/ 4 w 68"/>
                <a:gd name="T7" fmla="*/ 70 h 155"/>
                <a:gd name="T8" fmla="*/ 5 w 68"/>
                <a:gd name="T9" fmla="*/ 76 h 155"/>
                <a:gd name="T10" fmla="*/ 10 w 68"/>
                <a:gd name="T11" fmla="*/ 104 h 155"/>
                <a:gd name="T12" fmla="*/ 10 w 68"/>
                <a:gd name="T13" fmla="*/ 107 h 155"/>
                <a:gd name="T14" fmla="*/ 10 w 68"/>
                <a:gd name="T15" fmla="*/ 107 h 155"/>
                <a:gd name="T16" fmla="*/ 10 w 68"/>
                <a:gd name="T17" fmla="*/ 109 h 155"/>
                <a:gd name="T18" fmla="*/ 16 w 68"/>
                <a:gd name="T19" fmla="*/ 147 h 155"/>
                <a:gd name="T20" fmla="*/ 34 w 68"/>
                <a:gd name="T21" fmla="*/ 155 h 155"/>
                <a:gd name="T22" fmla="*/ 36 w 68"/>
                <a:gd name="T23" fmla="*/ 155 h 155"/>
                <a:gd name="T24" fmla="*/ 54 w 68"/>
                <a:gd name="T25" fmla="*/ 146 h 155"/>
                <a:gd name="T26" fmla="*/ 55 w 68"/>
                <a:gd name="T27" fmla="*/ 111 h 155"/>
                <a:gd name="T28" fmla="*/ 54 w 68"/>
                <a:gd name="T29" fmla="*/ 108 h 155"/>
                <a:gd name="T30" fmla="*/ 54 w 68"/>
                <a:gd name="T31" fmla="*/ 106 h 155"/>
                <a:gd name="T32" fmla="*/ 53 w 68"/>
                <a:gd name="T33" fmla="*/ 106 h 155"/>
                <a:gd name="T34" fmla="*/ 55 w 68"/>
                <a:gd name="T35" fmla="*/ 87 h 155"/>
                <a:gd name="T36" fmla="*/ 62 w 68"/>
                <a:gd name="T37" fmla="*/ 64 h 155"/>
                <a:gd name="T38" fmla="*/ 64 w 68"/>
                <a:gd name="T39" fmla="*/ 59 h 155"/>
                <a:gd name="T40" fmla="*/ 54 w 68"/>
                <a:gd name="T41" fmla="*/ 9 h 155"/>
                <a:gd name="T42" fmla="*/ 39 w 68"/>
                <a:gd name="T43" fmla="*/ 0 h 155"/>
                <a:gd name="T44" fmla="*/ 49 w 68"/>
                <a:gd name="T45" fmla="*/ 143 h 155"/>
                <a:gd name="T46" fmla="*/ 36 w 68"/>
                <a:gd name="T47" fmla="*/ 150 h 155"/>
                <a:gd name="T48" fmla="*/ 20 w 68"/>
                <a:gd name="T49" fmla="*/ 144 h 155"/>
                <a:gd name="T50" fmla="*/ 15 w 68"/>
                <a:gd name="T51" fmla="*/ 111 h 155"/>
                <a:gd name="T52" fmla="*/ 34 w 68"/>
                <a:gd name="T53" fmla="*/ 110 h 155"/>
                <a:gd name="T54" fmla="*/ 50 w 68"/>
                <a:gd name="T55" fmla="*/ 111 h 155"/>
                <a:gd name="T56" fmla="*/ 50 w 68"/>
                <a:gd name="T57" fmla="*/ 112 h 155"/>
                <a:gd name="T58" fmla="*/ 49 w 68"/>
                <a:gd name="T59" fmla="*/ 143 h 155"/>
                <a:gd name="T60" fmla="*/ 59 w 68"/>
                <a:gd name="T61" fmla="*/ 57 h 155"/>
                <a:gd name="T62" fmla="*/ 57 w 68"/>
                <a:gd name="T63" fmla="*/ 62 h 155"/>
                <a:gd name="T64" fmla="*/ 49 w 68"/>
                <a:gd name="T65" fmla="*/ 86 h 155"/>
                <a:gd name="T66" fmla="*/ 48 w 68"/>
                <a:gd name="T67" fmla="*/ 105 h 155"/>
                <a:gd name="T68" fmla="*/ 39 w 68"/>
                <a:gd name="T69" fmla="*/ 105 h 155"/>
                <a:gd name="T70" fmla="*/ 38 w 68"/>
                <a:gd name="T71" fmla="*/ 104 h 155"/>
                <a:gd name="T72" fmla="*/ 34 w 68"/>
                <a:gd name="T73" fmla="*/ 104 h 155"/>
                <a:gd name="T74" fmla="*/ 16 w 68"/>
                <a:gd name="T75" fmla="*/ 106 h 155"/>
                <a:gd name="T76" fmla="*/ 16 w 68"/>
                <a:gd name="T77" fmla="*/ 104 h 155"/>
                <a:gd name="T78" fmla="*/ 11 w 68"/>
                <a:gd name="T79" fmla="*/ 75 h 155"/>
                <a:gd name="T80" fmla="*/ 9 w 68"/>
                <a:gd name="T81" fmla="*/ 69 h 155"/>
                <a:gd name="T82" fmla="*/ 24 w 68"/>
                <a:gd name="T83" fmla="*/ 15 h 155"/>
                <a:gd name="T84" fmla="*/ 39 w 68"/>
                <a:gd name="T85" fmla="*/ 5 h 155"/>
                <a:gd name="T86" fmla="*/ 39 w 68"/>
                <a:gd name="T87" fmla="*/ 5 h 155"/>
                <a:gd name="T88" fmla="*/ 50 w 68"/>
                <a:gd name="T89" fmla="*/ 12 h 155"/>
                <a:gd name="T90" fmla="*/ 59 w 68"/>
                <a:gd name="T91" fmla="*/ 57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68" h="155">
                  <a:moveTo>
                    <a:pt x="39" y="0"/>
                  </a:moveTo>
                  <a:cubicBezTo>
                    <a:pt x="39" y="0"/>
                    <a:pt x="39" y="0"/>
                    <a:pt x="39" y="0"/>
                  </a:cubicBezTo>
                  <a:cubicBezTo>
                    <a:pt x="33" y="0"/>
                    <a:pt x="26" y="4"/>
                    <a:pt x="20" y="12"/>
                  </a:cubicBezTo>
                  <a:cubicBezTo>
                    <a:pt x="8" y="28"/>
                    <a:pt x="0" y="55"/>
                    <a:pt x="4" y="70"/>
                  </a:cubicBezTo>
                  <a:cubicBezTo>
                    <a:pt x="4" y="72"/>
                    <a:pt x="5" y="74"/>
                    <a:pt x="5" y="76"/>
                  </a:cubicBezTo>
                  <a:cubicBezTo>
                    <a:pt x="7" y="85"/>
                    <a:pt x="10" y="96"/>
                    <a:pt x="10" y="104"/>
                  </a:cubicBezTo>
                  <a:cubicBezTo>
                    <a:pt x="10" y="104"/>
                    <a:pt x="10" y="106"/>
                    <a:pt x="10" y="107"/>
                  </a:cubicBezTo>
                  <a:cubicBezTo>
                    <a:pt x="10" y="107"/>
                    <a:pt x="10" y="107"/>
                    <a:pt x="10" y="107"/>
                  </a:cubicBezTo>
                  <a:cubicBezTo>
                    <a:pt x="10" y="109"/>
                    <a:pt x="10" y="109"/>
                    <a:pt x="10" y="109"/>
                  </a:cubicBezTo>
                  <a:cubicBezTo>
                    <a:pt x="9" y="123"/>
                    <a:pt x="10" y="140"/>
                    <a:pt x="16" y="147"/>
                  </a:cubicBezTo>
                  <a:cubicBezTo>
                    <a:pt x="20" y="152"/>
                    <a:pt x="27" y="155"/>
                    <a:pt x="34" y="155"/>
                  </a:cubicBezTo>
                  <a:cubicBezTo>
                    <a:pt x="35" y="155"/>
                    <a:pt x="35" y="155"/>
                    <a:pt x="36" y="155"/>
                  </a:cubicBezTo>
                  <a:cubicBezTo>
                    <a:pt x="43" y="155"/>
                    <a:pt x="50" y="151"/>
                    <a:pt x="54" y="146"/>
                  </a:cubicBezTo>
                  <a:cubicBezTo>
                    <a:pt x="61" y="135"/>
                    <a:pt x="57" y="121"/>
                    <a:pt x="55" y="111"/>
                  </a:cubicBezTo>
                  <a:cubicBezTo>
                    <a:pt x="55" y="110"/>
                    <a:pt x="55" y="109"/>
                    <a:pt x="54" y="108"/>
                  </a:cubicBezTo>
                  <a:cubicBezTo>
                    <a:pt x="54" y="106"/>
                    <a:pt x="54" y="106"/>
                    <a:pt x="54" y="106"/>
                  </a:cubicBezTo>
                  <a:cubicBezTo>
                    <a:pt x="53" y="106"/>
                    <a:pt x="53" y="106"/>
                    <a:pt x="53" y="106"/>
                  </a:cubicBezTo>
                  <a:cubicBezTo>
                    <a:pt x="53" y="102"/>
                    <a:pt x="53" y="95"/>
                    <a:pt x="55" y="87"/>
                  </a:cubicBezTo>
                  <a:cubicBezTo>
                    <a:pt x="56" y="79"/>
                    <a:pt x="60" y="70"/>
                    <a:pt x="62" y="64"/>
                  </a:cubicBezTo>
                  <a:cubicBezTo>
                    <a:pt x="63" y="62"/>
                    <a:pt x="64" y="60"/>
                    <a:pt x="64" y="59"/>
                  </a:cubicBezTo>
                  <a:cubicBezTo>
                    <a:pt x="68" y="48"/>
                    <a:pt x="64" y="22"/>
                    <a:pt x="54" y="9"/>
                  </a:cubicBezTo>
                  <a:cubicBezTo>
                    <a:pt x="50" y="3"/>
                    <a:pt x="44" y="0"/>
                    <a:pt x="39" y="0"/>
                  </a:cubicBezTo>
                  <a:close/>
                  <a:moveTo>
                    <a:pt x="49" y="143"/>
                  </a:moveTo>
                  <a:cubicBezTo>
                    <a:pt x="46" y="147"/>
                    <a:pt x="41" y="150"/>
                    <a:pt x="36" y="150"/>
                  </a:cubicBezTo>
                  <a:cubicBezTo>
                    <a:pt x="29" y="150"/>
                    <a:pt x="23" y="148"/>
                    <a:pt x="20" y="144"/>
                  </a:cubicBezTo>
                  <a:cubicBezTo>
                    <a:pt x="15" y="138"/>
                    <a:pt x="15" y="120"/>
                    <a:pt x="15" y="111"/>
                  </a:cubicBezTo>
                  <a:cubicBezTo>
                    <a:pt x="22" y="110"/>
                    <a:pt x="28" y="110"/>
                    <a:pt x="34" y="110"/>
                  </a:cubicBezTo>
                  <a:cubicBezTo>
                    <a:pt x="39" y="110"/>
                    <a:pt x="44" y="110"/>
                    <a:pt x="50" y="111"/>
                  </a:cubicBezTo>
                  <a:cubicBezTo>
                    <a:pt x="50" y="111"/>
                    <a:pt x="50" y="112"/>
                    <a:pt x="50" y="112"/>
                  </a:cubicBezTo>
                  <a:cubicBezTo>
                    <a:pt x="52" y="121"/>
                    <a:pt x="55" y="134"/>
                    <a:pt x="49" y="143"/>
                  </a:cubicBezTo>
                  <a:close/>
                  <a:moveTo>
                    <a:pt x="59" y="57"/>
                  </a:moveTo>
                  <a:cubicBezTo>
                    <a:pt x="59" y="58"/>
                    <a:pt x="58" y="60"/>
                    <a:pt x="57" y="62"/>
                  </a:cubicBezTo>
                  <a:cubicBezTo>
                    <a:pt x="55" y="68"/>
                    <a:pt x="51" y="77"/>
                    <a:pt x="49" y="86"/>
                  </a:cubicBezTo>
                  <a:cubicBezTo>
                    <a:pt x="48" y="93"/>
                    <a:pt x="48" y="100"/>
                    <a:pt x="48" y="105"/>
                  </a:cubicBezTo>
                  <a:cubicBezTo>
                    <a:pt x="45" y="105"/>
                    <a:pt x="42" y="105"/>
                    <a:pt x="39" y="105"/>
                  </a:cubicBezTo>
                  <a:cubicBezTo>
                    <a:pt x="38" y="104"/>
                    <a:pt x="38" y="104"/>
                    <a:pt x="38" y="104"/>
                  </a:cubicBezTo>
                  <a:cubicBezTo>
                    <a:pt x="37" y="104"/>
                    <a:pt x="35" y="104"/>
                    <a:pt x="34" y="104"/>
                  </a:cubicBezTo>
                  <a:cubicBezTo>
                    <a:pt x="29" y="104"/>
                    <a:pt x="22" y="105"/>
                    <a:pt x="16" y="106"/>
                  </a:cubicBezTo>
                  <a:cubicBezTo>
                    <a:pt x="16" y="105"/>
                    <a:pt x="16" y="104"/>
                    <a:pt x="16" y="104"/>
                  </a:cubicBezTo>
                  <a:cubicBezTo>
                    <a:pt x="16" y="96"/>
                    <a:pt x="13" y="84"/>
                    <a:pt x="11" y="75"/>
                  </a:cubicBezTo>
                  <a:cubicBezTo>
                    <a:pt x="10" y="73"/>
                    <a:pt x="9" y="70"/>
                    <a:pt x="9" y="69"/>
                  </a:cubicBezTo>
                  <a:cubicBezTo>
                    <a:pt x="6" y="55"/>
                    <a:pt x="13" y="30"/>
                    <a:pt x="24" y="15"/>
                  </a:cubicBezTo>
                  <a:cubicBezTo>
                    <a:pt x="29" y="9"/>
                    <a:pt x="34" y="5"/>
                    <a:pt x="39" y="5"/>
                  </a:cubicBezTo>
                  <a:cubicBezTo>
                    <a:pt x="39" y="5"/>
                    <a:pt x="39" y="5"/>
                    <a:pt x="39" y="5"/>
                  </a:cubicBezTo>
                  <a:cubicBezTo>
                    <a:pt x="43" y="5"/>
                    <a:pt x="47" y="7"/>
                    <a:pt x="50" y="12"/>
                  </a:cubicBezTo>
                  <a:cubicBezTo>
                    <a:pt x="59" y="24"/>
                    <a:pt x="62" y="49"/>
                    <a:pt x="59" y="5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7" name="Freeform 48">
              <a:extLst>
                <a:ext uri="{FF2B5EF4-FFF2-40B4-BE49-F238E27FC236}">
                  <a16:creationId xmlns:a16="http://schemas.microsoft.com/office/drawing/2014/main" id="{07DF9C46-224D-41D5-AD58-52E0E4AD73D1}"/>
                </a:ext>
              </a:extLst>
            </p:cNvPr>
            <p:cNvSpPr>
              <a:spLocks noEditPoints="1"/>
            </p:cNvSpPr>
            <p:nvPr/>
          </p:nvSpPr>
          <p:spPr bwMode="auto">
            <a:xfrm>
              <a:off x="7434263" y="2127250"/>
              <a:ext cx="217488" cy="493713"/>
            </a:xfrm>
            <a:custGeom>
              <a:avLst/>
              <a:gdLst>
                <a:gd name="T0" fmla="*/ 48 w 68"/>
                <a:gd name="T1" fmla="*/ 12 h 155"/>
                <a:gd name="T2" fmla="*/ 29 w 68"/>
                <a:gd name="T3" fmla="*/ 0 h 155"/>
                <a:gd name="T4" fmla="*/ 14 w 68"/>
                <a:gd name="T5" fmla="*/ 9 h 155"/>
                <a:gd name="T6" fmla="*/ 4 w 68"/>
                <a:gd name="T7" fmla="*/ 58 h 155"/>
                <a:gd name="T8" fmla="*/ 6 w 68"/>
                <a:gd name="T9" fmla="*/ 64 h 155"/>
                <a:gd name="T10" fmla="*/ 14 w 68"/>
                <a:gd name="T11" fmla="*/ 87 h 155"/>
                <a:gd name="T12" fmla="*/ 15 w 68"/>
                <a:gd name="T13" fmla="*/ 108 h 155"/>
                <a:gd name="T14" fmla="*/ 14 w 68"/>
                <a:gd name="T15" fmla="*/ 108 h 155"/>
                <a:gd name="T16" fmla="*/ 13 w 68"/>
                <a:gd name="T17" fmla="*/ 111 h 155"/>
                <a:gd name="T18" fmla="*/ 15 w 68"/>
                <a:gd name="T19" fmla="*/ 146 h 155"/>
                <a:gd name="T20" fmla="*/ 32 w 68"/>
                <a:gd name="T21" fmla="*/ 155 h 155"/>
                <a:gd name="T22" fmla="*/ 34 w 68"/>
                <a:gd name="T23" fmla="*/ 155 h 155"/>
                <a:gd name="T24" fmla="*/ 52 w 68"/>
                <a:gd name="T25" fmla="*/ 147 h 155"/>
                <a:gd name="T26" fmla="*/ 58 w 68"/>
                <a:gd name="T27" fmla="*/ 111 h 155"/>
                <a:gd name="T28" fmla="*/ 58 w 68"/>
                <a:gd name="T29" fmla="*/ 108 h 155"/>
                <a:gd name="T30" fmla="*/ 58 w 68"/>
                <a:gd name="T31" fmla="*/ 108 h 155"/>
                <a:gd name="T32" fmla="*/ 58 w 68"/>
                <a:gd name="T33" fmla="*/ 104 h 155"/>
                <a:gd name="T34" fmla="*/ 63 w 68"/>
                <a:gd name="T35" fmla="*/ 76 h 155"/>
                <a:gd name="T36" fmla="*/ 64 w 68"/>
                <a:gd name="T37" fmla="*/ 70 h 155"/>
                <a:gd name="T38" fmla="*/ 48 w 68"/>
                <a:gd name="T39" fmla="*/ 12 h 155"/>
                <a:gd name="T40" fmla="*/ 48 w 68"/>
                <a:gd name="T41" fmla="*/ 144 h 155"/>
                <a:gd name="T42" fmla="*/ 33 w 68"/>
                <a:gd name="T43" fmla="*/ 150 h 155"/>
                <a:gd name="T44" fmla="*/ 19 w 68"/>
                <a:gd name="T45" fmla="*/ 143 h 155"/>
                <a:gd name="T46" fmla="*/ 18 w 68"/>
                <a:gd name="T47" fmla="*/ 112 h 155"/>
                <a:gd name="T48" fmla="*/ 34 w 68"/>
                <a:gd name="T49" fmla="*/ 111 h 155"/>
                <a:gd name="T50" fmla="*/ 53 w 68"/>
                <a:gd name="T51" fmla="*/ 113 h 155"/>
                <a:gd name="T52" fmla="*/ 48 w 68"/>
                <a:gd name="T53" fmla="*/ 144 h 155"/>
                <a:gd name="T54" fmla="*/ 59 w 68"/>
                <a:gd name="T55" fmla="*/ 69 h 155"/>
                <a:gd name="T56" fmla="*/ 58 w 68"/>
                <a:gd name="T57" fmla="*/ 75 h 155"/>
                <a:gd name="T58" fmla="*/ 52 w 68"/>
                <a:gd name="T59" fmla="*/ 104 h 155"/>
                <a:gd name="T60" fmla="*/ 53 w 68"/>
                <a:gd name="T61" fmla="*/ 107 h 155"/>
                <a:gd name="T62" fmla="*/ 34 w 68"/>
                <a:gd name="T63" fmla="*/ 106 h 155"/>
                <a:gd name="T64" fmla="*/ 20 w 68"/>
                <a:gd name="T65" fmla="*/ 107 h 155"/>
                <a:gd name="T66" fmla="*/ 19 w 68"/>
                <a:gd name="T67" fmla="*/ 86 h 155"/>
                <a:gd name="T68" fmla="*/ 11 w 68"/>
                <a:gd name="T69" fmla="*/ 62 h 155"/>
                <a:gd name="T70" fmla="*/ 9 w 68"/>
                <a:gd name="T71" fmla="*/ 57 h 155"/>
                <a:gd name="T72" fmla="*/ 18 w 68"/>
                <a:gd name="T73" fmla="*/ 12 h 155"/>
                <a:gd name="T74" fmla="*/ 29 w 68"/>
                <a:gd name="T75" fmla="*/ 5 h 155"/>
                <a:gd name="T76" fmla="*/ 44 w 68"/>
                <a:gd name="T77" fmla="*/ 15 h 155"/>
                <a:gd name="T78" fmla="*/ 59 w 68"/>
                <a:gd name="T79" fmla="*/ 69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8" h="155">
                  <a:moveTo>
                    <a:pt x="48" y="12"/>
                  </a:moveTo>
                  <a:cubicBezTo>
                    <a:pt x="42" y="4"/>
                    <a:pt x="36" y="0"/>
                    <a:pt x="29" y="0"/>
                  </a:cubicBezTo>
                  <a:cubicBezTo>
                    <a:pt x="24" y="0"/>
                    <a:pt x="18" y="3"/>
                    <a:pt x="14" y="9"/>
                  </a:cubicBezTo>
                  <a:cubicBezTo>
                    <a:pt x="4" y="22"/>
                    <a:pt x="0" y="48"/>
                    <a:pt x="4" y="58"/>
                  </a:cubicBezTo>
                  <a:cubicBezTo>
                    <a:pt x="4" y="60"/>
                    <a:pt x="5" y="62"/>
                    <a:pt x="6" y="64"/>
                  </a:cubicBezTo>
                  <a:cubicBezTo>
                    <a:pt x="8" y="70"/>
                    <a:pt x="12" y="79"/>
                    <a:pt x="14" y="87"/>
                  </a:cubicBezTo>
                  <a:cubicBezTo>
                    <a:pt x="15" y="96"/>
                    <a:pt x="15" y="104"/>
                    <a:pt x="15" y="108"/>
                  </a:cubicBezTo>
                  <a:cubicBezTo>
                    <a:pt x="14" y="108"/>
                    <a:pt x="14" y="108"/>
                    <a:pt x="14" y="108"/>
                  </a:cubicBezTo>
                  <a:cubicBezTo>
                    <a:pt x="13" y="111"/>
                    <a:pt x="13" y="111"/>
                    <a:pt x="13" y="111"/>
                  </a:cubicBezTo>
                  <a:cubicBezTo>
                    <a:pt x="11" y="120"/>
                    <a:pt x="8" y="135"/>
                    <a:pt x="15" y="146"/>
                  </a:cubicBezTo>
                  <a:cubicBezTo>
                    <a:pt x="18" y="151"/>
                    <a:pt x="25" y="155"/>
                    <a:pt x="32" y="155"/>
                  </a:cubicBezTo>
                  <a:cubicBezTo>
                    <a:pt x="33" y="155"/>
                    <a:pt x="33" y="155"/>
                    <a:pt x="34" y="155"/>
                  </a:cubicBezTo>
                  <a:cubicBezTo>
                    <a:pt x="41" y="155"/>
                    <a:pt x="48" y="152"/>
                    <a:pt x="52" y="147"/>
                  </a:cubicBezTo>
                  <a:cubicBezTo>
                    <a:pt x="57" y="142"/>
                    <a:pt x="59" y="130"/>
                    <a:pt x="58" y="111"/>
                  </a:cubicBezTo>
                  <a:cubicBezTo>
                    <a:pt x="58" y="108"/>
                    <a:pt x="58" y="108"/>
                    <a:pt x="58" y="108"/>
                  </a:cubicBezTo>
                  <a:cubicBezTo>
                    <a:pt x="58" y="108"/>
                    <a:pt x="58" y="108"/>
                    <a:pt x="58" y="108"/>
                  </a:cubicBezTo>
                  <a:cubicBezTo>
                    <a:pt x="58" y="106"/>
                    <a:pt x="58" y="105"/>
                    <a:pt x="58" y="104"/>
                  </a:cubicBezTo>
                  <a:cubicBezTo>
                    <a:pt x="58" y="96"/>
                    <a:pt x="61" y="85"/>
                    <a:pt x="63" y="76"/>
                  </a:cubicBezTo>
                  <a:cubicBezTo>
                    <a:pt x="63" y="74"/>
                    <a:pt x="64" y="72"/>
                    <a:pt x="64" y="70"/>
                  </a:cubicBezTo>
                  <a:cubicBezTo>
                    <a:pt x="68" y="54"/>
                    <a:pt x="60" y="28"/>
                    <a:pt x="48" y="12"/>
                  </a:cubicBezTo>
                  <a:close/>
                  <a:moveTo>
                    <a:pt x="48" y="144"/>
                  </a:moveTo>
                  <a:cubicBezTo>
                    <a:pt x="45" y="148"/>
                    <a:pt x="39" y="150"/>
                    <a:pt x="33" y="150"/>
                  </a:cubicBezTo>
                  <a:cubicBezTo>
                    <a:pt x="27" y="150"/>
                    <a:pt x="22" y="147"/>
                    <a:pt x="19" y="143"/>
                  </a:cubicBezTo>
                  <a:cubicBezTo>
                    <a:pt x="13" y="134"/>
                    <a:pt x="16" y="122"/>
                    <a:pt x="18" y="112"/>
                  </a:cubicBezTo>
                  <a:cubicBezTo>
                    <a:pt x="24" y="112"/>
                    <a:pt x="29" y="111"/>
                    <a:pt x="34" y="111"/>
                  </a:cubicBezTo>
                  <a:cubicBezTo>
                    <a:pt x="40" y="111"/>
                    <a:pt x="46" y="112"/>
                    <a:pt x="53" y="113"/>
                  </a:cubicBezTo>
                  <a:cubicBezTo>
                    <a:pt x="53" y="129"/>
                    <a:pt x="52" y="140"/>
                    <a:pt x="48" y="144"/>
                  </a:cubicBezTo>
                  <a:close/>
                  <a:moveTo>
                    <a:pt x="59" y="69"/>
                  </a:moveTo>
                  <a:cubicBezTo>
                    <a:pt x="59" y="70"/>
                    <a:pt x="58" y="72"/>
                    <a:pt x="58" y="75"/>
                  </a:cubicBezTo>
                  <a:cubicBezTo>
                    <a:pt x="55" y="84"/>
                    <a:pt x="52" y="96"/>
                    <a:pt x="52" y="104"/>
                  </a:cubicBezTo>
                  <a:cubicBezTo>
                    <a:pt x="52" y="104"/>
                    <a:pt x="52" y="106"/>
                    <a:pt x="53" y="107"/>
                  </a:cubicBezTo>
                  <a:cubicBezTo>
                    <a:pt x="46" y="106"/>
                    <a:pt x="40" y="106"/>
                    <a:pt x="34" y="106"/>
                  </a:cubicBezTo>
                  <a:cubicBezTo>
                    <a:pt x="30" y="106"/>
                    <a:pt x="25" y="106"/>
                    <a:pt x="20" y="107"/>
                  </a:cubicBezTo>
                  <a:cubicBezTo>
                    <a:pt x="20" y="102"/>
                    <a:pt x="21" y="94"/>
                    <a:pt x="19" y="86"/>
                  </a:cubicBezTo>
                  <a:cubicBezTo>
                    <a:pt x="17" y="77"/>
                    <a:pt x="13" y="68"/>
                    <a:pt x="11" y="62"/>
                  </a:cubicBezTo>
                  <a:cubicBezTo>
                    <a:pt x="10" y="60"/>
                    <a:pt x="9" y="58"/>
                    <a:pt x="9" y="57"/>
                  </a:cubicBezTo>
                  <a:cubicBezTo>
                    <a:pt x="6" y="49"/>
                    <a:pt x="9" y="24"/>
                    <a:pt x="18" y="12"/>
                  </a:cubicBezTo>
                  <a:cubicBezTo>
                    <a:pt x="22" y="7"/>
                    <a:pt x="25" y="5"/>
                    <a:pt x="29" y="5"/>
                  </a:cubicBezTo>
                  <a:cubicBezTo>
                    <a:pt x="34" y="5"/>
                    <a:pt x="39" y="9"/>
                    <a:pt x="44" y="15"/>
                  </a:cubicBezTo>
                  <a:cubicBezTo>
                    <a:pt x="55" y="30"/>
                    <a:pt x="62" y="55"/>
                    <a:pt x="59" y="6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grpSp>
      <p:sp>
        <p:nvSpPr>
          <p:cNvPr id="6" name="Oval 5">
            <a:extLst>
              <a:ext uri="{FF2B5EF4-FFF2-40B4-BE49-F238E27FC236}">
                <a16:creationId xmlns:a16="http://schemas.microsoft.com/office/drawing/2014/main" id="{AC621643-E214-48B3-9309-DE706AC00C21}"/>
              </a:ext>
            </a:extLst>
          </p:cNvPr>
          <p:cNvSpPr>
            <a:spLocks noChangeAspect="1"/>
          </p:cNvSpPr>
          <p:nvPr/>
        </p:nvSpPr>
        <p:spPr>
          <a:xfrm>
            <a:off x="10050432" y="3298664"/>
            <a:ext cx="787076" cy="765804"/>
          </a:xfrm>
          <a:prstGeom prst="ellipse">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AU" sz="1200" dirty="0">
                <a:latin typeface="Arial Nova Light" panose="020B0304020202020204" pitchFamily="34" charset="0"/>
              </a:rPr>
              <a:t>CASP</a:t>
            </a:r>
          </a:p>
          <a:p>
            <a:pPr algn="ctr"/>
            <a:r>
              <a:rPr lang="en-AU" sz="1200" dirty="0">
                <a:latin typeface="Arial Nova Light" panose="020B0304020202020204" pitchFamily="34" charset="0"/>
              </a:rPr>
              <a:t>provider</a:t>
            </a:r>
            <a:endParaRPr lang="en-US" sz="1200" dirty="0">
              <a:latin typeface="Arial Nova Light" panose="020B0304020202020204" pitchFamily="34" charset="0"/>
            </a:endParaRPr>
          </a:p>
        </p:txBody>
      </p:sp>
      <p:sp>
        <p:nvSpPr>
          <p:cNvPr id="18" name="Isosceles Triangle 17">
            <a:extLst>
              <a:ext uri="{FF2B5EF4-FFF2-40B4-BE49-F238E27FC236}">
                <a16:creationId xmlns:a16="http://schemas.microsoft.com/office/drawing/2014/main" id="{EC09906C-D6A0-4EB8-8BA3-88D13A043B12}"/>
              </a:ext>
            </a:extLst>
          </p:cNvPr>
          <p:cNvSpPr/>
          <p:nvPr/>
        </p:nvSpPr>
        <p:spPr>
          <a:xfrm rot="5400000">
            <a:off x="8945570" y="3611876"/>
            <a:ext cx="225037" cy="139381"/>
          </a:xfrm>
          <a:prstGeom prst="triangle">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6">
            <a:extLst>
              <a:ext uri="{FF2B5EF4-FFF2-40B4-BE49-F238E27FC236}">
                <a16:creationId xmlns:a16="http://schemas.microsoft.com/office/drawing/2014/main" id="{0348E844-4F0A-46F3-81F4-BF948765A7A7}"/>
              </a:ext>
            </a:extLst>
          </p:cNvPr>
          <p:cNvSpPr>
            <a:spLocks noChangeAspect="1" noEditPoints="1"/>
          </p:cNvSpPr>
          <p:nvPr/>
        </p:nvSpPr>
        <p:spPr bwMode="auto">
          <a:xfrm>
            <a:off x="7022333" y="3437274"/>
            <a:ext cx="410212" cy="488584"/>
          </a:xfrm>
          <a:custGeom>
            <a:avLst/>
            <a:gdLst>
              <a:gd name="T0" fmla="*/ 109 w 142"/>
              <a:gd name="T1" fmla="*/ 130 h 169"/>
              <a:gd name="T2" fmla="*/ 100 w 142"/>
              <a:gd name="T3" fmla="*/ 105 h 169"/>
              <a:gd name="T4" fmla="*/ 107 w 142"/>
              <a:gd name="T5" fmla="*/ 88 h 169"/>
              <a:gd name="T6" fmla="*/ 108 w 142"/>
              <a:gd name="T7" fmla="*/ 88 h 169"/>
              <a:gd name="T8" fmla="*/ 117 w 142"/>
              <a:gd name="T9" fmla="*/ 54 h 169"/>
              <a:gd name="T10" fmla="*/ 115 w 142"/>
              <a:gd name="T11" fmla="*/ 53 h 169"/>
              <a:gd name="T12" fmla="*/ 109 w 142"/>
              <a:gd name="T13" fmla="*/ 19 h 169"/>
              <a:gd name="T14" fmla="*/ 32 w 142"/>
              <a:gd name="T15" fmla="*/ 19 h 169"/>
              <a:gd name="T16" fmla="*/ 25 w 142"/>
              <a:gd name="T17" fmla="*/ 53 h 169"/>
              <a:gd name="T18" fmla="*/ 23 w 142"/>
              <a:gd name="T19" fmla="*/ 54 h 169"/>
              <a:gd name="T20" fmla="*/ 33 w 142"/>
              <a:gd name="T21" fmla="*/ 88 h 169"/>
              <a:gd name="T22" fmla="*/ 33 w 142"/>
              <a:gd name="T23" fmla="*/ 88 h 169"/>
              <a:gd name="T24" fmla="*/ 41 w 142"/>
              <a:gd name="T25" fmla="*/ 105 h 169"/>
              <a:gd name="T26" fmla="*/ 29 w 142"/>
              <a:gd name="T27" fmla="*/ 131 h 169"/>
              <a:gd name="T28" fmla="*/ 4 w 142"/>
              <a:gd name="T29" fmla="*/ 169 h 169"/>
              <a:gd name="T30" fmla="*/ 142 w 142"/>
              <a:gd name="T31" fmla="*/ 165 h 169"/>
              <a:gd name="T32" fmla="*/ 8 w 142"/>
              <a:gd name="T33" fmla="*/ 163 h 169"/>
              <a:gd name="T34" fmla="*/ 33 w 142"/>
              <a:gd name="T35" fmla="*/ 137 h 169"/>
              <a:gd name="T36" fmla="*/ 48 w 142"/>
              <a:gd name="T37" fmla="*/ 103 h 169"/>
              <a:gd name="T38" fmla="*/ 39 w 142"/>
              <a:gd name="T39" fmla="*/ 84 h 169"/>
              <a:gd name="T40" fmla="*/ 28 w 142"/>
              <a:gd name="T41" fmla="*/ 69 h 169"/>
              <a:gd name="T42" fmla="*/ 30 w 142"/>
              <a:gd name="T43" fmla="*/ 59 h 169"/>
              <a:gd name="T44" fmla="*/ 33 w 142"/>
              <a:gd name="T45" fmla="*/ 54 h 169"/>
              <a:gd name="T46" fmla="*/ 70 w 142"/>
              <a:gd name="T47" fmla="*/ 7 h 169"/>
              <a:gd name="T48" fmla="*/ 108 w 142"/>
              <a:gd name="T49" fmla="*/ 54 h 169"/>
              <a:gd name="T50" fmla="*/ 111 w 142"/>
              <a:gd name="T51" fmla="*/ 59 h 169"/>
              <a:gd name="T52" fmla="*/ 113 w 142"/>
              <a:gd name="T53" fmla="*/ 69 h 169"/>
              <a:gd name="T54" fmla="*/ 102 w 142"/>
              <a:gd name="T55" fmla="*/ 84 h 169"/>
              <a:gd name="T56" fmla="*/ 93 w 142"/>
              <a:gd name="T57" fmla="*/ 103 h 169"/>
              <a:gd name="T58" fmla="*/ 106 w 142"/>
              <a:gd name="T59" fmla="*/ 136 h 169"/>
              <a:gd name="T60" fmla="*/ 134 w 142"/>
              <a:gd name="T61" fmla="*/ 162 h 169"/>
              <a:gd name="T62" fmla="*/ 8 w 142"/>
              <a:gd name="T63" fmla="*/ 163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2" h="169">
                <a:moveTo>
                  <a:pt x="110" y="130"/>
                </a:moveTo>
                <a:cubicBezTo>
                  <a:pt x="109" y="130"/>
                  <a:pt x="109" y="130"/>
                  <a:pt x="109" y="130"/>
                </a:cubicBezTo>
                <a:cubicBezTo>
                  <a:pt x="105" y="129"/>
                  <a:pt x="101" y="127"/>
                  <a:pt x="100" y="125"/>
                </a:cubicBezTo>
                <a:cubicBezTo>
                  <a:pt x="98" y="119"/>
                  <a:pt x="100" y="106"/>
                  <a:pt x="100" y="105"/>
                </a:cubicBezTo>
                <a:cubicBezTo>
                  <a:pt x="100" y="105"/>
                  <a:pt x="100" y="105"/>
                  <a:pt x="100" y="105"/>
                </a:cubicBezTo>
                <a:cubicBezTo>
                  <a:pt x="103" y="100"/>
                  <a:pt x="105" y="94"/>
                  <a:pt x="107" y="88"/>
                </a:cubicBezTo>
                <a:cubicBezTo>
                  <a:pt x="107" y="88"/>
                  <a:pt x="107" y="88"/>
                  <a:pt x="107" y="88"/>
                </a:cubicBezTo>
                <a:cubicBezTo>
                  <a:pt x="108" y="88"/>
                  <a:pt x="108" y="88"/>
                  <a:pt x="108" y="88"/>
                </a:cubicBezTo>
                <a:cubicBezTo>
                  <a:pt x="114" y="86"/>
                  <a:pt x="118" y="77"/>
                  <a:pt x="119" y="70"/>
                </a:cubicBezTo>
                <a:cubicBezTo>
                  <a:pt x="121" y="62"/>
                  <a:pt x="120" y="57"/>
                  <a:pt x="117" y="54"/>
                </a:cubicBezTo>
                <a:cubicBezTo>
                  <a:pt x="117" y="54"/>
                  <a:pt x="116" y="53"/>
                  <a:pt x="116" y="53"/>
                </a:cubicBezTo>
                <a:cubicBezTo>
                  <a:pt x="115" y="53"/>
                  <a:pt x="115" y="53"/>
                  <a:pt x="115" y="53"/>
                </a:cubicBezTo>
                <a:cubicBezTo>
                  <a:pt x="116" y="52"/>
                  <a:pt x="116" y="52"/>
                  <a:pt x="116" y="52"/>
                </a:cubicBezTo>
                <a:cubicBezTo>
                  <a:pt x="118" y="41"/>
                  <a:pt x="116" y="28"/>
                  <a:pt x="109" y="19"/>
                </a:cubicBezTo>
                <a:cubicBezTo>
                  <a:pt x="101" y="7"/>
                  <a:pt x="87" y="0"/>
                  <a:pt x="70" y="0"/>
                </a:cubicBezTo>
                <a:cubicBezTo>
                  <a:pt x="54" y="0"/>
                  <a:pt x="40" y="7"/>
                  <a:pt x="32" y="19"/>
                </a:cubicBezTo>
                <a:cubicBezTo>
                  <a:pt x="25" y="28"/>
                  <a:pt x="23" y="41"/>
                  <a:pt x="25" y="52"/>
                </a:cubicBezTo>
                <a:cubicBezTo>
                  <a:pt x="25" y="53"/>
                  <a:pt x="25" y="53"/>
                  <a:pt x="25" y="53"/>
                </a:cubicBezTo>
                <a:cubicBezTo>
                  <a:pt x="25" y="53"/>
                  <a:pt x="25" y="53"/>
                  <a:pt x="25" y="53"/>
                </a:cubicBezTo>
                <a:cubicBezTo>
                  <a:pt x="25" y="53"/>
                  <a:pt x="24" y="54"/>
                  <a:pt x="23" y="54"/>
                </a:cubicBezTo>
                <a:cubicBezTo>
                  <a:pt x="21" y="57"/>
                  <a:pt x="20" y="62"/>
                  <a:pt x="21" y="70"/>
                </a:cubicBezTo>
                <a:cubicBezTo>
                  <a:pt x="23" y="77"/>
                  <a:pt x="27" y="86"/>
                  <a:pt x="33" y="88"/>
                </a:cubicBezTo>
                <a:cubicBezTo>
                  <a:pt x="33" y="88"/>
                  <a:pt x="33" y="88"/>
                  <a:pt x="33" y="88"/>
                </a:cubicBezTo>
                <a:cubicBezTo>
                  <a:pt x="33" y="88"/>
                  <a:pt x="33" y="88"/>
                  <a:pt x="33" y="88"/>
                </a:cubicBezTo>
                <a:cubicBezTo>
                  <a:pt x="36" y="94"/>
                  <a:pt x="38" y="100"/>
                  <a:pt x="41" y="105"/>
                </a:cubicBezTo>
                <a:cubicBezTo>
                  <a:pt x="41" y="105"/>
                  <a:pt x="41" y="105"/>
                  <a:pt x="41" y="105"/>
                </a:cubicBezTo>
                <a:cubicBezTo>
                  <a:pt x="42" y="110"/>
                  <a:pt x="43" y="120"/>
                  <a:pt x="41" y="125"/>
                </a:cubicBezTo>
                <a:cubicBezTo>
                  <a:pt x="40" y="127"/>
                  <a:pt x="35" y="129"/>
                  <a:pt x="29" y="131"/>
                </a:cubicBezTo>
                <a:cubicBezTo>
                  <a:pt x="10" y="139"/>
                  <a:pt x="0" y="150"/>
                  <a:pt x="0" y="165"/>
                </a:cubicBezTo>
                <a:cubicBezTo>
                  <a:pt x="0" y="165"/>
                  <a:pt x="0" y="169"/>
                  <a:pt x="4" y="169"/>
                </a:cubicBezTo>
                <a:cubicBezTo>
                  <a:pt x="138" y="169"/>
                  <a:pt x="138" y="169"/>
                  <a:pt x="138" y="169"/>
                </a:cubicBezTo>
                <a:cubicBezTo>
                  <a:pt x="142" y="169"/>
                  <a:pt x="142" y="165"/>
                  <a:pt x="142" y="165"/>
                </a:cubicBezTo>
                <a:cubicBezTo>
                  <a:pt x="142" y="143"/>
                  <a:pt x="121" y="135"/>
                  <a:pt x="110" y="130"/>
                </a:cubicBezTo>
                <a:close/>
                <a:moveTo>
                  <a:pt x="8" y="163"/>
                </a:moveTo>
                <a:cubicBezTo>
                  <a:pt x="8" y="162"/>
                  <a:pt x="8" y="162"/>
                  <a:pt x="8" y="162"/>
                </a:cubicBezTo>
                <a:cubicBezTo>
                  <a:pt x="8" y="153"/>
                  <a:pt x="16" y="144"/>
                  <a:pt x="33" y="137"/>
                </a:cubicBezTo>
                <a:cubicBezTo>
                  <a:pt x="40" y="135"/>
                  <a:pt x="45" y="133"/>
                  <a:pt x="48" y="127"/>
                </a:cubicBezTo>
                <a:cubicBezTo>
                  <a:pt x="51" y="120"/>
                  <a:pt x="48" y="106"/>
                  <a:pt x="48" y="103"/>
                </a:cubicBezTo>
                <a:cubicBezTo>
                  <a:pt x="48" y="103"/>
                  <a:pt x="47" y="102"/>
                  <a:pt x="47" y="102"/>
                </a:cubicBezTo>
                <a:cubicBezTo>
                  <a:pt x="44" y="97"/>
                  <a:pt x="42" y="91"/>
                  <a:pt x="39" y="84"/>
                </a:cubicBezTo>
                <a:cubicBezTo>
                  <a:pt x="39" y="82"/>
                  <a:pt x="38" y="81"/>
                  <a:pt x="36" y="81"/>
                </a:cubicBezTo>
                <a:cubicBezTo>
                  <a:pt x="33" y="81"/>
                  <a:pt x="29" y="76"/>
                  <a:pt x="28" y="69"/>
                </a:cubicBezTo>
                <a:cubicBezTo>
                  <a:pt x="27" y="61"/>
                  <a:pt x="28" y="59"/>
                  <a:pt x="29" y="59"/>
                </a:cubicBezTo>
                <a:cubicBezTo>
                  <a:pt x="29" y="59"/>
                  <a:pt x="29" y="59"/>
                  <a:pt x="30" y="59"/>
                </a:cubicBezTo>
                <a:cubicBezTo>
                  <a:pt x="31" y="59"/>
                  <a:pt x="32" y="58"/>
                  <a:pt x="32" y="57"/>
                </a:cubicBezTo>
                <a:cubicBezTo>
                  <a:pt x="33" y="56"/>
                  <a:pt x="33" y="55"/>
                  <a:pt x="33" y="54"/>
                </a:cubicBezTo>
                <a:cubicBezTo>
                  <a:pt x="29" y="43"/>
                  <a:pt x="31" y="31"/>
                  <a:pt x="37" y="23"/>
                </a:cubicBezTo>
                <a:cubicBezTo>
                  <a:pt x="45" y="13"/>
                  <a:pt x="56" y="7"/>
                  <a:pt x="70" y="7"/>
                </a:cubicBezTo>
                <a:cubicBezTo>
                  <a:pt x="85" y="7"/>
                  <a:pt x="96" y="13"/>
                  <a:pt x="103" y="23"/>
                </a:cubicBezTo>
                <a:cubicBezTo>
                  <a:pt x="110" y="31"/>
                  <a:pt x="111" y="43"/>
                  <a:pt x="108" y="54"/>
                </a:cubicBezTo>
                <a:cubicBezTo>
                  <a:pt x="108" y="55"/>
                  <a:pt x="108" y="56"/>
                  <a:pt x="108" y="57"/>
                </a:cubicBezTo>
                <a:cubicBezTo>
                  <a:pt x="109" y="58"/>
                  <a:pt x="110" y="59"/>
                  <a:pt x="111" y="59"/>
                </a:cubicBezTo>
                <a:cubicBezTo>
                  <a:pt x="112" y="59"/>
                  <a:pt x="112" y="59"/>
                  <a:pt x="112" y="59"/>
                </a:cubicBezTo>
                <a:cubicBezTo>
                  <a:pt x="113" y="59"/>
                  <a:pt x="114" y="61"/>
                  <a:pt x="113" y="69"/>
                </a:cubicBezTo>
                <a:cubicBezTo>
                  <a:pt x="111" y="76"/>
                  <a:pt x="107" y="81"/>
                  <a:pt x="105" y="81"/>
                </a:cubicBezTo>
                <a:cubicBezTo>
                  <a:pt x="103" y="81"/>
                  <a:pt x="102" y="82"/>
                  <a:pt x="102" y="84"/>
                </a:cubicBezTo>
                <a:cubicBezTo>
                  <a:pt x="99" y="91"/>
                  <a:pt x="97" y="97"/>
                  <a:pt x="94" y="102"/>
                </a:cubicBezTo>
                <a:cubicBezTo>
                  <a:pt x="93" y="102"/>
                  <a:pt x="93" y="103"/>
                  <a:pt x="93" y="103"/>
                </a:cubicBezTo>
                <a:cubicBezTo>
                  <a:pt x="93" y="106"/>
                  <a:pt x="90" y="120"/>
                  <a:pt x="93" y="127"/>
                </a:cubicBezTo>
                <a:cubicBezTo>
                  <a:pt x="95" y="132"/>
                  <a:pt x="100" y="134"/>
                  <a:pt x="106" y="136"/>
                </a:cubicBezTo>
                <a:cubicBezTo>
                  <a:pt x="106" y="136"/>
                  <a:pt x="106" y="136"/>
                  <a:pt x="106" y="136"/>
                </a:cubicBezTo>
                <a:cubicBezTo>
                  <a:pt x="123" y="142"/>
                  <a:pt x="132" y="150"/>
                  <a:pt x="134" y="162"/>
                </a:cubicBezTo>
                <a:cubicBezTo>
                  <a:pt x="134" y="163"/>
                  <a:pt x="134" y="163"/>
                  <a:pt x="134" y="163"/>
                </a:cubicBezTo>
                <a:lnTo>
                  <a:pt x="8" y="163"/>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AU" dirty="0"/>
          </a:p>
        </p:txBody>
      </p:sp>
      <p:sp>
        <p:nvSpPr>
          <p:cNvPr id="24" name="Isosceles Triangle 23">
            <a:extLst>
              <a:ext uri="{FF2B5EF4-FFF2-40B4-BE49-F238E27FC236}">
                <a16:creationId xmlns:a16="http://schemas.microsoft.com/office/drawing/2014/main" id="{8AE0D10B-A3F6-4F82-943E-E7B4725ADB2A}"/>
              </a:ext>
            </a:extLst>
          </p:cNvPr>
          <p:cNvSpPr/>
          <p:nvPr/>
        </p:nvSpPr>
        <p:spPr>
          <a:xfrm rot="5400000">
            <a:off x="7523458" y="3611876"/>
            <a:ext cx="225037" cy="139381"/>
          </a:xfrm>
          <a:prstGeom prst="triangle">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Box 24">
            <a:extLst>
              <a:ext uri="{FF2B5EF4-FFF2-40B4-BE49-F238E27FC236}">
                <a16:creationId xmlns:a16="http://schemas.microsoft.com/office/drawing/2014/main" id="{26E8DBAB-41EC-4A36-8814-CF59255B4CCD}"/>
              </a:ext>
            </a:extLst>
          </p:cNvPr>
          <p:cNvSpPr txBox="1"/>
          <p:nvPr/>
        </p:nvSpPr>
        <p:spPr>
          <a:xfrm>
            <a:off x="8346813" y="3060544"/>
            <a:ext cx="450764" cy="230832"/>
          </a:xfrm>
          <a:prstGeom prst="rect">
            <a:avLst/>
          </a:prstGeom>
          <a:noFill/>
        </p:spPr>
        <p:txBody>
          <a:bodyPr wrap="none" rtlCol="0">
            <a:spAutoFit/>
          </a:bodyPr>
          <a:lstStyle/>
          <a:p>
            <a:r>
              <a:rPr lang="en-AU" sz="900" dirty="0">
                <a:latin typeface="Arial Nova Light" panose="020B0304020202020204" pitchFamily="34" charset="0"/>
              </a:rPr>
              <a:t>Email</a:t>
            </a:r>
            <a:endParaRPr lang="en-US" sz="900" dirty="0">
              <a:latin typeface="Arial Nova Light" panose="020B0304020202020204" pitchFamily="34" charset="0"/>
            </a:endParaRPr>
          </a:p>
        </p:txBody>
      </p:sp>
      <p:sp>
        <p:nvSpPr>
          <p:cNvPr id="26" name="TextBox 25">
            <a:extLst>
              <a:ext uri="{FF2B5EF4-FFF2-40B4-BE49-F238E27FC236}">
                <a16:creationId xmlns:a16="http://schemas.microsoft.com/office/drawing/2014/main" id="{4685EBD4-D2E7-4C6C-870D-E914648CF255}"/>
              </a:ext>
            </a:extLst>
          </p:cNvPr>
          <p:cNvSpPr txBox="1"/>
          <p:nvPr/>
        </p:nvSpPr>
        <p:spPr>
          <a:xfrm>
            <a:off x="8369856" y="4138049"/>
            <a:ext cx="410690" cy="230832"/>
          </a:xfrm>
          <a:prstGeom prst="rect">
            <a:avLst/>
          </a:prstGeom>
          <a:noFill/>
        </p:spPr>
        <p:txBody>
          <a:bodyPr wrap="none" rtlCol="0">
            <a:spAutoFit/>
          </a:bodyPr>
          <a:lstStyle/>
          <a:p>
            <a:r>
              <a:rPr lang="en-AU" sz="900" dirty="0">
                <a:latin typeface="Arial Nova Light" panose="020B0304020202020204" pitchFamily="34" charset="0"/>
              </a:rPr>
              <a:t>Web</a:t>
            </a:r>
            <a:endParaRPr lang="en-US" sz="900" dirty="0">
              <a:latin typeface="Arial Nova Light" panose="020B0304020202020204" pitchFamily="34" charset="0"/>
            </a:endParaRPr>
          </a:p>
        </p:txBody>
      </p:sp>
      <p:sp>
        <p:nvSpPr>
          <p:cNvPr id="27" name="TextBox 26">
            <a:extLst>
              <a:ext uri="{FF2B5EF4-FFF2-40B4-BE49-F238E27FC236}">
                <a16:creationId xmlns:a16="http://schemas.microsoft.com/office/drawing/2014/main" id="{CE8C7996-273B-4B49-86E6-3B3D0AB4503D}"/>
              </a:ext>
            </a:extLst>
          </p:cNvPr>
          <p:cNvSpPr txBox="1"/>
          <p:nvPr/>
        </p:nvSpPr>
        <p:spPr>
          <a:xfrm>
            <a:off x="7812481" y="3064093"/>
            <a:ext cx="540533" cy="230832"/>
          </a:xfrm>
          <a:prstGeom prst="rect">
            <a:avLst/>
          </a:prstGeom>
          <a:noFill/>
        </p:spPr>
        <p:txBody>
          <a:bodyPr wrap="none" rtlCol="0">
            <a:spAutoFit/>
          </a:bodyPr>
          <a:lstStyle/>
          <a:p>
            <a:r>
              <a:rPr lang="en-AU" sz="900" dirty="0">
                <a:latin typeface="Arial Nova Light" panose="020B0304020202020204" pitchFamily="34" charset="0"/>
              </a:rPr>
              <a:t>Walk in</a:t>
            </a:r>
            <a:endParaRPr lang="en-US" sz="900" dirty="0">
              <a:latin typeface="Arial Nova Light" panose="020B0304020202020204" pitchFamily="34" charset="0"/>
            </a:endParaRPr>
          </a:p>
        </p:txBody>
      </p:sp>
      <p:sp>
        <p:nvSpPr>
          <p:cNvPr id="28" name="TextBox 27">
            <a:extLst>
              <a:ext uri="{FF2B5EF4-FFF2-40B4-BE49-F238E27FC236}">
                <a16:creationId xmlns:a16="http://schemas.microsoft.com/office/drawing/2014/main" id="{18F5E918-D10C-435D-8D91-6ABDEA9FEE5B}"/>
              </a:ext>
            </a:extLst>
          </p:cNvPr>
          <p:cNvSpPr txBox="1"/>
          <p:nvPr/>
        </p:nvSpPr>
        <p:spPr>
          <a:xfrm>
            <a:off x="7815614" y="4138049"/>
            <a:ext cx="502061" cy="230832"/>
          </a:xfrm>
          <a:prstGeom prst="rect">
            <a:avLst/>
          </a:prstGeom>
          <a:noFill/>
        </p:spPr>
        <p:txBody>
          <a:bodyPr wrap="none" rtlCol="0">
            <a:spAutoFit/>
          </a:bodyPr>
          <a:lstStyle/>
          <a:p>
            <a:r>
              <a:rPr lang="en-AU" sz="900" dirty="0">
                <a:latin typeface="Arial Nova Light" panose="020B0304020202020204" pitchFamily="34" charset="0"/>
              </a:rPr>
              <a:t>Phone</a:t>
            </a:r>
            <a:endParaRPr lang="en-US" sz="900" dirty="0">
              <a:latin typeface="Arial Nova Light" panose="020B0304020202020204" pitchFamily="34" charset="0"/>
            </a:endParaRPr>
          </a:p>
        </p:txBody>
      </p:sp>
      <p:cxnSp>
        <p:nvCxnSpPr>
          <p:cNvPr id="35" name="Straight Connector 34">
            <a:extLst>
              <a:ext uri="{FF2B5EF4-FFF2-40B4-BE49-F238E27FC236}">
                <a16:creationId xmlns:a16="http://schemas.microsoft.com/office/drawing/2014/main" id="{CD504566-C4B6-48FC-9BCE-F2AB51456390}"/>
              </a:ext>
            </a:extLst>
          </p:cNvPr>
          <p:cNvCxnSpPr>
            <a:cxnSpLocks/>
          </p:cNvCxnSpPr>
          <p:nvPr/>
        </p:nvCxnSpPr>
        <p:spPr>
          <a:xfrm flipH="1" flipV="1">
            <a:off x="307252" y="3597044"/>
            <a:ext cx="6552000" cy="24405"/>
          </a:xfrm>
          <a:prstGeom prst="line">
            <a:avLst/>
          </a:prstGeom>
          <a:noFill/>
          <a:ln w="28575">
            <a:solidFill>
              <a:schemeClr val="accent2"/>
            </a:solidFill>
            <a:prstDash val="sysDot"/>
          </a:ln>
        </p:spPr>
        <p:style>
          <a:lnRef idx="2">
            <a:schemeClr val="accent1">
              <a:shade val="50000"/>
            </a:schemeClr>
          </a:lnRef>
          <a:fillRef idx="1">
            <a:schemeClr val="accent1"/>
          </a:fillRef>
          <a:effectRef idx="0">
            <a:schemeClr val="accent1"/>
          </a:effectRef>
          <a:fontRef idx="minor">
            <a:schemeClr val="lt1"/>
          </a:fontRef>
        </p:style>
      </p:cxnSp>
      <p:cxnSp>
        <p:nvCxnSpPr>
          <p:cNvPr id="37" name="Straight Connector 36">
            <a:extLst>
              <a:ext uri="{FF2B5EF4-FFF2-40B4-BE49-F238E27FC236}">
                <a16:creationId xmlns:a16="http://schemas.microsoft.com/office/drawing/2014/main" id="{EF8C3D1D-1126-479B-98D3-3C7D562B3CE8}"/>
              </a:ext>
            </a:extLst>
          </p:cNvPr>
          <p:cNvCxnSpPr/>
          <p:nvPr/>
        </p:nvCxnSpPr>
        <p:spPr>
          <a:xfrm flipV="1">
            <a:off x="307252" y="1610999"/>
            <a:ext cx="0" cy="1967443"/>
          </a:xfrm>
          <a:prstGeom prst="line">
            <a:avLst/>
          </a:prstGeom>
          <a:noFill/>
          <a:ln w="28575">
            <a:solidFill>
              <a:schemeClr val="accent2"/>
            </a:solidFill>
            <a:prstDash val="sysDot"/>
          </a:ln>
        </p:spPr>
        <p:style>
          <a:lnRef idx="2">
            <a:schemeClr val="accent1">
              <a:shade val="50000"/>
            </a:schemeClr>
          </a:lnRef>
          <a:fillRef idx="1">
            <a:schemeClr val="accent1"/>
          </a:fillRef>
          <a:effectRef idx="0">
            <a:schemeClr val="accent1"/>
          </a:effectRef>
          <a:fontRef idx="minor">
            <a:schemeClr val="lt1"/>
          </a:fontRef>
        </p:style>
      </p:cxnSp>
      <p:cxnSp>
        <p:nvCxnSpPr>
          <p:cNvPr id="39" name="Straight Connector 38">
            <a:extLst>
              <a:ext uri="{FF2B5EF4-FFF2-40B4-BE49-F238E27FC236}">
                <a16:creationId xmlns:a16="http://schemas.microsoft.com/office/drawing/2014/main" id="{4AFBB691-8B38-466D-9386-457E8659155B}"/>
              </a:ext>
            </a:extLst>
          </p:cNvPr>
          <p:cNvCxnSpPr>
            <a:cxnSpLocks/>
          </p:cNvCxnSpPr>
          <p:nvPr/>
        </p:nvCxnSpPr>
        <p:spPr>
          <a:xfrm flipH="1" flipV="1">
            <a:off x="307252" y="3786311"/>
            <a:ext cx="6552000" cy="24405"/>
          </a:xfrm>
          <a:prstGeom prst="line">
            <a:avLst/>
          </a:prstGeom>
          <a:noFill/>
          <a:ln w="28575">
            <a:solidFill>
              <a:srgbClr val="E3433B"/>
            </a:solidFill>
            <a:prstDash val="sysDot"/>
          </a:ln>
        </p:spPr>
        <p:style>
          <a:lnRef idx="2">
            <a:schemeClr val="accent1">
              <a:shade val="50000"/>
            </a:schemeClr>
          </a:lnRef>
          <a:fillRef idx="1">
            <a:schemeClr val="accent1"/>
          </a:fillRef>
          <a:effectRef idx="0">
            <a:schemeClr val="accent1"/>
          </a:effectRef>
          <a:fontRef idx="minor">
            <a:schemeClr val="lt1"/>
          </a:fontRef>
        </p:style>
      </p:cxnSp>
      <p:cxnSp>
        <p:nvCxnSpPr>
          <p:cNvPr id="40" name="Straight Connector 39">
            <a:extLst>
              <a:ext uri="{FF2B5EF4-FFF2-40B4-BE49-F238E27FC236}">
                <a16:creationId xmlns:a16="http://schemas.microsoft.com/office/drawing/2014/main" id="{6E49FE27-C298-4A9A-BD3C-CE8183F0425E}"/>
              </a:ext>
            </a:extLst>
          </p:cNvPr>
          <p:cNvCxnSpPr/>
          <p:nvPr/>
        </p:nvCxnSpPr>
        <p:spPr>
          <a:xfrm flipV="1">
            <a:off x="308820" y="3799590"/>
            <a:ext cx="0" cy="1967443"/>
          </a:xfrm>
          <a:prstGeom prst="line">
            <a:avLst/>
          </a:prstGeom>
          <a:noFill/>
          <a:ln w="28575">
            <a:solidFill>
              <a:srgbClr val="E3433B"/>
            </a:solidFill>
            <a:prstDash val="sysDot"/>
          </a:ln>
        </p:spPr>
        <p:style>
          <a:lnRef idx="2">
            <a:schemeClr val="accent1">
              <a:shade val="50000"/>
            </a:schemeClr>
          </a:lnRef>
          <a:fillRef idx="1">
            <a:schemeClr val="accent1"/>
          </a:fillRef>
          <a:effectRef idx="0">
            <a:schemeClr val="accent1"/>
          </a:effectRef>
          <a:fontRef idx="minor">
            <a:schemeClr val="lt1"/>
          </a:fontRef>
        </p:style>
      </p:cxnSp>
      <p:cxnSp>
        <p:nvCxnSpPr>
          <p:cNvPr id="42" name="Straight Connector 41">
            <a:extLst>
              <a:ext uri="{FF2B5EF4-FFF2-40B4-BE49-F238E27FC236}">
                <a16:creationId xmlns:a16="http://schemas.microsoft.com/office/drawing/2014/main" id="{AE5AF309-31EF-4044-8B01-FB98057986E2}"/>
              </a:ext>
            </a:extLst>
          </p:cNvPr>
          <p:cNvCxnSpPr>
            <a:cxnSpLocks/>
          </p:cNvCxnSpPr>
          <p:nvPr/>
        </p:nvCxnSpPr>
        <p:spPr>
          <a:xfrm flipH="1" flipV="1">
            <a:off x="5880947" y="3991655"/>
            <a:ext cx="0" cy="1775378"/>
          </a:xfrm>
          <a:prstGeom prst="line">
            <a:avLst/>
          </a:prstGeom>
          <a:noFill/>
          <a:ln w="28575">
            <a:solidFill>
              <a:schemeClr val="accent4"/>
            </a:solidFill>
            <a:prstDash val="sysDot"/>
          </a:ln>
        </p:spPr>
        <p:style>
          <a:lnRef idx="2">
            <a:schemeClr val="accent1">
              <a:shade val="50000"/>
            </a:schemeClr>
          </a:lnRef>
          <a:fillRef idx="1">
            <a:schemeClr val="accent1"/>
          </a:fillRef>
          <a:effectRef idx="0">
            <a:schemeClr val="accent1"/>
          </a:effectRef>
          <a:fontRef idx="minor">
            <a:schemeClr val="lt1"/>
          </a:fontRef>
        </p:style>
      </p:cxnSp>
      <p:cxnSp>
        <p:nvCxnSpPr>
          <p:cNvPr id="46" name="Straight Connector 45">
            <a:extLst>
              <a:ext uri="{FF2B5EF4-FFF2-40B4-BE49-F238E27FC236}">
                <a16:creationId xmlns:a16="http://schemas.microsoft.com/office/drawing/2014/main" id="{0CD068CC-4F63-4DCA-A017-58F7AE3FA3BE}"/>
              </a:ext>
            </a:extLst>
          </p:cNvPr>
          <p:cNvCxnSpPr>
            <a:cxnSpLocks/>
          </p:cNvCxnSpPr>
          <p:nvPr/>
        </p:nvCxnSpPr>
        <p:spPr>
          <a:xfrm>
            <a:off x="5885875" y="3999280"/>
            <a:ext cx="966034" cy="0"/>
          </a:xfrm>
          <a:prstGeom prst="line">
            <a:avLst/>
          </a:prstGeom>
          <a:noFill/>
          <a:ln w="28575">
            <a:solidFill>
              <a:schemeClr val="accent4"/>
            </a:solidFill>
            <a:prstDash val="sysDot"/>
          </a:ln>
        </p:spPr>
        <p:style>
          <a:lnRef idx="2">
            <a:schemeClr val="accent1">
              <a:shade val="50000"/>
            </a:schemeClr>
          </a:lnRef>
          <a:fillRef idx="1">
            <a:schemeClr val="accent1"/>
          </a:fillRef>
          <a:effectRef idx="0">
            <a:schemeClr val="accent1"/>
          </a:effectRef>
          <a:fontRef idx="minor">
            <a:schemeClr val="lt1"/>
          </a:fontRef>
        </p:style>
      </p:cxnSp>
      <p:cxnSp>
        <p:nvCxnSpPr>
          <p:cNvPr id="47" name="Straight Connector 46">
            <a:extLst>
              <a:ext uri="{FF2B5EF4-FFF2-40B4-BE49-F238E27FC236}">
                <a16:creationId xmlns:a16="http://schemas.microsoft.com/office/drawing/2014/main" id="{D04B3211-336E-4EC1-AD38-FB4B5B32A52B}"/>
              </a:ext>
            </a:extLst>
          </p:cNvPr>
          <p:cNvCxnSpPr>
            <a:cxnSpLocks/>
          </p:cNvCxnSpPr>
          <p:nvPr/>
        </p:nvCxnSpPr>
        <p:spPr>
          <a:xfrm>
            <a:off x="5885875" y="3425537"/>
            <a:ext cx="966034" cy="0"/>
          </a:xfrm>
          <a:prstGeom prst="line">
            <a:avLst/>
          </a:prstGeom>
          <a:noFill/>
          <a:ln w="28575">
            <a:solidFill>
              <a:schemeClr val="accent5"/>
            </a:solidFill>
            <a:prstDash val="sysDot"/>
          </a:ln>
        </p:spPr>
        <p:style>
          <a:lnRef idx="2">
            <a:schemeClr val="accent1">
              <a:shade val="50000"/>
            </a:schemeClr>
          </a:lnRef>
          <a:fillRef idx="1">
            <a:schemeClr val="accent1"/>
          </a:fillRef>
          <a:effectRef idx="0">
            <a:schemeClr val="accent1"/>
          </a:effectRef>
          <a:fontRef idx="minor">
            <a:schemeClr val="lt1"/>
          </a:fontRef>
        </p:style>
      </p:cxnSp>
      <p:cxnSp>
        <p:nvCxnSpPr>
          <p:cNvPr id="49" name="Straight Connector 48">
            <a:extLst>
              <a:ext uri="{FF2B5EF4-FFF2-40B4-BE49-F238E27FC236}">
                <a16:creationId xmlns:a16="http://schemas.microsoft.com/office/drawing/2014/main" id="{F555F9FD-B713-42EB-9E35-EE961E12B846}"/>
              </a:ext>
            </a:extLst>
          </p:cNvPr>
          <p:cNvCxnSpPr>
            <a:cxnSpLocks/>
          </p:cNvCxnSpPr>
          <p:nvPr/>
        </p:nvCxnSpPr>
        <p:spPr>
          <a:xfrm flipH="1" flipV="1">
            <a:off x="5880947" y="1610999"/>
            <a:ext cx="0" cy="1775378"/>
          </a:xfrm>
          <a:prstGeom prst="line">
            <a:avLst/>
          </a:prstGeom>
          <a:noFill/>
          <a:ln w="28575">
            <a:solidFill>
              <a:schemeClr val="accent5"/>
            </a:solidFill>
            <a:prstDash val="sysDot"/>
          </a:ln>
        </p:spPr>
        <p:style>
          <a:lnRef idx="2">
            <a:schemeClr val="accent1">
              <a:shade val="50000"/>
            </a:schemeClr>
          </a:lnRef>
          <a:fillRef idx="1">
            <a:schemeClr val="accent1"/>
          </a:fillRef>
          <a:effectRef idx="0">
            <a:schemeClr val="accent1"/>
          </a:effectRef>
          <a:fontRef idx="minor">
            <a:schemeClr val="lt1"/>
          </a:fontRef>
        </p:style>
      </p:cxnSp>
      <p:cxnSp>
        <p:nvCxnSpPr>
          <p:cNvPr id="50" name="Straight Connector 49">
            <a:extLst>
              <a:ext uri="{FF2B5EF4-FFF2-40B4-BE49-F238E27FC236}">
                <a16:creationId xmlns:a16="http://schemas.microsoft.com/office/drawing/2014/main" id="{ACDC50EC-DC10-4718-9882-12BA73CA07A7}"/>
              </a:ext>
            </a:extLst>
          </p:cNvPr>
          <p:cNvCxnSpPr>
            <a:cxnSpLocks/>
          </p:cNvCxnSpPr>
          <p:nvPr/>
        </p:nvCxnSpPr>
        <p:spPr>
          <a:xfrm flipH="1" flipV="1">
            <a:off x="5890374" y="1610999"/>
            <a:ext cx="180000" cy="0"/>
          </a:xfrm>
          <a:prstGeom prst="line">
            <a:avLst/>
          </a:prstGeom>
          <a:noFill/>
          <a:ln w="28575">
            <a:solidFill>
              <a:schemeClr val="accent5"/>
            </a:solidFill>
            <a:prstDash val="sysDot"/>
          </a:ln>
        </p:spPr>
        <p:style>
          <a:lnRef idx="2">
            <a:schemeClr val="accent1">
              <a:shade val="50000"/>
            </a:schemeClr>
          </a:lnRef>
          <a:fillRef idx="1">
            <a:schemeClr val="accent1"/>
          </a:fillRef>
          <a:effectRef idx="0">
            <a:schemeClr val="accent1"/>
          </a:effectRef>
          <a:fontRef idx="minor">
            <a:schemeClr val="lt1"/>
          </a:fontRef>
        </p:style>
      </p:cxnSp>
      <p:cxnSp>
        <p:nvCxnSpPr>
          <p:cNvPr id="53" name="Straight Connector 52">
            <a:extLst>
              <a:ext uri="{FF2B5EF4-FFF2-40B4-BE49-F238E27FC236}">
                <a16:creationId xmlns:a16="http://schemas.microsoft.com/office/drawing/2014/main" id="{21120C2E-63A0-4683-A203-2E8C27DD0DDF}"/>
              </a:ext>
            </a:extLst>
          </p:cNvPr>
          <p:cNvCxnSpPr>
            <a:cxnSpLocks/>
          </p:cNvCxnSpPr>
          <p:nvPr/>
        </p:nvCxnSpPr>
        <p:spPr>
          <a:xfrm flipH="1">
            <a:off x="5890374" y="5767032"/>
            <a:ext cx="180000" cy="0"/>
          </a:xfrm>
          <a:prstGeom prst="line">
            <a:avLst/>
          </a:prstGeom>
          <a:noFill/>
          <a:ln w="28575">
            <a:solidFill>
              <a:schemeClr val="accent4"/>
            </a:solidFill>
            <a:prstDash val="sysDot"/>
          </a:ln>
        </p:spPr>
        <p:style>
          <a:lnRef idx="2">
            <a:schemeClr val="accent1">
              <a:shade val="50000"/>
            </a:schemeClr>
          </a:lnRef>
          <a:fillRef idx="1">
            <a:schemeClr val="accent1"/>
          </a:fillRef>
          <a:effectRef idx="0">
            <a:schemeClr val="accent1"/>
          </a:effectRef>
          <a:fontRef idx="minor">
            <a:schemeClr val="lt1"/>
          </a:fontRef>
        </p:style>
      </p:cxnSp>
      <p:sp>
        <p:nvSpPr>
          <p:cNvPr id="54" name="TextBox 53">
            <a:extLst>
              <a:ext uri="{FF2B5EF4-FFF2-40B4-BE49-F238E27FC236}">
                <a16:creationId xmlns:a16="http://schemas.microsoft.com/office/drawing/2014/main" id="{E0A81812-945D-43E0-89F9-2D442179BD21}"/>
              </a:ext>
            </a:extLst>
          </p:cNvPr>
          <p:cNvSpPr txBox="1"/>
          <p:nvPr/>
        </p:nvSpPr>
        <p:spPr>
          <a:xfrm>
            <a:off x="2674340" y="1463327"/>
            <a:ext cx="1272271" cy="307777"/>
          </a:xfrm>
          <a:prstGeom prst="rect">
            <a:avLst/>
          </a:prstGeom>
          <a:noFill/>
        </p:spPr>
        <p:txBody>
          <a:bodyPr wrap="none" rtlCol="0">
            <a:spAutoFit/>
          </a:bodyPr>
          <a:lstStyle/>
          <a:p>
            <a:r>
              <a:rPr lang="en-AU" sz="1400" b="1" dirty="0">
                <a:solidFill>
                  <a:schemeClr val="accent2"/>
                </a:solidFill>
                <a:latin typeface="Arial Nova Light" panose="020B0304020202020204" pitchFamily="34" charset="0"/>
              </a:rPr>
              <a:t>Health system</a:t>
            </a:r>
            <a:endParaRPr lang="en-US" sz="1400" b="1" dirty="0">
              <a:solidFill>
                <a:schemeClr val="accent2"/>
              </a:solidFill>
              <a:latin typeface="Arial Nova Light" panose="020B0304020202020204" pitchFamily="34" charset="0"/>
            </a:endParaRPr>
          </a:p>
        </p:txBody>
      </p:sp>
      <p:sp>
        <p:nvSpPr>
          <p:cNvPr id="55" name="TextBox 54">
            <a:extLst>
              <a:ext uri="{FF2B5EF4-FFF2-40B4-BE49-F238E27FC236}">
                <a16:creationId xmlns:a16="http://schemas.microsoft.com/office/drawing/2014/main" id="{93E47EAA-2A04-4EA9-9981-59105331FA0A}"/>
              </a:ext>
            </a:extLst>
          </p:cNvPr>
          <p:cNvSpPr txBox="1"/>
          <p:nvPr/>
        </p:nvSpPr>
        <p:spPr>
          <a:xfrm>
            <a:off x="2242842" y="5613143"/>
            <a:ext cx="2135265" cy="307777"/>
          </a:xfrm>
          <a:prstGeom prst="rect">
            <a:avLst/>
          </a:prstGeom>
          <a:noFill/>
        </p:spPr>
        <p:txBody>
          <a:bodyPr wrap="none" rtlCol="0">
            <a:spAutoFit/>
          </a:bodyPr>
          <a:lstStyle/>
          <a:p>
            <a:r>
              <a:rPr lang="en-AU" sz="1400" b="1" dirty="0">
                <a:solidFill>
                  <a:srgbClr val="E3433B"/>
                </a:solidFill>
                <a:latin typeface="Arial Nova Light" panose="020B0304020202020204" pitchFamily="34" charset="0"/>
              </a:rPr>
              <a:t>Community organisations</a:t>
            </a:r>
            <a:endParaRPr lang="en-US" sz="1400" b="1" dirty="0">
              <a:solidFill>
                <a:srgbClr val="E3433B"/>
              </a:solidFill>
              <a:latin typeface="Arial Nova Light" panose="020B0304020202020204" pitchFamily="34" charset="0"/>
            </a:endParaRPr>
          </a:p>
        </p:txBody>
      </p:sp>
      <p:sp>
        <p:nvSpPr>
          <p:cNvPr id="56" name="TextBox 55">
            <a:extLst>
              <a:ext uri="{FF2B5EF4-FFF2-40B4-BE49-F238E27FC236}">
                <a16:creationId xmlns:a16="http://schemas.microsoft.com/office/drawing/2014/main" id="{2277B575-6038-4C50-A852-60F2314E5E78}"/>
              </a:ext>
            </a:extLst>
          </p:cNvPr>
          <p:cNvSpPr txBox="1"/>
          <p:nvPr/>
        </p:nvSpPr>
        <p:spPr>
          <a:xfrm>
            <a:off x="8545667" y="2003715"/>
            <a:ext cx="1064202" cy="523220"/>
          </a:xfrm>
          <a:prstGeom prst="rect">
            <a:avLst/>
          </a:prstGeom>
          <a:noFill/>
        </p:spPr>
        <p:txBody>
          <a:bodyPr wrap="none" rtlCol="0">
            <a:spAutoFit/>
          </a:bodyPr>
          <a:lstStyle/>
          <a:p>
            <a:r>
              <a:rPr lang="en-AU" sz="1400" b="1" dirty="0">
                <a:solidFill>
                  <a:schemeClr val="accent5"/>
                </a:solidFill>
                <a:latin typeface="Arial Nova Light" panose="020B0304020202020204" pitchFamily="34" charset="0"/>
              </a:rPr>
              <a:t>Community</a:t>
            </a:r>
          </a:p>
          <a:p>
            <a:r>
              <a:rPr lang="en-AU" sz="1400" b="1" dirty="0">
                <a:solidFill>
                  <a:schemeClr val="accent5"/>
                </a:solidFill>
                <a:latin typeface="Arial Nova Light" panose="020B0304020202020204" pitchFamily="34" charset="0"/>
              </a:rPr>
              <a:t>members</a:t>
            </a:r>
            <a:endParaRPr lang="en-US" sz="1400" b="1" dirty="0">
              <a:solidFill>
                <a:schemeClr val="accent5"/>
              </a:solidFill>
              <a:latin typeface="Arial Nova Light" panose="020B0304020202020204" pitchFamily="34" charset="0"/>
            </a:endParaRPr>
          </a:p>
        </p:txBody>
      </p:sp>
      <p:sp>
        <p:nvSpPr>
          <p:cNvPr id="57" name="TextBox 56">
            <a:extLst>
              <a:ext uri="{FF2B5EF4-FFF2-40B4-BE49-F238E27FC236}">
                <a16:creationId xmlns:a16="http://schemas.microsoft.com/office/drawing/2014/main" id="{51CA5A5C-DEFC-4EBD-927E-B2EE45D0335B}"/>
              </a:ext>
            </a:extLst>
          </p:cNvPr>
          <p:cNvSpPr txBox="1"/>
          <p:nvPr/>
        </p:nvSpPr>
        <p:spPr>
          <a:xfrm>
            <a:off x="8760592" y="4863303"/>
            <a:ext cx="1099404" cy="738664"/>
          </a:xfrm>
          <a:prstGeom prst="rect">
            <a:avLst/>
          </a:prstGeom>
          <a:noFill/>
        </p:spPr>
        <p:txBody>
          <a:bodyPr wrap="none" rtlCol="0">
            <a:spAutoFit/>
          </a:bodyPr>
          <a:lstStyle/>
          <a:p>
            <a:r>
              <a:rPr lang="en-AU" sz="1400" b="1" dirty="0">
                <a:solidFill>
                  <a:schemeClr val="accent4"/>
                </a:solidFill>
                <a:latin typeface="Arial Nova Light" panose="020B0304020202020204" pitchFamily="34" charset="0"/>
              </a:rPr>
              <a:t>Other </a:t>
            </a:r>
          </a:p>
          <a:p>
            <a:r>
              <a:rPr lang="en-AU" sz="1400" b="1" dirty="0">
                <a:solidFill>
                  <a:schemeClr val="accent4"/>
                </a:solidFill>
                <a:latin typeface="Arial Nova Light" panose="020B0304020202020204" pitchFamily="34" charset="0"/>
              </a:rPr>
              <a:t>government</a:t>
            </a:r>
          </a:p>
          <a:p>
            <a:r>
              <a:rPr lang="en-AU" sz="1400" b="1" dirty="0">
                <a:solidFill>
                  <a:schemeClr val="accent4"/>
                </a:solidFill>
                <a:latin typeface="Arial Nova Light" panose="020B0304020202020204" pitchFamily="34" charset="0"/>
              </a:rPr>
              <a:t>programs</a:t>
            </a:r>
            <a:endParaRPr lang="en-US" sz="1400" b="1" dirty="0">
              <a:solidFill>
                <a:schemeClr val="accent4"/>
              </a:solidFill>
              <a:latin typeface="Arial Nova Light" panose="020B0304020202020204" pitchFamily="34" charset="0"/>
            </a:endParaRPr>
          </a:p>
        </p:txBody>
      </p:sp>
      <p:sp>
        <p:nvSpPr>
          <p:cNvPr id="58" name="Isosceles Triangle 57">
            <a:extLst>
              <a:ext uri="{FF2B5EF4-FFF2-40B4-BE49-F238E27FC236}">
                <a16:creationId xmlns:a16="http://schemas.microsoft.com/office/drawing/2014/main" id="{B1A7084A-F773-433B-BDF4-A2DF476E7F6C}"/>
              </a:ext>
            </a:extLst>
          </p:cNvPr>
          <p:cNvSpPr/>
          <p:nvPr/>
        </p:nvSpPr>
        <p:spPr>
          <a:xfrm rot="5400000">
            <a:off x="6821972" y="3593115"/>
            <a:ext cx="103016" cy="69971"/>
          </a:xfrm>
          <a:prstGeom prst="triangl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Isosceles Triangle 58">
            <a:extLst>
              <a:ext uri="{FF2B5EF4-FFF2-40B4-BE49-F238E27FC236}">
                <a16:creationId xmlns:a16="http://schemas.microsoft.com/office/drawing/2014/main" id="{7FE6E61D-C924-46A5-A7BA-8A4FB6BE6282}"/>
              </a:ext>
            </a:extLst>
          </p:cNvPr>
          <p:cNvSpPr/>
          <p:nvPr/>
        </p:nvSpPr>
        <p:spPr>
          <a:xfrm rot="5400000">
            <a:off x="6821972" y="3390552"/>
            <a:ext cx="103016" cy="69971"/>
          </a:xfrm>
          <a:prstGeom prst="triangl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Isosceles Triangle 59">
            <a:extLst>
              <a:ext uri="{FF2B5EF4-FFF2-40B4-BE49-F238E27FC236}">
                <a16:creationId xmlns:a16="http://schemas.microsoft.com/office/drawing/2014/main" id="{CAA80923-8AD3-40C5-9F8F-99D258DAA04A}"/>
              </a:ext>
            </a:extLst>
          </p:cNvPr>
          <p:cNvSpPr/>
          <p:nvPr/>
        </p:nvSpPr>
        <p:spPr>
          <a:xfrm rot="5400000">
            <a:off x="6821972" y="3772955"/>
            <a:ext cx="103016" cy="69971"/>
          </a:xfrm>
          <a:prstGeom prst="triangle">
            <a:avLst/>
          </a:prstGeom>
          <a:solidFill>
            <a:srgbClr val="E3433B"/>
          </a:solidFill>
          <a:ln>
            <a:solidFill>
              <a:srgbClr val="E343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Isosceles Triangle 60">
            <a:extLst>
              <a:ext uri="{FF2B5EF4-FFF2-40B4-BE49-F238E27FC236}">
                <a16:creationId xmlns:a16="http://schemas.microsoft.com/office/drawing/2014/main" id="{831F169B-78B4-447C-A902-814D849B9C32}"/>
              </a:ext>
            </a:extLst>
          </p:cNvPr>
          <p:cNvSpPr/>
          <p:nvPr/>
        </p:nvSpPr>
        <p:spPr>
          <a:xfrm rot="5400000">
            <a:off x="6821972" y="3964295"/>
            <a:ext cx="103016" cy="69971"/>
          </a:xfrm>
          <a:prstGeom prst="triangle">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extBox 61">
            <a:extLst>
              <a:ext uri="{FF2B5EF4-FFF2-40B4-BE49-F238E27FC236}">
                <a16:creationId xmlns:a16="http://schemas.microsoft.com/office/drawing/2014/main" id="{271CB4C2-E699-4B40-B51A-73D299C3DB2B}"/>
              </a:ext>
            </a:extLst>
          </p:cNvPr>
          <p:cNvSpPr txBox="1"/>
          <p:nvPr/>
        </p:nvSpPr>
        <p:spPr>
          <a:xfrm>
            <a:off x="6133460" y="1774039"/>
            <a:ext cx="936475" cy="1384995"/>
          </a:xfrm>
          <a:prstGeom prst="rect">
            <a:avLst/>
          </a:prstGeom>
          <a:noFill/>
        </p:spPr>
        <p:txBody>
          <a:bodyPr wrap="none" rtlCol="0">
            <a:spAutoFit/>
          </a:bodyPr>
          <a:lstStyle/>
          <a:p>
            <a:r>
              <a:rPr lang="en-AU" sz="1200" dirty="0">
                <a:latin typeface="Arial Nova Light" panose="020B0304020202020204" pitchFamily="34" charset="0"/>
              </a:rPr>
              <a:t>Self referral</a:t>
            </a:r>
          </a:p>
          <a:p>
            <a:endParaRPr lang="en-AU" sz="1200" dirty="0">
              <a:latin typeface="Arial Nova Light" panose="020B0304020202020204" pitchFamily="34" charset="0"/>
            </a:endParaRPr>
          </a:p>
          <a:p>
            <a:r>
              <a:rPr lang="en-AU" sz="1200" dirty="0">
                <a:latin typeface="Arial Nova Light" panose="020B0304020202020204" pitchFamily="34" charset="0"/>
              </a:rPr>
              <a:t>Family</a:t>
            </a:r>
          </a:p>
          <a:p>
            <a:endParaRPr lang="en-AU" sz="1200" dirty="0">
              <a:latin typeface="Arial Nova Light" panose="020B0304020202020204" pitchFamily="34" charset="0"/>
            </a:endParaRPr>
          </a:p>
          <a:p>
            <a:r>
              <a:rPr lang="en-AU" sz="1200" dirty="0">
                <a:latin typeface="Arial Nova Light" panose="020B0304020202020204" pitchFamily="34" charset="0"/>
              </a:rPr>
              <a:t>Carers</a:t>
            </a:r>
          </a:p>
          <a:p>
            <a:endParaRPr lang="en-AU" sz="1200" dirty="0">
              <a:latin typeface="Arial Nova Light" panose="020B0304020202020204" pitchFamily="34" charset="0"/>
            </a:endParaRPr>
          </a:p>
          <a:p>
            <a:r>
              <a:rPr lang="en-AU" sz="1200" dirty="0">
                <a:latin typeface="Arial Nova Light" panose="020B0304020202020204" pitchFamily="34" charset="0"/>
              </a:rPr>
              <a:t>Advocates</a:t>
            </a:r>
            <a:endParaRPr lang="en-US" sz="1200" dirty="0">
              <a:latin typeface="Arial Nova Light" panose="020B0304020202020204" pitchFamily="34" charset="0"/>
            </a:endParaRPr>
          </a:p>
        </p:txBody>
      </p:sp>
      <p:sp>
        <p:nvSpPr>
          <p:cNvPr id="63" name="TextBox 62">
            <a:extLst>
              <a:ext uri="{FF2B5EF4-FFF2-40B4-BE49-F238E27FC236}">
                <a16:creationId xmlns:a16="http://schemas.microsoft.com/office/drawing/2014/main" id="{86A2806B-86DE-45E4-BA07-F979BE42BEF4}"/>
              </a:ext>
            </a:extLst>
          </p:cNvPr>
          <p:cNvSpPr txBox="1"/>
          <p:nvPr/>
        </p:nvSpPr>
        <p:spPr>
          <a:xfrm>
            <a:off x="7391258" y="1774039"/>
            <a:ext cx="1024639" cy="646331"/>
          </a:xfrm>
          <a:prstGeom prst="rect">
            <a:avLst/>
          </a:prstGeom>
          <a:noFill/>
        </p:spPr>
        <p:txBody>
          <a:bodyPr wrap="none" rtlCol="0">
            <a:spAutoFit/>
          </a:bodyPr>
          <a:lstStyle/>
          <a:p>
            <a:r>
              <a:rPr lang="en-AU" sz="1200" dirty="0">
                <a:latin typeface="Arial Nova Light" panose="020B0304020202020204" pitchFamily="34" charset="0"/>
              </a:rPr>
              <a:t>Neighbours</a:t>
            </a:r>
          </a:p>
          <a:p>
            <a:endParaRPr lang="en-AU" sz="1200" dirty="0">
              <a:latin typeface="Arial Nova Light" panose="020B0304020202020204" pitchFamily="34" charset="0"/>
            </a:endParaRPr>
          </a:p>
          <a:p>
            <a:r>
              <a:rPr lang="en-AU" sz="1200" dirty="0">
                <a:latin typeface="Arial Nova Light" panose="020B0304020202020204" pitchFamily="34" charset="0"/>
              </a:rPr>
              <a:t>Other clients</a:t>
            </a:r>
          </a:p>
        </p:txBody>
      </p:sp>
      <p:sp>
        <p:nvSpPr>
          <p:cNvPr id="64" name="TextBox 63">
            <a:extLst>
              <a:ext uri="{FF2B5EF4-FFF2-40B4-BE49-F238E27FC236}">
                <a16:creationId xmlns:a16="http://schemas.microsoft.com/office/drawing/2014/main" id="{50D7FF48-8C7F-43E7-A2FD-246757817DA1}"/>
              </a:ext>
            </a:extLst>
          </p:cNvPr>
          <p:cNvSpPr txBox="1"/>
          <p:nvPr/>
        </p:nvSpPr>
        <p:spPr>
          <a:xfrm>
            <a:off x="6096872" y="4395919"/>
            <a:ext cx="1133708" cy="1015663"/>
          </a:xfrm>
          <a:prstGeom prst="rect">
            <a:avLst/>
          </a:prstGeom>
          <a:noFill/>
        </p:spPr>
        <p:txBody>
          <a:bodyPr wrap="none" rtlCol="0">
            <a:spAutoFit/>
          </a:bodyPr>
          <a:lstStyle/>
          <a:p>
            <a:r>
              <a:rPr lang="en-AU" sz="1200" dirty="0">
                <a:latin typeface="Arial Nova Light" panose="020B0304020202020204" pitchFamily="34" charset="0"/>
              </a:rPr>
              <a:t>ACT Housing</a:t>
            </a:r>
          </a:p>
          <a:p>
            <a:endParaRPr lang="en-AU" sz="1200" dirty="0">
              <a:latin typeface="Arial Nova Light" panose="020B0304020202020204" pitchFamily="34" charset="0"/>
            </a:endParaRPr>
          </a:p>
          <a:p>
            <a:r>
              <a:rPr lang="en-AU" sz="1200" dirty="0">
                <a:latin typeface="Arial Nova Light" panose="020B0304020202020204" pitchFamily="34" charset="0"/>
              </a:rPr>
              <a:t>Education</a:t>
            </a:r>
          </a:p>
          <a:p>
            <a:endParaRPr lang="en-AU" sz="1200" dirty="0">
              <a:latin typeface="Arial Nova Light" panose="020B0304020202020204" pitchFamily="34" charset="0"/>
            </a:endParaRPr>
          </a:p>
          <a:p>
            <a:r>
              <a:rPr lang="en-AU" sz="1200" dirty="0">
                <a:latin typeface="Arial Nova Light" panose="020B0304020202020204" pitchFamily="34" charset="0"/>
              </a:rPr>
              <a:t>My Aged Care</a:t>
            </a:r>
            <a:endParaRPr lang="en-US" sz="1200" dirty="0">
              <a:latin typeface="Arial Nova Light" panose="020B0304020202020204" pitchFamily="34" charset="0"/>
            </a:endParaRPr>
          </a:p>
        </p:txBody>
      </p:sp>
      <p:sp>
        <p:nvSpPr>
          <p:cNvPr id="65" name="TextBox 64">
            <a:extLst>
              <a:ext uri="{FF2B5EF4-FFF2-40B4-BE49-F238E27FC236}">
                <a16:creationId xmlns:a16="http://schemas.microsoft.com/office/drawing/2014/main" id="{79AF1F0E-2282-443C-9988-4C5A2E92CFD5}"/>
              </a:ext>
            </a:extLst>
          </p:cNvPr>
          <p:cNvSpPr txBox="1"/>
          <p:nvPr/>
        </p:nvSpPr>
        <p:spPr>
          <a:xfrm>
            <a:off x="7528184" y="4744108"/>
            <a:ext cx="856325" cy="646331"/>
          </a:xfrm>
          <a:prstGeom prst="rect">
            <a:avLst/>
          </a:prstGeom>
          <a:noFill/>
        </p:spPr>
        <p:txBody>
          <a:bodyPr wrap="none" rtlCol="0">
            <a:spAutoFit/>
          </a:bodyPr>
          <a:lstStyle/>
          <a:p>
            <a:r>
              <a:rPr lang="en-AU" sz="1200" dirty="0">
                <a:latin typeface="Arial Nova Light" panose="020B0304020202020204" pitchFamily="34" charset="0"/>
              </a:rPr>
              <a:t>Justice</a:t>
            </a:r>
          </a:p>
          <a:p>
            <a:endParaRPr lang="en-AU" sz="1200" dirty="0">
              <a:latin typeface="Arial Nova Light" panose="020B0304020202020204" pitchFamily="34" charset="0"/>
            </a:endParaRPr>
          </a:p>
          <a:p>
            <a:r>
              <a:rPr lang="en-AU" sz="1200" dirty="0">
                <a:latin typeface="Arial Nova Light" panose="020B0304020202020204" pitchFamily="34" charset="0"/>
              </a:rPr>
              <a:t>Help lines</a:t>
            </a:r>
            <a:endParaRPr lang="en-US" sz="1200" dirty="0">
              <a:latin typeface="Arial Nova Light" panose="020B0304020202020204" pitchFamily="34" charset="0"/>
            </a:endParaRPr>
          </a:p>
        </p:txBody>
      </p:sp>
      <p:sp>
        <p:nvSpPr>
          <p:cNvPr id="66" name="TextBox 65">
            <a:extLst>
              <a:ext uri="{FF2B5EF4-FFF2-40B4-BE49-F238E27FC236}">
                <a16:creationId xmlns:a16="http://schemas.microsoft.com/office/drawing/2014/main" id="{A9C72EBD-27E4-4F6F-A3A8-753912FB1872}"/>
              </a:ext>
            </a:extLst>
          </p:cNvPr>
          <p:cNvSpPr txBox="1"/>
          <p:nvPr/>
        </p:nvSpPr>
        <p:spPr>
          <a:xfrm>
            <a:off x="550806" y="1955032"/>
            <a:ext cx="1355329" cy="1600438"/>
          </a:xfrm>
          <a:prstGeom prst="rect">
            <a:avLst/>
          </a:prstGeom>
          <a:noFill/>
        </p:spPr>
        <p:txBody>
          <a:bodyPr wrap="square" rtlCol="0">
            <a:spAutoFit/>
          </a:bodyPr>
          <a:lstStyle/>
          <a:p>
            <a:r>
              <a:rPr lang="en-AU" sz="1200" b="1" dirty="0">
                <a:solidFill>
                  <a:schemeClr val="accent2"/>
                </a:solidFill>
                <a:latin typeface="Arial Nova Light" panose="020B0304020202020204" pitchFamily="34" charset="0"/>
              </a:rPr>
              <a:t>Hospitals</a:t>
            </a:r>
          </a:p>
          <a:p>
            <a:endParaRPr lang="en-AU" sz="1200" dirty="0">
              <a:latin typeface="Arial Nova Light" panose="020B0304020202020204" pitchFamily="34" charset="0"/>
            </a:endParaRPr>
          </a:p>
          <a:p>
            <a:r>
              <a:rPr lang="en-AU" sz="1200" dirty="0">
                <a:latin typeface="Arial Nova Light" panose="020B0304020202020204" pitchFamily="34" charset="0"/>
              </a:rPr>
              <a:t>Canberra Hospital</a:t>
            </a:r>
          </a:p>
          <a:p>
            <a:r>
              <a:rPr lang="en-AU" sz="1200" dirty="0">
                <a:latin typeface="Arial Nova Light" panose="020B0304020202020204" pitchFamily="34" charset="0"/>
              </a:rPr>
              <a:t>Calvary Public Hospital Bruce</a:t>
            </a:r>
          </a:p>
          <a:p>
            <a:r>
              <a:rPr lang="en-AU" sz="1200" dirty="0">
                <a:latin typeface="Arial Nova Light" panose="020B0304020202020204" pitchFamily="34" charset="0"/>
              </a:rPr>
              <a:t>UC Hospital</a:t>
            </a:r>
          </a:p>
          <a:p>
            <a:endParaRPr lang="en-AU" sz="200" dirty="0">
              <a:latin typeface="Arial Nova Light" panose="020B0304020202020204" pitchFamily="34" charset="0"/>
            </a:endParaRPr>
          </a:p>
          <a:p>
            <a:r>
              <a:rPr lang="en-AU" sz="1200" dirty="0">
                <a:latin typeface="Arial Nova Light" panose="020B0304020202020204" pitchFamily="34" charset="0"/>
              </a:rPr>
              <a:t>Social Workers</a:t>
            </a:r>
            <a:endParaRPr lang="en-US" sz="1200" dirty="0">
              <a:latin typeface="Arial Nova Light" panose="020B0304020202020204" pitchFamily="34" charset="0"/>
            </a:endParaRPr>
          </a:p>
        </p:txBody>
      </p:sp>
      <p:sp>
        <p:nvSpPr>
          <p:cNvPr id="67" name="TextBox 66">
            <a:extLst>
              <a:ext uri="{FF2B5EF4-FFF2-40B4-BE49-F238E27FC236}">
                <a16:creationId xmlns:a16="http://schemas.microsoft.com/office/drawing/2014/main" id="{C622B5D3-066F-46E7-9EF2-63C3B1236149}"/>
              </a:ext>
            </a:extLst>
          </p:cNvPr>
          <p:cNvSpPr txBox="1"/>
          <p:nvPr/>
        </p:nvSpPr>
        <p:spPr>
          <a:xfrm>
            <a:off x="1872145" y="1963775"/>
            <a:ext cx="2009076" cy="1569660"/>
          </a:xfrm>
          <a:prstGeom prst="rect">
            <a:avLst/>
          </a:prstGeom>
          <a:noFill/>
        </p:spPr>
        <p:txBody>
          <a:bodyPr wrap="none" rtlCol="0">
            <a:spAutoFit/>
          </a:bodyPr>
          <a:lstStyle/>
          <a:p>
            <a:r>
              <a:rPr lang="en-AU" sz="1200" b="1" dirty="0">
                <a:solidFill>
                  <a:schemeClr val="accent2"/>
                </a:solidFill>
                <a:latin typeface="Arial Nova Light" panose="020B0304020202020204" pitchFamily="34" charset="0"/>
              </a:rPr>
              <a:t>Community Health Facilities</a:t>
            </a:r>
          </a:p>
          <a:p>
            <a:endParaRPr lang="en-AU" sz="1200" dirty="0">
              <a:latin typeface="Arial Nova Light" panose="020B0304020202020204" pitchFamily="34" charset="0"/>
            </a:endParaRPr>
          </a:p>
          <a:p>
            <a:r>
              <a:rPr lang="en-AU" sz="1200" dirty="0">
                <a:latin typeface="Arial Nova Light" panose="020B0304020202020204" pitchFamily="34" charset="0"/>
              </a:rPr>
              <a:t>Walk in clinic</a:t>
            </a:r>
          </a:p>
          <a:p>
            <a:r>
              <a:rPr lang="en-AU" sz="1200" dirty="0">
                <a:latin typeface="Arial Nova Light" panose="020B0304020202020204" pitchFamily="34" charset="0"/>
              </a:rPr>
              <a:t>Community Health Centres</a:t>
            </a:r>
          </a:p>
          <a:p>
            <a:r>
              <a:rPr lang="en-AU" sz="1200" dirty="0">
                <a:latin typeface="Arial Nova Light" panose="020B0304020202020204" pitchFamily="34" charset="0"/>
              </a:rPr>
              <a:t>Mental health units</a:t>
            </a:r>
          </a:p>
          <a:p>
            <a:r>
              <a:rPr lang="en-AU" sz="1200" dirty="0">
                <a:latin typeface="Arial Nova Light" panose="020B0304020202020204" pitchFamily="34" charset="0"/>
              </a:rPr>
              <a:t>Drug and alcohol services</a:t>
            </a:r>
          </a:p>
          <a:p>
            <a:r>
              <a:rPr lang="en-AU" sz="1200" dirty="0">
                <a:latin typeface="Arial Nova Light" panose="020B0304020202020204" pitchFamily="34" charset="0"/>
              </a:rPr>
              <a:t>Cancer centres</a:t>
            </a:r>
          </a:p>
          <a:p>
            <a:r>
              <a:rPr lang="en-AU" sz="1200" dirty="0">
                <a:latin typeface="Arial Nova Light" panose="020B0304020202020204" pitchFamily="34" charset="0"/>
              </a:rPr>
              <a:t>Clare Holland House</a:t>
            </a:r>
            <a:endParaRPr lang="en-US" sz="1200" dirty="0">
              <a:latin typeface="Arial Nova Light" panose="020B0304020202020204" pitchFamily="34" charset="0"/>
            </a:endParaRPr>
          </a:p>
        </p:txBody>
      </p:sp>
      <p:sp>
        <p:nvSpPr>
          <p:cNvPr id="68" name="TextBox 67">
            <a:extLst>
              <a:ext uri="{FF2B5EF4-FFF2-40B4-BE49-F238E27FC236}">
                <a16:creationId xmlns:a16="http://schemas.microsoft.com/office/drawing/2014/main" id="{3C153D12-BE50-4BA8-8AB2-6BBA158625F3}"/>
              </a:ext>
            </a:extLst>
          </p:cNvPr>
          <p:cNvSpPr txBox="1"/>
          <p:nvPr/>
        </p:nvSpPr>
        <p:spPr>
          <a:xfrm>
            <a:off x="4190360" y="1960303"/>
            <a:ext cx="1339854" cy="1754326"/>
          </a:xfrm>
          <a:prstGeom prst="rect">
            <a:avLst/>
          </a:prstGeom>
          <a:noFill/>
        </p:spPr>
        <p:txBody>
          <a:bodyPr wrap="none" rtlCol="0">
            <a:spAutoFit/>
          </a:bodyPr>
          <a:lstStyle/>
          <a:p>
            <a:r>
              <a:rPr lang="en-AU" sz="1200" b="1" dirty="0">
                <a:solidFill>
                  <a:schemeClr val="accent2"/>
                </a:solidFill>
                <a:latin typeface="Arial Nova Light" panose="020B0304020202020204" pitchFamily="34" charset="0"/>
              </a:rPr>
              <a:t>General Practice</a:t>
            </a:r>
          </a:p>
          <a:p>
            <a:endParaRPr lang="en-AU" sz="1200" dirty="0">
              <a:latin typeface="Arial Nova Light" panose="020B0304020202020204" pitchFamily="34" charset="0"/>
            </a:endParaRPr>
          </a:p>
          <a:p>
            <a:r>
              <a:rPr lang="en-AU" sz="1200" b="1" dirty="0">
                <a:solidFill>
                  <a:schemeClr val="accent2"/>
                </a:solidFill>
                <a:latin typeface="Arial Nova Light" panose="020B0304020202020204" pitchFamily="34" charset="0"/>
              </a:rPr>
              <a:t>Allied Health and </a:t>
            </a:r>
            <a:br>
              <a:rPr lang="en-AU" sz="1200" b="1" dirty="0">
                <a:solidFill>
                  <a:schemeClr val="accent2"/>
                </a:solidFill>
                <a:latin typeface="Arial Nova Light" panose="020B0304020202020204" pitchFamily="34" charset="0"/>
              </a:rPr>
            </a:br>
            <a:r>
              <a:rPr lang="en-AU" sz="1200" b="1" dirty="0">
                <a:solidFill>
                  <a:schemeClr val="accent2"/>
                </a:solidFill>
                <a:latin typeface="Arial Nova Light" panose="020B0304020202020204" pitchFamily="34" charset="0"/>
              </a:rPr>
              <a:t>other specialists</a:t>
            </a:r>
          </a:p>
          <a:p>
            <a:endParaRPr lang="en-AU" sz="1200" dirty="0">
              <a:latin typeface="Arial Nova Light" panose="020B0304020202020204" pitchFamily="34" charset="0"/>
            </a:endParaRPr>
          </a:p>
          <a:p>
            <a:r>
              <a:rPr lang="en-AU" sz="1200" dirty="0">
                <a:latin typeface="Arial Nova Light" panose="020B0304020202020204" pitchFamily="34" charset="0"/>
              </a:rPr>
              <a:t>e.g. </a:t>
            </a:r>
          </a:p>
          <a:p>
            <a:r>
              <a:rPr lang="en-AU" sz="1200" dirty="0">
                <a:latin typeface="Arial Nova Light" panose="020B0304020202020204" pitchFamily="34" charset="0"/>
              </a:rPr>
              <a:t>OT</a:t>
            </a:r>
          </a:p>
          <a:p>
            <a:r>
              <a:rPr lang="en-AU" sz="1200" dirty="0">
                <a:latin typeface="Arial Nova Light" panose="020B0304020202020204" pitchFamily="34" charset="0"/>
              </a:rPr>
              <a:t>Physio</a:t>
            </a:r>
          </a:p>
          <a:p>
            <a:endParaRPr lang="en-AU" sz="1200" dirty="0">
              <a:latin typeface="Arial Nova Light" panose="020B0304020202020204" pitchFamily="34" charset="0"/>
            </a:endParaRPr>
          </a:p>
        </p:txBody>
      </p:sp>
      <p:sp>
        <p:nvSpPr>
          <p:cNvPr id="69" name="TextBox 68">
            <a:extLst>
              <a:ext uri="{FF2B5EF4-FFF2-40B4-BE49-F238E27FC236}">
                <a16:creationId xmlns:a16="http://schemas.microsoft.com/office/drawing/2014/main" id="{B9D95824-984F-443F-9EE0-8558025A050A}"/>
              </a:ext>
            </a:extLst>
          </p:cNvPr>
          <p:cNvSpPr txBox="1"/>
          <p:nvPr/>
        </p:nvSpPr>
        <p:spPr>
          <a:xfrm>
            <a:off x="1872145" y="4003387"/>
            <a:ext cx="1745286" cy="1569660"/>
          </a:xfrm>
          <a:prstGeom prst="rect">
            <a:avLst/>
          </a:prstGeom>
          <a:noFill/>
        </p:spPr>
        <p:txBody>
          <a:bodyPr wrap="none" rtlCol="0">
            <a:spAutoFit/>
          </a:bodyPr>
          <a:lstStyle/>
          <a:p>
            <a:r>
              <a:rPr lang="en-AU" sz="1200" b="1" dirty="0">
                <a:solidFill>
                  <a:srgbClr val="E3433B"/>
                </a:solidFill>
                <a:latin typeface="Arial Nova Light" panose="020B0304020202020204" pitchFamily="34" charset="0"/>
              </a:rPr>
              <a:t>CASP provider services</a:t>
            </a:r>
          </a:p>
          <a:p>
            <a:endParaRPr lang="en-AU" sz="1200" dirty="0">
              <a:latin typeface="Arial Nova Light" panose="020B0304020202020204" pitchFamily="34" charset="0"/>
            </a:endParaRPr>
          </a:p>
          <a:p>
            <a:r>
              <a:rPr lang="en-AU" sz="1200" dirty="0">
                <a:latin typeface="Arial Nova Light" panose="020B0304020202020204" pitchFamily="34" charset="0"/>
              </a:rPr>
              <a:t>e.g. </a:t>
            </a:r>
          </a:p>
          <a:p>
            <a:r>
              <a:rPr lang="en-AU" sz="1200" dirty="0">
                <a:latin typeface="Arial Nova Light" panose="020B0304020202020204" pitchFamily="34" charset="0"/>
              </a:rPr>
              <a:t>Family services</a:t>
            </a:r>
          </a:p>
          <a:p>
            <a:r>
              <a:rPr lang="en-AU" sz="1200" dirty="0">
                <a:latin typeface="Arial Nova Light" panose="020B0304020202020204" pitchFamily="34" charset="0"/>
              </a:rPr>
              <a:t>Health programs</a:t>
            </a:r>
          </a:p>
          <a:p>
            <a:r>
              <a:rPr lang="en-AU" sz="1200" dirty="0">
                <a:latin typeface="Arial Nova Light" panose="020B0304020202020204" pitchFamily="34" charset="0"/>
              </a:rPr>
              <a:t>Food services</a:t>
            </a:r>
          </a:p>
          <a:p>
            <a:r>
              <a:rPr lang="en-AU" sz="1200" dirty="0">
                <a:latin typeface="Arial Nova Light" panose="020B0304020202020204" pitchFamily="34" charset="0"/>
              </a:rPr>
              <a:t>Perinatal service</a:t>
            </a:r>
          </a:p>
          <a:p>
            <a:endParaRPr lang="en-US" sz="1200" dirty="0">
              <a:latin typeface="Arial Nova Light" panose="020B0304020202020204" pitchFamily="34" charset="0"/>
            </a:endParaRPr>
          </a:p>
        </p:txBody>
      </p:sp>
      <p:sp>
        <p:nvSpPr>
          <p:cNvPr id="70" name="TextBox 69">
            <a:extLst>
              <a:ext uri="{FF2B5EF4-FFF2-40B4-BE49-F238E27FC236}">
                <a16:creationId xmlns:a16="http://schemas.microsoft.com/office/drawing/2014/main" id="{E238416C-78CF-4DCA-A3C4-3AF5FCA2C7B3}"/>
              </a:ext>
            </a:extLst>
          </p:cNvPr>
          <p:cNvSpPr txBox="1"/>
          <p:nvPr/>
        </p:nvSpPr>
        <p:spPr>
          <a:xfrm>
            <a:off x="3769448" y="4023070"/>
            <a:ext cx="2037737" cy="1569660"/>
          </a:xfrm>
          <a:prstGeom prst="rect">
            <a:avLst/>
          </a:prstGeom>
          <a:noFill/>
        </p:spPr>
        <p:txBody>
          <a:bodyPr wrap="none" rtlCol="0">
            <a:spAutoFit/>
          </a:bodyPr>
          <a:lstStyle/>
          <a:p>
            <a:r>
              <a:rPr lang="en-AU" sz="1200" b="1" dirty="0">
                <a:solidFill>
                  <a:srgbClr val="E3433B"/>
                </a:solidFill>
                <a:latin typeface="Arial Nova Light" panose="020B0304020202020204" pitchFamily="34" charset="0"/>
              </a:rPr>
              <a:t>Other community services</a:t>
            </a:r>
            <a:endParaRPr lang="en-AU" sz="1200" dirty="0">
              <a:latin typeface="Arial Nova Light" panose="020B0304020202020204" pitchFamily="34" charset="0"/>
            </a:endParaRPr>
          </a:p>
          <a:p>
            <a:endParaRPr lang="en-AU" sz="1200" dirty="0">
              <a:latin typeface="Arial Nova Light" panose="020B0304020202020204" pitchFamily="34" charset="0"/>
            </a:endParaRPr>
          </a:p>
          <a:p>
            <a:r>
              <a:rPr lang="en-AU" sz="1200" dirty="0">
                <a:latin typeface="Arial Nova Light" panose="020B0304020202020204" pitchFamily="34" charset="0"/>
              </a:rPr>
              <a:t>e.g.</a:t>
            </a:r>
          </a:p>
          <a:p>
            <a:r>
              <a:rPr lang="en-AU" sz="1200" dirty="0">
                <a:latin typeface="Arial Nova Light" panose="020B0304020202020204" pitchFamily="34" charset="0"/>
              </a:rPr>
              <a:t>Refugee services</a:t>
            </a:r>
          </a:p>
          <a:p>
            <a:r>
              <a:rPr lang="en-AU" sz="1200" dirty="0">
                <a:latin typeface="Arial Nova Light" panose="020B0304020202020204" pitchFamily="34" charset="0"/>
              </a:rPr>
              <a:t>Seniors organisations</a:t>
            </a:r>
          </a:p>
          <a:p>
            <a:r>
              <a:rPr lang="en-AU" sz="1200" dirty="0">
                <a:latin typeface="Arial Nova Light" panose="020B0304020202020204" pitchFamily="34" charset="0"/>
              </a:rPr>
              <a:t>Housing services</a:t>
            </a:r>
          </a:p>
          <a:p>
            <a:r>
              <a:rPr lang="en-AU" sz="1200" dirty="0">
                <a:latin typeface="Arial Nova Light" panose="020B0304020202020204" pitchFamily="34" charset="0"/>
              </a:rPr>
              <a:t>Safe Haven Café Belconnen</a:t>
            </a:r>
          </a:p>
          <a:p>
            <a:endParaRPr lang="en-US" sz="1200" dirty="0">
              <a:latin typeface="Arial Nova Light" panose="020B0304020202020204" pitchFamily="34" charset="0"/>
            </a:endParaRPr>
          </a:p>
        </p:txBody>
      </p:sp>
      <p:sp>
        <p:nvSpPr>
          <p:cNvPr id="71" name="TextBox 70">
            <a:extLst>
              <a:ext uri="{FF2B5EF4-FFF2-40B4-BE49-F238E27FC236}">
                <a16:creationId xmlns:a16="http://schemas.microsoft.com/office/drawing/2014/main" id="{BC19F754-BE07-43FE-8FC8-1A54F265FD4A}"/>
              </a:ext>
            </a:extLst>
          </p:cNvPr>
          <p:cNvSpPr txBox="1"/>
          <p:nvPr/>
        </p:nvSpPr>
        <p:spPr>
          <a:xfrm>
            <a:off x="453983" y="3999280"/>
            <a:ext cx="1408736" cy="1446550"/>
          </a:xfrm>
          <a:prstGeom prst="rect">
            <a:avLst/>
          </a:prstGeom>
          <a:noFill/>
        </p:spPr>
        <p:txBody>
          <a:bodyPr wrap="square" rtlCol="0">
            <a:spAutoFit/>
          </a:bodyPr>
          <a:lstStyle/>
          <a:p>
            <a:r>
              <a:rPr lang="en-GB" sz="1200" b="1" dirty="0">
                <a:solidFill>
                  <a:srgbClr val="E3433B"/>
                </a:solidFill>
                <a:latin typeface="Arial Nova Light" panose="020B0304020202020204" pitchFamily="34" charset="0"/>
              </a:rPr>
              <a:t>Specific Condition Community Support Groups</a:t>
            </a:r>
            <a:endParaRPr lang="en-AU" sz="1200" dirty="0">
              <a:latin typeface="Arial Nova Light" panose="020B0304020202020204" pitchFamily="34" charset="0"/>
            </a:endParaRPr>
          </a:p>
          <a:p>
            <a:endParaRPr lang="en-US" sz="400" dirty="0">
              <a:latin typeface="Arial Nova Light" panose="020B0304020202020204" pitchFamily="34" charset="0"/>
            </a:endParaRPr>
          </a:p>
          <a:p>
            <a:r>
              <a:rPr lang="en-GB" sz="1200" dirty="0">
                <a:latin typeface="Arial Nova Light" panose="020B0304020202020204" pitchFamily="34" charset="0"/>
              </a:rPr>
              <a:t>e.g. Arthritis ACT, Down Syndrome ACT, SHOUT, DeafACT</a:t>
            </a:r>
            <a:endParaRPr lang="en-US" sz="1200" dirty="0">
              <a:latin typeface="Arial Nova Light" panose="020B0304020202020204" pitchFamily="34" charset="0"/>
            </a:endParaRPr>
          </a:p>
        </p:txBody>
      </p:sp>
      <p:grpSp>
        <p:nvGrpSpPr>
          <p:cNvPr id="73" name="Group 72">
            <a:extLst>
              <a:ext uri="{FF2B5EF4-FFF2-40B4-BE49-F238E27FC236}">
                <a16:creationId xmlns:a16="http://schemas.microsoft.com/office/drawing/2014/main" id="{CDD378EB-75BE-4D30-AA50-DADF7402E59B}"/>
              </a:ext>
            </a:extLst>
          </p:cNvPr>
          <p:cNvGrpSpPr>
            <a:grpSpLocks noChangeAspect="1"/>
          </p:cNvGrpSpPr>
          <p:nvPr/>
        </p:nvGrpSpPr>
        <p:grpSpPr>
          <a:xfrm>
            <a:off x="666432" y="5536959"/>
            <a:ext cx="531302" cy="451260"/>
            <a:chOff x="2978150" y="1258888"/>
            <a:chExt cx="611188" cy="519112"/>
          </a:xfrm>
          <a:solidFill>
            <a:srgbClr val="E3433B"/>
          </a:solidFill>
        </p:grpSpPr>
        <p:sp>
          <p:nvSpPr>
            <p:cNvPr id="74" name="Freeform 15">
              <a:extLst>
                <a:ext uri="{FF2B5EF4-FFF2-40B4-BE49-F238E27FC236}">
                  <a16:creationId xmlns:a16="http://schemas.microsoft.com/office/drawing/2014/main" id="{B149D75B-1F94-41D1-B250-2443BC194FC6}"/>
                </a:ext>
              </a:extLst>
            </p:cNvPr>
            <p:cNvSpPr>
              <a:spLocks/>
            </p:cNvSpPr>
            <p:nvPr/>
          </p:nvSpPr>
          <p:spPr bwMode="auto">
            <a:xfrm>
              <a:off x="2978150" y="1273175"/>
              <a:ext cx="611188" cy="504825"/>
            </a:xfrm>
            <a:custGeom>
              <a:avLst/>
              <a:gdLst>
                <a:gd name="T0" fmla="*/ 90 w 175"/>
                <a:gd name="T1" fmla="*/ 143 h 144"/>
                <a:gd name="T2" fmla="*/ 90 w 175"/>
                <a:gd name="T3" fmla="*/ 126 h 144"/>
                <a:gd name="T4" fmla="*/ 112 w 175"/>
                <a:gd name="T5" fmla="*/ 90 h 144"/>
                <a:gd name="T6" fmla="*/ 130 w 175"/>
                <a:gd name="T7" fmla="*/ 68 h 144"/>
                <a:gd name="T8" fmla="*/ 142 w 175"/>
                <a:gd name="T9" fmla="*/ 72 h 144"/>
                <a:gd name="T10" fmla="*/ 141 w 175"/>
                <a:gd name="T11" fmla="*/ 72 h 144"/>
                <a:gd name="T12" fmla="*/ 136 w 175"/>
                <a:gd name="T13" fmla="*/ 78 h 144"/>
                <a:gd name="T14" fmla="*/ 139 w 175"/>
                <a:gd name="T15" fmla="*/ 84 h 144"/>
                <a:gd name="T16" fmla="*/ 147 w 175"/>
                <a:gd name="T17" fmla="*/ 76 h 144"/>
                <a:gd name="T18" fmla="*/ 150 w 175"/>
                <a:gd name="T19" fmla="*/ 71 h 144"/>
                <a:gd name="T20" fmla="*/ 150 w 175"/>
                <a:gd name="T21" fmla="*/ 19 h 144"/>
                <a:gd name="T22" fmla="*/ 167 w 175"/>
                <a:gd name="T23" fmla="*/ 42 h 144"/>
                <a:gd name="T24" fmla="*/ 122 w 175"/>
                <a:gd name="T25" fmla="*/ 123 h 144"/>
                <a:gd name="T26" fmla="*/ 121 w 175"/>
                <a:gd name="T27" fmla="*/ 141 h 144"/>
                <a:gd name="T28" fmla="*/ 127 w 175"/>
                <a:gd name="T29" fmla="*/ 141 h 144"/>
                <a:gd name="T30" fmla="*/ 170 w 175"/>
                <a:gd name="T31" fmla="*/ 75 h 144"/>
                <a:gd name="T32" fmla="*/ 158 w 175"/>
                <a:gd name="T33" fmla="*/ 3 h 144"/>
                <a:gd name="T34" fmla="*/ 144 w 175"/>
                <a:gd name="T35" fmla="*/ 22 h 144"/>
                <a:gd name="T36" fmla="*/ 152 w 175"/>
                <a:gd name="T37" fmla="*/ 54 h 144"/>
                <a:gd name="T38" fmla="*/ 125 w 175"/>
                <a:gd name="T39" fmla="*/ 64 h 144"/>
                <a:gd name="T40" fmla="*/ 109 w 175"/>
                <a:gd name="T41" fmla="*/ 84 h 144"/>
                <a:gd name="T42" fmla="*/ 87 w 175"/>
                <a:gd name="T43" fmla="*/ 101 h 144"/>
                <a:gd name="T44" fmla="*/ 66 w 175"/>
                <a:gd name="T45" fmla="*/ 84 h 144"/>
                <a:gd name="T46" fmla="*/ 50 w 175"/>
                <a:gd name="T47" fmla="*/ 64 h 144"/>
                <a:gd name="T48" fmla="*/ 23 w 175"/>
                <a:gd name="T49" fmla="*/ 54 h 144"/>
                <a:gd name="T50" fmla="*/ 31 w 175"/>
                <a:gd name="T51" fmla="*/ 21 h 144"/>
                <a:gd name="T52" fmla="*/ 17 w 175"/>
                <a:gd name="T53" fmla="*/ 3 h 144"/>
                <a:gd name="T54" fmla="*/ 5 w 175"/>
                <a:gd name="T55" fmla="*/ 75 h 144"/>
                <a:gd name="T56" fmla="*/ 48 w 175"/>
                <a:gd name="T57" fmla="*/ 141 h 144"/>
                <a:gd name="T58" fmla="*/ 54 w 175"/>
                <a:gd name="T59" fmla="*/ 141 h 144"/>
                <a:gd name="T60" fmla="*/ 53 w 175"/>
                <a:gd name="T61" fmla="*/ 123 h 144"/>
                <a:gd name="T62" fmla="*/ 8 w 175"/>
                <a:gd name="T63" fmla="*/ 42 h 144"/>
                <a:gd name="T64" fmla="*/ 25 w 175"/>
                <a:gd name="T65" fmla="*/ 19 h 144"/>
                <a:gd name="T66" fmla="*/ 25 w 175"/>
                <a:gd name="T67" fmla="*/ 71 h 144"/>
                <a:gd name="T68" fmla="*/ 29 w 175"/>
                <a:gd name="T69" fmla="*/ 77 h 144"/>
                <a:gd name="T70" fmla="*/ 41 w 175"/>
                <a:gd name="T71" fmla="*/ 83 h 144"/>
                <a:gd name="T72" fmla="*/ 39 w 175"/>
                <a:gd name="T73" fmla="*/ 78 h 144"/>
                <a:gd name="T74" fmla="*/ 34 w 175"/>
                <a:gd name="T75" fmla="*/ 73 h 144"/>
                <a:gd name="T76" fmla="*/ 31 w 175"/>
                <a:gd name="T77" fmla="*/ 54 h 144"/>
                <a:gd name="T78" fmla="*/ 50 w 175"/>
                <a:gd name="T79" fmla="*/ 75 h 144"/>
                <a:gd name="T80" fmla="*/ 75 w 175"/>
                <a:gd name="T81" fmla="*/ 96 h 144"/>
                <a:gd name="T82" fmla="*/ 84 w 175"/>
                <a:gd name="T83" fmla="*/ 141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75" h="144">
                  <a:moveTo>
                    <a:pt x="87" y="144"/>
                  </a:moveTo>
                  <a:cubicBezTo>
                    <a:pt x="88" y="144"/>
                    <a:pt x="89" y="144"/>
                    <a:pt x="90" y="143"/>
                  </a:cubicBezTo>
                  <a:cubicBezTo>
                    <a:pt x="90" y="143"/>
                    <a:pt x="91" y="142"/>
                    <a:pt x="91" y="141"/>
                  </a:cubicBezTo>
                  <a:cubicBezTo>
                    <a:pt x="90" y="126"/>
                    <a:pt x="90" y="126"/>
                    <a:pt x="90" y="126"/>
                  </a:cubicBezTo>
                  <a:cubicBezTo>
                    <a:pt x="90" y="105"/>
                    <a:pt x="89" y="107"/>
                    <a:pt x="99" y="96"/>
                  </a:cubicBezTo>
                  <a:cubicBezTo>
                    <a:pt x="102" y="93"/>
                    <a:pt x="106" y="92"/>
                    <a:pt x="112" y="90"/>
                  </a:cubicBezTo>
                  <a:cubicBezTo>
                    <a:pt x="117" y="88"/>
                    <a:pt x="120" y="82"/>
                    <a:pt x="125" y="75"/>
                  </a:cubicBezTo>
                  <a:cubicBezTo>
                    <a:pt x="126" y="73"/>
                    <a:pt x="128" y="70"/>
                    <a:pt x="130" y="68"/>
                  </a:cubicBezTo>
                  <a:cubicBezTo>
                    <a:pt x="134" y="62"/>
                    <a:pt x="141" y="53"/>
                    <a:pt x="144" y="54"/>
                  </a:cubicBezTo>
                  <a:cubicBezTo>
                    <a:pt x="148" y="57"/>
                    <a:pt x="145" y="65"/>
                    <a:pt x="142" y="72"/>
                  </a:cubicBezTo>
                  <a:cubicBezTo>
                    <a:pt x="141" y="72"/>
                    <a:pt x="141" y="72"/>
                    <a:pt x="141" y="72"/>
                  </a:cubicBezTo>
                  <a:cubicBezTo>
                    <a:pt x="141" y="72"/>
                    <a:pt x="141" y="72"/>
                    <a:pt x="141" y="72"/>
                  </a:cubicBezTo>
                  <a:cubicBezTo>
                    <a:pt x="141" y="73"/>
                    <a:pt x="141" y="73"/>
                    <a:pt x="141" y="73"/>
                  </a:cubicBezTo>
                  <a:cubicBezTo>
                    <a:pt x="139" y="75"/>
                    <a:pt x="137" y="78"/>
                    <a:pt x="136" y="78"/>
                  </a:cubicBezTo>
                  <a:cubicBezTo>
                    <a:pt x="134" y="79"/>
                    <a:pt x="134" y="81"/>
                    <a:pt x="134" y="83"/>
                  </a:cubicBezTo>
                  <a:cubicBezTo>
                    <a:pt x="135" y="84"/>
                    <a:pt x="137" y="85"/>
                    <a:pt x="139" y="84"/>
                  </a:cubicBezTo>
                  <a:cubicBezTo>
                    <a:pt x="141" y="83"/>
                    <a:pt x="145" y="78"/>
                    <a:pt x="146" y="77"/>
                  </a:cubicBezTo>
                  <a:cubicBezTo>
                    <a:pt x="147" y="76"/>
                    <a:pt x="147" y="76"/>
                    <a:pt x="147" y="76"/>
                  </a:cubicBezTo>
                  <a:cubicBezTo>
                    <a:pt x="148" y="74"/>
                    <a:pt x="149" y="73"/>
                    <a:pt x="149" y="72"/>
                  </a:cubicBezTo>
                  <a:cubicBezTo>
                    <a:pt x="150" y="71"/>
                    <a:pt x="150" y="71"/>
                    <a:pt x="150" y="71"/>
                  </a:cubicBezTo>
                  <a:cubicBezTo>
                    <a:pt x="156" y="61"/>
                    <a:pt x="159" y="56"/>
                    <a:pt x="159" y="45"/>
                  </a:cubicBezTo>
                  <a:cubicBezTo>
                    <a:pt x="159" y="41"/>
                    <a:pt x="150" y="19"/>
                    <a:pt x="150" y="19"/>
                  </a:cubicBezTo>
                  <a:cubicBezTo>
                    <a:pt x="148" y="15"/>
                    <a:pt x="151" y="9"/>
                    <a:pt x="154" y="8"/>
                  </a:cubicBezTo>
                  <a:cubicBezTo>
                    <a:pt x="160" y="16"/>
                    <a:pt x="166" y="35"/>
                    <a:pt x="167" y="42"/>
                  </a:cubicBezTo>
                  <a:cubicBezTo>
                    <a:pt x="168" y="46"/>
                    <a:pt x="167" y="63"/>
                    <a:pt x="164" y="74"/>
                  </a:cubicBezTo>
                  <a:cubicBezTo>
                    <a:pt x="159" y="95"/>
                    <a:pt x="123" y="123"/>
                    <a:pt x="122" y="123"/>
                  </a:cubicBezTo>
                  <a:cubicBezTo>
                    <a:pt x="122" y="124"/>
                    <a:pt x="121" y="124"/>
                    <a:pt x="121" y="125"/>
                  </a:cubicBezTo>
                  <a:cubicBezTo>
                    <a:pt x="121" y="141"/>
                    <a:pt x="121" y="141"/>
                    <a:pt x="121" y="141"/>
                  </a:cubicBezTo>
                  <a:cubicBezTo>
                    <a:pt x="121" y="143"/>
                    <a:pt x="122" y="144"/>
                    <a:pt x="124" y="144"/>
                  </a:cubicBezTo>
                  <a:cubicBezTo>
                    <a:pt x="126" y="144"/>
                    <a:pt x="127" y="143"/>
                    <a:pt x="127" y="141"/>
                  </a:cubicBezTo>
                  <a:cubicBezTo>
                    <a:pt x="127" y="127"/>
                    <a:pt x="127" y="127"/>
                    <a:pt x="127" y="127"/>
                  </a:cubicBezTo>
                  <a:cubicBezTo>
                    <a:pt x="135" y="121"/>
                    <a:pt x="166" y="97"/>
                    <a:pt x="170" y="75"/>
                  </a:cubicBezTo>
                  <a:cubicBezTo>
                    <a:pt x="172" y="66"/>
                    <a:pt x="175" y="46"/>
                    <a:pt x="174" y="41"/>
                  </a:cubicBezTo>
                  <a:cubicBezTo>
                    <a:pt x="173" y="40"/>
                    <a:pt x="167" y="14"/>
                    <a:pt x="158" y="3"/>
                  </a:cubicBezTo>
                  <a:cubicBezTo>
                    <a:pt x="157" y="1"/>
                    <a:pt x="154" y="0"/>
                    <a:pt x="151" y="2"/>
                  </a:cubicBezTo>
                  <a:cubicBezTo>
                    <a:pt x="146" y="4"/>
                    <a:pt x="141" y="13"/>
                    <a:pt x="144" y="22"/>
                  </a:cubicBezTo>
                  <a:cubicBezTo>
                    <a:pt x="147" y="27"/>
                    <a:pt x="152" y="43"/>
                    <a:pt x="152" y="45"/>
                  </a:cubicBezTo>
                  <a:cubicBezTo>
                    <a:pt x="152" y="49"/>
                    <a:pt x="152" y="51"/>
                    <a:pt x="152" y="54"/>
                  </a:cubicBezTo>
                  <a:cubicBezTo>
                    <a:pt x="151" y="52"/>
                    <a:pt x="149" y="50"/>
                    <a:pt x="147" y="49"/>
                  </a:cubicBezTo>
                  <a:cubicBezTo>
                    <a:pt x="140" y="44"/>
                    <a:pt x="133" y="54"/>
                    <a:pt x="125" y="64"/>
                  </a:cubicBezTo>
                  <a:cubicBezTo>
                    <a:pt x="123" y="67"/>
                    <a:pt x="121" y="69"/>
                    <a:pt x="119" y="72"/>
                  </a:cubicBezTo>
                  <a:cubicBezTo>
                    <a:pt x="115" y="77"/>
                    <a:pt x="114" y="82"/>
                    <a:pt x="109" y="84"/>
                  </a:cubicBezTo>
                  <a:cubicBezTo>
                    <a:pt x="106" y="86"/>
                    <a:pt x="103" y="87"/>
                    <a:pt x="97" y="91"/>
                  </a:cubicBezTo>
                  <a:cubicBezTo>
                    <a:pt x="93" y="93"/>
                    <a:pt x="90" y="97"/>
                    <a:pt x="87" y="101"/>
                  </a:cubicBezTo>
                  <a:cubicBezTo>
                    <a:pt x="85" y="97"/>
                    <a:pt x="82" y="93"/>
                    <a:pt x="78" y="91"/>
                  </a:cubicBezTo>
                  <a:cubicBezTo>
                    <a:pt x="72" y="87"/>
                    <a:pt x="69" y="86"/>
                    <a:pt x="66" y="84"/>
                  </a:cubicBezTo>
                  <a:cubicBezTo>
                    <a:pt x="61" y="82"/>
                    <a:pt x="60" y="77"/>
                    <a:pt x="55" y="71"/>
                  </a:cubicBezTo>
                  <a:cubicBezTo>
                    <a:pt x="53" y="69"/>
                    <a:pt x="52" y="66"/>
                    <a:pt x="50" y="64"/>
                  </a:cubicBezTo>
                  <a:cubicBezTo>
                    <a:pt x="42" y="54"/>
                    <a:pt x="35" y="44"/>
                    <a:pt x="28" y="49"/>
                  </a:cubicBezTo>
                  <a:cubicBezTo>
                    <a:pt x="26" y="50"/>
                    <a:pt x="24" y="52"/>
                    <a:pt x="23" y="54"/>
                  </a:cubicBezTo>
                  <a:cubicBezTo>
                    <a:pt x="23" y="51"/>
                    <a:pt x="22" y="49"/>
                    <a:pt x="22" y="45"/>
                  </a:cubicBezTo>
                  <a:cubicBezTo>
                    <a:pt x="23" y="43"/>
                    <a:pt x="28" y="27"/>
                    <a:pt x="31" y="21"/>
                  </a:cubicBezTo>
                  <a:cubicBezTo>
                    <a:pt x="34" y="13"/>
                    <a:pt x="29" y="4"/>
                    <a:pt x="24" y="2"/>
                  </a:cubicBezTo>
                  <a:cubicBezTo>
                    <a:pt x="21" y="0"/>
                    <a:pt x="18" y="1"/>
                    <a:pt x="17" y="3"/>
                  </a:cubicBezTo>
                  <a:cubicBezTo>
                    <a:pt x="8" y="14"/>
                    <a:pt x="2" y="40"/>
                    <a:pt x="1" y="41"/>
                  </a:cubicBezTo>
                  <a:cubicBezTo>
                    <a:pt x="0" y="46"/>
                    <a:pt x="2" y="66"/>
                    <a:pt x="5" y="75"/>
                  </a:cubicBezTo>
                  <a:cubicBezTo>
                    <a:pt x="9" y="97"/>
                    <a:pt x="40" y="121"/>
                    <a:pt x="47" y="127"/>
                  </a:cubicBezTo>
                  <a:cubicBezTo>
                    <a:pt x="48" y="141"/>
                    <a:pt x="48" y="141"/>
                    <a:pt x="48" y="141"/>
                  </a:cubicBezTo>
                  <a:cubicBezTo>
                    <a:pt x="48" y="143"/>
                    <a:pt x="49" y="144"/>
                    <a:pt x="51" y="144"/>
                  </a:cubicBezTo>
                  <a:cubicBezTo>
                    <a:pt x="53" y="144"/>
                    <a:pt x="54" y="143"/>
                    <a:pt x="54" y="141"/>
                  </a:cubicBezTo>
                  <a:cubicBezTo>
                    <a:pt x="54" y="125"/>
                    <a:pt x="54" y="125"/>
                    <a:pt x="54" y="125"/>
                  </a:cubicBezTo>
                  <a:cubicBezTo>
                    <a:pt x="54" y="124"/>
                    <a:pt x="53" y="124"/>
                    <a:pt x="53" y="123"/>
                  </a:cubicBezTo>
                  <a:cubicBezTo>
                    <a:pt x="52" y="123"/>
                    <a:pt x="15" y="95"/>
                    <a:pt x="11" y="74"/>
                  </a:cubicBezTo>
                  <a:cubicBezTo>
                    <a:pt x="8" y="63"/>
                    <a:pt x="7" y="46"/>
                    <a:pt x="8" y="42"/>
                  </a:cubicBezTo>
                  <a:cubicBezTo>
                    <a:pt x="9" y="35"/>
                    <a:pt x="15" y="16"/>
                    <a:pt x="21" y="8"/>
                  </a:cubicBezTo>
                  <a:cubicBezTo>
                    <a:pt x="24" y="9"/>
                    <a:pt x="27" y="15"/>
                    <a:pt x="25" y="19"/>
                  </a:cubicBezTo>
                  <a:cubicBezTo>
                    <a:pt x="25" y="19"/>
                    <a:pt x="16" y="41"/>
                    <a:pt x="16" y="45"/>
                  </a:cubicBezTo>
                  <a:cubicBezTo>
                    <a:pt x="16" y="56"/>
                    <a:pt x="19" y="61"/>
                    <a:pt x="25" y="71"/>
                  </a:cubicBezTo>
                  <a:cubicBezTo>
                    <a:pt x="28" y="76"/>
                    <a:pt x="28" y="76"/>
                    <a:pt x="28" y="76"/>
                  </a:cubicBezTo>
                  <a:cubicBezTo>
                    <a:pt x="29" y="77"/>
                    <a:pt x="29" y="77"/>
                    <a:pt x="29" y="77"/>
                  </a:cubicBezTo>
                  <a:cubicBezTo>
                    <a:pt x="30" y="78"/>
                    <a:pt x="34" y="83"/>
                    <a:pt x="36" y="84"/>
                  </a:cubicBezTo>
                  <a:cubicBezTo>
                    <a:pt x="38" y="85"/>
                    <a:pt x="40" y="84"/>
                    <a:pt x="41" y="83"/>
                  </a:cubicBezTo>
                  <a:cubicBezTo>
                    <a:pt x="41" y="82"/>
                    <a:pt x="41" y="81"/>
                    <a:pt x="41" y="80"/>
                  </a:cubicBezTo>
                  <a:cubicBezTo>
                    <a:pt x="41" y="79"/>
                    <a:pt x="40" y="79"/>
                    <a:pt x="39" y="78"/>
                  </a:cubicBezTo>
                  <a:cubicBezTo>
                    <a:pt x="38" y="78"/>
                    <a:pt x="36" y="75"/>
                    <a:pt x="34" y="73"/>
                  </a:cubicBezTo>
                  <a:cubicBezTo>
                    <a:pt x="34" y="73"/>
                    <a:pt x="34" y="73"/>
                    <a:pt x="34" y="73"/>
                  </a:cubicBezTo>
                  <a:cubicBezTo>
                    <a:pt x="33" y="72"/>
                    <a:pt x="33" y="72"/>
                    <a:pt x="33" y="72"/>
                  </a:cubicBezTo>
                  <a:cubicBezTo>
                    <a:pt x="30" y="65"/>
                    <a:pt x="27" y="57"/>
                    <a:pt x="31" y="54"/>
                  </a:cubicBezTo>
                  <a:cubicBezTo>
                    <a:pt x="34" y="53"/>
                    <a:pt x="41" y="62"/>
                    <a:pt x="45" y="68"/>
                  </a:cubicBezTo>
                  <a:cubicBezTo>
                    <a:pt x="46" y="70"/>
                    <a:pt x="48" y="73"/>
                    <a:pt x="50" y="75"/>
                  </a:cubicBezTo>
                  <a:cubicBezTo>
                    <a:pt x="55" y="82"/>
                    <a:pt x="58" y="88"/>
                    <a:pt x="63" y="90"/>
                  </a:cubicBezTo>
                  <a:cubicBezTo>
                    <a:pt x="69" y="92"/>
                    <a:pt x="72" y="93"/>
                    <a:pt x="75" y="96"/>
                  </a:cubicBezTo>
                  <a:cubicBezTo>
                    <a:pt x="86" y="107"/>
                    <a:pt x="85" y="105"/>
                    <a:pt x="84" y="126"/>
                  </a:cubicBezTo>
                  <a:cubicBezTo>
                    <a:pt x="84" y="141"/>
                    <a:pt x="84" y="141"/>
                    <a:pt x="84" y="141"/>
                  </a:cubicBezTo>
                  <a:cubicBezTo>
                    <a:pt x="84" y="143"/>
                    <a:pt x="86" y="144"/>
                    <a:pt x="87" y="14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75" name="Freeform 16">
              <a:extLst>
                <a:ext uri="{FF2B5EF4-FFF2-40B4-BE49-F238E27FC236}">
                  <a16:creationId xmlns:a16="http://schemas.microsoft.com/office/drawing/2014/main" id="{4D1E40A3-1426-4CE8-BEFE-BA4E6A34E96E}"/>
                </a:ext>
              </a:extLst>
            </p:cNvPr>
            <p:cNvSpPr>
              <a:spLocks noEditPoints="1"/>
            </p:cNvSpPr>
            <p:nvPr/>
          </p:nvSpPr>
          <p:spPr bwMode="auto">
            <a:xfrm>
              <a:off x="3135313" y="1258888"/>
              <a:ext cx="296863" cy="273050"/>
            </a:xfrm>
            <a:custGeom>
              <a:avLst/>
              <a:gdLst>
                <a:gd name="T0" fmla="*/ 3 w 85"/>
                <a:gd name="T1" fmla="*/ 38 h 78"/>
                <a:gd name="T2" fmla="*/ 17 w 85"/>
                <a:gd name="T3" fmla="*/ 53 h 78"/>
                <a:gd name="T4" fmla="*/ 21 w 85"/>
                <a:gd name="T5" fmla="*/ 56 h 78"/>
                <a:gd name="T6" fmla="*/ 39 w 85"/>
                <a:gd name="T7" fmla="*/ 72 h 78"/>
                <a:gd name="T8" fmla="*/ 43 w 85"/>
                <a:gd name="T9" fmla="*/ 78 h 78"/>
                <a:gd name="T10" fmla="*/ 43 w 85"/>
                <a:gd name="T11" fmla="*/ 78 h 78"/>
                <a:gd name="T12" fmla="*/ 46 w 85"/>
                <a:gd name="T13" fmla="*/ 72 h 78"/>
                <a:gd name="T14" fmla="*/ 65 w 85"/>
                <a:gd name="T15" fmla="*/ 55 h 78"/>
                <a:gd name="T16" fmla="*/ 69 w 85"/>
                <a:gd name="T17" fmla="*/ 53 h 78"/>
                <a:gd name="T18" fmla="*/ 82 w 85"/>
                <a:gd name="T19" fmla="*/ 38 h 78"/>
                <a:gd name="T20" fmla="*/ 82 w 85"/>
                <a:gd name="T21" fmla="*/ 37 h 78"/>
                <a:gd name="T22" fmla="*/ 84 w 85"/>
                <a:gd name="T23" fmla="*/ 21 h 78"/>
                <a:gd name="T24" fmla="*/ 69 w 85"/>
                <a:gd name="T25" fmla="*/ 3 h 78"/>
                <a:gd name="T26" fmla="*/ 49 w 85"/>
                <a:gd name="T27" fmla="*/ 3 h 78"/>
                <a:gd name="T28" fmla="*/ 42 w 85"/>
                <a:gd name="T29" fmla="*/ 9 h 78"/>
                <a:gd name="T30" fmla="*/ 35 w 85"/>
                <a:gd name="T31" fmla="*/ 3 h 78"/>
                <a:gd name="T32" fmla="*/ 16 w 85"/>
                <a:gd name="T33" fmla="*/ 4 h 78"/>
                <a:gd name="T34" fmla="*/ 1 w 85"/>
                <a:gd name="T35" fmla="*/ 22 h 78"/>
                <a:gd name="T36" fmla="*/ 3 w 85"/>
                <a:gd name="T37" fmla="*/ 38 h 78"/>
                <a:gd name="T38" fmla="*/ 33 w 85"/>
                <a:gd name="T39" fmla="*/ 9 h 78"/>
                <a:gd name="T40" fmla="*/ 40 w 85"/>
                <a:gd name="T41" fmla="*/ 17 h 78"/>
                <a:gd name="T42" fmla="*/ 43 w 85"/>
                <a:gd name="T43" fmla="*/ 19 h 78"/>
                <a:gd name="T44" fmla="*/ 46 w 85"/>
                <a:gd name="T45" fmla="*/ 17 h 78"/>
                <a:gd name="T46" fmla="*/ 52 w 85"/>
                <a:gd name="T47" fmla="*/ 9 h 78"/>
                <a:gd name="T48" fmla="*/ 67 w 85"/>
                <a:gd name="T49" fmla="*/ 9 h 78"/>
                <a:gd name="T50" fmla="*/ 78 w 85"/>
                <a:gd name="T51" fmla="*/ 22 h 78"/>
                <a:gd name="T52" fmla="*/ 76 w 85"/>
                <a:gd name="T53" fmla="*/ 35 h 78"/>
                <a:gd name="T54" fmla="*/ 65 w 85"/>
                <a:gd name="T55" fmla="*/ 48 h 78"/>
                <a:gd name="T56" fmla="*/ 62 w 85"/>
                <a:gd name="T57" fmla="*/ 50 h 78"/>
                <a:gd name="T58" fmla="*/ 43 w 85"/>
                <a:gd name="T59" fmla="*/ 66 h 78"/>
                <a:gd name="T60" fmla="*/ 24 w 85"/>
                <a:gd name="T61" fmla="*/ 50 h 78"/>
                <a:gd name="T62" fmla="*/ 20 w 85"/>
                <a:gd name="T63" fmla="*/ 48 h 78"/>
                <a:gd name="T64" fmla="*/ 9 w 85"/>
                <a:gd name="T65" fmla="*/ 35 h 78"/>
                <a:gd name="T66" fmla="*/ 7 w 85"/>
                <a:gd name="T67" fmla="*/ 23 h 78"/>
                <a:gd name="T68" fmla="*/ 18 w 85"/>
                <a:gd name="T69" fmla="*/ 9 h 78"/>
                <a:gd name="T70" fmla="*/ 33 w 85"/>
                <a:gd name="T71" fmla="*/ 9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85" h="78">
                  <a:moveTo>
                    <a:pt x="3" y="38"/>
                  </a:moveTo>
                  <a:cubicBezTo>
                    <a:pt x="5" y="42"/>
                    <a:pt x="9" y="48"/>
                    <a:pt x="17" y="53"/>
                  </a:cubicBezTo>
                  <a:cubicBezTo>
                    <a:pt x="18" y="54"/>
                    <a:pt x="19" y="55"/>
                    <a:pt x="21" y="56"/>
                  </a:cubicBezTo>
                  <a:cubicBezTo>
                    <a:pt x="26" y="59"/>
                    <a:pt x="35" y="63"/>
                    <a:pt x="39" y="72"/>
                  </a:cubicBezTo>
                  <a:cubicBezTo>
                    <a:pt x="40" y="73"/>
                    <a:pt x="41" y="78"/>
                    <a:pt x="43" y="78"/>
                  </a:cubicBezTo>
                  <a:cubicBezTo>
                    <a:pt x="43" y="78"/>
                    <a:pt x="43" y="78"/>
                    <a:pt x="43" y="78"/>
                  </a:cubicBezTo>
                  <a:cubicBezTo>
                    <a:pt x="45" y="78"/>
                    <a:pt x="46" y="73"/>
                    <a:pt x="46" y="72"/>
                  </a:cubicBezTo>
                  <a:cubicBezTo>
                    <a:pt x="51" y="63"/>
                    <a:pt x="59" y="58"/>
                    <a:pt x="65" y="55"/>
                  </a:cubicBezTo>
                  <a:cubicBezTo>
                    <a:pt x="66" y="55"/>
                    <a:pt x="68" y="54"/>
                    <a:pt x="69" y="53"/>
                  </a:cubicBezTo>
                  <a:cubicBezTo>
                    <a:pt x="76" y="48"/>
                    <a:pt x="80" y="41"/>
                    <a:pt x="82" y="38"/>
                  </a:cubicBezTo>
                  <a:cubicBezTo>
                    <a:pt x="82" y="37"/>
                    <a:pt x="82" y="37"/>
                    <a:pt x="82" y="37"/>
                  </a:cubicBezTo>
                  <a:cubicBezTo>
                    <a:pt x="84" y="32"/>
                    <a:pt x="85" y="27"/>
                    <a:pt x="84" y="21"/>
                  </a:cubicBezTo>
                  <a:cubicBezTo>
                    <a:pt x="82" y="11"/>
                    <a:pt x="74" y="5"/>
                    <a:pt x="69" y="3"/>
                  </a:cubicBezTo>
                  <a:cubicBezTo>
                    <a:pt x="61" y="0"/>
                    <a:pt x="55" y="0"/>
                    <a:pt x="49" y="3"/>
                  </a:cubicBezTo>
                  <a:cubicBezTo>
                    <a:pt x="46" y="5"/>
                    <a:pt x="44" y="7"/>
                    <a:pt x="42" y="9"/>
                  </a:cubicBezTo>
                  <a:cubicBezTo>
                    <a:pt x="41" y="7"/>
                    <a:pt x="39" y="5"/>
                    <a:pt x="35" y="3"/>
                  </a:cubicBezTo>
                  <a:cubicBezTo>
                    <a:pt x="30" y="1"/>
                    <a:pt x="23" y="1"/>
                    <a:pt x="16" y="4"/>
                  </a:cubicBezTo>
                  <a:cubicBezTo>
                    <a:pt x="11" y="5"/>
                    <a:pt x="2" y="12"/>
                    <a:pt x="1" y="22"/>
                  </a:cubicBezTo>
                  <a:cubicBezTo>
                    <a:pt x="0" y="28"/>
                    <a:pt x="1" y="33"/>
                    <a:pt x="3" y="38"/>
                  </a:cubicBezTo>
                  <a:close/>
                  <a:moveTo>
                    <a:pt x="33" y="9"/>
                  </a:moveTo>
                  <a:cubicBezTo>
                    <a:pt x="38" y="12"/>
                    <a:pt x="40" y="17"/>
                    <a:pt x="40" y="17"/>
                  </a:cubicBezTo>
                  <a:cubicBezTo>
                    <a:pt x="40" y="18"/>
                    <a:pt x="41" y="19"/>
                    <a:pt x="43" y="19"/>
                  </a:cubicBezTo>
                  <a:cubicBezTo>
                    <a:pt x="44" y="19"/>
                    <a:pt x="45" y="18"/>
                    <a:pt x="46" y="17"/>
                  </a:cubicBezTo>
                  <a:cubicBezTo>
                    <a:pt x="46" y="17"/>
                    <a:pt x="47" y="11"/>
                    <a:pt x="52" y="9"/>
                  </a:cubicBezTo>
                  <a:cubicBezTo>
                    <a:pt x="56" y="7"/>
                    <a:pt x="61" y="7"/>
                    <a:pt x="67" y="9"/>
                  </a:cubicBezTo>
                  <a:cubicBezTo>
                    <a:pt x="70" y="10"/>
                    <a:pt x="76" y="15"/>
                    <a:pt x="78" y="22"/>
                  </a:cubicBezTo>
                  <a:cubicBezTo>
                    <a:pt x="78" y="27"/>
                    <a:pt x="78" y="31"/>
                    <a:pt x="76" y="35"/>
                  </a:cubicBezTo>
                  <a:cubicBezTo>
                    <a:pt x="75" y="38"/>
                    <a:pt x="72" y="44"/>
                    <a:pt x="65" y="48"/>
                  </a:cubicBezTo>
                  <a:cubicBezTo>
                    <a:pt x="64" y="48"/>
                    <a:pt x="63" y="49"/>
                    <a:pt x="62" y="50"/>
                  </a:cubicBezTo>
                  <a:cubicBezTo>
                    <a:pt x="57" y="53"/>
                    <a:pt x="48" y="57"/>
                    <a:pt x="43" y="66"/>
                  </a:cubicBezTo>
                  <a:cubicBezTo>
                    <a:pt x="37" y="57"/>
                    <a:pt x="29" y="53"/>
                    <a:pt x="24" y="50"/>
                  </a:cubicBezTo>
                  <a:cubicBezTo>
                    <a:pt x="22" y="49"/>
                    <a:pt x="21" y="49"/>
                    <a:pt x="20" y="48"/>
                  </a:cubicBezTo>
                  <a:cubicBezTo>
                    <a:pt x="14" y="44"/>
                    <a:pt x="11" y="38"/>
                    <a:pt x="9" y="35"/>
                  </a:cubicBezTo>
                  <a:cubicBezTo>
                    <a:pt x="7" y="31"/>
                    <a:pt x="7" y="27"/>
                    <a:pt x="7" y="23"/>
                  </a:cubicBezTo>
                  <a:cubicBezTo>
                    <a:pt x="8" y="15"/>
                    <a:pt x="15" y="11"/>
                    <a:pt x="18" y="9"/>
                  </a:cubicBezTo>
                  <a:cubicBezTo>
                    <a:pt x="24" y="7"/>
                    <a:pt x="29" y="7"/>
                    <a:pt x="33"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grpSp>
      <p:grpSp>
        <p:nvGrpSpPr>
          <p:cNvPr id="76" name="Group 75">
            <a:extLst>
              <a:ext uri="{FF2B5EF4-FFF2-40B4-BE49-F238E27FC236}">
                <a16:creationId xmlns:a16="http://schemas.microsoft.com/office/drawing/2014/main" id="{FC96F0B4-0831-40F3-97D6-D43E52CBBAB1}"/>
              </a:ext>
            </a:extLst>
          </p:cNvPr>
          <p:cNvGrpSpPr>
            <a:grpSpLocks noChangeAspect="1"/>
          </p:cNvGrpSpPr>
          <p:nvPr/>
        </p:nvGrpSpPr>
        <p:grpSpPr>
          <a:xfrm>
            <a:off x="4654432" y="1408575"/>
            <a:ext cx="409839" cy="464303"/>
            <a:chOff x="1717675" y="2227263"/>
            <a:chExt cx="477838" cy="541338"/>
          </a:xfrm>
          <a:solidFill>
            <a:schemeClr val="accent2"/>
          </a:solidFill>
        </p:grpSpPr>
        <p:sp>
          <p:nvSpPr>
            <p:cNvPr id="77" name="Freeform 9">
              <a:extLst>
                <a:ext uri="{FF2B5EF4-FFF2-40B4-BE49-F238E27FC236}">
                  <a16:creationId xmlns:a16="http://schemas.microsoft.com/office/drawing/2014/main" id="{D7608223-093A-4258-AB2A-1B27195115FB}"/>
                </a:ext>
              </a:extLst>
            </p:cNvPr>
            <p:cNvSpPr>
              <a:spLocks noChangeAspect="1" noEditPoints="1"/>
            </p:cNvSpPr>
            <p:nvPr/>
          </p:nvSpPr>
          <p:spPr bwMode="auto">
            <a:xfrm>
              <a:off x="1717675" y="2227263"/>
              <a:ext cx="477838" cy="541338"/>
            </a:xfrm>
            <a:custGeom>
              <a:avLst/>
              <a:gdLst>
                <a:gd name="T0" fmla="*/ 102 w 150"/>
                <a:gd name="T1" fmla="*/ 74 h 169"/>
                <a:gd name="T2" fmla="*/ 101 w 150"/>
                <a:gd name="T3" fmla="*/ 114 h 169"/>
                <a:gd name="T4" fmla="*/ 114 w 150"/>
                <a:gd name="T5" fmla="*/ 122 h 169"/>
                <a:gd name="T6" fmla="*/ 72 w 150"/>
                <a:gd name="T7" fmla="*/ 161 h 169"/>
                <a:gd name="T8" fmla="*/ 45 w 150"/>
                <a:gd name="T9" fmla="*/ 106 h 169"/>
                <a:gd name="T10" fmla="*/ 64 w 150"/>
                <a:gd name="T11" fmla="*/ 96 h 169"/>
                <a:gd name="T12" fmla="*/ 82 w 150"/>
                <a:gd name="T13" fmla="*/ 35 h 169"/>
                <a:gd name="T14" fmla="*/ 81 w 150"/>
                <a:gd name="T15" fmla="*/ 34 h 169"/>
                <a:gd name="T16" fmla="*/ 73 w 150"/>
                <a:gd name="T17" fmla="*/ 11 h 169"/>
                <a:gd name="T18" fmla="*/ 73 w 150"/>
                <a:gd name="T19" fmla="*/ 11 h 169"/>
                <a:gd name="T20" fmla="*/ 73 w 150"/>
                <a:gd name="T21" fmla="*/ 10 h 169"/>
                <a:gd name="T22" fmla="*/ 72 w 150"/>
                <a:gd name="T23" fmla="*/ 9 h 169"/>
                <a:gd name="T24" fmla="*/ 62 w 150"/>
                <a:gd name="T25" fmla="*/ 1 h 169"/>
                <a:gd name="T26" fmla="*/ 61 w 150"/>
                <a:gd name="T27" fmla="*/ 1 h 169"/>
                <a:gd name="T28" fmla="*/ 60 w 150"/>
                <a:gd name="T29" fmla="*/ 20 h 169"/>
                <a:gd name="T30" fmla="*/ 61 w 150"/>
                <a:gd name="T31" fmla="*/ 20 h 169"/>
                <a:gd name="T32" fmla="*/ 69 w 150"/>
                <a:gd name="T33" fmla="*/ 17 h 169"/>
                <a:gd name="T34" fmla="*/ 70 w 150"/>
                <a:gd name="T35" fmla="*/ 19 h 169"/>
                <a:gd name="T36" fmla="*/ 74 w 150"/>
                <a:gd name="T37" fmla="*/ 48 h 169"/>
                <a:gd name="T38" fmla="*/ 74 w 150"/>
                <a:gd name="T39" fmla="*/ 50 h 169"/>
                <a:gd name="T40" fmla="*/ 41 w 150"/>
                <a:gd name="T41" fmla="*/ 98 h 169"/>
                <a:gd name="T42" fmla="*/ 9 w 150"/>
                <a:gd name="T43" fmla="*/ 34 h 169"/>
                <a:gd name="T44" fmla="*/ 9 w 150"/>
                <a:gd name="T45" fmla="*/ 33 h 169"/>
                <a:gd name="T46" fmla="*/ 15 w 150"/>
                <a:gd name="T47" fmla="*/ 15 h 169"/>
                <a:gd name="T48" fmla="*/ 15 w 150"/>
                <a:gd name="T49" fmla="*/ 16 h 169"/>
                <a:gd name="T50" fmla="*/ 23 w 150"/>
                <a:gd name="T51" fmla="*/ 18 h 169"/>
                <a:gd name="T52" fmla="*/ 35 w 150"/>
                <a:gd name="T53" fmla="*/ 9 h 169"/>
                <a:gd name="T54" fmla="*/ 24 w 150"/>
                <a:gd name="T55" fmla="*/ 0 h 169"/>
                <a:gd name="T56" fmla="*/ 23 w 150"/>
                <a:gd name="T57" fmla="*/ 0 h 169"/>
                <a:gd name="T58" fmla="*/ 13 w 150"/>
                <a:gd name="T59" fmla="*/ 5 h 169"/>
                <a:gd name="T60" fmla="*/ 13 w 150"/>
                <a:gd name="T61" fmla="*/ 6 h 169"/>
                <a:gd name="T62" fmla="*/ 12 w 150"/>
                <a:gd name="T63" fmla="*/ 8 h 169"/>
                <a:gd name="T64" fmla="*/ 12 w 150"/>
                <a:gd name="T65" fmla="*/ 8 h 169"/>
                <a:gd name="T66" fmla="*/ 1 w 150"/>
                <a:gd name="T67" fmla="*/ 47 h 169"/>
                <a:gd name="T68" fmla="*/ 15 w 150"/>
                <a:gd name="T69" fmla="*/ 94 h 169"/>
                <a:gd name="T70" fmla="*/ 37 w 150"/>
                <a:gd name="T71" fmla="*/ 106 h 169"/>
                <a:gd name="T72" fmla="*/ 39 w 150"/>
                <a:gd name="T73" fmla="*/ 130 h 169"/>
                <a:gd name="T74" fmla="*/ 75 w 150"/>
                <a:gd name="T75" fmla="*/ 169 h 169"/>
                <a:gd name="T76" fmla="*/ 111 w 150"/>
                <a:gd name="T77" fmla="*/ 146 h 169"/>
                <a:gd name="T78" fmla="*/ 121 w 150"/>
                <a:gd name="T79" fmla="*/ 123 h 169"/>
                <a:gd name="T80" fmla="*/ 123 w 150"/>
                <a:gd name="T81" fmla="*/ 123 h 169"/>
                <a:gd name="T82" fmla="*/ 122 w 150"/>
                <a:gd name="T83" fmla="*/ 66 h 169"/>
                <a:gd name="T84" fmla="*/ 121 w 150"/>
                <a:gd name="T85" fmla="*/ 118 h 169"/>
                <a:gd name="T86" fmla="*/ 105 w 150"/>
                <a:gd name="T87" fmla="*/ 110 h 169"/>
                <a:gd name="T88" fmla="*/ 106 w 150"/>
                <a:gd name="T89" fmla="*/ 78 h 169"/>
                <a:gd name="T90" fmla="*/ 144 w 150"/>
                <a:gd name="T91" fmla="*/ 9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0" h="169">
                  <a:moveTo>
                    <a:pt x="122" y="66"/>
                  </a:moveTo>
                  <a:cubicBezTo>
                    <a:pt x="115" y="66"/>
                    <a:pt x="108" y="69"/>
                    <a:pt x="102" y="74"/>
                  </a:cubicBezTo>
                  <a:cubicBezTo>
                    <a:pt x="97" y="79"/>
                    <a:pt x="94" y="86"/>
                    <a:pt x="93" y="94"/>
                  </a:cubicBezTo>
                  <a:cubicBezTo>
                    <a:pt x="93" y="101"/>
                    <a:pt x="96" y="108"/>
                    <a:pt x="101" y="114"/>
                  </a:cubicBezTo>
                  <a:cubicBezTo>
                    <a:pt x="104" y="117"/>
                    <a:pt x="108" y="120"/>
                    <a:pt x="113" y="122"/>
                  </a:cubicBezTo>
                  <a:cubicBezTo>
                    <a:pt x="114" y="122"/>
                    <a:pt x="114" y="122"/>
                    <a:pt x="114" y="122"/>
                  </a:cubicBezTo>
                  <a:cubicBezTo>
                    <a:pt x="114" y="123"/>
                    <a:pt x="114" y="123"/>
                    <a:pt x="114" y="123"/>
                  </a:cubicBezTo>
                  <a:cubicBezTo>
                    <a:pt x="109" y="136"/>
                    <a:pt x="97" y="165"/>
                    <a:pt x="72" y="161"/>
                  </a:cubicBezTo>
                  <a:cubicBezTo>
                    <a:pt x="47" y="157"/>
                    <a:pt x="45" y="122"/>
                    <a:pt x="45" y="107"/>
                  </a:cubicBezTo>
                  <a:cubicBezTo>
                    <a:pt x="45" y="106"/>
                    <a:pt x="45" y="106"/>
                    <a:pt x="45" y="106"/>
                  </a:cubicBezTo>
                  <a:cubicBezTo>
                    <a:pt x="46" y="106"/>
                    <a:pt x="46" y="106"/>
                    <a:pt x="46" y="106"/>
                  </a:cubicBezTo>
                  <a:cubicBezTo>
                    <a:pt x="53" y="105"/>
                    <a:pt x="59" y="102"/>
                    <a:pt x="64" y="96"/>
                  </a:cubicBezTo>
                  <a:cubicBezTo>
                    <a:pt x="76" y="84"/>
                    <a:pt x="80" y="64"/>
                    <a:pt x="81" y="49"/>
                  </a:cubicBezTo>
                  <a:cubicBezTo>
                    <a:pt x="81" y="45"/>
                    <a:pt x="82" y="41"/>
                    <a:pt x="82" y="35"/>
                  </a:cubicBezTo>
                  <a:cubicBezTo>
                    <a:pt x="82" y="35"/>
                    <a:pt x="82" y="35"/>
                    <a:pt x="82" y="34"/>
                  </a:cubicBezTo>
                  <a:cubicBezTo>
                    <a:pt x="81" y="34"/>
                    <a:pt x="81" y="34"/>
                    <a:pt x="81" y="34"/>
                  </a:cubicBezTo>
                  <a:cubicBezTo>
                    <a:pt x="81" y="25"/>
                    <a:pt x="79" y="18"/>
                    <a:pt x="75" y="14"/>
                  </a:cubicBezTo>
                  <a:cubicBezTo>
                    <a:pt x="75" y="13"/>
                    <a:pt x="74" y="12"/>
                    <a:pt x="73" y="11"/>
                  </a:cubicBezTo>
                  <a:cubicBezTo>
                    <a:pt x="73" y="11"/>
                    <a:pt x="73" y="11"/>
                    <a:pt x="73" y="11"/>
                  </a:cubicBezTo>
                  <a:cubicBezTo>
                    <a:pt x="73" y="11"/>
                    <a:pt x="73" y="11"/>
                    <a:pt x="73" y="11"/>
                  </a:cubicBezTo>
                  <a:cubicBezTo>
                    <a:pt x="73" y="11"/>
                    <a:pt x="73" y="11"/>
                    <a:pt x="73" y="11"/>
                  </a:cubicBezTo>
                  <a:cubicBezTo>
                    <a:pt x="73" y="10"/>
                    <a:pt x="73" y="10"/>
                    <a:pt x="73" y="10"/>
                  </a:cubicBezTo>
                  <a:cubicBezTo>
                    <a:pt x="72" y="9"/>
                    <a:pt x="72" y="9"/>
                    <a:pt x="72" y="9"/>
                  </a:cubicBezTo>
                  <a:cubicBezTo>
                    <a:pt x="72" y="9"/>
                    <a:pt x="72" y="9"/>
                    <a:pt x="72" y="9"/>
                  </a:cubicBezTo>
                  <a:cubicBezTo>
                    <a:pt x="72" y="9"/>
                    <a:pt x="72" y="9"/>
                    <a:pt x="72" y="8"/>
                  </a:cubicBezTo>
                  <a:cubicBezTo>
                    <a:pt x="71" y="4"/>
                    <a:pt x="67" y="2"/>
                    <a:pt x="62" y="1"/>
                  </a:cubicBezTo>
                  <a:cubicBezTo>
                    <a:pt x="62" y="1"/>
                    <a:pt x="61" y="1"/>
                    <a:pt x="61" y="1"/>
                  </a:cubicBezTo>
                  <a:cubicBezTo>
                    <a:pt x="61" y="1"/>
                    <a:pt x="61" y="1"/>
                    <a:pt x="61" y="1"/>
                  </a:cubicBezTo>
                  <a:cubicBezTo>
                    <a:pt x="55" y="2"/>
                    <a:pt x="50" y="6"/>
                    <a:pt x="50" y="11"/>
                  </a:cubicBezTo>
                  <a:cubicBezTo>
                    <a:pt x="50" y="16"/>
                    <a:pt x="54" y="20"/>
                    <a:pt x="60" y="20"/>
                  </a:cubicBezTo>
                  <a:cubicBezTo>
                    <a:pt x="61" y="20"/>
                    <a:pt x="61" y="20"/>
                    <a:pt x="61" y="20"/>
                  </a:cubicBezTo>
                  <a:cubicBezTo>
                    <a:pt x="61" y="20"/>
                    <a:pt x="61" y="20"/>
                    <a:pt x="61" y="20"/>
                  </a:cubicBezTo>
                  <a:cubicBezTo>
                    <a:pt x="64" y="20"/>
                    <a:pt x="66" y="19"/>
                    <a:pt x="68" y="18"/>
                  </a:cubicBezTo>
                  <a:cubicBezTo>
                    <a:pt x="69" y="17"/>
                    <a:pt x="69" y="17"/>
                    <a:pt x="69" y="17"/>
                  </a:cubicBezTo>
                  <a:cubicBezTo>
                    <a:pt x="69" y="18"/>
                    <a:pt x="69" y="18"/>
                    <a:pt x="69" y="18"/>
                  </a:cubicBezTo>
                  <a:cubicBezTo>
                    <a:pt x="69" y="18"/>
                    <a:pt x="69" y="18"/>
                    <a:pt x="70" y="19"/>
                  </a:cubicBezTo>
                  <a:cubicBezTo>
                    <a:pt x="73" y="23"/>
                    <a:pt x="74" y="31"/>
                    <a:pt x="74" y="37"/>
                  </a:cubicBezTo>
                  <a:cubicBezTo>
                    <a:pt x="74" y="39"/>
                    <a:pt x="74" y="43"/>
                    <a:pt x="74" y="48"/>
                  </a:cubicBezTo>
                  <a:cubicBezTo>
                    <a:pt x="74" y="49"/>
                    <a:pt x="74" y="49"/>
                    <a:pt x="74" y="50"/>
                  </a:cubicBezTo>
                  <a:cubicBezTo>
                    <a:pt x="74" y="50"/>
                    <a:pt x="74" y="50"/>
                    <a:pt x="74" y="50"/>
                  </a:cubicBezTo>
                  <a:cubicBezTo>
                    <a:pt x="72" y="63"/>
                    <a:pt x="69" y="81"/>
                    <a:pt x="59" y="91"/>
                  </a:cubicBezTo>
                  <a:cubicBezTo>
                    <a:pt x="54" y="96"/>
                    <a:pt x="48" y="99"/>
                    <a:pt x="41" y="98"/>
                  </a:cubicBezTo>
                  <a:cubicBezTo>
                    <a:pt x="32" y="98"/>
                    <a:pt x="26" y="95"/>
                    <a:pt x="21" y="89"/>
                  </a:cubicBezTo>
                  <a:cubicBezTo>
                    <a:pt x="7" y="72"/>
                    <a:pt x="8" y="40"/>
                    <a:pt x="9" y="34"/>
                  </a:cubicBezTo>
                  <a:cubicBezTo>
                    <a:pt x="9" y="34"/>
                    <a:pt x="9" y="34"/>
                    <a:pt x="9" y="34"/>
                  </a:cubicBezTo>
                  <a:cubicBezTo>
                    <a:pt x="9" y="33"/>
                    <a:pt x="9" y="33"/>
                    <a:pt x="9" y="33"/>
                  </a:cubicBezTo>
                  <a:cubicBezTo>
                    <a:pt x="9" y="28"/>
                    <a:pt x="11" y="20"/>
                    <a:pt x="14" y="16"/>
                  </a:cubicBezTo>
                  <a:cubicBezTo>
                    <a:pt x="15" y="15"/>
                    <a:pt x="15" y="15"/>
                    <a:pt x="15" y="15"/>
                  </a:cubicBezTo>
                  <a:cubicBezTo>
                    <a:pt x="15" y="16"/>
                    <a:pt x="15" y="16"/>
                    <a:pt x="15" y="16"/>
                  </a:cubicBezTo>
                  <a:cubicBezTo>
                    <a:pt x="15" y="16"/>
                    <a:pt x="15" y="16"/>
                    <a:pt x="15" y="16"/>
                  </a:cubicBezTo>
                  <a:cubicBezTo>
                    <a:pt x="17" y="17"/>
                    <a:pt x="20" y="18"/>
                    <a:pt x="23" y="18"/>
                  </a:cubicBezTo>
                  <a:cubicBezTo>
                    <a:pt x="23" y="18"/>
                    <a:pt x="23" y="18"/>
                    <a:pt x="23" y="18"/>
                  </a:cubicBezTo>
                  <a:cubicBezTo>
                    <a:pt x="26" y="18"/>
                    <a:pt x="29" y="18"/>
                    <a:pt x="31" y="16"/>
                  </a:cubicBezTo>
                  <a:cubicBezTo>
                    <a:pt x="34" y="14"/>
                    <a:pt x="35" y="12"/>
                    <a:pt x="35" y="9"/>
                  </a:cubicBezTo>
                  <a:cubicBezTo>
                    <a:pt x="35" y="4"/>
                    <a:pt x="30" y="0"/>
                    <a:pt x="24" y="0"/>
                  </a:cubicBezTo>
                  <a:cubicBezTo>
                    <a:pt x="24" y="0"/>
                    <a:pt x="24" y="0"/>
                    <a:pt x="24" y="0"/>
                  </a:cubicBezTo>
                  <a:cubicBezTo>
                    <a:pt x="24" y="0"/>
                    <a:pt x="24" y="0"/>
                    <a:pt x="23" y="0"/>
                  </a:cubicBezTo>
                  <a:cubicBezTo>
                    <a:pt x="23" y="0"/>
                    <a:pt x="23" y="0"/>
                    <a:pt x="23" y="0"/>
                  </a:cubicBezTo>
                  <a:cubicBezTo>
                    <a:pt x="19" y="0"/>
                    <a:pt x="15" y="2"/>
                    <a:pt x="13" y="5"/>
                  </a:cubicBezTo>
                  <a:cubicBezTo>
                    <a:pt x="13" y="5"/>
                    <a:pt x="13" y="5"/>
                    <a:pt x="13" y="5"/>
                  </a:cubicBezTo>
                  <a:cubicBezTo>
                    <a:pt x="13" y="6"/>
                    <a:pt x="13" y="6"/>
                    <a:pt x="13" y="6"/>
                  </a:cubicBezTo>
                  <a:cubicBezTo>
                    <a:pt x="13" y="6"/>
                    <a:pt x="13" y="6"/>
                    <a:pt x="13" y="6"/>
                  </a:cubicBezTo>
                  <a:cubicBezTo>
                    <a:pt x="12" y="6"/>
                    <a:pt x="12" y="6"/>
                    <a:pt x="12" y="6"/>
                  </a:cubicBezTo>
                  <a:cubicBezTo>
                    <a:pt x="12" y="7"/>
                    <a:pt x="12" y="7"/>
                    <a:pt x="12" y="8"/>
                  </a:cubicBezTo>
                  <a:cubicBezTo>
                    <a:pt x="12" y="8"/>
                    <a:pt x="12" y="8"/>
                    <a:pt x="12" y="8"/>
                  </a:cubicBezTo>
                  <a:cubicBezTo>
                    <a:pt x="12" y="8"/>
                    <a:pt x="12" y="8"/>
                    <a:pt x="12" y="8"/>
                  </a:cubicBezTo>
                  <a:cubicBezTo>
                    <a:pt x="11" y="9"/>
                    <a:pt x="10" y="10"/>
                    <a:pt x="9" y="11"/>
                  </a:cubicBezTo>
                  <a:cubicBezTo>
                    <a:pt x="0" y="21"/>
                    <a:pt x="1" y="42"/>
                    <a:pt x="1" y="47"/>
                  </a:cubicBezTo>
                  <a:cubicBezTo>
                    <a:pt x="1" y="47"/>
                    <a:pt x="1" y="47"/>
                    <a:pt x="1" y="47"/>
                  </a:cubicBezTo>
                  <a:cubicBezTo>
                    <a:pt x="2" y="62"/>
                    <a:pt x="4" y="81"/>
                    <a:pt x="15" y="94"/>
                  </a:cubicBezTo>
                  <a:cubicBezTo>
                    <a:pt x="21" y="101"/>
                    <a:pt x="28" y="105"/>
                    <a:pt x="37" y="106"/>
                  </a:cubicBezTo>
                  <a:cubicBezTo>
                    <a:pt x="37" y="106"/>
                    <a:pt x="37" y="106"/>
                    <a:pt x="37" y="106"/>
                  </a:cubicBezTo>
                  <a:cubicBezTo>
                    <a:pt x="37" y="106"/>
                    <a:pt x="37" y="106"/>
                    <a:pt x="37" y="106"/>
                  </a:cubicBezTo>
                  <a:cubicBezTo>
                    <a:pt x="37" y="112"/>
                    <a:pt x="38" y="121"/>
                    <a:pt x="39" y="130"/>
                  </a:cubicBezTo>
                  <a:cubicBezTo>
                    <a:pt x="44" y="153"/>
                    <a:pt x="54" y="166"/>
                    <a:pt x="71" y="169"/>
                  </a:cubicBezTo>
                  <a:cubicBezTo>
                    <a:pt x="72" y="169"/>
                    <a:pt x="74" y="169"/>
                    <a:pt x="75" y="169"/>
                  </a:cubicBezTo>
                  <a:cubicBezTo>
                    <a:pt x="76" y="169"/>
                    <a:pt x="76" y="169"/>
                    <a:pt x="77" y="169"/>
                  </a:cubicBezTo>
                  <a:cubicBezTo>
                    <a:pt x="90" y="169"/>
                    <a:pt x="102" y="161"/>
                    <a:pt x="111" y="146"/>
                  </a:cubicBezTo>
                  <a:cubicBezTo>
                    <a:pt x="116" y="138"/>
                    <a:pt x="120" y="129"/>
                    <a:pt x="121" y="124"/>
                  </a:cubicBezTo>
                  <a:cubicBezTo>
                    <a:pt x="121" y="123"/>
                    <a:pt x="121" y="123"/>
                    <a:pt x="121" y="123"/>
                  </a:cubicBezTo>
                  <a:cubicBezTo>
                    <a:pt x="122" y="123"/>
                    <a:pt x="122" y="123"/>
                    <a:pt x="122" y="123"/>
                  </a:cubicBezTo>
                  <a:cubicBezTo>
                    <a:pt x="122" y="123"/>
                    <a:pt x="122" y="123"/>
                    <a:pt x="123" y="123"/>
                  </a:cubicBezTo>
                  <a:cubicBezTo>
                    <a:pt x="137" y="122"/>
                    <a:pt x="149" y="110"/>
                    <a:pt x="150" y="96"/>
                  </a:cubicBezTo>
                  <a:cubicBezTo>
                    <a:pt x="150" y="80"/>
                    <a:pt x="138" y="67"/>
                    <a:pt x="122" y="66"/>
                  </a:cubicBezTo>
                  <a:close/>
                  <a:moveTo>
                    <a:pt x="137" y="111"/>
                  </a:moveTo>
                  <a:cubicBezTo>
                    <a:pt x="133" y="115"/>
                    <a:pt x="127" y="118"/>
                    <a:pt x="121" y="118"/>
                  </a:cubicBezTo>
                  <a:cubicBezTo>
                    <a:pt x="121" y="118"/>
                    <a:pt x="121" y="118"/>
                    <a:pt x="121" y="118"/>
                  </a:cubicBezTo>
                  <a:cubicBezTo>
                    <a:pt x="114" y="117"/>
                    <a:pt x="109" y="115"/>
                    <a:pt x="105" y="110"/>
                  </a:cubicBezTo>
                  <a:cubicBezTo>
                    <a:pt x="101" y="106"/>
                    <a:pt x="98" y="100"/>
                    <a:pt x="99" y="94"/>
                  </a:cubicBezTo>
                  <a:cubicBezTo>
                    <a:pt x="99" y="88"/>
                    <a:pt x="101" y="82"/>
                    <a:pt x="106" y="78"/>
                  </a:cubicBezTo>
                  <a:cubicBezTo>
                    <a:pt x="110" y="74"/>
                    <a:pt x="116" y="72"/>
                    <a:pt x="122" y="72"/>
                  </a:cubicBezTo>
                  <a:cubicBezTo>
                    <a:pt x="135" y="72"/>
                    <a:pt x="145" y="83"/>
                    <a:pt x="144" y="96"/>
                  </a:cubicBezTo>
                  <a:cubicBezTo>
                    <a:pt x="144" y="102"/>
                    <a:pt x="142" y="107"/>
                    <a:pt x="137" y="1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78" name="Freeform 10">
              <a:extLst>
                <a:ext uri="{FF2B5EF4-FFF2-40B4-BE49-F238E27FC236}">
                  <a16:creationId xmlns:a16="http://schemas.microsoft.com/office/drawing/2014/main" id="{C70FD285-AD02-459B-9ED0-0F5EB0888C7E}"/>
                </a:ext>
              </a:extLst>
            </p:cNvPr>
            <p:cNvSpPr>
              <a:spLocks noChangeAspect="1" noEditPoints="1"/>
            </p:cNvSpPr>
            <p:nvPr/>
          </p:nvSpPr>
          <p:spPr bwMode="auto">
            <a:xfrm>
              <a:off x="2055813" y="2482850"/>
              <a:ext cx="98425" cy="96838"/>
            </a:xfrm>
            <a:custGeom>
              <a:avLst/>
              <a:gdLst>
                <a:gd name="T0" fmla="*/ 15 w 31"/>
                <a:gd name="T1" fmla="*/ 4 h 30"/>
                <a:gd name="T2" fmla="*/ 16 w 31"/>
                <a:gd name="T3" fmla="*/ 4 h 30"/>
                <a:gd name="T4" fmla="*/ 23 w 31"/>
                <a:gd name="T5" fmla="*/ 8 h 30"/>
                <a:gd name="T6" fmla="*/ 26 w 31"/>
                <a:gd name="T7" fmla="*/ 15 h 30"/>
                <a:gd name="T8" fmla="*/ 22 w 31"/>
                <a:gd name="T9" fmla="*/ 22 h 30"/>
                <a:gd name="T10" fmla="*/ 15 w 31"/>
                <a:gd name="T11" fmla="*/ 25 h 30"/>
                <a:gd name="T12" fmla="*/ 15 w 31"/>
                <a:gd name="T13" fmla="*/ 25 h 30"/>
                <a:gd name="T14" fmla="*/ 5 w 31"/>
                <a:gd name="T15" fmla="*/ 14 h 30"/>
                <a:gd name="T16" fmla="*/ 8 w 31"/>
                <a:gd name="T17" fmla="*/ 7 h 30"/>
                <a:gd name="T18" fmla="*/ 15 w 31"/>
                <a:gd name="T19" fmla="*/ 4 h 30"/>
                <a:gd name="T20" fmla="*/ 15 w 31"/>
                <a:gd name="T21" fmla="*/ 0 h 30"/>
                <a:gd name="T22" fmla="*/ 5 w 31"/>
                <a:gd name="T23" fmla="*/ 4 h 30"/>
                <a:gd name="T24" fmla="*/ 0 w 31"/>
                <a:gd name="T25" fmla="*/ 14 h 30"/>
                <a:gd name="T26" fmla="*/ 15 w 31"/>
                <a:gd name="T27" fmla="*/ 30 h 30"/>
                <a:gd name="T28" fmla="*/ 15 w 31"/>
                <a:gd name="T29" fmla="*/ 30 h 30"/>
                <a:gd name="T30" fmla="*/ 26 w 31"/>
                <a:gd name="T31" fmla="*/ 26 h 30"/>
                <a:gd name="T32" fmla="*/ 31 w 31"/>
                <a:gd name="T33" fmla="*/ 15 h 30"/>
                <a:gd name="T34" fmla="*/ 27 w 31"/>
                <a:gd name="T35" fmla="*/ 4 h 30"/>
                <a:gd name="T36" fmla="*/ 16 w 31"/>
                <a:gd name="T37" fmla="*/ 0 h 30"/>
                <a:gd name="T38" fmla="*/ 16 w 31"/>
                <a:gd name="T39" fmla="*/ 0 h 30"/>
                <a:gd name="T40" fmla="*/ 15 w 31"/>
                <a:gd name="T41"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1" h="30">
                  <a:moveTo>
                    <a:pt x="15" y="4"/>
                  </a:moveTo>
                  <a:cubicBezTo>
                    <a:pt x="16" y="4"/>
                    <a:pt x="16" y="4"/>
                    <a:pt x="16" y="4"/>
                  </a:cubicBezTo>
                  <a:cubicBezTo>
                    <a:pt x="19" y="5"/>
                    <a:pt x="21" y="6"/>
                    <a:pt x="23" y="8"/>
                  </a:cubicBezTo>
                  <a:cubicBezTo>
                    <a:pt x="25" y="10"/>
                    <a:pt x="26" y="12"/>
                    <a:pt x="26" y="15"/>
                  </a:cubicBezTo>
                  <a:cubicBezTo>
                    <a:pt x="26" y="18"/>
                    <a:pt x="24" y="20"/>
                    <a:pt x="22" y="22"/>
                  </a:cubicBezTo>
                  <a:cubicBezTo>
                    <a:pt x="21" y="24"/>
                    <a:pt x="18" y="25"/>
                    <a:pt x="15" y="25"/>
                  </a:cubicBezTo>
                  <a:cubicBezTo>
                    <a:pt x="15" y="25"/>
                    <a:pt x="15" y="25"/>
                    <a:pt x="15" y="25"/>
                  </a:cubicBezTo>
                  <a:cubicBezTo>
                    <a:pt x="9" y="25"/>
                    <a:pt x="5" y="20"/>
                    <a:pt x="5" y="14"/>
                  </a:cubicBezTo>
                  <a:cubicBezTo>
                    <a:pt x="5" y="12"/>
                    <a:pt x="6" y="9"/>
                    <a:pt x="8" y="7"/>
                  </a:cubicBezTo>
                  <a:cubicBezTo>
                    <a:pt x="10" y="5"/>
                    <a:pt x="13" y="4"/>
                    <a:pt x="15" y="4"/>
                  </a:cubicBezTo>
                  <a:moveTo>
                    <a:pt x="15" y="0"/>
                  </a:moveTo>
                  <a:cubicBezTo>
                    <a:pt x="12" y="0"/>
                    <a:pt x="8" y="1"/>
                    <a:pt x="5" y="4"/>
                  </a:cubicBezTo>
                  <a:cubicBezTo>
                    <a:pt x="2" y="6"/>
                    <a:pt x="1" y="10"/>
                    <a:pt x="0" y="14"/>
                  </a:cubicBezTo>
                  <a:cubicBezTo>
                    <a:pt x="0" y="22"/>
                    <a:pt x="7" y="30"/>
                    <a:pt x="15" y="30"/>
                  </a:cubicBezTo>
                  <a:cubicBezTo>
                    <a:pt x="15" y="30"/>
                    <a:pt x="15" y="30"/>
                    <a:pt x="15" y="30"/>
                  </a:cubicBezTo>
                  <a:cubicBezTo>
                    <a:pt x="19" y="30"/>
                    <a:pt x="23" y="28"/>
                    <a:pt x="26" y="26"/>
                  </a:cubicBezTo>
                  <a:cubicBezTo>
                    <a:pt x="29" y="23"/>
                    <a:pt x="30" y="19"/>
                    <a:pt x="31" y="15"/>
                  </a:cubicBezTo>
                  <a:cubicBezTo>
                    <a:pt x="31" y="11"/>
                    <a:pt x="29" y="7"/>
                    <a:pt x="27" y="4"/>
                  </a:cubicBezTo>
                  <a:cubicBezTo>
                    <a:pt x="24" y="1"/>
                    <a:pt x="20" y="0"/>
                    <a:pt x="16" y="0"/>
                  </a:cubicBezTo>
                  <a:cubicBezTo>
                    <a:pt x="16" y="0"/>
                    <a:pt x="16" y="0"/>
                    <a:pt x="16" y="0"/>
                  </a:cubicBezTo>
                  <a:cubicBezTo>
                    <a:pt x="16" y="0"/>
                    <a:pt x="16" y="0"/>
                    <a:pt x="1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grpSp>
      <p:grpSp>
        <p:nvGrpSpPr>
          <p:cNvPr id="79" name="Group 78">
            <a:extLst>
              <a:ext uri="{FF2B5EF4-FFF2-40B4-BE49-F238E27FC236}">
                <a16:creationId xmlns:a16="http://schemas.microsoft.com/office/drawing/2014/main" id="{77883D69-AB60-47F5-B70F-34C21295E945}"/>
              </a:ext>
            </a:extLst>
          </p:cNvPr>
          <p:cNvGrpSpPr>
            <a:grpSpLocks noChangeAspect="1"/>
          </p:cNvGrpSpPr>
          <p:nvPr/>
        </p:nvGrpSpPr>
        <p:grpSpPr>
          <a:xfrm>
            <a:off x="707267" y="1400902"/>
            <a:ext cx="460832" cy="462188"/>
            <a:chOff x="2735263" y="1152525"/>
            <a:chExt cx="539750" cy="541338"/>
          </a:xfrm>
          <a:solidFill>
            <a:schemeClr val="accent2"/>
          </a:solidFill>
        </p:grpSpPr>
        <p:sp>
          <p:nvSpPr>
            <p:cNvPr id="80" name="Freeform 14">
              <a:extLst>
                <a:ext uri="{FF2B5EF4-FFF2-40B4-BE49-F238E27FC236}">
                  <a16:creationId xmlns:a16="http://schemas.microsoft.com/office/drawing/2014/main" id="{E03100B1-8983-48EA-A4D8-DB3C4CF63B3E}"/>
                </a:ext>
              </a:extLst>
            </p:cNvPr>
            <p:cNvSpPr>
              <a:spLocks noChangeAspect="1" noEditPoints="1"/>
            </p:cNvSpPr>
            <p:nvPr/>
          </p:nvSpPr>
          <p:spPr bwMode="auto">
            <a:xfrm>
              <a:off x="2735263" y="1152525"/>
              <a:ext cx="539750" cy="541338"/>
            </a:xfrm>
            <a:custGeom>
              <a:avLst/>
              <a:gdLst>
                <a:gd name="T0" fmla="*/ 154 w 169"/>
                <a:gd name="T1" fmla="*/ 0 h 169"/>
                <a:gd name="T2" fmla="*/ 15 w 169"/>
                <a:gd name="T3" fmla="*/ 0 h 169"/>
                <a:gd name="T4" fmla="*/ 0 w 169"/>
                <a:gd name="T5" fmla="*/ 15 h 169"/>
                <a:gd name="T6" fmla="*/ 0 w 169"/>
                <a:gd name="T7" fmla="*/ 154 h 169"/>
                <a:gd name="T8" fmla="*/ 15 w 169"/>
                <a:gd name="T9" fmla="*/ 169 h 169"/>
                <a:gd name="T10" fmla="*/ 154 w 169"/>
                <a:gd name="T11" fmla="*/ 169 h 169"/>
                <a:gd name="T12" fmla="*/ 169 w 169"/>
                <a:gd name="T13" fmla="*/ 154 h 169"/>
                <a:gd name="T14" fmla="*/ 169 w 169"/>
                <a:gd name="T15" fmla="*/ 15 h 169"/>
                <a:gd name="T16" fmla="*/ 154 w 169"/>
                <a:gd name="T17" fmla="*/ 0 h 169"/>
                <a:gd name="T18" fmla="*/ 162 w 169"/>
                <a:gd name="T19" fmla="*/ 154 h 169"/>
                <a:gd name="T20" fmla="*/ 154 w 169"/>
                <a:gd name="T21" fmla="*/ 162 h 169"/>
                <a:gd name="T22" fmla="*/ 15 w 169"/>
                <a:gd name="T23" fmla="*/ 162 h 169"/>
                <a:gd name="T24" fmla="*/ 7 w 169"/>
                <a:gd name="T25" fmla="*/ 154 h 169"/>
                <a:gd name="T26" fmla="*/ 7 w 169"/>
                <a:gd name="T27" fmla="*/ 15 h 169"/>
                <a:gd name="T28" fmla="*/ 15 w 169"/>
                <a:gd name="T29" fmla="*/ 7 h 169"/>
                <a:gd name="T30" fmla="*/ 154 w 169"/>
                <a:gd name="T31" fmla="*/ 7 h 169"/>
                <a:gd name="T32" fmla="*/ 162 w 169"/>
                <a:gd name="T33" fmla="*/ 15 h 169"/>
                <a:gd name="T34" fmla="*/ 162 w 169"/>
                <a:gd name="T35" fmla="*/ 154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9" h="169">
                  <a:moveTo>
                    <a:pt x="154" y="0"/>
                  </a:moveTo>
                  <a:cubicBezTo>
                    <a:pt x="15" y="0"/>
                    <a:pt x="15" y="0"/>
                    <a:pt x="15" y="0"/>
                  </a:cubicBezTo>
                  <a:cubicBezTo>
                    <a:pt x="7" y="0"/>
                    <a:pt x="0" y="7"/>
                    <a:pt x="0" y="15"/>
                  </a:cubicBezTo>
                  <a:cubicBezTo>
                    <a:pt x="0" y="154"/>
                    <a:pt x="0" y="154"/>
                    <a:pt x="0" y="154"/>
                  </a:cubicBezTo>
                  <a:cubicBezTo>
                    <a:pt x="0" y="162"/>
                    <a:pt x="7" y="169"/>
                    <a:pt x="15" y="169"/>
                  </a:cubicBezTo>
                  <a:cubicBezTo>
                    <a:pt x="154" y="169"/>
                    <a:pt x="154" y="169"/>
                    <a:pt x="154" y="169"/>
                  </a:cubicBezTo>
                  <a:cubicBezTo>
                    <a:pt x="161" y="169"/>
                    <a:pt x="169" y="162"/>
                    <a:pt x="169" y="154"/>
                  </a:cubicBezTo>
                  <a:cubicBezTo>
                    <a:pt x="169" y="15"/>
                    <a:pt x="169" y="15"/>
                    <a:pt x="169" y="15"/>
                  </a:cubicBezTo>
                  <a:cubicBezTo>
                    <a:pt x="169" y="7"/>
                    <a:pt x="161" y="0"/>
                    <a:pt x="154" y="0"/>
                  </a:cubicBezTo>
                  <a:close/>
                  <a:moveTo>
                    <a:pt x="162" y="154"/>
                  </a:moveTo>
                  <a:cubicBezTo>
                    <a:pt x="162" y="158"/>
                    <a:pt x="158" y="162"/>
                    <a:pt x="154" y="162"/>
                  </a:cubicBezTo>
                  <a:cubicBezTo>
                    <a:pt x="15" y="162"/>
                    <a:pt x="15" y="162"/>
                    <a:pt x="15" y="162"/>
                  </a:cubicBezTo>
                  <a:cubicBezTo>
                    <a:pt x="11" y="162"/>
                    <a:pt x="7" y="158"/>
                    <a:pt x="7" y="154"/>
                  </a:cubicBezTo>
                  <a:cubicBezTo>
                    <a:pt x="7" y="15"/>
                    <a:pt x="7" y="15"/>
                    <a:pt x="7" y="15"/>
                  </a:cubicBezTo>
                  <a:cubicBezTo>
                    <a:pt x="7" y="11"/>
                    <a:pt x="11" y="7"/>
                    <a:pt x="15" y="7"/>
                  </a:cubicBezTo>
                  <a:cubicBezTo>
                    <a:pt x="154" y="7"/>
                    <a:pt x="154" y="7"/>
                    <a:pt x="154" y="7"/>
                  </a:cubicBezTo>
                  <a:cubicBezTo>
                    <a:pt x="158" y="7"/>
                    <a:pt x="162" y="11"/>
                    <a:pt x="162" y="15"/>
                  </a:cubicBezTo>
                  <a:lnTo>
                    <a:pt x="162"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81" name="Freeform 15">
              <a:extLst>
                <a:ext uri="{FF2B5EF4-FFF2-40B4-BE49-F238E27FC236}">
                  <a16:creationId xmlns:a16="http://schemas.microsoft.com/office/drawing/2014/main" id="{8E31FD3D-FFB7-45D2-A9CD-39A6ECFBE71D}"/>
                </a:ext>
              </a:extLst>
            </p:cNvPr>
            <p:cNvSpPr>
              <a:spLocks noChangeAspect="1" noEditPoints="1"/>
            </p:cNvSpPr>
            <p:nvPr/>
          </p:nvSpPr>
          <p:spPr bwMode="auto">
            <a:xfrm>
              <a:off x="2855913" y="1277938"/>
              <a:ext cx="293688" cy="293688"/>
            </a:xfrm>
            <a:custGeom>
              <a:avLst/>
              <a:gdLst>
                <a:gd name="T0" fmla="*/ 85 w 92"/>
                <a:gd name="T1" fmla="*/ 30 h 92"/>
                <a:gd name="T2" fmla="*/ 61 w 92"/>
                <a:gd name="T3" fmla="*/ 30 h 92"/>
                <a:gd name="T4" fmla="*/ 61 w 92"/>
                <a:gd name="T5" fmla="*/ 7 h 92"/>
                <a:gd name="T6" fmla="*/ 54 w 92"/>
                <a:gd name="T7" fmla="*/ 0 h 92"/>
                <a:gd name="T8" fmla="*/ 38 w 92"/>
                <a:gd name="T9" fmla="*/ 0 h 92"/>
                <a:gd name="T10" fmla="*/ 31 w 92"/>
                <a:gd name="T11" fmla="*/ 7 h 92"/>
                <a:gd name="T12" fmla="*/ 31 w 92"/>
                <a:gd name="T13" fmla="*/ 30 h 92"/>
                <a:gd name="T14" fmla="*/ 8 w 92"/>
                <a:gd name="T15" fmla="*/ 30 h 92"/>
                <a:gd name="T16" fmla="*/ 0 w 92"/>
                <a:gd name="T17" fmla="*/ 38 h 92"/>
                <a:gd name="T18" fmla="*/ 0 w 92"/>
                <a:gd name="T19" fmla="*/ 53 h 92"/>
                <a:gd name="T20" fmla="*/ 8 w 92"/>
                <a:gd name="T21" fmla="*/ 61 h 92"/>
                <a:gd name="T22" fmla="*/ 31 w 92"/>
                <a:gd name="T23" fmla="*/ 61 h 92"/>
                <a:gd name="T24" fmla="*/ 31 w 92"/>
                <a:gd name="T25" fmla="*/ 84 h 92"/>
                <a:gd name="T26" fmla="*/ 38 w 92"/>
                <a:gd name="T27" fmla="*/ 92 h 92"/>
                <a:gd name="T28" fmla="*/ 54 w 92"/>
                <a:gd name="T29" fmla="*/ 92 h 92"/>
                <a:gd name="T30" fmla="*/ 61 w 92"/>
                <a:gd name="T31" fmla="*/ 84 h 92"/>
                <a:gd name="T32" fmla="*/ 61 w 92"/>
                <a:gd name="T33" fmla="*/ 61 h 92"/>
                <a:gd name="T34" fmla="*/ 85 w 92"/>
                <a:gd name="T35" fmla="*/ 61 h 92"/>
                <a:gd name="T36" fmla="*/ 92 w 92"/>
                <a:gd name="T37" fmla="*/ 53 h 92"/>
                <a:gd name="T38" fmla="*/ 92 w 92"/>
                <a:gd name="T39" fmla="*/ 38 h 92"/>
                <a:gd name="T40" fmla="*/ 85 w 92"/>
                <a:gd name="T41" fmla="*/ 30 h 92"/>
                <a:gd name="T42" fmla="*/ 85 w 92"/>
                <a:gd name="T43" fmla="*/ 54 h 92"/>
                <a:gd name="T44" fmla="*/ 54 w 92"/>
                <a:gd name="T45" fmla="*/ 54 h 92"/>
                <a:gd name="T46" fmla="*/ 54 w 92"/>
                <a:gd name="T47" fmla="*/ 85 h 92"/>
                <a:gd name="T48" fmla="*/ 38 w 92"/>
                <a:gd name="T49" fmla="*/ 85 h 92"/>
                <a:gd name="T50" fmla="*/ 38 w 92"/>
                <a:gd name="T51" fmla="*/ 54 h 92"/>
                <a:gd name="T52" fmla="*/ 7 w 92"/>
                <a:gd name="T53" fmla="*/ 54 h 92"/>
                <a:gd name="T54" fmla="*/ 7 w 92"/>
                <a:gd name="T55" fmla="*/ 37 h 92"/>
                <a:gd name="T56" fmla="*/ 38 w 92"/>
                <a:gd name="T57" fmla="*/ 37 h 92"/>
                <a:gd name="T58" fmla="*/ 38 w 92"/>
                <a:gd name="T59" fmla="*/ 6 h 92"/>
                <a:gd name="T60" fmla="*/ 54 w 92"/>
                <a:gd name="T61" fmla="*/ 6 h 92"/>
                <a:gd name="T62" fmla="*/ 54 w 92"/>
                <a:gd name="T63" fmla="*/ 37 h 92"/>
                <a:gd name="T64" fmla="*/ 85 w 92"/>
                <a:gd name="T65" fmla="*/ 37 h 92"/>
                <a:gd name="T66" fmla="*/ 85 w 92"/>
                <a:gd name="T67" fmla="*/ 5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2" h="92">
                  <a:moveTo>
                    <a:pt x="85" y="30"/>
                  </a:moveTo>
                  <a:cubicBezTo>
                    <a:pt x="61" y="30"/>
                    <a:pt x="61" y="30"/>
                    <a:pt x="61" y="30"/>
                  </a:cubicBezTo>
                  <a:cubicBezTo>
                    <a:pt x="61" y="7"/>
                    <a:pt x="61" y="7"/>
                    <a:pt x="61" y="7"/>
                  </a:cubicBezTo>
                  <a:cubicBezTo>
                    <a:pt x="61" y="3"/>
                    <a:pt x="58" y="0"/>
                    <a:pt x="54" y="0"/>
                  </a:cubicBezTo>
                  <a:cubicBezTo>
                    <a:pt x="38" y="0"/>
                    <a:pt x="38" y="0"/>
                    <a:pt x="38" y="0"/>
                  </a:cubicBezTo>
                  <a:cubicBezTo>
                    <a:pt x="35" y="0"/>
                    <a:pt x="31" y="3"/>
                    <a:pt x="31" y="7"/>
                  </a:cubicBezTo>
                  <a:cubicBezTo>
                    <a:pt x="31" y="30"/>
                    <a:pt x="31" y="30"/>
                    <a:pt x="31" y="30"/>
                  </a:cubicBezTo>
                  <a:cubicBezTo>
                    <a:pt x="8" y="30"/>
                    <a:pt x="8" y="30"/>
                    <a:pt x="8" y="30"/>
                  </a:cubicBezTo>
                  <a:cubicBezTo>
                    <a:pt x="4" y="30"/>
                    <a:pt x="0" y="34"/>
                    <a:pt x="0" y="38"/>
                  </a:cubicBezTo>
                  <a:cubicBezTo>
                    <a:pt x="0" y="53"/>
                    <a:pt x="0" y="53"/>
                    <a:pt x="0" y="53"/>
                  </a:cubicBezTo>
                  <a:cubicBezTo>
                    <a:pt x="0" y="57"/>
                    <a:pt x="4" y="61"/>
                    <a:pt x="8" y="61"/>
                  </a:cubicBezTo>
                  <a:cubicBezTo>
                    <a:pt x="31" y="61"/>
                    <a:pt x="31" y="61"/>
                    <a:pt x="31" y="61"/>
                  </a:cubicBezTo>
                  <a:cubicBezTo>
                    <a:pt x="31" y="84"/>
                    <a:pt x="31" y="84"/>
                    <a:pt x="31" y="84"/>
                  </a:cubicBezTo>
                  <a:cubicBezTo>
                    <a:pt x="31" y="88"/>
                    <a:pt x="35" y="92"/>
                    <a:pt x="38" y="92"/>
                  </a:cubicBezTo>
                  <a:cubicBezTo>
                    <a:pt x="54" y="92"/>
                    <a:pt x="54" y="92"/>
                    <a:pt x="54" y="92"/>
                  </a:cubicBezTo>
                  <a:cubicBezTo>
                    <a:pt x="58" y="92"/>
                    <a:pt x="61" y="88"/>
                    <a:pt x="61" y="84"/>
                  </a:cubicBezTo>
                  <a:cubicBezTo>
                    <a:pt x="61" y="61"/>
                    <a:pt x="61" y="61"/>
                    <a:pt x="61" y="61"/>
                  </a:cubicBezTo>
                  <a:cubicBezTo>
                    <a:pt x="85" y="61"/>
                    <a:pt x="85" y="61"/>
                    <a:pt x="85" y="61"/>
                  </a:cubicBezTo>
                  <a:cubicBezTo>
                    <a:pt x="88" y="61"/>
                    <a:pt x="92" y="57"/>
                    <a:pt x="92" y="53"/>
                  </a:cubicBezTo>
                  <a:cubicBezTo>
                    <a:pt x="92" y="38"/>
                    <a:pt x="92" y="38"/>
                    <a:pt x="92" y="38"/>
                  </a:cubicBezTo>
                  <a:cubicBezTo>
                    <a:pt x="92" y="34"/>
                    <a:pt x="88" y="30"/>
                    <a:pt x="85" y="30"/>
                  </a:cubicBezTo>
                  <a:close/>
                  <a:moveTo>
                    <a:pt x="85" y="54"/>
                  </a:moveTo>
                  <a:cubicBezTo>
                    <a:pt x="54" y="54"/>
                    <a:pt x="54" y="54"/>
                    <a:pt x="54" y="54"/>
                  </a:cubicBezTo>
                  <a:cubicBezTo>
                    <a:pt x="54" y="85"/>
                    <a:pt x="54" y="85"/>
                    <a:pt x="54" y="85"/>
                  </a:cubicBezTo>
                  <a:cubicBezTo>
                    <a:pt x="38" y="85"/>
                    <a:pt x="38" y="85"/>
                    <a:pt x="38" y="85"/>
                  </a:cubicBezTo>
                  <a:cubicBezTo>
                    <a:pt x="38" y="54"/>
                    <a:pt x="38" y="54"/>
                    <a:pt x="38" y="54"/>
                  </a:cubicBezTo>
                  <a:cubicBezTo>
                    <a:pt x="7" y="54"/>
                    <a:pt x="7" y="54"/>
                    <a:pt x="7" y="54"/>
                  </a:cubicBezTo>
                  <a:cubicBezTo>
                    <a:pt x="7" y="37"/>
                    <a:pt x="7" y="37"/>
                    <a:pt x="7" y="37"/>
                  </a:cubicBezTo>
                  <a:cubicBezTo>
                    <a:pt x="38" y="37"/>
                    <a:pt x="38" y="37"/>
                    <a:pt x="38" y="37"/>
                  </a:cubicBezTo>
                  <a:cubicBezTo>
                    <a:pt x="38" y="6"/>
                    <a:pt x="38" y="6"/>
                    <a:pt x="38" y="6"/>
                  </a:cubicBezTo>
                  <a:cubicBezTo>
                    <a:pt x="54" y="6"/>
                    <a:pt x="54" y="6"/>
                    <a:pt x="54" y="6"/>
                  </a:cubicBezTo>
                  <a:cubicBezTo>
                    <a:pt x="54" y="37"/>
                    <a:pt x="54" y="37"/>
                    <a:pt x="54" y="37"/>
                  </a:cubicBezTo>
                  <a:cubicBezTo>
                    <a:pt x="85" y="37"/>
                    <a:pt x="85" y="37"/>
                    <a:pt x="85" y="37"/>
                  </a:cubicBezTo>
                  <a:lnTo>
                    <a:pt x="85" y="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grpSp>
      <p:grpSp>
        <p:nvGrpSpPr>
          <p:cNvPr id="82" name="Group 81">
            <a:extLst>
              <a:ext uri="{FF2B5EF4-FFF2-40B4-BE49-F238E27FC236}">
                <a16:creationId xmlns:a16="http://schemas.microsoft.com/office/drawing/2014/main" id="{55ED2387-2C79-4321-8FD8-EFA5D773DA6A}"/>
              </a:ext>
            </a:extLst>
          </p:cNvPr>
          <p:cNvGrpSpPr>
            <a:grpSpLocks noChangeAspect="1"/>
          </p:cNvGrpSpPr>
          <p:nvPr/>
        </p:nvGrpSpPr>
        <p:grpSpPr>
          <a:xfrm>
            <a:off x="8545667" y="1298278"/>
            <a:ext cx="714375" cy="666750"/>
            <a:chOff x="1771650" y="4233863"/>
            <a:chExt cx="714375" cy="666750"/>
          </a:xfrm>
          <a:solidFill>
            <a:schemeClr val="accent5"/>
          </a:solidFill>
        </p:grpSpPr>
        <p:sp>
          <p:nvSpPr>
            <p:cNvPr id="83" name="Oval 127">
              <a:extLst>
                <a:ext uri="{FF2B5EF4-FFF2-40B4-BE49-F238E27FC236}">
                  <a16:creationId xmlns:a16="http://schemas.microsoft.com/office/drawing/2014/main" id="{974FC746-1252-4824-A7F1-FD0E6701D0F8}"/>
                </a:ext>
              </a:extLst>
            </p:cNvPr>
            <p:cNvSpPr>
              <a:spLocks noChangeArrowheads="1"/>
            </p:cNvSpPr>
            <p:nvPr/>
          </p:nvSpPr>
          <p:spPr bwMode="auto">
            <a:xfrm>
              <a:off x="1771650" y="4545013"/>
              <a:ext cx="44450" cy="444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84" name="Freeform 128">
              <a:extLst>
                <a:ext uri="{FF2B5EF4-FFF2-40B4-BE49-F238E27FC236}">
                  <a16:creationId xmlns:a16="http://schemas.microsoft.com/office/drawing/2014/main" id="{D4910926-F998-45B5-9092-877B94F7124E}"/>
                </a:ext>
              </a:extLst>
            </p:cNvPr>
            <p:cNvSpPr>
              <a:spLocks/>
            </p:cNvSpPr>
            <p:nvPr/>
          </p:nvSpPr>
          <p:spPr bwMode="auto">
            <a:xfrm>
              <a:off x="1835150" y="4560888"/>
              <a:ext cx="19050" cy="19050"/>
            </a:xfrm>
            <a:custGeom>
              <a:avLst/>
              <a:gdLst>
                <a:gd name="T0" fmla="*/ 3 w 6"/>
                <a:gd name="T1" fmla="*/ 6 h 6"/>
                <a:gd name="T2" fmla="*/ 0 w 6"/>
                <a:gd name="T3" fmla="*/ 3 h 6"/>
                <a:gd name="T4" fmla="*/ 3 w 6"/>
                <a:gd name="T5" fmla="*/ 0 h 6"/>
                <a:gd name="T6" fmla="*/ 3 w 6"/>
                <a:gd name="T7" fmla="*/ 0 h 6"/>
                <a:gd name="T8" fmla="*/ 6 w 6"/>
                <a:gd name="T9" fmla="*/ 3 h 6"/>
                <a:gd name="T10" fmla="*/ 3 w 6"/>
                <a:gd name="T11" fmla="*/ 6 h 6"/>
              </a:gdLst>
              <a:ahLst/>
              <a:cxnLst>
                <a:cxn ang="0">
                  <a:pos x="T0" y="T1"/>
                </a:cxn>
                <a:cxn ang="0">
                  <a:pos x="T2" y="T3"/>
                </a:cxn>
                <a:cxn ang="0">
                  <a:pos x="T4" y="T5"/>
                </a:cxn>
                <a:cxn ang="0">
                  <a:pos x="T6" y="T7"/>
                </a:cxn>
                <a:cxn ang="0">
                  <a:pos x="T8" y="T9"/>
                </a:cxn>
                <a:cxn ang="0">
                  <a:pos x="T10" y="T11"/>
                </a:cxn>
              </a:cxnLst>
              <a:rect l="0" t="0" r="r" b="b"/>
              <a:pathLst>
                <a:path w="6" h="6">
                  <a:moveTo>
                    <a:pt x="3" y="6"/>
                  </a:moveTo>
                  <a:cubicBezTo>
                    <a:pt x="1" y="6"/>
                    <a:pt x="0" y="4"/>
                    <a:pt x="0" y="3"/>
                  </a:cubicBezTo>
                  <a:cubicBezTo>
                    <a:pt x="0" y="1"/>
                    <a:pt x="1" y="0"/>
                    <a:pt x="3" y="0"/>
                  </a:cubicBezTo>
                  <a:cubicBezTo>
                    <a:pt x="3" y="0"/>
                    <a:pt x="3" y="0"/>
                    <a:pt x="3" y="0"/>
                  </a:cubicBezTo>
                  <a:cubicBezTo>
                    <a:pt x="5" y="0"/>
                    <a:pt x="6" y="1"/>
                    <a:pt x="6" y="3"/>
                  </a:cubicBezTo>
                  <a:cubicBezTo>
                    <a:pt x="6" y="4"/>
                    <a:pt x="5"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85" name="Freeform 129">
              <a:extLst>
                <a:ext uri="{FF2B5EF4-FFF2-40B4-BE49-F238E27FC236}">
                  <a16:creationId xmlns:a16="http://schemas.microsoft.com/office/drawing/2014/main" id="{543760DD-A767-46BD-B442-569230560A9B}"/>
                </a:ext>
              </a:extLst>
            </p:cNvPr>
            <p:cNvSpPr>
              <a:spLocks noEditPoints="1"/>
            </p:cNvSpPr>
            <p:nvPr/>
          </p:nvSpPr>
          <p:spPr bwMode="auto">
            <a:xfrm>
              <a:off x="1866900" y="4560888"/>
              <a:ext cx="52387" cy="19050"/>
            </a:xfrm>
            <a:custGeom>
              <a:avLst/>
              <a:gdLst>
                <a:gd name="T0" fmla="*/ 13 w 16"/>
                <a:gd name="T1" fmla="*/ 6 h 6"/>
                <a:gd name="T2" fmla="*/ 10 w 16"/>
                <a:gd name="T3" fmla="*/ 3 h 6"/>
                <a:gd name="T4" fmla="*/ 13 w 16"/>
                <a:gd name="T5" fmla="*/ 0 h 6"/>
                <a:gd name="T6" fmla="*/ 13 w 16"/>
                <a:gd name="T7" fmla="*/ 0 h 6"/>
                <a:gd name="T8" fmla="*/ 16 w 16"/>
                <a:gd name="T9" fmla="*/ 3 h 6"/>
                <a:gd name="T10" fmla="*/ 13 w 16"/>
                <a:gd name="T11" fmla="*/ 6 h 6"/>
                <a:gd name="T12" fmla="*/ 3 w 16"/>
                <a:gd name="T13" fmla="*/ 6 h 6"/>
                <a:gd name="T14" fmla="*/ 0 w 16"/>
                <a:gd name="T15" fmla="*/ 3 h 6"/>
                <a:gd name="T16" fmla="*/ 3 w 16"/>
                <a:gd name="T17" fmla="*/ 0 h 6"/>
                <a:gd name="T18" fmla="*/ 3 w 16"/>
                <a:gd name="T19" fmla="*/ 0 h 6"/>
                <a:gd name="T20" fmla="*/ 6 w 16"/>
                <a:gd name="T21" fmla="*/ 3 h 6"/>
                <a:gd name="T22" fmla="*/ 3 w 16"/>
                <a:gd name="T23" fmla="*/ 6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 h="6">
                  <a:moveTo>
                    <a:pt x="13" y="6"/>
                  </a:moveTo>
                  <a:cubicBezTo>
                    <a:pt x="12" y="6"/>
                    <a:pt x="10" y="4"/>
                    <a:pt x="10" y="3"/>
                  </a:cubicBezTo>
                  <a:cubicBezTo>
                    <a:pt x="10" y="1"/>
                    <a:pt x="11" y="0"/>
                    <a:pt x="13" y="0"/>
                  </a:cubicBezTo>
                  <a:cubicBezTo>
                    <a:pt x="13" y="0"/>
                    <a:pt x="13" y="0"/>
                    <a:pt x="13" y="0"/>
                  </a:cubicBezTo>
                  <a:cubicBezTo>
                    <a:pt x="15" y="0"/>
                    <a:pt x="16" y="1"/>
                    <a:pt x="16" y="3"/>
                  </a:cubicBezTo>
                  <a:cubicBezTo>
                    <a:pt x="16" y="4"/>
                    <a:pt x="15" y="6"/>
                    <a:pt x="13" y="6"/>
                  </a:cubicBezTo>
                  <a:close/>
                  <a:moveTo>
                    <a:pt x="3" y="6"/>
                  </a:moveTo>
                  <a:cubicBezTo>
                    <a:pt x="1" y="6"/>
                    <a:pt x="0" y="4"/>
                    <a:pt x="0" y="3"/>
                  </a:cubicBezTo>
                  <a:cubicBezTo>
                    <a:pt x="0" y="1"/>
                    <a:pt x="1" y="0"/>
                    <a:pt x="3" y="0"/>
                  </a:cubicBezTo>
                  <a:cubicBezTo>
                    <a:pt x="3" y="0"/>
                    <a:pt x="3" y="0"/>
                    <a:pt x="3" y="0"/>
                  </a:cubicBezTo>
                  <a:cubicBezTo>
                    <a:pt x="5" y="0"/>
                    <a:pt x="6" y="1"/>
                    <a:pt x="6" y="3"/>
                  </a:cubicBezTo>
                  <a:cubicBezTo>
                    <a:pt x="6" y="4"/>
                    <a:pt x="5"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86" name="Freeform 130">
              <a:extLst>
                <a:ext uri="{FF2B5EF4-FFF2-40B4-BE49-F238E27FC236}">
                  <a16:creationId xmlns:a16="http://schemas.microsoft.com/office/drawing/2014/main" id="{F7021212-F637-4079-A516-FD5933D95760}"/>
                </a:ext>
              </a:extLst>
            </p:cNvPr>
            <p:cNvSpPr>
              <a:spLocks/>
            </p:cNvSpPr>
            <p:nvPr/>
          </p:nvSpPr>
          <p:spPr bwMode="auto">
            <a:xfrm>
              <a:off x="1931988" y="4560888"/>
              <a:ext cx="19050" cy="19050"/>
            </a:xfrm>
            <a:custGeom>
              <a:avLst/>
              <a:gdLst>
                <a:gd name="T0" fmla="*/ 3 w 6"/>
                <a:gd name="T1" fmla="*/ 6 h 6"/>
                <a:gd name="T2" fmla="*/ 0 w 6"/>
                <a:gd name="T3" fmla="*/ 3 h 6"/>
                <a:gd name="T4" fmla="*/ 3 w 6"/>
                <a:gd name="T5" fmla="*/ 0 h 6"/>
                <a:gd name="T6" fmla="*/ 3 w 6"/>
                <a:gd name="T7" fmla="*/ 0 h 6"/>
                <a:gd name="T8" fmla="*/ 6 w 6"/>
                <a:gd name="T9" fmla="*/ 3 h 6"/>
                <a:gd name="T10" fmla="*/ 3 w 6"/>
                <a:gd name="T11" fmla="*/ 6 h 6"/>
              </a:gdLst>
              <a:ahLst/>
              <a:cxnLst>
                <a:cxn ang="0">
                  <a:pos x="T0" y="T1"/>
                </a:cxn>
                <a:cxn ang="0">
                  <a:pos x="T2" y="T3"/>
                </a:cxn>
                <a:cxn ang="0">
                  <a:pos x="T4" y="T5"/>
                </a:cxn>
                <a:cxn ang="0">
                  <a:pos x="T6" y="T7"/>
                </a:cxn>
                <a:cxn ang="0">
                  <a:pos x="T8" y="T9"/>
                </a:cxn>
                <a:cxn ang="0">
                  <a:pos x="T10" y="T11"/>
                </a:cxn>
              </a:cxnLst>
              <a:rect l="0" t="0" r="r" b="b"/>
              <a:pathLst>
                <a:path w="6" h="6">
                  <a:moveTo>
                    <a:pt x="3" y="6"/>
                  </a:moveTo>
                  <a:cubicBezTo>
                    <a:pt x="2" y="6"/>
                    <a:pt x="0" y="4"/>
                    <a:pt x="0" y="3"/>
                  </a:cubicBezTo>
                  <a:cubicBezTo>
                    <a:pt x="0" y="1"/>
                    <a:pt x="2" y="0"/>
                    <a:pt x="3" y="0"/>
                  </a:cubicBezTo>
                  <a:cubicBezTo>
                    <a:pt x="3" y="0"/>
                    <a:pt x="3" y="0"/>
                    <a:pt x="3" y="0"/>
                  </a:cubicBezTo>
                  <a:cubicBezTo>
                    <a:pt x="5" y="0"/>
                    <a:pt x="6" y="1"/>
                    <a:pt x="6" y="3"/>
                  </a:cubicBezTo>
                  <a:cubicBezTo>
                    <a:pt x="6" y="4"/>
                    <a:pt x="5"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87" name="Oval 131">
              <a:extLst>
                <a:ext uri="{FF2B5EF4-FFF2-40B4-BE49-F238E27FC236}">
                  <a16:creationId xmlns:a16="http://schemas.microsoft.com/office/drawing/2014/main" id="{A4A30824-EE73-4EEC-824C-5BC9A5403464}"/>
                </a:ext>
              </a:extLst>
            </p:cNvPr>
            <p:cNvSpPr>
              <a:spLocks noChangeArrowheads="1"/>
            </p:cNvSpPr>
            <p:nvPr/>
          </p:nvSpPr>
          <p:spPr bwMode="auto">
            <a:xfrm>
              <a:off x="2441575" y="4545013"/>
              <a:ext cx="44450" cy="444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88" name="Freeform 132">
              <a:extLst>
                <a:ext uri="{FF2B5EF4-FFF2-40B4-BE49-F238E27FC236}">
                  <a16:creationId xmlns:a16="http://schemas.microsoft.com/office/drawing/2014/main" id="{356327D0-8D25-48FC-BE4E-B85EFC192475}"/>
                </a:ext>
              </a:extLst>
            </p:cNvPr>
            <p:cNvSpPr>
              <a:spLocks/>
            </p:cNvSpPr>
            <p:nvPr/>
          </p:nvSpPr>
          <p:spPr bwMode="auto">
            <a:xfrm>
              <a:off x="2403475" y="4560888"/>
              <a:ext cx="19050" cy="19050"/>
            </a:xfrm>
            <a:custGeom>
              <a:avLst/>
              <a:gdLst>
                <a:gd name="T0" fmla="*/ 3 w 6"/>
                <a:gd name="T1" fmla="*/ 6 h 6"/>
                <a:gd name="T2" fmla="*/ 3 w 6"/>
                <a:gd name="T3" fmla="*/ 6 h 6"/>
                <a:gd name="T4" fmla="*/ 0 w 6"/>
                <a:gd name="T5" fmla="*/ 3 h 6"/>
                <a:gd name="T6" fmla="*/ 3 w 6"/>
                <a:gd name="T7" fmla="*/ 0 h 6"/>
                <a:gd name="T8" fmla="*/ 6 w 6"/>
                <a:gd name="T9" fmla="*/ 3 h 6"/>
                <a:gd name="T10" fmla="*/ 3 w 6"/>
                <a:gd name="T11" fmla="*/ 6 h 6"/>
              </a:gdLst>
              <a:ahLst/>
              <a:cxnLst>
                <a:cxn ang="0">
                  <a:pos x="T0" y="T1"/>
                </a:cxn>
                <a:cxn ang="0">
                  <a:pos x="T2" y="T3"/>
                </a:cxn>
                <a:cxn ang="0">
                  <a:pos x="T4" y="T5"/>
                </a:cxn>
                <a:cxn ang="0">
                  <a:pos x="T6" y="T7"/>
                </a:cxn>
                <a:cxn ang="0">
                  <a:pos x="T8" y="T9"/>
                </a:cxn>
                <a:cxn ang="0">
                  <a:pos x="T10" y="T11"/>
                </a:cxn>
              </a:cxnLst>
              <a:rect l="0" t="0" r="r" b="b"/>
              <a:pathLst>
                <a:path w="6" h="6">
                  <a:moveTo>
                    <a:pt x="3" y="6"/>
                  </a:moveTo>
                  <a:cubicBezTo>
                    <a:pt x="3" y="6"/>
                    <a:pt x="3" y="6"/>
                    <a:pt x="3" y="6"/>
                  </a:cubicBezTo>
                  <a:cubicBezTo>
                    <a:pt x="1" y="6"/>
                    <a:pt x="0" y="4"/>
                    <a:pt x="0" y="3"/>
                  </a:cubicBezTo>
                  <a:cubicBezTo>
                    <a:pt x="0" y="1"/>
                    <a:pt x="1" y="0"/>
                    <a:pt x="3" y="0"/>
                  </a:cubicBezTo>
                  <a:cubicBezTo>
                    <a:pt x="5" y="0"/>
                    <a:pt x="6" y="1"/>
                    <a:pt x="6" y="3"/>
                  </a:cubicBezTo>
                  <a:cubicBezTo>
                    <a:pt x="6" y="4"/>
                    <a:pt x="5"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89" name="Freeform 133">
              <a:extLst>
                <a:ext uri="{FF2B5EF4-FFF2-40B4-BE49-F238E27FC236}">
                  <a16:creationId xmlns:a16="http://schemas.microsoft.com/office/drawing/2014/main" id="{82186354-FA95-41AC-91B5-4F52AF3936B8}"/>
                </a:ext>
              </a:extLst>
            </p:cNvPr>
            <p:cNvSpPr>
              <a:spLocks noEditPoints="1"/>
            </p:cNvSpPr>
            <p:nvPr/>
          </p:nvSpPr>
          <p:spPr bwMode="auto">
            <a:xfrm>
              <a:off x="2336800" y="4560888"/>
              <a:ext cx="53975" cy="19050"/>
            </a:xfrm>
            <a:custGeom>
              <a:avLst/>
              <a:gdLst>
                <a:gd name="T0" fmla="*/ 14 w 17"/>
                <a:gd name="T1" fmla="*/ 6 h 6"/>
                <a:gd name="T2" fmla="*/ 14 w 17"/>
                <a:gd name="T3" fmla="*/ 6 h 6"/>
                <a:gd name="T4" fmla="*/ 11 w 17"/>
                <a:gd name="T5" fmla="*/ 3 h 6"/>
                <a:gd name="T6" fmla="*/ 14 w 17"/>
                <a:gd name="T7" fmla="*/ 0 h 6"/>
                <a:gd name="T8" fmla="*/ 17 w 17"/>
                <a:gd name="T9" fmla="*/ 3 h 6"/>
                <a:gd name="T10" fmla="*/ 14 w 17"/>
                <a:gd name="T11" fmla="*/ 6 h 6"/>
                <a:gd name="T12" fmla="*/ 4 w 17"/>
                <a:gd name="T13" fmla="*/ 6 h 6"/>
                <a:gd name="T14" fmla="*/ 3 w 17"/>
                <a:gd name="T15" fmla="*/ 6 h 6"/>
                <a:gd name="T16" fmla="*/ 0 w 17"/>
                <a:gd name="T17" fmla="*/ 3 h 6"/>
                <a:gd name="T18" fmla="*/ 3 w 17"/>
                <a:gd name="T19" fmla="*/ 0 h 6"/>
                <a:gd name="T20" fmla="*/ 7 w 17"/>
                <a:gd name="T21" fmla="*/ 3 h 6"/>
                <a:gd name="T22" fmla="*/ 4 w 17"/>
                <a:gd name="T23" fmla="*/ 6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 h="6">
                  <a:moveTo>
                    <a:pt x="14" y="6"/>
                  </a:moveTo>
                  <a:cubicBezTo>
                    <a:pt x="14" y="6"/>
                    <a:pt x="14" y="6"/>
                    <a:pt x="14" y="6"/>
                  </a:cubicBezTo>
                  <a:cubicBezTo>
                    <a:pt x="12" y="6"/>
                    <a:pt x="11" y="4"/>
                    <a:pt x="11" y="3"/>
                  </a:cubicBezTo>
                  <a:cubicBezTo>
                    <a:pt x="11" y="1"/>
                    <a:pt x="12" y="0"/>
                    <a:pt x="14" y="0"/>
                  </a:cubicBezTo>
                  <a:cubicBezTo>
                    <a:pt x="15" y="0"/>
                    <a:pt x="17" y="1"/>
                    <a:pt x="17" y="3"/>
                  </a:cubicBezTo>
                  <a:cubicBezTo>
                    <a:pt x="17" y="4"/>
                    <a:pt x="16" y="6"/>
                    <a:pt x="14" y="6"/>
                  </a:cubicBezTo>
                  <a:close/>
                  <a:moveTo>
                    <a:pt x="4" y="6"/>
                  </a:moveTo>
                  <a:cubicBezTo>
                    <a:pt x="3" y="6"/>
                    <a:pt x="3" y="6"/>
                    <a:pt x="3" y="6"/>
                  </a:cubicBezTo>
                  <a:cubicBezTo>
                    <a:pt x="2" y="6"/>
                    <a:pt x="0" y="4"/>
                    <a:pt x="0" y="3"/>
                  </a:cubicBezTo>
                  <a:cubicBezTo>
                    <a:pt x="0" y="1"/>
                    <a:pt x="2" y="0"/>
                    <a:pt x="3" y="0"/>
                  </a:cubicBezTo>
                  <a:cubicBezTo>
                    <a:pt x="5" y="0"/>
                    <a:pt x="7" y="1"/>
                    <a:pt x="7" y="3"/>
                  </a:cubicBezTo>
                  <a:cubicBezTo>
                    <a:pt x="7" y="4"/>
                    <a:pt x="6" y="6"/>
                    <a:pt x="4"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90" name="Freeform 134">
              <a:extLst>
                <a:ext uri="{FF2B5EF4-FFF2-40B4-BE49-F238E27FC236}">
                  <a16:creationId xmlns:a16="http://schemas.microsoft.com/office/drawing/2014/main" id="{E973409F-43F5-49DD-A46B-24AB6FC7C16F}"/>
                </a:ext>
              </a:extLst>
            </p:cNvPr>
            <p:cNvSpPr>
              <a:spLocks/>
            </p:cNvSpPr>
            <p:nvPr/>
          </p:nvSpPr>
          <p:spPr bwMode="auto">
            <a:xfrm>
              <a:off x="2305050" y="4560888"/>
              <a:ext cx="22225" cy="19050"/>
            </a:xfrm>
            <a:custGeom>
              <a:avLst/>
              <a:gdLst>
                <a:gd name="T0" fmla="*/ 4 w 7"/>
                <a:gd name="T1" fmla="*/ 6 h 6"/>
                <a:gd name="T2" fmla="*/ 3 w 7"/>
                <a:gd name="T3" fmla="*/ 6 h 6"/>
                <a:gd name="T4" fmla="*/ 0 w 7"/>
                <a:gd name="T5" fmla="*/ 3 h 6"/>
                <a:gd name="T6" fmla="*/ 3 w 7"/>
                <a:gd name="T7" fmla="*/ 0 h 6"/>
                <a:gd name="T8" fmla="*/ 7 w 7"/>
                <a:gd name="T9" fmla="*/ 3 h 6"/>
                <a:gd name="T10" fmla="*/ 4 w 7"/>
                <a:gd name="T11" fmla="*/ 6 h 6"/>
              </a:gdLst>
              <a:ahLst/>
              <a:cxnLst>
                <a:cxn ang="0">
                  <a:pos x="T0" y="T1"/>
                </a:cxn>
                <a:cxn ang="0">
                  <a:pos x="T2" y="T3"/>
                </a:cxn>
                <a:cxn ang="0">
                  <a:pos x="T4" y="T5"/>
                </a:cxn>
                <a:cxn ang="0">
                  <a:pos x="T6" y="T7"/>
                </a:cxn>
                <a:cxn ang="0">
                  <a:pos x="T8" y="T9"/>
                </a:cxn>
                <a:cxn ang="0">
                  <a:pos x="T10" y="T11"/>
                </a:cxn>
              </a:cxnLst>
              <a:rect l="0" t="0" r="r" b="b"/>
              <a:pathLst>
                <a:path w="7" h="6">
                  <a:moveTo>
                    <a:pt x="4" y="6"/>
                  </a:moveTo>
                  <a:cubicBezTo>
                    <a:pt x="3" y="6"/>
                    <a:pt x="3" y="6"/>
                    <a:pt x="3" y="6"/>
                  </a:cubicBezTo>
                  <a:cubicBezTo>
                    <a:pt x="2" y="6"/>
                    <a:pt x="0" y="4"/>
                    <a:pt x="0" y="3"/>
                  </a:cubicBezTo>
                  <a:cubicBezTo>
                    <a:pt x="0" y="1"/>
                    <a:pt x="2" y="0"/>
                    <a:pt x="3" y="0"/>
                  </a:cubicBezTo>
                  <a:cubicBezTo>
                    <a:pt x="5" y="0"/>
                    <a:pt x="7" y="1"/>
                    <a:pt x="7" y="3"/>
                  </a:cubicBezTo>
                  <a:cubicBezTo>
                    <a:pt x="7" y="4"/>
                    <a:pt x="5" y="6"/>
                    <a:pt x="4"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91" name="Oval 135">
              <a:extLst>
                <a:ext uri="{FF2B5EF4-FFF2-40B4-BE49-F238E27FC236}">
                  <a16:creationId xmlns:a16="http://schemas.microsoft.com/office/drawing/2014/main" id="{7EBD2CA4-FB76-4AFD-B093-247BBACB301A}"/>
                </a:ext>
              </a:extLst>
            </p:cNvPr>
            <p:cNvSpPr>
              <a:spLocks noChangeArrowheads="1"/>
            </p:cNvSpPr>
            <p:nvPr/>
          </p:nvSpPr>
          <p:spPr bwMode="auto">
            <a:xfrm>
              <a:off x="2106613" y="4856163"/>
              <a:ext cx="44450" cy="444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92" name="Freeform 136">
              <a:extLst>
                <a:ext uri="{FF2B5EF4-FFF2-40B4-BE49-F238E27FC236}">
                  <a16:creationId xmlns:a16="http://schemas.microsoft.com/office/drawing/2014/main" id="{D2595548-FB20-42EF-AEF7-24D49A9D62CC}"/>
                </a:ext>
              </a:extLst>
            </p:cNvPr>
            <p:cNvSpPr>
              <a:spLocks/>
            </p:cNvSpPr>
            <p:nvPr/>
          </p:nvSpPr>
          <p:spPr bwMode="auto">
            <a:xfrm>
              <a:off x="2119313" y="4818063"/>
              <a:ext cx="19050" cy="19050"/>
            </a:xfrm>
            <a:custGeom>
              <a:avLst/>
              <a:gdLst>
                <a:gd name="T0" fmla="*/ 3 w 6"/>
                <a:gd name="T1" fmla="*/ 6 h 6"/>
                <a:gd name="T2" fmla="*/ 0 w 6"/>
                <a:gd name="T3" fmla="*/ 3 h 6"/>
                <a:gd name="T4" fmla="*/ 0 w 6"/>
                <a:gd name="T5" fmla="*/ 3 h 6"/>
                <a:gd name="T6" fmla="*/ 3 w 6"/>
                <a:gd name="T7" fmla="*/ 0 h 6"/>
                <a:gd name="T8" fmla="*/ 6 w 6"/>
                <a:gd name="T9" fmla="*/ 3 h 6"/>
                <a:gd name="T10" fmla="*/ 3 w 6"/>
                <a:gd name="T11" fmla="*/ 6 h 6"/>
              </a:gdLst>
              <a:ahLst/>
              <a:cxnLst>
                <a:cxn ang="0">
                  <a:pos x="T0" y="T1"/>
                </a:cxn>
                <a:cxn ang="0">
                  <a:pos x="T2" y="T3"/>
                </a:cxn>
                <a:cxn ang="0">
                  <a:pos x="T4" y="T5"/>
                </a:cxn>
                <a:cxn ang="0">
                  <a:pos x="T6" y="T7"/>
                </a:cxn>
                <a:cxn ang="0">
                  <a:pos x="T8" y="T9"/>
                </a:cxn>
                <a:cxn ang="0">
                  <a:pos x="T10" y="T11"/>
                </a:cxn>
              </a:cxnLst>
              <a:rect l="0" t="0" r="r" b="b"/>
              <a:pathLst>
                <a:path w="6" h="6">
                  <a:moveTo>
                    <a:pt x="3" y="6"/>
                  </a:moveTo>
                  <a:cubicBezTo>
                    <a:pt x="2" y="6"/>
                    <a:pt x="0" y="5"/>
                    <a:pt x="0" y="3"/>
                  </a:cubicBezTo>
                  <a:cubicBezTo>
                    <a:pt x="0" y="3"/>
                    <a:pt x="0" y="3"/>
                    <a:pt x="0" y="3"/>
                  </a:cubicBezTo>
                  <a:cubicBezTo>
                    <a:pt x="0" y="2"/>
                    <a:pt x="2" y="0"/>
                    <a:pt x="3" y="0"/>
                  </a:cubicBezTo>
                  <a:cubicBezTo>
                    <a:pt x="5" y="0"/>
                    <a:pt x="6" y="2"/>
                    <a:pt x="6" y="3"/>
                  </a:cubicBezTo>
                  <a:cubicBezTo>
                    <a:pt x="6" y="5"/>
                    <a:pt x="5"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93" name="Freeform 137">
              <a:extLst>
                <a:ext uri="{FF2B5EF4-FFF2-40B4-BE49-F238E27FC236}">
                  <a16:creationId xmlns:a16="http://schemas.microsoft.com/office/drawing/2014/main" id="{BD64DD6E-4C82-46DC-8EDE-FE50ACB1C5DF}"/>
                </a:ext>
              </a:extLst>
            </p:cNvPr>
            <p:cNvSpPr>
              <a:spLocks/>
            </p:cNvSpPr>
            <p:nvPr/>
          </p:nvSpPr>
          <p:spPr bwMode="auto">
            <a:xfrm>
              <a:off x="2119313" y="4781551"/>
              <a:ext cx="19050" cy="20638"/>
            </a:xfrm>
            <a:custGeom>
              <a:avLst/>
              <a:gdLst>
                <a:gd name="T0" fmla="*/ 3 w 6"/>
                <a:gd name="T1" fmla="*/ 6 h 6"/>
                <a:gd name="T2" fmla="*/ 0 w 6"/>
                <a:gd name="T3" fmla="*/ 3 h 6"/>
                <a:gd name="T4" fmla="*/ 0 w 6"/>
                <a:gd name="T5" fmla="*/ 3 h 6"/>
                <a:gd name="T6" fmla="*/ 3 w 6"/>
                <a:gd name="T7" fmla="*/ 0 h 6"/>
                <a:gd name="T8" fmla="*/ 6 w 6"/>
                <a:gd name="T9" fmla="*/ 3 h 6"/>
                <a:gd name="T10" fmla="*/ 6 w 6"/>
                <a:gd name="T11" fmla="*/ 3 h 6"/>
                <a:gd name="T12" fmla="*/ 3 w 6"/>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6" h="6">
                  <a:moveTo>
                    <a:pt x="3" y="6"/>
                  </a:moveTo>
                  <a:cubicBezTo>
                    <a:pt x="2" y="6"/>
                    <a:pt x="0" y="5"/>
                    <a:pt x="0" y="3"/>
                  </a:cubicBezTo>
                  <a:cubicBezTo>
                    <a:pt x="0" y="3"/>
                    <a:pt x="0" y="3"/>
                    <a:pt x="0" y="3"/>
                  </a:cubicBezTo>
                  <a:cubicBezTo>
                    <a:pt x="0" y="1"/>
                    <a:pt x="2" y="0"/>
                    <a:pt x="3" y="0"/>
                  </a:cubicBezTo>
                  <a:cubicBezTo>
                    <a:pt x="5" y="0"/>
                    <a:pt x="6" y="1"/>
                    <a:pt x="6" y="3"/>
                  </a:cubicBezTo>
                  <a:cubicBezTo>
                    <a:pt x="6" y="3"/>
                    <a:pt x="6" y="3"/>
                    <a:pt x="6" y="3"/>
                  </a:cubicBezTo>
                  <a:cubicBezTo>
                    <a:pt x="6" y="5"/>
                    <a:pt x="5"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94" name="Freeform 138">
              <a:extLst>
                <a:ext uri="{FF2B5EF4-FFF2-40B4-BE49-F238E27FC236}">
                  <a16:creationId xmlns:a16="http://schemas.microsoft.com/office/drawing/2014/main" id="{32791808-A902-46C1-BCC5-1DB1E43D15F4}"/>
                </a:ext>
              </a:extLst>
            </p:cNvPr>
            <p:cNvSpPr>
              <a:spLocks/>
            </p:cNvSpPr>
            <p:nvPr/>
          </p:nvSpPr>
          <p:spPr bwMode="auto">
            <a:xfrm>
              <a:off x="2119313" y="4746626"/>
              <a:ext cx="19050" cy="19050"/>
            </a:xfrm>
            <a:custGeom>
              <a:avLst/>
              <a:gdLst>
                <a:gd name="T0" fmla="*/ 3 w 6"/>
                <a:gd name="T1" fmla="*/ 6 h 6"/>
                <a:gd name="T2" fmla="*/ 0 w 6"/>
                <a:gd name="T3" fmla="*/ 3 h 6"/>
                <a:gd name="T4" fmla="*/ 0 w 6"/>
                <a:gd name="T5" fmla="*/ 3 h 6"/>
                <a:gd name="T6" fmla="*/ 3 w 6"/>
                <a:gd name="T7" fmla="*/ 0 h 6"/>
                <a:gd name="T8" fmla="*/ 6 w 6"/>
                <a:gd name="T9" fmla="*/ 3 h 6"/>
                <a:gd name="T10" fmla="*/ 3 w 6"/>
                <a:gd name="T11" fmla="*/ 6 h 6"/>
              </a:gdLst>
              <a:ahLst/>
              <a:cxnLst>
                <a:cxn ang="0">
                  <a:pos x="T0" y="T1"/>
                </a:cxn>
                <a:cxn ang="0">
                  <a:pos x="T2" y="T3"/>
                </a:cxn>
                <a:cxn ang="0">
                  <a:pos x="T4" y="T5"/>
                </a:cxn>
                <a:cxn ang="0">
                  <a:pos x="T6" y="T7"/>
                </a:cxn>
                <a:cxn ang="0">
                  <a:pos x="T8" y="T9"/>
                </a:cxn>
                <a:cxn ang="0">
                  <a:pos x="T10" y="T11"/>
                </a:cxn>
              </a:cxnLst>
              <a:rect l="0" t="0" r="r" b="b"/>
              <a:pathLst>
                <a:path w="6" h="6">
                  <a:moveTo>
                    <a:pt x="3" y="6"/>
                  </a:moveTo>
                  <a:cubicBezTo>
                    <a:pt x="2" y="6"/>
                    <a:pt x="0" y="5"/>
                    <a:pt x="0" y="3"/>
                  </a:cubicBezTo>
                  <a:cubicBezTo>
                    <a:pt x="0" y="3"/>
                    <a:pt x="0" y="3"/>
                    <a:pt x="0" y="3"/>
                  </a:cubicBezTo>
                  <a:cubicBezTo>
                    <a:pt x="0" y="1"/>
                    <a:pt x="2" y="0"/>
                    <a:pt x="3" y="0"/>
                  </a:cubicBezTo>
                  <a:cubicBezTo>
                    <a:pt x="5" y="0"/>
                    <a:pt x="6" y="1"/>
                    <a:pt x="6" y="3"/>
                  </a:cubicBezTo>
                  <a:cubicBezTo>
                    <a:pt x="6" y="4"/>
                    <a:pt x="5"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95" name="Oval 139">
              <a:extLst>
                <a:ext uri="{FF2B5EF4-FFF2-40B4-BE49-F238E27FC236}">
                  <a16:creationId xmlns:a16="http://schemas.microsoft.com/office/drawing/2014/main" id="{5027A5BC-D0DE-4D91-9BCA-FCD5BF1CAD02}"/>
                </a:ext>
              </a:extLst>
            </p:cNvPr>
            <p:cNvSpPr>
              <a:spLocks noChangeArrowheads="1"/>
            </p:cNvSpPr>
            <p:nvPr/>
          </p:nvSpPr>
          <p:spPr bwMode="auto">
            <a:xfrm>
              <a:off x="2106613" y="4233863"/>
              <a:ext cx="44450" cy="444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96" name="Freeform 140">
              <a:extLst>
                <a:ext uri="{FF2B5EF4-FFF2-40B4-BE49-F238E27FC236}">
                  <a16:creationId xmlns:a16="http://schemas.microsoft.com/office/drawing/2014/main" id="{A2052EF2-E6D5-4D3E-9F7F-1374CB130807}"/>
                </a:ext>
              </a:extLst>
            </p:cNvPr>
            <p:cNvSpPr>
              <a:spLocks/>
            </p:cNvSpPr>
            <p:nvPr/>
          </p:nvSpPr>
          <p:spPr bwMode="auto">
            <a:xfrm>
              <a:off x="2119313" y="4298951"/>
              <a:ext cx="19050" cy="19050"/>
            </a:xfrm>
            <a:custGeom>
              <a:avLst/>
              <a:gdLst>
                <a:gd name="T0" fmla="*/ 3 w 6"/>
                <a:gd name="T1" fmla="*/ 6 h 6"/>
                <a:gd name="T2" fmla="*/ 0 w 6"/>
                <a:gd name="T3" fmla="*/ 3 h 6"/>
                <a:gd name="T4" fmla="*/ 3 w 6"/>
                <a:gd name="T5" fmla="*/ 0 h 6"/>
                <a:gd name="T6" fmla="*/ 6 w 6"/>
                <a:gd name="T7" fmla="*/ 3 h 6"/>
                <a:gd name="T8" fmla="*/ 6 w 6"/>
                <a:gd name="T9" fmla="*/ 3 h 6"/>
                <a:gd name="T10" fmla="*/ 3 w 6"/>
                <a:gd name="T11" fmla="*/ 6 h 6"/>
              </a:gdLst>
              <a:ahLst/>
              <a:cxnLst>
                <a:cxn ang="0">
                  <a:pos x="T0" y="T1"/>
                </a:cxn>
                <a:cxn ang="0">
                  <a:pos x="T2" y="T3"/>
                </a:cxn>
                <a:cxn ang="0">
                  <a:pos x="T4" y="T5"/>
                </a:cxn>
                <a:cxn ang="0">
                  <a:pos x="T6" y="T7"/>
                </a:cxn>
                <a:cxn ang="0">
                  <a:pos x="T8" y="T9"/>
                </a:cxn>
                <a:cxn ang="0">
                  <a:pos x="T10" y="T11"/>
                </a:cxn>
              </a:cxnLst>
              <a:rect l="0" t="0" r="r" b="b"/>
              <a:pathLst>
                <a:path w="6" h="6">
                  <a:moveTo>
                    <a:pt x="3" y="6"/>
                  </a:moveTo>
                  <a:cubicBezTo>
                    <a:pt x="2" y="6"/>
                    <a:pt x="0" y="5"/>
                    <a:pt x="0" y="3"/>
                  </a:cubicBezTo>
                  <a:cubicBezTo>
                    <a:pt x="0" y="2"/>
                    <a:pt x="2" y="0"/>
                    <a:pt x="3" y="0"/>
                  </a:cubicBezTo>
                  <a:cubicBezTo>
                    <a:pt x="5" y="0"/>
                    <a:pt x="6" y="1"/>
                    <a:pt x="6" y="3"/>
                  </a:cubicBezTo>
                  <a:cubicBezTo>
                    <a:pt x="6" y="3"/>
                    <a:pt x="6" y="3"/>
                    <a:pt x="6" y="3"/>
                  </a:cubicBezTo>
                  <a:cubicBezTo>
                    <a:pt x="6" y="5"/>
                    <a:pt x="5"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97" name="Freeform 141">
              <a:extLst>
                <a:ext uri="{FF2B5EF4-FFF2-40B4-BE49-F238E27FC236}">
                  <a16:creationId xmlns:a16="http://schemas.microsoft.com/office/drawing/2014/main" id="{A6FA5144-547C-4302-A169-9336EF59F717}"/>
                </a:ext>
              </a:extLst>
            </p:cNvPr>
            <p:cNvSpPr>
              <a:spLocks/>
            </p:cNvSpPr>
            <p:nvPr/>
          </p:nvSpPr>
          <p:spPr bwMode="auto">
            <a:xfrm>
              <a:off x="2119313" y="4333876"/>
              <a:ext cx="19050" cy="22225"/>
            </a:xfrm>
            <a:custGeom>
              <a:avLst/>
              <a:gdLst>
                <a:gd name="T0" fmla="*/ 3 w 6"/>
                <a:gd name="T1" fmla="*/ 7 h 7"/>
                <a:gd name="T2" fmla="*/ 0 w 6"/>
                <a:gd name="T3" fmla="*/ 4 h 7"/>
                <a:gd name="T4" fmla="*/ 0 w 6"/>
                <a:gd name="T5" fmla="*/ 3 h 7"/>
                <a:gd name="T6" fmla="*/ 3 w 6"/>
                <a:gd name="T7" fmla="*/ 0 h 7"/>
                <a:gd name="T8" fmla="*/ 6 w 6"/>
                <a:gd name="T9" fmla="*/ 3 h 7"/>
                <a:gd name="T10" fmla="*/ 6 w 6"/>
                <a:gd name="T11" fmla="*/ 4 h 7"/>
                <a:gd name="T12" fmla="*/ 3 w 6"/>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6" h="7">
                  <a:moveTo>
                    <a:pt x="3" y="7"/>
                  </a:moveTo>
                  <a:cubicBezTo>
                    <a:pt x="2" y="7"/>
                    <a:pt x="0" y="5"/>
                    <a:pt x="0" y="4"/>
                  </a:cubicBezTo>
                  <a:cubicBezTo>
                    <a:pt x="0" y="3"/>
                    <a:pt x="0" y="3"/>
                    <a:pt x="0" y="3"/>
                  </a:cubicBezTo>
                  <a:cubicBezTo>
                    <a:pt x="0" y="2"/>
                    <a:pt x="2" y="0"/>
                    <a:pt x="3" y="0"/>
                  </a:cubicBezTo>
                  <a:cubicBezTo>
                    <a:pt x="5" y="0"/>
                    <a:pt x="6" y="2"/>
                    <a:pt x="6" y="3"/>
                  </a:cubicBezTo>
                  <a:cubicBezTo>
                    <a:pt x="6" y="4"/>
                    <a:pt x="6" y="4"/>
                    <a:pt x="6" y="4"/>
                  </a:cubicBezTo>
                  <a:cubicBezTo>
                    <a:pt x="6" y="5"/>
                    <a:pt x="5" y="7"/>
                    <a:pt x="3"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98" name="Freeform 142">
              <a:extLst>
                <a:ext uri="{FF2B5EF4-FFF2-40B4-BE49-F238E27FC236}">
                  <a16:creationId xmlns:a16="http://schemas.microsoft.com/office/drawing/2014/main" id="{F83F164B-B6A2-41BB-9EA9-B702637458F6}"/>
                </a:ext>
              </a:extLst>
            </p:cNvPr>
            <p:cNvSpPr>
              <a:spLocks/>
            </p:cNvSpPr>
            <p:nvPr/>
          </p:nvSpPr>
          <p:spPr bwMode="auto">
            <a:xfrm>
              <a:off x="2119313" y="4371976"/>
              <a:ext cx="19050" cy="19050"/>
            </a:xfrm>
            <a:custGeom>
              <a:avLst/>
              <a:gdLst>
                <a:gd name="T0" fmla="*/ 3 w 6"/>
                <a:gd name="T1" fmla="*/ 6 h 6"/>
                <a:gd name="T2" fmla="*/ 0 w 6"/>
                <a:gd name="T3" fmla="*/ 3 h 6"/>
                <a:gd name="T4" fmla="*/ 3 w 6"/>
                <a:gd name="T5" fmla="*/ 0 h 6"/>
                <a:gd name="T6" fmla="*/ 6 w 6"/>
                <a:gd name="T7" fmla="*/ 3 h 6"/>
                <a:gd name="T8" fmla="*/ 6 w 6"/>
                <a:gd name="T9" fmla="*/ 3 h 6"/>
                <a:gd name="T10" fmla="*/ 3 w 6"/>
                <a:gd name="T11" fmla="*/ 6 h 6"/>
              </a:gdLst>
              <a:ahLst/>
              <a:cxnLst>
                <a:cxn ang="0">
                  <a:pos x="T0" y="T1"/>
                </a:cxn>
                <a:cxn ang="0">
                  <a:pos x="T2" y="T3"/>
                </a:cxn>
                <a:cxn ang="0">
                  <a:pos x="T4" y="T5"/>
                </a:cxn>
                <a:cxn ang="0">
                  <a:pos x="T6" y="T7"/>
                </a:cxn>
                <a:cxn ang="0">
                  <a:pos x="T8" y="T9"/>
                </a:cxn>
                <a:cxn ang="0">
                  <a:pos x="T10" y="T11"/>
                </a:cxn>
              </a:cxnLst>
              <a:rect l="0" t="0" r="r" b="b"/>
              <a:pathLst>
                <a:path w="6" h="6">
                  <a:moveTo>
                    <a:pt x="3" y="6"/>
                  </a:moveTo>
                  <a:cubicBezTo>
                    <a:pt x="2" y="6"/>
                    <a:pt x="0" y="4"/>
                    <a:pt x="0" y="3"/>
                  </a:cubicBezTo>
                  <a:cubicBezTo>
                    <a:pt x="0" y="1"/>
                    <a:pt x="2" y="0"/>
                    <a:pt x="3" y="0"/>
                  </a:cubicBezTo>
                  <a:cubicBezTo>
                    <a:pt x="5" y="0"/>
                    <a:pt x="6" y="1"/>
                    <a:pt x="6" y="3"/>
                  </a:cubicBezTo>
                  <a:cubicBezTo>
                    <a:pt x="6" y="3"/>
                    <a:pt x="6" y="3"/>
                    <a:pt x="6" y="3"/>
                  </a:cubicBezTo>
                  <a:cubicBezTo>
                    <a:pt x="6" y="4"/>
                    <a:pt x="5"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99" name="Freeform 143">
              <a:extLst>
                <a:ext uri="{FF2B5EF4-FFF2-40B4-BE49-F238E27FC236}">
                  <a16:creationId xmlns:a16="http://schemas.microsoft.com/office/drawing/2014/main" id="{85708F60-9E4B-4334-83A7-83F3948901B0}"/>
                </a:ext>
              </a:extLst>
            </p:cNvPr>
            <p:cNvSpPr>
              <a:spLocks noEditPoints="1"/>
            </p:cNvSpPr>
            <p:nvPr/>
          </p:nvSpPr>
          <p:spPr bwMode="auto">
            <a:xfrm>
              <a:off x="1835150" y="4702176"/>
              <a:ext cx="122237" cy="115888"/>
            </a:xfrm>
            <a:custGeom>
              <a:avLst/>
              <a:gdLst>
                <a:gd name="T0" fmla="*/ 19 w 38"/>
                <a:gd name="T1" fmla="*/ 36 h 36"/>
                <a:gd name="T2" fmla="*/ 6 w 38"/>
                <a:gd name="T3" fmla="*/ 30 h 36"/>
                <a:gd name="T4" fmla="*/ 8 w 38"/>
                <a:gd name="T5" fmla="*/ 6 h 36"/>
                <a:gd name="T6" fmla="*/ 8 w 38"/>
                <a:gd name="T7" fmla="*/ 6 h 36"/>
                <a:gd name="T8" fmla="*/ 32 w 38"/>
                <a:gd name="T9" fmla="*/ 8 h 36"/>
                <a:gd name="T10" fmla="*/ 30 w 38"/>
                <a:gd name="T11" fmla="*/ 32 h 36"/>
                <a:gd name="T12" fmla="*/ 19 w 38"/>
                <a:gd name="T13" fmla="*/ 36 h 36"/>
                <a:gd name="T14" fmla="*/ 11 w 38"/>
                <a:gd name="T15" fmla="*/ 11 h 36"/>
                <a:gd name="T16" fmla="*/ 10 w 38"/>
                <a:gd name="T17" fmla="*/ 27 h 36"/>
                <a:gd name="T18" fmla="*/ 26 w 38"/>
                <a:gd name="T19" fmla="*/ 28 h 36"/>
                <a:gd name="T20" fmla="*/ 28 w 38"/>
                <a:gd name="T21" fmla="*/ 12 h 36"/>
                <a:gd name="T22" fmla="*/ 11 w 38"/>
                <a:gd name="T23" fmla="*/ 11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8" h="36">
                  <a:moveTo>
                    <a:pt x="19" y="36"/>
                  </a:moveTo>
                  <a:cubicBezTo>
                    <a:pt x="14" y="36"/>
                    <a:pt x="9" y="34"/>
                    <a:pt x="6" y="30"/>
                  </a:cubicBezTo>
                  <a:cubicBezTo>
                    <a:pt x="0" y="23"/>
                    <a:pt x="1" y="12"/>
                    <a:pt x="8" y="6"/>
                  </a:cubicBezTo>
                  <a:cubicBezTo>
                    <a:pt x="8" y="6"/>
                    <a:pt x="8" y="6"/>
                    <a:pt x="8" y="6"/>
                  </a:cubicBezTo>
                  <a:cubicBezTo>
                    <a:pt x="15" y="0"/>
                    <a:pt x="26" y="1"/>
                    <a:pt x="32" y="8"/>
                  </a:cubicBezTo>
                  <a:cubicBezTo>
                    <a:pt x="38" y="16"/>
                    <a:pt x="37" y="26"/>
                    <a:pt x="30" y="32"/>
                  </a:cubicBezTo>
                  <a:cubicBezTo>
                    <a:pt x="27" y="35"/>
                    <a:pt x="23" y="36"/>
                    <a:pt x="19" y="36"/>
                  </a:cubicBezTo>
                  <a:close/>
                  <a:moveTo>
                    <a:pt x="11" y="11"/>
                  </a:moveTo>
                  <a:cubicBezTo>
                    <a:pt x="7" y="15"/>
                    <a:pt x="6" y="22"/>
                    <a:pt x="10" y="27"/>
                  </a:cubicBezTo>
                  <a:cubicBezTo>
                    <a:pt x="14" y="31"/>
                    <a:pt x="21" y="32"/>
                    <a:pt x="26" y="28"/>
                  </a:cubicBezTo>
                  <a:cubicBezTo>
                    <a:pt x="31" y="24"/>
                    <a:pt x="32" y="17"/>
                    <a:pt x="28" y="12"/>
                  </a:cubicBezTo>
                  <a:cubicBezTo>
                    <a:pt x="23" y="7"/>
                    <a:pt x="16" y="6"/>
                    <a:pt x="11"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00" name="Freeform 144">
              <a:extLst>
                <a:ext uri="{FF2B5EF4-FFF2-40B4-BE49-F238E27FC236}">
                  <a16:creationId xmlns:a16="http://schemas.microsoft.com/office/drawing/2014/main" id="{9FA3A0FF-6604-4FFD-899A-4DAE6EE8CAA1}"/>
                </a:ext>
              </a:extLst>
            </p:cNvPr>
            <p:cNvSpPr>
              <a:spLocks/>
            </p:cNvSpPr>
            <p:nvPr/>
          </p:nvSpPr>
          <p:spPr bwMode="auto">
            <a:xfrm>
              <a:off x="1931988" y="4664076"/>
              <a:ext cx="82550" cy="69850"/>
            </a:xfrm>
            <a:custGeom>
              <a:avLst/>
              <a:gdLst>
                <a:gd name="T0" fmla="*/ 3 w 26"/>
                <a:gd name="T1" fmla="*/ 22 h 22"/>
                <a:gd name="T2" fmla="*/ 1 w 26"/>
                <a:gd name="T3" fmla="*/ 21 h 22"/>
                <a:gd name="T4" fmla="*/ 1 w 26"/>
                <a:gd name="T5" fmla="*/ 17 h 22"/>
                <a:gd name="T6" fmla="*/ 21 w 26"/>
                <a:gd name="T7" fmla="*/ 1 h 22"/>
                <a:gd name="T8" fmla="*/ 25 w 26"/>
                <a:gd name="T9" fmla="*/ 1 h 22"/>
                <a:gd name="T10" fmla="*/ 25 w 26"/>
                <a:gd name="T11" fmla="*/ 5 h 22"/>
                <a:gd name="T12" fmla="*/ 5 w 26"/>
                <a:gd name="T13" fmla="*/ 21 h 22"/>
                <a:gd name="T14" fmla="*/ 3 w 26"/>
                <a:gd name="T15" fmla="*/ 22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22">
                  <a:moveTo>
                    <a:pt x="3" y="22"/>
                  </a:moveTo>
                  <a:cubicBezTo>
                    <a:pt x="2" y="22"/>
                    <a:pt x="1" y="22"/>
                    <a:pt x="1" y="21"/>
                  </a:cubicBezTo>
                  <a:cubicBezTo>
                    <a:pt x="0" y="20"/>
                    <a:pt x="0" y="18"/>
                    <a:pt x="1" y="17"/>
                  </a:cubicBezTo>
                  <a:cubicBezTo>
                    <a:pt x="21" y="1"/>
                    <a:pt x="21" y="1"/>
                    <a:pt x="21" y="1"/>
                  </a:cubicBezTo>
                  <a:cubicBezTo>
                    <a:pt x="22" y="0"/>
                    <a:pt x="24" y="0"/>
                    <a:pt x="25" y="1"/>
                  </a:cubicBezTo>
                  <a:cubicBezTo>
                    <a:pt x="26" y="3"/>
                    <a:pt x="26" y="4"/>
                    <a:pt x="25" y="5"/>
                  </a:cubicBezTo>
                  <a:cubicBezTo>
                    <a:pt x="5" y="21"/>
                    <a:pt x="5" y="21"/>
                    <a:pt x="5" y="21"/>
                  </a:cubicBezTo>
                  <a:cubicBezTo>
                    <a:pt x="4" y="22"/>
                    <a:pt x="4" y="22"/>
                    <a:pt x="3"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01" name="Freeform 145">
              <a:extLst>
                <a:ext uri="{FF2B5EF4-FFF2-40B4-BE49-F238E27FC236}">
                  <a16:creationId xmlns:a16="http://schemas.microsoft.com/office/drawing/2014/main" id="{3FDEA92F-BA34-488C-9361-9794154FB40D}"/>
                </a:ext>
              </a:extLst>
            </p:cNvPr>
            <p:cNvSpPr>
              <a:spLocks noEditPoints="1"/>
            </p:cNvSpPr>
            <p:nvPr/>
          </p:nvSpPr>
          <p:spPr bwMode="auto">
            <a:xfrm>
              <a:off x="2301875" y="4311651"/>
              <a:ext cx="120650" cy="114300"/>
            </a:xfrm>
            <a:custGeom>
              <a:avLst/>
              <a:gdLst>
                <a:gd name="T0" fmla="*/ 19 w 38"/>
                <a:gd name="T1" fmla="*/ 36 h 36"/>
                <a:gd name="T2" fmla="*/ 18 w 38"/>
                <a:gd name="T3" fmla="*/ 36 h 36"/>
                <a:gd name="T4" fmla="*/ 6 w 38"/>
                <a:gd name="T5" fmla="*/ 30 h 36"/>
                <a:gd name="T6" fmla="*/ 8 w 38"/>
                <a:gd name="T7" fmla="*/ 6 h 36"/>
                <a:gd name="T8" fmla="*/ 32 w 38"/>
                <a:gd name="T9" fmla="*/ 8 h 36"/>
                <a:gd name="T10" fmla="*/ 30 w 38"/>
                <a:gd name="T11" fmla="*/ 32 h 36"/>
                <a:gd name="T12" fmla="*/ 19 w 38"/>
                <a:gd name="T13" fmla="*/ 36 h 36"/>
                <a:gd name="T14" fmla="*/ 19 w 38"/>
                <a:gd name="T15" fmla="*/ 8 h 36"/>
                <a:gd name="T16" fmla="*/ 12 w 38"/>
                <a:gd name="T17" fmla="*/ 11 h 36"/>
                <a:gd name="T18" fmla="*/ 10 w 38"/>
                <a:gd name="T19" fmla="*/ 27 h 36"/>
                <a:gd name="T20" fmla="*/ 10 w 38"/>
                <a:gd name="T21" fmla="*/ 27 h 36"/>
                <a:gd name="T22" fmla="*/ 18 w 38"/>
                <a:gd name="T23" fmla="*/ 31 h 36"/>
                <a:gd name="T24" fmla="*/ 26 w 38"/>
                <a:gd name="T25" fmla="*/ 28 h 36"/>
                <a:gd name="T26" fmla="*/ 28 w 38"/>
                <a:gd name="T27" fmla="*/ 12 h 36"/>
                <a:gd name="T28" fmla="*/ 19 w 38"/>
                <a:gd name="T29" fmla="*/ 8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8" h="36">
                  <a:moveTo>
                    <a:pt x="19" y="36"/>
                  </a:moveTo>
                  <a:cubicBezTo>
                    <a:pt x="19" y="36"/>
                    <a:pt x="18" y="36"/>
                    <a:pt x="18" y="36"/>
                  </a:cubicBezTo>
                  <a:cubicBezTo>
                    <a:pt x="13" y="36"/>
                    <a:pt x="9" y="34"/>
                    <a:pt x="6" y="30"/>
                  </a:cubicBezTo>
                  <a:cubicBezTo>
                    <a:pt x="0" y="23"/>
                    <a:pt x="1" y="12"/>
                    <a:pt x="8" y="6"/>
                  </a:cubicBezTo>
                  <a:cubicBezTo>
                    <a:pt x="15" y="0"/>
                    <a:pt x="26" y="1"/>
                    <a:pt x="32" y="8"/>
                  </a:cubicBezTo>
                  <a:cubicBezTo>
                    <a:pt x="38" y="15"/>
                    <a:pt x="37" y="26"/>
                    <a:pt x="30" y="32"/>
                  </a:cubicBezTo>
                  <a:cubicBezTo>
                    <a:pt x="27" y="35"/>
                    <a:pt x="23" y="36"/>
                    <a:pt x="19" y="36"/>
                  </a:cubicBezTo>
                  <a:close/>
                  <a:moveTo>
                    <a:pt x="19" y="8"/>
                  </a:moveTo>
                  <a:cubicBezTo>
                    <a:pt x="17" y="8"/>
                    <a:pt x="14" y="9"/>
                    <a:pt x="12" y="11"/>
                  </a:cubicBezTo>
                  <a:cubicBezTo>
                    <a:pt x="7" y="15"/>
                    <a:pt x="6" y="22"/>
                    <a:pt x="10" y="27"/>
                  </a:cubicBezTo>
                  <a:cubicBezTo>
                    <a:pt x="10" y="27"/>
                    <a:pt x="10" y="27"/>
                    <a:pt x="10" y="27"/>
                  </a:cubicBezTo>
                  <a:cubicBezTo>
                    <a:pt x="12" y="29"/>
                    <a:pt x="15" y="30"/>
                    <a:pt x="18" y="31"/>
                  </a:cubicBezTo>
                  <a:cubicBezTo>
                    <a:pt x="21" y="31"/>
                    <a:pt x="24" y="30"/>
                    <a:pt x="26" y="28"/>
                  </a:cubicBezTo>
                  <a:cubicBezTo>
                    <a:pt x="31" y="24"/>
                    <a:pt x="32" y="17"/>
                    <a:pt x="28" y="12"/>
                  </a:cubicBezTo>
                  <a:cubicBezTo>
                    <a:pt x="26" y="9"/>
                    <a:pt x="22" y="8"/>
                    <a:pt x="19"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02" name="Freeform 146">
              <a:extLst>
                <a:ext uri="{FF2B5EF4-FFF2-40B4-BE49-F238E27FC236}">
                  <a16:creationId xmlns:a16="http://schemas.microsoft.com/office/drawing/2014/main" id="{7493D50F-F83F-4E5F-B917-906BE7903895}"/>
                </a:ext>
              </a:extLst>
            </p:cNvPr>
            <p:cNvSpPr>
              <a:spLocks/>
            </p:cNvSpPr>
            <p:nvPr/>
          </p:nvSpPr>
          <p:spPr bwMode="auto">
            <a:xfrm>
              <a:off x="2244725" y="4400551"/>
              <a:ext cx="82550" cy="74613"/>
            </a:xfrm>
            <a:custGeom>
              <a:avLst/>
              <a:gdLst>
                <a:gd name="T0" fmla="*/ 3 w 26"/>
                <a:gd name="T1" fmla="*/ 23 h 23"/>
                <a:gd name="T2" fmla="*/ 1 w 26"/>
                <a:gd name="T3" fmla="*/ 22 h 23"/>
                <a:gd name="T4" fmla="*/ 1 w 26"/>
                <a:gd name="T5" fmla="*/ 18 h 23"/>
                <a:gd name="T6" fmla="*/ 21 w 26"/>
                <a:gd name="T7" fmla="*/ 1 h 23"/>
                <a:gd name="T8" fmla="*/ 25 w 26"/>
                <a:gd name="T9" fmla="*/ 1 h 23"/>
                <a:gd name="T10" fmla="*/ 25 w 26"/>
                <a:gd name="T11" fmla="*/ 6 h 23"/>
                <a:gd name="T12" fmla="*/ 5 w 26"/>
                <a:gd name="T13" fmla="*/ 22 h 23"/>
                <a:gd name="T14" fmla="*/ 3 w 26"/>
                <a:gd name="T15" fmla="*/ 23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23">
                  <a:moveTo>
                    <a:pt x="3" y="23"/>
                  </a:moveTo>
                  <a:cubicBezTo>
                    <a:pt x="3" y="23"/>
                    <a:pt x="2" y="23"/>
                    <a:pt x="1" y="22"/>
                  </a:cubicBezTo>
                  <a:cubicBezTo>
                    <a:pt x="0" y="21"/>
                    <a:pt x="0" y="19"/>
                    <a:pt x="1" y="18"/>
                  </a:cubicBezTo>
                  <a:cubicBezTo>
                    <a:pt x="21" y="1"/>
                    <a:pt x="21" y="1"/>
                    <a:pt x="21" y="1"/>
                  </a:cubicBezTo>
                  <a:cubicBezTo>
                    <a:pt x="22" y="0"/>
                    <a:pt x="24" y="0"/>
                    <a:pt x="25" y="1"/>
                  </a:cubicBezTo>
                  <a:cubicBezTo>
                    <a:pt x="26" y="3"/>
                    <a:pt x="26" y="5"/>
                    <a:pt x="25" y="6"/>
                  </a:cubicBezTo>
                  <a:cubicBezTo>
                    <a:pt x="5" y="22"/>
                    <a:pt x="5" y="22"/>
                    <a:pt x="5" y="22"/>
                  </a:cubicBezTo>
                  <a:cubicBezTo>
                    <a:pt x="5" y="23"/>
                    <a:pt x="4" y="23"/>
                    <a:pt x="3"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03" name="Freeform 147">
              <a:extLst>
                <a:ext uri="{FF2B5EF4-FFF2-40B4-BE49-F238E27FC236}">
                  <a16:creationId xmlns:a16="http://schemas.microsoft.com/office/drawing/2014/main" id="{5C254556-E31A-49FD-B478-D64C7B7B76D8}"/>
                </a:ext>
              </a:extLst>
            </p:cNvPr>
            <p:cNvSpPr>
              <a:spLocks noEditPoints="1"/>
            </p:cNvSpPr>
            <p:nvPr/>
          </p:nvSpPr>
          <p:spPr bwMode="auto">
            <a:xfrm>
              <a:off x="1966913" y="4403726"/>
              <a:ext cx="325437" cy="327025"/>
            </a:xfrm>
            <a:custGeom>
              <a:avLst/>
              <a:gdLst>
                <a:gd name="T0" fmla="*/ 0 w 102"/>
                <a:gd name="T1" fmla="*/ 51 h 102"/>
                <a:gd name="T2" fmla="*/ 20 w 102"/>
                <a:gd name="T3" fmla="*/ 92 h 102"/>
                <a:gd name="T4" fmla="*/ 26 w 102"/>
                <a:gd name="T5" fmla="*/ 95 h 102"/>
                <a:gd name="T6" fmla="*/ 76 w 102"/>
                <a:gd name="T7" fmla="*/ 95 h 102"/>
                <a:gd name="T8" fmla="*/ 82 w 102"/>
                <a:gd name="T9" fmla="*/ 92 h 102"/>
                <a:gd name="T10" fmla="*/ 102 w 102"/>
                <a:gd name="T11" fmla="*/ 51 h 102"/>
                <a:gd name="T12" fmla="*/ 74 w 102"/>
                <a:gd name="T13" fmla="*/ 92 h 102"/>
                <a:gd name="T14" fmla="*/ 51 w 102"/>
                <a:gd name="T15" fmla="*/ 98 h 102"/>
                <a:gd name="T16" fmla="*/ 28 w 102"/>
                <a:gd name="T17" fmla="*/ 92 h 102"/>
                <a:gd name="T18" fmla="*/ 32 w 102"/>
                <a:gd name="T19" fmla="*/ 80 h 102"/>
                <a:gd name="T20" fmla="*/ 39 w 102"/>
                <a:gd name="T21" fmla="*/ 63 h 102"/>
                <a:gd name="T22" fmla="*/ 35 w 102"/>
                <a:gd name="T23" fmla="*/ 53 h 102"/>
                <a:gd name="T24" fmla="*/ 30 w 102"/>
                <a:gd name="T25" fmla="*/ 46 h 102"/>
                <a:gd name="T26" fmla="*/ 30 w 102"/>
                <a:gd name="T27" fmla="*/ 41 h 102"/>
                <a:gd name="T28" fmla="*/ 32 w 102"/>
                <a:gd name="T29" fmla="*/ 38 h 102"/>
                <a:gd name="T30" fmla="*/ 51 w 102"/>
                <a:gd name="T31" fmla="*/ 15 h 102"/>
                <a:gd name="T32" fmla="*/ 69 w 102"/>
                <a:gd name="T33" fmla="*/ 38 h 102"/>
                <a:gd name="T34" fmla="*/ 71 w 102"/>
                <a:gd name="T35" fmla="*/ 41 h 102"/>
                <a:gd name="T36" fmla="*/ 72 w 102"/>
                <a:gd name="T37" fmla="*/ 46 h 102"/>
                <a:gd name="T38" fmla="*/ 66 w 102"/>
                <a:gd name="T39" fmla="*/ 53 h 102"/>
                <a:gd name="T40" fmla="*/ 62 w 102"/>
                <a:gd name="T41" fmla="*/ 63 h 102"/>
                <a:gd name="T42" fmla="*/ 68 w 102"/>
                <a:gd name="T43" fmla="*/ 79 h 102"/>
                <a:gd name="T44" fmla="*/ 81 w 102"/>
                <a:gd name="T45" fmla="*/ 88 h 102"/>
                <a:gd name="T46" fmla="*/ 84 w 102"/>
                <a:gd name="T47" fmla="*/ 85 h 102"/>
                <a:gd name="T48" fmla="*/ 70 w 102"/>
                <a:gd name="T49" fmla="*/ 76 h 102"/>
                <a:gd name="T50" fmla="*/ 65 w 102"/>
                <a:gd name="T51" fmla="*/ 64 h 102"/>
                <a:gd name="T52" fmla="*/ 69 w 102"/>
                <a:gd name="T53" fmla="*/ 55 h 102"/>
                <a:gd name="T54" fmla="*/ 69 w 102"/>
                <a:gd name="T55" fmla="*/ 55 h 102"/>
                <a:gd name="T56" fmla="*/ 74 w 102"/>
                <a:gd name="T57" fmla="*/ 39 h 102"/>
                <a:gd name="T58" fmla="*/ 73 w 102"/>
                <a:gd name="T59" fmla="*/ 38 h 102"/>
                <a:gd name="T60" fmla="*/ 70 w 102"/>
                <a:gd name="T61" fmla="*/ 21 h 102"/>
                <a:gd name="T62" fmla="*/ 32 w 102"/>
                <a:gd name="T63" fmla="*/ 21 h 102"/>
                <a:gd name="T64" fmla="*/ 28 w 102"/>
                <a:gd name="T65" fmla="*/ 38 h 102"/>
                <a:gd name="T66" fmla="*/ 27 w 102"/>
                <a:gd name="T67" fmla="*/ 38 h 102"/>
                <a:gd name="T68" fmla="*/ 32 w 102"/>
                <a:gd name="T69" fmla="*/ 55 h 102"/>
                <a:gd name="T70" fmla="*/ 32 w 102"/>
                <a:gd name="T71" fmla="*/ 55 h 102"/>
                <a:gd name="T72" fmla="*/ 36 w 102"/>
                <a:gd name="T73" fmla="*/ 64 h 102"/>
                <a:gd name="T74" fmla="*/ 30 w 102"/>
                <a:gd name="T75" fmla="*/ 77 h 102"/>
                <a:gd name="T76" fmla="*/ 4 w 102"/>
                <a:gd name="T77" fmla="*/ 51 h 102"/>
                <a:gd name="T78" fmla="*/ 98 w 102"/>
                <a:gd name="T79" fmla="*/ 51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2" h="102">
                  <a:moveTo>
                    <a:pt x="51" y="0"/>
                  </a:moveTo>
                  <a:cubicBezTo>
                    <a:pt x="23" y="0"/>
                    <a:pt x="0" y="23"/>
                    <a:pt x="0" y="51"/>
                  </a:cubicBezTo>
                  <a:cubicBezTo>
                    <a:pt x="0" y="66"/>
                    <a:pt x="6" y="79"/>
                    <a:pt x="16" y="89"/>
                  </a:cubicBezTo>
                  <a:cubicBezTo>
                    <a:pt x="18" y="90"/>
                    <a:pt x="19" y="91"/>
                    <a:pt x="20" y="92"/>
                  </a:cubicBezTo>
                  <a:cubicBezTo>
                    <a:pt x="20" y="92"/>
                    <a:pt x="20" y="92"/>
                    <a:pt x="20" y="92"/>
                  </a:cubicBezTo>
                  <a:cubicBezTo>
                    <a:pt x="22" y="93"/>
                    <a:pt x="24" y="94"/>
                    <a:pt x="26" y="95"/>
                  </a:cubicBezTo>
                  <a:cubicBezTo>
                    <a:pt x="33" y="100"/>
                    <a:pt x="42" y="102"/>
                    <a:pt x="51" y="102"/>
                  </a:cubicBezTo>
                  <a:cubicBezTo>
                    <a:pt x="60" y="102"/>
                    <a:pt x="69" y="100"/>
                    <a:pt x="76" y="95"/>
                  </a:cubicBezTo>
                  <a:cubicBezTo>
                    <a:pt x="78" y="94"/>
                    <a:pt x="80" y="93"/>
                    <a:pt x="81" y="92"/>
                  </a:cubicBezTo>
                  <a:cubicBezTo>
                    <a:pt x="82" y="92"/>
                    <a:pt x="82" y="92"/>
                    <a:pt x="82" y="92"/>
                  </a:cubicBezTo>
                  <a:cubicBezTo>
                    <a:pt x="83" y="91"/>
                    <a:pt x="84" y="90"/>
                    <a:pt x="85" y="89"/>
                  </a:cubicBezTo>
                  <a:cubicBezTo>
                    <a:pt x="96" y="79"/>
                    <a:pt x="102" y="66"/>
                    <a:pt x="102" y="51"/>
                  </a:cubicBezTo>
                  <a:cubicBezTo>
                    <a:pt x="102" y="23"/>
                    <a:pt x="79" y="0"/>
                    <a:pt x="51" y="0"/>
                  </a:cubicBezTo>
                  <a:close/>
                  <a:moveTo>
                    <a:pt x="74" y="92"/>
                  </a:moveTo>
                  <a:cubicBezTo>
                    <a:pt x="72" y="93"/>
                    <a:pt x="69" y="95"/>
                    <a:pt x="67" y="95"/>
                  </a:cubicBezTo>
                  <a:cubicBezTo>
                    <a:pt x="62" y="97"/>
                    <a:pt x="57" y="98"/>
                    <a:pt x="51" y="98"/>
                  </a:cubicBezTo>
                  <a:cubicBezTo>
                    <a:pt x="45" y="98"/>
                    <a:pt x="40" y="97"/>
                    <a:pt x="35" y="95"/>
                  </a:cubicBezTo>
                  <a:cubicBezTo>
                    <a:pt x="32" y="95"/>
                    <a:pt x="30" y="93"/>
                    <a:pt x="28" y="92"/>
                  </a:cubicBezTo>
                  <a:cubicBezTo>
                    <a:pt x="25" y="91"/>
                    <a:pt x="23" y="89"/>
                    <a:pt x="21" y="88"/>
                  </a:cubicBezTo>
                  <a:cubicBezTo>
                    <a:pt x="23" y="85"/>
                    <a:pt x="26" y="82"/>
                    <a:pt x="32" y="80"/>
                  </a:cubicBezTo>
                  <a:cubicBezTo>
                    <a:pt x="35" y="78"/>
                    <a:pt x="38" y="77"/>
                    <a:pt x="39" y="75"/>
                  </a:cubicBezTo>
                  <a:cubicBezTo>
                    <a:pt x="41" y="71"/>
                    <a:pt x="40" y="64"/>
                    <a:pt x="39" y="63"/>
                  </a:cubicBezTo>
                  <a:cubicBezTo>
                    <a:pt x="39" y="62"/>
                    <a:pt x="39" y="62"/>
                    <a:pt x="39" y="62"/>
                  </a:cubicBezTo>
                  <a:cubicBezTo>
                    <a:pt x="38" y="59"/>
                    <a:pt x="36" y="56"/>
                    <a:pt x="35" y="53"/>
                  </a:cubicBezTo>
                  <a:cubicBezTo>
                    <a:pt x="35" y="52"/>
                    <a:pt x="34" y="52"/>
                    <a:pt x="34" y="52"/>
                  </a:cubicBezTo>
                  <a:cubicBezTo>
                    <a:pt x="32" y="52"/>
                    <a:pt x="30" y="49"/>
                    <a:pt x="30" y="46"/>
                  </a:cubicBezTo>
                  <a:cubicBezTo>
                    <a:pt x="29" y="42"/>
                    <a:pt x="30" y="41"/>
                    <a:pt x="30" y="41"/>
                  </a:cubicBezTo>
                  <a:cubicBezTo>
                    <a:pt x="30" y="41"/>
                    <a:pt x="30" y="41"/>
                    <a:pt x="30" y="41"/>
                  </a:cubicBezTo>
                  <a:cubicBezTo>
                    <a:pt x="31" y="41"/>
                    <a:pt x="32" y="40"/>
                    <a:pt x="32" y="40"/>
                  </a:cubicBezTo>
                  <a:cubicBezTo>
                    <a:pt x="32" y="39"/>
                    <a:pt x="32" y="39"/>
                    <a:pt x="32" y="38"/>
                  </a:cubicBezTo>
                  <a:cubicBezTo>
                    <a:pt x="30" y="33"/>
                    <a:pt x="31" y="27"/>
                    <a:pt x="34" y="23"/>
                  </a:cubicBezTo>
                  <a:cubicBezTo>
                    <a:pt x="38" y="18"/>
                    <a:pt x="44" y="15"/>
                    <a:pt x="51" y="15"/>
                  </a:cubicBezTo>
                  <a:cubicBezTo>
                    <a:pt x="58" y="15"/>
                    <a:pt x="63" y="18"/>
                    <a:pt x="67" y="23"/>
                  </a:cubicBezTo>
                  <a:cubicBezTo>
                    <a:pt x="70" y="27"/>
                    <a:pt x="71" y="33"/>
                    <a:pt x="69" y="38"/>
                  </a:cubicBezTo>
                  <a:cubicBezTo>
                    <a:pt x="69" y="39"/>
                    <a:pt x="69" y="39"/>
                    <a:pt x="69" y="40"/>
                  </a:cubicBezTo>
                  <a:cubicBezTo>
                    <a:pt x="70" y="40"/>
                    <a:pt x="70" y="41"/>
                    <a:pt x="71" y="41"/>
                  </a:cubicBezTo>
                  <a:cubicBezTo>
                    <a:pt x="71" y="41"/>
                    <a:pt x="71" y="41"/>
                    <a:pt x="71" y="41"/>
                  </a:cubicBezTo>
                  <a:cubicBezTo>
                    <a:pt x="72" y="41"/>
                    <a:pt x="72" y="42"/>
                    <a:pt x="72" y="46"/>
                  </a:cubicBezTo>
                  <a:cubicBezTo>
                    <a:pt x="71" y="49"/>
                    <a:pt x="69" y="52"/>
                    <a:pt x="68" y="52"/>
                  </a:cubicBezTo>
                  <a:cubicBezTo>
                    <a:pt x="67" y="52"/>
                    <a:pt x="66" y="52"/>
                    <a:pt x="66" y="53"/>
                  </a:cubicBezTo>
                  <a:cubicBezTo>
                    <a:pt x="65" y="56"/>
                    <a:pt x="64" y="59"/>
                    <a:pt x="62" y="62"/>
                  </a:cubicBezTo>
                  <a:cubicBezTo>
                    <a:pt x="62" y="62"/>
                    <a:pt x="62" y="62"/>
                    <a:pt x="62" y="63"/>
                  </a:cubicBezTo>
                  <a:cubicBezTo>
                    <a:pt x="62" y="64"/>
                    <a:pt x="61" y="71"/>
                    <a:pt x="62" y="75"/>
                  </a:cubicBezTo>
                  <a:cubicBezTo>
                    <a:pt x="63" y="77"/>
                    <a:pt x="65" y="78"/>
                    <a:pt x="68" y="79"/>
                  </a:cubicBezTo>
                  <a:cubicBezTo>
                    <a:pt x="68" y="79"/>
                    <a:pt x="68" y="79"/>
                    <a:pt x="68" y="79"/>
                  </a:cubicBezTo>
                  <a:cubicBezTo>
                    <a:pt x="74" y="81"/>
                    <a:pt x="79" y="84"/>
                    <a:pt x="81" y="88"/>
                  </a:cubicBezTo>
                  <a:cubicBezTo>
                    <a:pt x="79" y="89"/>
                    <a:pt x="76" y="91"/>
                    <a:pt x="74" y="92"/>
                  </a:cubicBezTo>
                  <a:close/>
                  <a:moveTo>
                    <a:pt x="84" y="85"/>
                  </a:moveTo>
                  <a:cubicBezTo>
                    <a:pt x="80" y="80"/>
                    <a:pt x="74" y="78"/>
                    <a:pt x="70" y="76"/>
                  </a:cubicBezTo>
                  <a:cubicBezTo>
                    <a:pt x="70" y="76"/>
                    <a:pt x="70" y="76"/>
                    <a:pt x="70" y="76"/>
                  </a:cubicBezTo>
                  <a:cubicBezTo>
                    <a:pt x="68" y="75"/>
                    <a:pt x="66" y="74"/>
                    <a:pt x="65" y="73"/>
                  </a:cubicBezTo>
                  <a:cubicBezTo>
                    <a:pt x="64" y="71"/>
                    <a:pt x="65" y="64"/>
                    <a:pt x="65" y="64"/>
                  </a:cubicBezTo>
                  <a:cubicBezTo>
                    <a:pt x="65" y="63"/>
                    <a:pt x="65" y="63"/>
                    <a:pt x="65" y="63"/>
                  </a:cubicBezTo>
                  <a:cubicBezTo>
                    <a:pt x="67" y="61"/>
                    <a:pt x="68" y="58"/>
                    <a:pt x="69" y="55"/>
                  </a:cubicBezTo>
                  <a:cubicBezTo>
                    <a:pt x="69" y="55"/>
                    <a:pt x="69" y="55"/>
                    <a:pt x="69" y="55"/>
                  </a:cubicBezTo>
                  <a:cubicBezTo>
                    <a:pt x="69" y="55"/>
                    <a:pt x="69" y="55"/>
                    <a:pt x="69" y="55"/>
                  </a:cubicBezTo>
                  <a:cubicBezTo>
                    <a:pt x="72" y="54"/>
                    <a:pt x="74" y="50"/>
                    <a:pt x="75" y="46"/>
                  </a:cubicBezTo>
                  <a:cubicBezTo>
                    <a:pt x="76" y="42"/>
                    <a:pt x="75" y="40"/>
                    <a:pt x="74" y="39"/>
                  </a:cubicBezTo>
                  <a:cubicBezTo>
                    <a:pt x="74" y="38"/>
                    <a:pt x="73" y="38"/>
                    <a:pt x="73" y="38"/>
                  </a:cubicBezTo>
                  <a:cubicBezTo>
                    <a:pt x="73" y="38"/>
                    <a:pt x="73" y="38"/>
                    <a:pt x="73" y="38"/>
                  </a:cubicBezTo>
                  <a:cubicBezTo>
                    <a:pt x="73" y="38"/>
                    <a:pt x="73" y="38"/>
                    <a:pt x="73" y="38"/>
                  </a:cubicBezTo>
                  <a:cubicBezTo>
                    <a:pt x="74" y="32"/>
                    <a:pt x="73" y="26"/>
                    <a:pt x="70" y="21"/>
                  </a:cubicBezTo>
                  <a:cubicBezTo>
                    <a:pt x="66" y="15"/>
                    <a:pt x="59" y="12"/>
                    <a:pt x="51" y="12"/>
                  </a:cubicBezTo>
                  <a:cubicBezTo>
                    <a:pt x="42" y="12"/>
                    <a:pt x="36" y="15"/>
                    <a:pt x="32" y="21"/>
                  </a:cubicBezTo>
                  <a:cubicBezTo>
                    <a:pt x="28" y="25"/>
                    <a:pt x="27" y="32"/>
                    <a:pt x="28" y="38"/>
                  </a:cubicBezTo>
                  <a:cubicBezTo>
                    <a:pt x="28" y="38"/>
                    <a:pt x="28" y="38"/>
                    <a:pt x="28" y="38"/>
                  </a:cubicBezTo>
                  <a:cubicBezTo>
                    <a:pt x="28" y="38"/>
                    <a:pt x="28" y="38"/>
                    <a:pt x="28" y="38"/>
                  </a:cubicBezTo>
                  <a:cubicBezTo>
                    <a:pt x="28" y="38"/>
                    <a:pt x="28" y="38"/>
                    <a:pt x="27" y="38"/>
                  </a:cubicBezTo>
                  <a:cubicBezTo>
                    <a:pt x="26" y="40"/>
                    <a:pt x="26" y="42"/>
                    <a:pt x="26" y="46"/>
                  </a:cubicBezTo>
                  <a:cubicBezTo>
                    <a:pt x="27" y="50"/>
                    <a:pt x="29" y="54"/>
                    <a:pt x="32" y="55"/>
                  </a:cubicBezTo>
                  <a:cubicBezTo>
                    <a:pt x="32" y="55"/>
                    <a:pt x="32" y="55"/>
                    <a:pt x="32" y="55"/>
                  </a:cubicBezTo>
                  <a:cubicBezTo>
                    <a:pt x="32" y="55"/>
                    <a:pt x="32" y="55"/>
                    <a:pt x="32" y="55"/>
                  </a:cubicBezTo>
                  <a:cubicBezTo>
                    <a:pt x="33" y="58"/>
                    <a:pt x="35" y="61"/>
                    <a:pt x="36" y="63"/>
                  </a:cubicBezTo>
                  <a:cubicBezTo>
                    <a:pt x="36" y="64"/>
                    <a:pt x="36" y="64"/>
                    <a:pt x="36" y="64"/>
                  </a:cubicBezTo>
                  <a:cubicBezTo>
                    <a:pt x="36" y="66"/>
                    <a:pt x="37" y="71"/>
                    <a:pt x="36" y="73"/>
                  </a:cubicBezTo>
                  <a:cubicBezTo>
                    <a:pt x="36" y="75"/>
                    <a:pt x="33" y="75"/>
                    <a:pt x="30" y="77"/>
                  </a:cubicBezTo>
                  <a:cubicBezTo>
                    <a:pt x="25" y="79"/>
                    <a:pt x="21" y="82"/>
                    <a:pt x="18" y="85"/>
                  </a:cubicBezTo>
                  <a:cubicBezTo>
                    <a:pt x="9" y="77"/>
                    <a:pt x="4" y="65"/>
                    <a:pt x="4" y="51"/>
                  </a:cubicBezTo>
                  <a:cubicBezTo>
                    <a:pt x="4" y="25"/>
                    <a:pt x="25" y="4"/>
                    <a:pt x="51" y="4"/>
                  </a:cubicBezTo>
                  <a:cubicBezTo>
                    <a:pt x="77" y="4"/>
                    <a:pt x="98" y="25"/>
                    <a:pt x="98" y="51"/>
                  </a:cubicBezTo>
                  <a:cubicBezTo>
                    <a:pt x="98" y="65"/>
                    <a:pt x="92" y="77"/>
                    <a:pt x="84" y="8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04" name="Freeform 148">
              <a:extLst>
                <a:ext uri="{FF2B5EF4-FFF2-40B4-BE49-F238E27FC236}">
                  <a16:creationId xmlns:a16="http://schemas.microsoft.com/office/drawing/2014/main" id="{993BC480-73CA-43B6-BA49-9DACE8091F2C}"/>
                </a:ext>
              </a:extLst>
            </p:cNvPr>
            <p:cNvSpPr>
              <a:spLocks noEditPoints="1"/>
            </p:cNvSpPr>
            <p:nvPr/>
          </p:nvSpPr>
          <p:spPr bwMode="auto">
            <a:xfrm>
              <a:off x="1960563" y="4400551"/>
              <a:ext cx="334962" cy="336550"/>
            </a:xfrm>
            <a:custGeom>
              <a:avLst/>
              <a:gdLst>
                <a:gd name="T0" fmla="*/ 22 w 105"/>
                <a:gd name="T1" fmla="*/ 94 h 105"/>
                <a:gd name="T2" fmla="*/ 0 w 105"/>
                <a:gd name="T3" fmla="*/ 52 h 105"/>
                <a:gd name="T4" fmla="*/ 88 w 105"/>
                <a:gd name="T5" fmla="*/ 91 h 105"/>
                <a:gd name="T6" fmla="*/ 79 w 105"/>
                <a:gd name="T7" fmla="*/ 98 h 105"/>
                <a:gd name="T8" fmla="*/ 3 w 105"/>
                <a:gd name="T9" fmla="*/ 52 h 105"/>
                <a:gd name="T10" fmla="*/ 23 w 105"/>
                <a:gd name="T11" fmla="*/ 92 h 105"/>
                <a:gd name="T12" fmla="*/ 83 w 105"/>
                <a:gd name="T13" fmla="*/ 92 h 105"/>
                <a:gd name="T14" fmla="*/ 103 w 105"/>
                <a:gd name="T15" fmla="*/ 52 h 105"/>
                <a:gd name="T16" fmla="*/ 36 w 105"/>
                <a:gd name="T17" fmla="*/ 98 h 105"/>
                <a:gd name="T18" fmla="*/ 21 w 105"/>
                <a:gd name="T19" fmla="*/ 89 h 105"/>
                <a:gd name="T20" fmla="*/ 40 w 105"/>
                <a:gd name="T21" fmla="*/ 75 h 105"/>
                <a:gd name="T22" fmla="*/ 36 w 105"/>
                <a:gd name="T23" fmla="*/ 54 h 105"/>
                <a:gd name="T24" fmla="*/ 32 w 105"/>
                <a:gd name="T25" fmla="*/ 40 h 105"/>
                <a:gd name="T26" fmla="*/ 35 w 105"/>
                <a:gd name="T27" fmla="*/ 23 h 105"/>
                <a:gd name="T28" fmla="*/ 73 w 105"/>
                <a:gd name="T29" fmla="*/ 40 h 105"/>
                <a:gd name="T30" fmla="*/ 75 w 105"/>
                <a:gd name="T31" fmla="*/ 47 h 105"/>
                <a:gd name="T32" fmla="*/ 65 w 105"/>
                <a:gd name="T33" fmla="*/ 64 h 105"/>
                <a:gd name="T34" fmla="*/ 84 w 105"/>
                <a:gd name="T35" fmla="*/ 88 h 105"/>
                <a:gd name="T36" fmla="*/ 77 w 105"/>
                <a:gd name="T37" fmla="*/ 94 h 105"/>
                <a:gd name="T38" fmla="*/ 53 w 105"/>
                <a:gd name="T39" fmla="*/ 101 h 105"/>
                <a:gd name="T40" fmla="*/ 37 w 105"/>
                <a:gd name="T41" fmla="*/ 95 h 105"/>
                <a:gd name="T42" fmla="*/ 81 w 105"/>
                <a:gd name="T43" fmla="*/ 88 h 105"/>
                <a:gd name="T44" fmla="*/ 63 w 105"/>
                <a:gd name="T45" fmla="*/ 63 h 105"/>
                <a:gd name="T46" fmla="*/ 70 w 105"/>
                <a:gd name="T47" fmla="*/ 51 h 105"/>
                <a:gd name="T48" fmla="*/ 70 w 105"/>
                <a:gd name="T49" fmla="*/ 42 h 105"/>
                <a:gd name="T50" fmla="*/ 53 w 105"/>
                <a:gd name="T51" fmla="*/ 17 h 105"/>
                <a:gd name="T52" fmla="*/ 35 w 105"/>
                <a:gd name="T53" fmla="*/ 42 h 105"/>
                <a:gd name="T54" fmla="*/ 36 w 105"/>
                <a:gd name="T55" fmla="*/ 51 h 105"/>
                <a:gd name="T56" fmla="*/ 43 w 105"/>
                <a:gd name="T57" fmla="*/ 63 h 105"/>
                <a:gd name="T58" fmla="*/ 25 w 105"/>
                <a:gd name="T59" fmla="*/ 88 h 105"/>
                <a:gd name="T60" fmla="*/ 4 w 105"/>
                <a:gd name="T61" fmla="*/ 52 h 105"/>
                <a:gd name="T62" fmla="*/ 87 w 105"/>
                <a:gd name="T63" fmla="*/ 87 h 105"/>
                <a:gd name="T64" fmla="*/ 72 w 105"/>
                <a:gd name="T65" fmla="*/ 78 h 105"/>
                <a:gd name="T66" fmla="*/ 66 w 105"/>
                <a:gd name="T67" fmla="*/ 64 h 105"/>
                <a:gd name="T68" fmla="*/ 70 w 105"/>
                <a:gd name="T69" fmla="*/ 55 h 105"/>
                <a:gd name="T70" fmla="*/ 75 w 105"/>
                <a:gd name="T71" fmla="*/ 40 h 105"/>
                <a:gd name="T72" fmla="*/ 74 w 105"/>
                <a:gd name="T73" fmla="*/ 38 h 105"/>
                <a:gd name="T74" fmla="*/ 35 w 105"/>
                <a:gd name="T75" fmla="*/ 23 h 105"/>
                <a:gd name="T76" fmla="*/ 31 w 105"/>
                <a:gd name="T77" fmla="*/ 40 h 105"/>
                <a:gd name="T78" fmla="*/ 35 w 105"/>
                <a:gd name="T79" fmla="*/ 55 h 105"/>
                <a:gd name="T80" fmla="*/ 39 w 105"/>
                <a:gd name="T81" fmla="*/ 64 h 105"/>
                <a:gd name="T82" fmla="*/ 33 w 105"/>
                <a:gd name="T83" fmla="*/ 79 h 105"/>
                <a:gd name="T84" fmla="*/ 69 w 105"/>
                <a:gd name="T85" fmla="*/ 65 h 105"/>
                <a:gd name="T86" fmla="*/ 73 w 105"/>
                <a:gd name="T87" fmla="*/ 76 h 105"/>
                <a:gd name="T88" fmla="*/ 53 w 105"/>
                <a:gd name="T89" fmla="*/ 7 h 105"/>
                <a:gd name="T90" fmla="*/ 32 w 105"/>
                <a:gd name="T91" fmla="*/ 76 h 105"/>
                <a:gd name="T92" fmla="*/ 33 w 105"/>
                <a:gd name="T93" fmla="*/ 57 h 105"/>
                <a:gd name="T94" fmla="*/ 29 w 105"/>
                <a:gd name="T95" fmla="*/ 38 h 105"/>
                <a:gd name="T96" fmla="*/ 73 w 105"/>
                <a:gd name="T97" fmla="*/ 21 h 105"/>
                <a:gd name="T98" fmla="*/ 78 w 105"/>
                <a:gd name="T99" fmla="*/ 48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05" h="105">
                  <a:moveTo>
                    <a:pt x="53" y="105"/>
                  </a:moveTo>
                  <a:cubicBezTo>
                    <a:pt x="44" y="105"/>
                    <a:pt x="35" y="102"/>
                    <a:pt x="27" y="98"/>
                  </a:cubicBezTo>
                  <a:cubicBezTo>
                    <a:pt x="25" y="97"/>
                    <a:pt x="23" y="95"/>
                    <a:pt x="22" y="94"/>
                  </a:cubicBezTo>
                  <a:cubicBezTo>
                    <a:pt x="21" y="94"/>
                    <a:pt x="21" y="94"/>
                    <a:pt x="21" y="94"/>
                  </a:cubicBezTo>
                  <a:cubicBezTo>
                    <a:pt x="20" y="93"/>
                    <a:pt x="19" y="92"/>
                    <a:pt x="17" y="91"/>
                  </a:cubicBezTo>
                  <a:cubicBezTo>
                    <a:pt x="7" y="81"/>
                    <a:pt x="0" y="67"/>
                    <a:pt x="0" y="52"/>
                  </a:cubicBezTo>
                  <a:cubicBezTo>
                    <a:pt x="0" y="23"/>
                    <a:pt x="24" y="0"/>
                    <a:pt x="53" y="0"/>
                  </a:cubicBezTo>
                  <a:cubicBezTo>
                    <a:pt x="82" y="0"/>
                    <a:pt x="105" y="23"/>
                    <a:pt x="105" y="52"/>
                  </a:cubicBezTo>
                  <a:cubicBezTo>
                    <a:pt x="105" y="67"/>
                    <a:pt x="99" y="81"/>
                    <a:pt x="88" y="91"/>
                  </a:cubicBezTo>
                  <a:cubicBezTo>
                    <a:pt x="87" y="92"/>
                    <a:pt x="86" y="93"/>
                    <a:pt x="85" y="94"/>
                  </a:cubicBezTo>
                  <a:cubicBezTo>
                    <a:pt x="84" y="94"/>
                    <a:pt x="84" y="94"/>
                    <a:pt x="84" y="94"/>
                  </a:cubicBezTo>
                  <a:cubicBezTo>
                    <a:pt x="83" y="95"/>
                    <a:pt x="81" y="97"/>
                    <a:pt x="79" y="98"/>
                  </a:cubicBezTo>
                  <a:cubicBezTo>
                    <a:pt x="71" y="102"/>
                    <a:pt x="62" y="105"/>
                    <a:pt x="53" y="105"/>
                  </a:cubicBezTo>
                  <a:close/>
                  <a:moveTo>
                    <a:pt x="53" y="3"/>
                  </a:moveTo>
                  <a:cubicBezTo>
                    <a:pt x="26" y="3"/>
                    <a:pt x="3" y="25"/>
                    <a:pt x="3" y="52"/>
                  </a:cubicBezTo>
                  <a:cubicBezTo>
                    <a:pt x="3" y="66"/>
                    <a:pt x="9" y="79"/>
                    <a:pt x="19" y="89"/>
                  </a:cubicBezTo>
                  <a:cubicBezTo>
                    <a:pt x="20" y="90"/>
                    <a:pt x="22" y="91"/>
                    <a:pt x="23" y="92"/>
                  </a:cubicBezTo>
                  <a:cubicBezTo>
                    <a:pt x="23" y="92"/>
                    <a:pt x="23" y="92"/>
                    <a:pt x="23" y="92"/>
                  </a:cubicBezTo>
                  <a:cubicBezTo>
                    <a:pt x="25" y="93"/>
                    <a:pt x="26" y="94"/>
                    <a:pt x="28" y="95"/>
                  </a:cubicBezTo>
                  <a:cubicBezTo>
                    <a:pt x="43" y="104"/>
                    <a:pt x="63" y="104"/>
                    <a:pt x="78" y="95"/>
                  </a:cubicBezTo>
                  <a:cubicBezTo>
                    <a:pt x="79" y="94"/>
                    <a:pt x="81" y="93"/>
                    <a:pt x="83" y="92"/>
                  </a:cubicBezTo>
                  <a:cubicBezTo>
                    <a:pt x="83" y="91"/>
                    <a:pt x="83" y="91"/>
                    <a:pt x="83" y="91"/>
                  </a:cubicBezTo>
                  <a:cubicBezTo>
                    <a:pt x="84" y="91"/>
                    <a:pt x="85" y="90"/>
                    <a:pt x="86" y="89"/>
                  </a:cubicBezTo>
                  <a:cubicBezTo>
                    <a:pt x="97" y="79"/>
                    <a:pt x="103" y="66"/>
                    <a:pt x="103" y="52"/>
                  </a:cubicBezTo>
                  <a:cubicBezTo>
                    <a:pt x="103" y="25"/>
                    <a:pt x="80" y="3"/>
                    <a:pt x="53" y="3"/>
                  </a:cubicBezTo>
                  <a:close/>
                  <a:moveTo>
                    <a:pt x="53" y="101"/>
                  </a:moveTo>
                  <a:cubicBezTo>
                    <a:pt x="47" y="101"/>
                    <a:pt x="42" y="100"/>
                    <a:pt x="36" y="98"/>
                  </a:cubicBezTo>
                  <a:cubicBezTo>
                    <a:pt x="34" y="97"/>
                    <a:pt x="31" y="96"/>
                    <a:pt x="29" y="94"/>
                  </a:cubicBezTo>
                  <a:cubicBezTo>
                    <a:pt x="26" y="93"/>
                    <a:pt x="24" y="91"/>
                    <a:pt x="22" y="90"/>
                  </a:cubicBezTo>
                  <a:cubicBezTo>
                    <a:pt x="21" y="89"/>
                    <a:pt x="21" y="89"/>
                    <a:pt x="21" y="89"/>
                  </a:cubicBezTo>
                  <a:cubicBezTo>
                    <a:pt x="22" y="88"/>
                    <a:pt x="22" y="88"/>
                    <a:pt x="22" y="88"/>
                  </a:cubicBezTo>
                  <a:cubicBezTo>
                    <a:pt x="24" y="85"/>
                    <a:pt x="27" y="82"/>
                    <a:pt x="33" y="79"/>
                  </a:cubicBezTo>
                  <a:cubicBezTo>
                    <a:pt x="37" y="78"/>
                    <a:pt x="39" y="77"/>
                    <a:pt x="40" y="75"/>
                  </a:cubicBezTo>
                  <a:cubicBezTo>
                    <a:pt x="41" y="73"/>
                    <a:pt x="41" y="67"/>
                    <a:pt x="40" y="64"/>
                  </a:cubicBezTo>
                  <a:cubicBezTo>
                    <a:pt x="38" y="61"/>
                    <a:pt x="37" y="58"/>
                    <a:pt x="36" y="54"/>
                  </a:cubicBezTo>
                  <a:cubicBezTo>
                    <a:pt x="36" y="54"/>
                    <a:pt x="36" y="54"/>
                    <a:pt x="36" y="54"/>
                  </a:cubicBezTo>
                  <a:cubicBezTo>
                    <a:pt x="33" y="54"/>
                    <a:pt x="31" y="50"/>
                    <a:pt x="30" y="47"/>
                  </a:cubicBezTo>
                  <a:cubicBezTo>
                    <a:pt x="30" y="44"/>
                    <a:pt x="30" y="42"/>
                    <a:pt x="31" y="41"/>
                  </a:cubicBezTo>
                  <a:cubicBezTo>
                    <a:pt x="31" y="40"/>
                    <a:pt x="32" y="40"/>
                    <a:pt x="32" y="40"/>
                  </a:cubicBezTo>
                  <a:cubicBezTo>
                    <a:pt x="34" y="39"/>
                    <a:pt x="34" y="39"/>
                    <a:pt x="34" y="39"/>
                  </a:cubicBezTo>
                  <a:cubicBezTo>
                    <a:pt x="33" y="40"/>
                    <a:pt x="33" y="40"/>
                    <a:pt x="33" y="40"/>
                  </a:cubicBezTo>
                  <a:cubicBezTo>
                    <a:pt x="31" y="34"/>
                    <a:pt x="32" y="28"/>
                    <a:pt x="35" y="23"/>
                  </a:cubicBezTo>
                  <a:cubicBezTo>
                    <a:pt x="39" y="18"/>
                    <a:pt x="45" y="15"/>
                    <a:pt x="53" y="15"/>
                  </a:cubicBezTo>
                  <a:cubicBezTo>
                    <a:pt x="60" y="15"/>
                    <a:pt x="66" y="18"/>
                    <a:pt x="70" y="23"/>
                  </a:cubicBezTo>
                  <a:cubicBezTo>
                    <a:pt x="73" y="28"/>
                    <a:pt x="74" y="34"/>
                    <a:pt x="73" y="40"/>
                  </a:cubicBezTo>
                  <a:cubicBezTo>
                    <a:pt x="73" y="40"/>
                    <a:pt x="73" y="40"/>
                    <a:pt x="73" y="40"/>
                  </a:cubicBezTo>
                  <a:cubicBezTo>
                    <a:pt x="74" y="40"/>
                    <a:pt x="74" y="40"/>
                    <a:pt x="74" y="41"/>
                  </a:cubicBezTo>
                  <a:cubicBezTo>
                    <a:pt x="75" y="42"/>
                    <a:pt x="75" y="44"/>
                    <a:pt x="75" y="47"/>
                  </a:cubicBezTo>
                  <a:cubicBezTo>
                    <a:pt x="74" y="50"/>
                    <a:pt x="72" y="54"/>
                    <a:pt x="70" y="54"/>
                  </a:cubicBezTo>
                  <a:cubicBezTo>
                    <a:pt x="70" y="54"/>
                    <a:pt x="69" y="54"/>
                    <a:pt x="69" y="54"/>
                  </a:cubicBezTo>
                  <a:cubicBezTo>
                    <a:pt x="68" y="58"/>
                    <a:pt x="67" y="61"/>
                    <a:pt x="65" y="64"/>
                  </a:cubicBezTo>
                  <a:cubicBezTo>
                    <a:pt x="65" y="67"/>
                    <a:pt x="64" y="73"/>
                    <a:pt x="65" y="75"/>
                  </a:cubicBezTo>
                  <a:cubicBezTo>
                    <a:pt x="66" y="77"/>
                    <a:pt x="68" y="78"/>
                    <a:pt x="71" y="79"/>
                  </a:cubicBezTo>
                  <a:cubicBezTo>
                    <a:pt x="77" y="81"/>
                    <a:pt x="82" y="84"/>
                    <a:pt x="84" y="88"/>
                  </a:cubicBezTo>
                  <a:cubicBezTo>
                    <a:pt x="85" y="89"/>
                    <a:pt x="85" y="89"/>
                    <a:pt x="85" y="89"/>
                  </a:cubicBezTo>
                  <a:cubicBezTo>
                    <a:pt x="84" y="90"/>
                    <a:pt x="84" y="90"/>
                    <a:pt x="84" y="90"/>
                  </a:cubicBezTo>
                  <a:cubicBezTo>
                    <a:pt x="82" y="91"/>
                    <a:pt x="79" y="93"/>
                    <a:pt x="77" y="94"/>
                  </a:cubicBezTo>
                  <a:cubicBezTo>
                    <a:pt x="77" y="94"/>
                    <a:pt x="77" y="94"/>
                    <a:pt x="77" y="94"/>
                  </a:cubicBezTo>
                  <a:cubicBezTo>
                    <a:pt x="74" y="96"/>
                    <a:pt x="72" y="97"/>
                    <a:pt x="69" y="98"/>
                  </a:cubicBezTo>
                  <a:cubicBezTo>
                    <a:pt x="64" y="100"/>
                    <a:pt x="59" y="101"/>
                    <a:pt x="53" y="101"/>
                  </a:cubicBezTo>
                  <a:close/>
                  <a:moveTo>
                    <a:pt x="25" y="88"/>
                  </a:moveTo>
                  <a:cubicBezTo>
                    <a:pt x="27" y="90"/>
                    <a:pt x="28" y="91"/>
                    <a:pt x="30" y="92"/>
                  </a:cubicBezTo>
                  <a:cubicBezTo>
                    <a:pt x="33" y="93"/>
                    <a:pt x="35" y="94"/>
                    <a:pt x="37" y="95"/>
                  </a:cubicBezTo>
                  <a:cubicBezTo>
                    <a:pt x="47" y="99"/>
                    <a:pt x="59" y="99"/>
                    <a:pt x="69" y="95"/>
                  </a:cubicBezTo>
                  <a:cubicBezTo>
                    <a:pt x="71" y="94"/>
                    <a:pt x="73" y="93"/>
                    <a:pt x="75" y="92"/>
                  </a:cubicBezTo>
                  <a:cubicBezTo>
                    <a:pt x="77" y="91"/>
                    <a:pt x="79" y="90"/>
                    <a:pt x="81" y="88"/>
                  </a:cubicBezTo>
                  <a:cubicBezTo>
                    <a:pt x="79" y="85"/>
                    <a:pt x="75" y="83"/>
                    <a:pt x="70" y="81"/>
                  </a:cubicBezTo>
                  <a:cubicBezTo>
                    <a:pt x="66" y="80"/>
                    <a:pt x="64" y="79"/>
                    <a:pt x="63" y="76"/>
                  </a:cubicBezTo>
                  <a:cubicBezTo>
                    <a:pt x="61" y="72"/>
                    <a:pt x="62" y="65"/>
                    <a:pt x="63" y="63"/>
                  </a:cubicBezTo>
                  <a:cubicBezTo>
                    <a:pt x="63" y="63"/>
                    <a:pt x="63" y="63"/>
                    <a:pt x="63" y="62"/>
                  </a:cubicBezTo>
                  <a:cubicBezTo>
                    <a:pt x="64" y="60"/>
                    <a:pt x="66" y="57"/>
                    <a:pt x="67" y="54"/>
                  </a:cubicBezTo>
                  <a:cubicBezTo>
                    <a:pt x="67" y="52"/>
                    <a:pt x="68" y="51"/>
                    <a:pt x="70" y="51"/>
                  </a:cubicBezTo>
                  <a:cubicBezTo>
                    <a:pt x="70" y="51"/>
                    <a:pt x="72" y="49"/>
                    <a:pt x="72" y="47"/>
                  </a:cubicBezTo>
                  <a:cubicBezTo>
                    <a:pt x="72" y="44"/>
                    <a:pt x="72" y="43"/>
                    <a:pt x="72" y="43"/>
                  </a:cubicBezTo>
                  <a:cubicBezTo>
                    <a:pt x="72" y="43"/>
                    <a:pt x="71" y="42"/>
                    <a:pt x="70" y="42"/>
                  </a:cubicBezTo>
                  <a:cubicBezTo>
                    <a:pt x="70" y="41"/>
                    <a:pt x="70" y="40"/>
                    <a:pt x="70" y="39"/>
                  </a:cubicBezTo>
                  <a:cubicBezTo>
                    <a:pt x="71" y="34"/>
                    <a:pt x="71" y="29"/>
                    <a:pt x="68" y="25"/>
                  </a:cubicBezTo>
                  <a:cubicBezTo>
                    <a:pt x="65" y="20"/>
                    <a:pt x="59" y="17"/>
                    <a:pt x="53" y="17"/>
                  </a:cubicBezTo>
                  <a:cubicBezTo>
                    <a:pt x="46" y="17"/>
                    <a:pt x="41" y="20"/>
                    <a:pt x="37" y="25"/>
                  </a:cubicBezTo>
                  <a:cubicBezTo>
                    <a:pt x="35" y="29"/>
                    <a:pt x="34" y="34"/>
                    <a:pt x="35" y="39"/>
                  </a:cubicBezTo>
                  <a:cubicBezTo>
                    <a:pt x="36" y="40"/>
                    <a:pt x="36" y="41"/>
                    <a:pt x="35" y="42"/>
                  </a:cubicBezTo>
                  <a:cubicBezTo>
                    <a:pt x="34" y="42"/>
                    <a:pt x="34" y="43"/>
                    <a:pt x="33" y="43"/>
                  </a:cubicBezTo>
                  <a:cubicBezTo>
                    <a:pt x="33" y="43"/>
                    <a:pt x="33" y="44"/>
                    <a:pt x="33" y="47"/>
                  </a:cubicBezTo>
                  <a:cubicBezTo>
                    <a:pt x="34" y="49"/>
                    <a:pt x="35" y="51"/>
                    <a:pt x="36" y="51"/>
                  </a:cubicBezTo>
                  <a:cubicBezTo>
                    <a:pt x="37" y="51"/>
                    <a:pt x="38" y="52"/>
                    <a:pt x="39" y="54"/>
                  </a:cubicBezTo>
                  <a:cubicBezTo>
                    <a:pt x="40" y="57"/>
                    <a:pt x="41" y="60"/>
                    <a:pt x="42" y="62"/>
                  </a:cubicBezTo>
                  <a:cubicBezTo>
                    <a:pt x="43" y="63"/>
                    <a:pt x="43" y="63"/>
                    <a:pt x="43" y="63"/>
                  </a:cubicBezTo>
                  <a:cubicBezTo>
                    <a:pt x="43" y="65"/>
                    <a:pt x="44" y="72"/>
                    <a:pt x="43" y="76"/>
                  </a:cubicBezTo>
                  <a:cubicBezTo>
                    <a:pt x="41" y="79"/>
                    <a:pt x="38" y="81"/>
                    <a:pt x="34" y="82"/>
                  </a:cubicBezTo>
                  <a:cubicBezTo>
                    <a:pt x="30" y="84"/>
                    <a:pt x="27" y="86"/>
                    <a:pt x="25" y="88"/>
                  </a:cubicBezTo>
                  <a:close/>
                  <a:moveTo>
                    <a:pt x="20" y="88"/>
                  </a:moveTo>
                  <a:cubicBezTo>
                    <a:pt x="19" y="87"/>
                    <a:pt x="19" y="87"/>
                    <a:pt x="19" y="87"/>
                  </a:cubicBezTo>
                  <a:cubicBezTo>
                    <a:pt x="10" y="78"/>
                    <a:pt x="4" y="65"/>
                    <a:pt x="4" y="52"/>
                  </a:cubicBezTo>
                  <a:cubicBezTo>
                    <a:pt x="4" y="26"/>
                    <a:pt x="26" y="4"/>
                    <a:pt x="53" y="4"/>
                  </a:cubicBezTo>
                  <a:cubicBezTo>
                    <a:pt x="80" y="4"/>
                    <a:pt x="101" y="26"/>
                    <a:pt x="101" y="52"/>
                  </a:cubicBezTo>
                  <a:cubicBezTo>
                    <a:pt x="101" y="65"/>
                    <a:pt x="96" y="78"/>
                    <a:pt x="87" y="87"/>
                  </a:cubicBezTo>
                  <a:cubicBezTo>
                    <a:pt x="85" y="88"/>
                    <a:pt x="85" y="88"/>
                    <a:pt x="85" y="88"/>
                  </a:cubicBezTo>
                  <a:cubicBezTo>
                    <a:pt x="84" y="87"/>
                    <a:pt x="84" y="87"/>
                    <a:pt x="84" y="87"/>
                  </a:cubicBezTo>
                  <a:cubicBezTo>
                    <a:pt x="81" y="82"/>
                    <a:pt x="75" y="80"/>
                    <a:pt x="72" y="78"/>
                  </a:cubicBezTo>
                  <a:cubicBezTo>
                    <a:pt x="71" y="78"/>
                    <a:pt x="71" y="78"/>
                    <a:pt x="71" y="78"/>
                  </a:cubicBezTo>
                  <a:cubicBezTo>
                    <a:pt x="68" y="77"/>
                    <a:pt x="66" y="76"/>
                    <a:pt x="66" y="75"/>
                  </a:cubicBezTo>
                  <a:cubicBezTo>
                    <a:pt x="65" y="72"/>
                    <a:pt x="66" y="66"/>
                    <a:pt x="66" y="64"/>
                  </a:cubicBezTo>
                  <a:cubicBezTo>
                    <a:pt x="66" y="64"/>
                    <a:pt x="66" y="64"/>
                    <a:pt x="66" y="64"/>
                  </a:cubicBezTo>
                  <a:cubicBezTo>
                    <a:pt x="67" y="61"/>
                    <a:pt x="69" y="59"/>
                    <a:pt x="70" y="56"/>
                  </a:cubicBezTo>
                  <a:cubicBezTo>
                    <a:pt x="70" y="55"/>
                    <a:pt x="70" y="55"/>
                    <a:pt x="70" y="55"/>
                  </a:cubicBezTo>
                  <a:cubicBezTo>
                    <a:pt x="71" y="55"/>
                    <a:pt x="71" y="55"/>
                    <a:pt x="71" y="55"/>
                  </a:cubicBezTo>
                  <a:cubicBezTo>
                    <a:pt x="73" y="54"/>
                    <a:pt x="75" y="50"/>
                    <a:pt x="76" y="47"/>
                  </a:cubicBezTo>
                  <a:cubicBezTo>
                    <a:pt x="76" y="44"/>
                    <a:pt x="76" y="42"/>
                    <a:pt x="75" y="40"/>
                  </a:cubicBezTo>
                  <a:cubicBezTo>
                    <a:pt x="75" y="40"/>
                    <a:pt x="75" y="40"/>
                    <a:pt x="74" y="40"/>
                  </a:cubicBezTo>
                  <a:cubicBezTo>
                    <a:pt x="73" y="39"/>
                    <a:pt x="73" y="39"/>
                    <a:pt x="73" y="39"/>
                  </a:cubicBezTo>
                  <a:cubicBezTo>
                    <a:pt x="74" y="38"/>
                    <a:pt x="74" y="38"/>
                    <a:pt x="74" y="38"/>
                  </a:cubicBezTo>
                  <a:cubicBezTo>
                    <a:pt x="75" y="33"/>
                    <a:pt x="74" y="27"/>
                    <a:pt x="71" y="23"/>
                  </a:cubicBezTo>
                  <a:cubicBezTo>
                    <a:pt x="67" y="17"/>
                    <a:pt x="60" y="14"/>
                    <a:pt x="53" y="14"/>
                  </a:cubicBezTo>
                  <a:cubicBezTo>
                    <a:pt x="45" y="14"/>
                    <a:pt x="39" y="17"/>
                    <a:pt x="35" y="23"/>
                  </a:cubicBezTo>
                  <a:cubicBezTo>
                    <a:pt x="32" y="27"/>
                    <a:pt x="30" y="33"/>
                    <a:pt x="32" y="38"/>
                  </a:cubicBezTo>
                  <a:cubicBezTo>
                    <a:pt x="32" y="39"/>
                    <a:pt x="32" y="39"/>
                    <a:pt x="32" y="39"/>
                  </a:cubicBezTo>
                  <a:cubicBezTo>
                    <a:pt x="31" y="40"/>
                    <a:pt x="31" y="40"/>
                    <a:pt x="31" y="40"/>
                  </a:cubicBezTo>
                  <a:cubicBezTo>
                    <a:pt x="31" y="40"/>
                    <a:pt x="31" y="40"/>
                    <a:pt x="30" y="40"/>
                  </a:cubicBezTo>
                  <a:cubicBezTo>
                    <a:pt x="29" y="42"/>
                    <a:pt x="29" y="44"/>
                    <a:pt x="30" y="47"/>
                  </a:cubicBezTo>
                  <a:cubicBezTo>
                    <a:pt x="30" y="50"/>
                    <a:pt x="32" y="54"/>
                    <a:pt x="35" y="55"/>
                  </a:cubicBezTo>
                  <a:cubicBezTo>
                    <a:pt x="35" y="55"/>
                    <a:pt x="35" y="55"/>
                    <a:pt x="35" y="55"/>
                  </a:cubicBezTo>
                  <a:cubicBezTo>
                    <a:pt x="36" y="56"/>
                    <a:pt x="36" y="56"/>
                    <a:pt x="36" y="56"/>
                  </a:cubicBezTo>
                  <a:cubicBezTo>
                    <a:pt x="37" y="59"/>
                    <a:pt x="38" y="61"/>
                    <a:pt x="39" y="64"/>
                  </a:cubicBezTo>
                  <a:cubicBezTo>
                    <a:pt x="39" y="64"/>
                    <a:pt x="39" y="64"/>
                    <a:pt x="39" y="64"/>
                  </a:cubicBezTo>
                  <a:cubicBezTo>
                    <a:pt x="40" y="65"/>
                    <a:pt x="41" y="72"/>
                    <a:pt x="39" y="75"/>
                  </a:cubicBezTo>
                  <a:cubicBezTo>
                    <a:pt x="39" y="77"/>
                    <a:pt x="36" y="78"/>
                    <a:pt x="33" y="79"/>
                  </a:cubicBezTo>
                  <a:cubicBezTo>
                    <a:pt x="27" y="81"/>
                    <a:pt x="24" y="84"/>
                    <a:pt x="21" y="87"/>
                  </a:cubicBezTo>
                  <a:lnTo>
                    <a:pt x="20" y="88"/>
                  </a:lnTo>
                  <a:close/>
                  <a:moveTo>
                    <a:pt x="69" y="65"/>
                  </a:moveTo>
                  <a:cubicBezTo>
                    <a:pt x="68" y="67"/>
                    <a:pt x="68" y="72"/>
                    <a:pt x="68" y="74"/>
                  </a:cubicBezTo>
                  <a:cubicBezTo>
                    <a:pt x="69" y="74"/>
                    <a:pt x="69" y="75"/>
                    <a:pt x="72" y="76"/>
                  </a:cubicBezTo>
                  <a:cubicBezTo>
                    <a:pt x="73" y="76"/>
                    <a:pt x="73" y="76"/>
                    <a:pt x="73" y="76"/>
                  </a:cubicBezTo>
                  <a:cubicBezTo>
                    <a:pt x="76" y="77"/>
                    <a:pt x="82" y="80"/>
                    <a:pt x="86" y="84"/>
                  </a:cubicBezTo>
                  <a:cubicBezTo>
                    <a:pt x="94" y="75"/>
                    <a:pt x="99" y="64"/>
                    <a:pt x="99" y="52"/>
                  </a:cubicBezTo>
                  <a:cubicBezTo>
                    <a:pt x="99" y="27"/>
                    <a:pt x="78" y="7"/>
                    <a:pt x="53" y="7"/>
                  </a:cubicBezTo>
                  <a:cubicBezTo>
                    <a:pt x="28" y="7"/>
                    <a:pt x="7" y="27"/>
                    <a:pt x="7" y="52"/>
                  </a:cubicBezTo>
                  <a:cubicBezTo>
                    <a:pt x="7" y="64"/>
                    <a:pt x="12" y="75"/>
                    <a:pt x="20" y="84"/>
                  </a:cubicBezTo>
                  <a:cubicBezTo>
                    <a:pt x="23" y="81"/>
                    <a:pt x="27" y="78"/>
                    <a:pt x="32" y="76"/>
                  </a:cubicBezTo>
                  <a:cubicBezTo>
                    <a:pt x="33" y="76"/>
                    <a:pt x="37" y="75"/>
                    <a:pt x="37" y="74"/>
                  </a:cubicBezTo>
                  <a:cubicBezTo>
                    <a:pt x="37" y="72"/>
                    <a:pt x="37" y="68"/>
                    <a:pt x="37" y="65"/>
                  </a:cubicBezTo>
                  <a:cubicBezTo>
                    <a:pt x="35" y="63"/>
                    <a:pt x="34" y="60"/>
                    <a:pt x="33" y="57"/>
                  </a:cubicBezTo>
                  <a:cubicBezTo>
                    <a:pt x="30" y="56"/>
                    <a:pt x="28" y="51"/>
                    <a:pt x="27" y="48"/>
                  </a:cubicBezTo>
                  <a:cubicBezTo>
                    <a:pt x="26" y="43"/>
                    <a:pt x="27" y="40"/>
                    <a:pt x="28" y="39"/>
                  </a:cubicBezTo>
                  <a:cubicBezTo>
                    <a:pt x="28" y="38"/>
                    <a:pt x="29" y="38"/>
                    <a:pt x="29" y="38"/>
                  </a:cubicBezTo>
                  <a:cubicBezTo>
                    <a:pt x="28" y="32"/>
                    <a:pt x="29" y="26"/>
                    <a:pt x="32" y="21"/>
                  </a:cubicBezTo>
                  <a:cubicBezTo>
                    <a:pt x="37" y="15"/>
                    <a:pt x="44" y="11"/>
                    <a:pt x="53" y="11"/>
                  </a:cubicBezTo>
                  <a:cubicBezTo>
                    <a:pt x="61" y="11"/>
                    <a:pt x="68" y="15"/>
                    <a:pt x="73" y="21"/>
                  </a:cubicBezTo>
                  <a:cubicBezTo>
                    <a:pt x="76" y="26"/>
                    <a:pt x="78" y="32"/>
                    <a:pt x="76" y="38"/>
                  </a:cubicBezTo>
                  <a:cubicBezTo>
                    <a:pt x="77" y="38"/>
                    <a:pt x="77" y="38"/>
                    <a:pt x="77" y="39"/>
                  </a:cubicBezTo>
                  <a:cubicBezTo>
                    <a:pt x="79" y="40"/>
                    <a:pt x="79" y="43"/>
                    <a:pt x="78" y="48"/>
                  </a:cubicBezTo>
                  <a:cubicBezTo>
                    <a:pt x="78" y="51"/>
                    <a:pt x="76" y="56"/>
                    <a:pt x="72" y="57"/>
                  </a:cubicBezTo>
                  <a:cubicBezTo>
                    <a:pt x="71" y="60"/>
                    <a:pt x="70" y="63"/>
                    <a:pt x="69" y="6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05" name="Freeform 149">
              <a:extLst>
                <a:ext uri="{FF2B5EF4-FFF2-40B4-BE49-F238E27FC236}">
                  <a16:creationId xmlns:a16="http://schemas.microsoft.com/office/drawing/2014/main" id="{B95408DE-FCBF-4261-8ECB-AF16777DE33B}"/>
                </a:ext>
              </a:extLst>
            </p:cNvPr>
            <p:cNvSpPr>
              <a:spLocks/>
            </p:cNvSpPr>
            <p:nvPr/>
          </p:nvSpPr>
          <p:spPr bwMode="auto">
            <a:xfrm>
              <a:off x="1931988" y="4664076"/>
              <a:ext cx="82550" cy="69850"/>
            </a:xfrm>
            <a:custGeom>
              <a:avLst/>
              <a:gdLst>
                <a:gd name="T0" fmla="*/ 3 w 26"/>
                <a:gd name="T1" fmla="*/ 22 h 22"/>
                <a:gd name="T2" fmla="*/ 1 w 26"/>
                <a:gd name="T3" fmla="*/ 21 h 22"/>
                <a:gd name="T4" fmla="*/ 1 w 26"/>
                <a:gd name="T5" fmla="*/ 17 h 22"/>
                <a:gd name="T6" fmla="*/ 21 w 26"/>
                <a:gd name="T7" fmla="*/ 1 h 22"/>
                <a:gd name="T8" fmla="*/ 25 w 26"/>
                <a:gd name="T9" fmla="*/ 1 h 22"/>
                <a:gd name="T10" fmla="*/ 25 w 26"/>
                <a:gd name="T11" fmla="*/ 5 h 22"/>
                <a:gd name="T12" fmla="*/ 5 w 26"/>
                <a:gd name="T13" fmla="*/ 21 h 22"/>
                <a:gd name="T14" fmla="*/ 3 w 26"/>
                <a:gd name="T15" fmla="*/ 22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22">
                  <a:moveTo>
                    <a:pt x="3" y="22"/>
                  </a:moveTo>
                  <a:cubicBezTo>
                    <a:pt x="2" y="22"/>
                    <a:pt x="1" y="22"/>
                    <a:pt x="1" y="21"/>
                  </a:cubicBezTo>
                  <a:cubicBezTo>
                    <a:pt x="0" y="20"/>
                    <a:pt x="0" y="18"/>
                    <a:pt x="1" y="17"/>
                  </a:cubicBezTo>
                  <a:cubicBezTo>
                    <a:pt x="21" y="1"/>
                    <a:pt x="21" y="1"/>
                    <a:pt x="21" y="1"/>
                  </a:cubicBezTo>
                  <a:cubicBezTo>
                    <a:pt x="22" y="0"/>
                    <a:pt x="24" y="0"/>
                    <a:pt x="25" y="1"/>
                  </a:cubicBezTo>
                  <a:cubicBezTo>
                    <a:pt x="26" y="3"/>
                    <a:pt x="26" y="4"/>
                    <a:pt x="25" y="5"/>
                  </a:cubicBezTo>
                  <a:cubicBezTo>
                    <a:pt x="5" y="21"/>
                    <a:pt x="5" y="21"/>
                    <a:pt x="5" y="21"/>
                  </a:cubicBezTo>
                  <a:cubicBezTo>
                    <a:pt x="4" y="22"/>
                    <a:pt x="4" y="22"/>
                    <a:pt x="3"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grpSp>
      <p:sp>
        <p:nvSpPr>
          <p:cNvPr id="106" name="Freeform 14">
            <a:extLst>
              <a:ext uri="{FF2B5EF4-FFF2-40B4-BE49-F238E27FC236}">
                <a16:creationId xmlns:a16="http://schemas.microsoft.com/office/drawing/2014/main" id="{BCBD6A50-5A40-414C-BCB7-F9C90DCC73F9}"/>
              </a:ext>
            </a:extLst>
          </p:cNvPr>
          <p:cNvSpPr>
            <a:spLocks noChangeAspect="1" noEditPoints="1"/>
          </p:cNvSpPr>
          <p:nvPr/>
        </p:nvSpPr>
        <p:spPr bwMode="auto">
          <a:xfrm>
            <a:off x="4580798" y="5521422"/>
            <a:ext cx="491242" cy="474121"/>
          </a:xfrm>
          <a:custGeom>
            <a:avLst/>
            <a:gdLst>
              <a:gd name="T0" fmla="*/ 169 w 170"/>
              <a:gd name="T1" fmla="*/ 80 h 163"/>
              <a:gd name="T2" fmla="*/ 169 w 170"/>
              <a:gd name="T3" fmla="*/ 80 h 163"/>
              <a:gd name="T4" fmla="*/ 168 w 170"/>
              <a:gd name="T5" fmla="*/ 79 h 163"/>
              <a:gd name="T6" fmla="*/ 87 w 170"/>
              <a:gd name="T7" fmla="*/ 0 h 163"/>
              <a:gd name="T8" fmla="*/ 82 w 170"/>
              <a:gd name="T9" fmla="*/ 0 h 163"/>
              <a:gd name="T10" fmla="*/ 0 w 170"/>
              <a:gd name="T11" fmla="*/ 79 h 163"/>
              <a:gd name="T12" fmla="*/ 0 w 170"/>
              <a:gd name="T13" fmla="*/ 81 h 163"/>
              <a:gd name="T14" fmla="*/ 3 w 170"/>
              <a:gd name="T15" fmla="*/ 84 h 163"/>
              <a:gd name="T16" fmla="*/ 4 w 170"/>
              <a:gd name="T17" fmla="*/ 84 h 163"/>
              <a:gd name="T18" fmla="*/ 22 w 170"/>
              <a:gd name="T19" fmla="*/ 66 h 163"/>
              <a:gd name="T20" fmla="*/ 22 w 170"/>
              <a:gd name="T21" fmla="*/ 161 h 163"/>
              <a:gd name="T22" fmla="*/ 25 w 170"/>
              <a:gd name="T23" fmla="*/ 163 h 163"/>
              <a:gd name="T24" fmla="*/ 143 w 170"/>
              <a:gd name="T25" fmla="*/ 163 h 163"/>
              <a:gd name="T26" fmla="*/ 146 w 170"/>
              <a:gd name="T27" fmla="*/ 161 h 163"/>
              <a:gd name="T28" fmla="*/ 146 w 170"/>
              <a:gd name="T29" fmla="*/ 66 h 163"/>
              <a:gd name="T30" fmla="*/ 164 w 170"/>
              <a:gd name="T31" fmla="*/ 84 h 163"/>
              <a:gd name="T32" fmla="*/ 167 w 170"/>
              <a:gd name="T33" fmla="*/ 84 h 163"/>
              <a:gd name="T34" fmla="*/ 170 w 170"/>
              <a:gd name="T35" fmla="*/ 81 h 163"/>
              <a:gd name="T36" fmla="*/ 169 w 170"/>
              <a:gd name="T37" fmla="*/ 80 h 163"/>
              <a:gd name="T38" fmla="*/ 101 w 170"/>
              <a:gd name="T39" fmla="*/ 158 h 163"/>
              <a:gd name="T40" fmla="*/ 67 w 170"/>
              <a:gd name="T41" fmla="*/ 158 h 163"/>
              <a:gd name="T42" fmla="*/ 67 w 170"/>
              <a:gd name="T43" fmla="*/ 95 h 163"/>
              <a:gd name="T44" fmla="*/ 101 w 170"/>
              <a:gd name="T45" fmla="*/ 95 h 163"/>
              <a:gd name="T46" fmla="*/ 101 w 170"/>
              <a:gd name="T47" fmla="*/ 158 h 163"/>
              <a:gd name="T48" fmla="*/ 140 w 170"/>
              <a:gd name="T49" fmla="*/ 158 h 163"/>
              <a:gd name="T50" fmla="*/ 107 w 170"/>
              <a:gd name="T51" fmla="*/ 158 h 163"/>
              <a:gd name="T52" fmla="*/ 107 w 170"/>
              <a:gd name="T53" fmla="*/ 92 h 163"/>
              <a:gd name="T54" fmla="*/ 104 w 170"/>
              <a:gd name="T55" fmla="*/ 89 h 163"/>
              <a:gd name="T56" fmla="*/ 65 w 170"/>
              <a:gd name="T57" fmla="*/ 89 h 163"/>
              <a:gd name="T58" fmla="*/ 62 w 170"/>
              <a:gd name="T59" fmla="*/ 92 h 163"/>
              <a:gd name="T60" fmla="*/ 62 w 170"/>
              <a:gd name="T61" fmla="*/ 158 h 163"/>
              <a:gd name="T62" fmla="*/ 28 w 170"/>
              <a:gd name="T63" fmla="*/ 158 h 163"/>
              <a:gd name="T64" fmla="*/ 28 w 170"/>
              <a:gd name="T65" fmla="*/ 60 h 163"/>
              <a:gd name="T66" fmla="*/ 29 w 170"/>
              <a:gd name="T67" fmla="*/ 60 h 163"/>
              <a:gd name="T68" fmla="*/ 85 w 170"/>
              <a:gd name="T69" fmla="*/ 7 h 163"/>
              <a:gd name="T70" fmla="*/ 140 w 170"/>
              <a:gd name="T71" fmla="*/ 60 h 163"/>
              <a:gd name="T72" fmla="*/ 140 w 170"/>
              <a:gd name="T73" fmla="*/ 158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70" h="163">
                <a:moveTo>
                  <a:pt x="169" y="80"/>
                </a:moveTo>
                <a:cubicBezTo>
                  <a:pt x="169" y="80"/>
                  <a:pt x="169" y="80"/>
                  <a:pt x="169" y="80"/>
                </a:cubicBezTo>
                <a:cubicBezTo>
                  <a:pt x="168" y="79"/>
                  <a:pt x="168" y="79"/>
                  <a:pt x="168" y="79"/>
                </a:cubicBezTo>
                <a:cubicBezTo>
                  <a:pt x="87" y="0"/>
                  <a:pt x="87" y="0"/>
                  <a:pt x="87" y="0"/>
                </a:cubicBezTo>
                <a:cubicBezTo>
                  <a:pt x="82" y="0"/>
                  <a:pt x="82" y="0"/>
                  <a:pt x="82" y="0"/>
                </a:cubicBezTo>
                <a:cubicBezTo>
                  <a:pt x="0" y="79"/>
                  <a:pt x="0" y="79"/>
                  <a:pt x="0" y="79"/>
                </a:cubicBezTo>
                <a:cubicBezTo>
                  <a:pt x="0" y="81"/>
                  <a:pt x="0" y="81"/>
                  <a:pt x="0" y="81"/>
                </a:cubicBezTo>
                <a:cubicBezTo>
                  <a:pt x="0" y="83"/>
                  <a:pt x="0" y="84"/>
                  <a:pt x="3" y="84"/>
                </a:cubicBezTo>
                <a:cubicBezTo>
                  <a:pt x="4" y="84"/>
                  <a:pt x="4" y="84"/>
                  <a:pt x="4" y="84"/>
                </a:cubicBezTo>
                <a:cubicBezTo>
                  <a:pt x="22" y="66"/>
                  <a:pt x="22" y="66"/>
                  <a:pt x="22" y="66"/>
                </a:cubicBezTo>
                <a:cubicBezTo>
                  <a:pt x="22" y="161"/>
                  <a:pt x="22" y="161"/>
                  <a:pt x="22" y="161"/>
                </a:cubicBezTo>
                <a:cubicBezTo>
                  <a:pt x="22" y="162"/>
                  <a:pt x="24" y="163"/>
                  <a:pt x="25" y="163"/>
                </a:cubicBezTo>
                <a:cubicBezTo>
                  <a:pt x="143" y="163"/>
                  <a:pt x="143" y="163"/>
                  <a:pt x="143" y="163"/>
                </a:cubicBezTo>
                <a:cubicBezTo>
                  <a:pt x="144" y="163"/>
                  <a:pt x="146" y="162"/>
                  <a:pt x="146" y="161"/>
                </a:cubicBezTo>
                <a:cubicBezTo>
                  <a:pt x="146" y="66"/>
                  <a:pt x="146" y="66"/>
                  <a:pt x="146" y="66"/>
                </a:cubicBezTo>
                <a:cubicBezTo>
                  <a:pt x="164" y="84"/>
                  <a:pt x="164" y="84"/>
                  <a:pt x="164" y="84"/>
                </a:cubicBezTo>
                <a:cubicBezTo>
                  <a:pt x="167" y="84"/>
                  <a:pt x="167" y="84"/>
                  <a:pt x="167" y="84"/>
                </a:cubicBezTo>
                <a:cubicBezTo>
                  <a:pt x="169" y="84"/>
                  <a:pt x="170" y="82"/>
                  <a:pt x="170" y="81"/>
                </a:cubicBezTo>
                <a:cubicBezTo>
                  <a:pt x="170" y="80"/>
                  <a:pt x="170" y="80"/>
                  <a:pt x="169" y="80"/>
                </a:cubicBezTo>
                <a:close/>
                <a:moveTo>
                  <a:pt x="101" y="158"/>
                </a:moveTo>
                <a:cubicBezTo>
                  <a:pt x="67" y="158"/>
                  <a:pt x="67" y="158"/>
                  <a:pt x="67" y="158"/>
                </a:cubicBezTo>
                <a:cubicBezTo>
                  <a:pt x="67" y="95"/>
                  <a:pt x="67" y="95"/>
                  <a:pt x="67" y="95"/>
                </a:cubicBezTo>
                <a:cubicBezTo>
                  <a:pt x="101" y="95"/>
                  <a:pt x="101" y="95"/>
                  <a:pt x="101" y="95"/>
                </a:cubicBezTo>
                <a:lnTo>
                  <a:pt x="101" y="158"/>
                </a:lnTo>
                <a:close/>
                <a:moveTo>
                  <a:pt x="140" y="158"/>
                </a:moveTo>
                <a:cubicBezTo>
                  <a:pt x="107" y="158"/>
                  <a:pt x="107" y="158"/>
                  <a:pt x="107" y="158"/>
                </a:cubicBezTo>
                <a:cubicBezTo>
                  <a:pt x="107" y="92"/>
                  <a:pt x="107" y="92"/>
                  <a:pt x="107" y="92"/>
                </a:cubicBezTo>
                <a:cubicBezTo>
                  <a:pt x="107" y="90"/>
                  <a:pt x="105" y="89"/>
                  <a:pt x="104" y="89"/>
                </a:cubicBezTo>
                <a:cubicBezTo>
                  <a:pt x="65" y="89"/>
                  <a:pt x="65" y="89"/>
                  <a:pt x="65" y="89"/>
                </a:cubicBezTo>
                <a:cubicBezTo>
                  <a:pt x="63" y="89"/>
                  <a:pt x="62" y="90"/>
                  <a:pt x="62" y="92"/>
                </a:cubicBezTo>
                <a:cubicBezTo>
                  <a:pt x="62" y="158"/>
                  <a:pt x="62" y="158"/>
                  <a:pt x="62" y="158"/>
                </a:cubicBezTo>
                <a:cubicBezTo>
                  <a:pt x="28" y="158"/>
                  <a:pt x="28" y="158"/>
                  <a:pt x="28" y="158"/>
                </a:cubicBezTo>
                <a:cubicBezTo>
                  <a:pt x="28" y="60"/>
                  <a:pt x="28" y="60"/>
                  <a:pt x="28" y="60"/>
                </a:cubicBezTo>
                <a:cubicBezTo>
                  <a:pt x="29" y="60"/>
                  <a:pt x="29" y="60"/>
                  <a:pt x="29" y="60"/>
                </a:cubicBezTo>
                <a:cubicBezTo>
                  <a:pt x="85" y="7"/>
                  <a:pt x="85" y="7"/>
                  <a:pt x="85" y="7"/>
                </a:cubicBezTo>
                <a:cubicBezTo>
                  <a:pt x="140" y="60"/>
                  <a:pt x="140" y="60"/>
                  <a:pt x="140" y="60"/>
                </a:cubicBezTo>
                <a:lnTo>
                  <a:pt x="140" y="158"/>
                </a:lnTo>
                <a:close/>
              </a:path>
            </a:pathLst>
          </a:custGeom>
          <a:solidFill>
            <a:srgbClr val="E3433B"/>
          </a:solidFill>
          <a:ln>
            <a:noFill/>
          </a:ln>
        </p:spPr>
        <p:txBody>
          <a:bodyPr vert="horz" wrap="square" lIns="91440" tIns="45720" rIns="91440" bIns="45720" numCol="1" anchor="t" anchorCtr="0" compatLnSpc="1">
            <a:prstTxWarp prst="textNoShape">
              <a:avLst/>
            </a:prstTxWarp>
          </a:bodyPr>
          <a:lstStyle/>
          <a:p>
            <a:endParaRPr lang="en-AU" dirty="0"/>
          </a:p>
        </p:txBody>
      </p:sp>
      <p:grpSp>
        <p:nvGrpSpPr>
          <p:cNvPr id="107" name="Group 106">
            <a:extLst>
              <a:ext uri="{FF2B5EF4-FFF2-40B4-BE49-F238E27FC236}">
                <a16:creationId xmlns:a16="http://schemas.microsoft.com/office/drawing/2014/main" id="{AF60204C-1F7D-4B71-ABFF-33E2E9C6347F}"/>
              </a:ext>
            </a:extLst>
          </p:cNvPr>
          <p:cNvGrpSpPr>
            <a:grpSpLocks noChangeAspect="1"/>
          </p:cNvGrpSpPr>
          <p:nvPr/>
        </p:nvGrpSpPr>
        <p:grpSpPr>
          <a:xfrm>
            <a:off x="8760592" y="5702638"/>
            <a:ext cx="657225" cy="436563"/>
            <a:chOff x="2841626" y="2228851"/>
            <a:chExt cx="657225" cy="436563"/>
          </a:xfrm>
          <a:solidFill>
            <a:schemeClr val="accent4"/>
          </a:solidFill>
        </p:grpSpPr>
        <p:sp>
          <p:nvSpPr>
            <p:cNvPr id="108" name="Freeform 27">
              <a:extLst>
                <a:ext uri="{FF2B5EF4-FFF2-40B4-BE49-F238E27FC236}">
                  <a16:creationId xmlns:a16="http://schemas.microsoft.com/office/drawing/2014/main" id="{F335E292-99BE-4741-BA1F-371038EA06FB}"/>
                </a:ext>
              </a:extLst>
            </p:cNvPr>
            <p:cNvSpPr>
              <a:spLocks noEditPoints="1"/>
            </p:cNvSpPr>
            <p:nvPr/>
          </p:nvSpPr>
          <p:spPr bwMode="auto">
            <a:xfrm>
              <a:off x="2841626" y="2228851"/>
              <a:ext cx="455613" cy="260350"/>
            </a:xfrm>
            <a:custGeom>
              <a:avLst/>
              <a:gdLst>
                <a:gd name="T0" fmla="*/ 57 w 143"/>
                <a:gd name="T1" fmla="*/ 17 h 81"/>
                <a:gd name="T2" fmla="*/ 73 w 143"/>
                <a:gd name="T3" fmla="*/ 16 h 81"/>
                <a:gd name="T4" fmla="*/ 76 w 143"/>
                <a:gd name="T5" fmla="*/ 15 h 81"/>
                <a:gd name="T6" fmla="*/ 87 w 143"/>
                <a:gd name="T7" fmla="*/ 14 h 81"/>
                <a:gd name="T8" fmla="*/ 137 w 143"/>
                <a:gd name="T9" fmla="*/ 31 h 81"/>
                <a:gd name="T10" fmla="*/ 133 w 143"/>
                <a:gd name="T11" fmla="*/ 38 h 81"/>
                <a:gd name="T12" fmla="*/ 123 w 143"/>
                <a:gd name="T13" fmla="*/ 38 h 81"/>
                <a:gd name="T14" fmla="*/ 101 w 143"/>
                <a:gd name="T15" fmla="*/ 31 h 81"/>
                <a:gd name="T16" fmla="*/ 98 w 143"/>
                <a:gd name="T17" fmla="*/ 31 h 81"/>
                <a:gd name="T18" fmla="*/ 97 w 143"/>
                <a:gd name="T19" fmla="*/ 33 h 81"/>
                <a:gd name="T20" fmla="*/ 83 w 143"/>
                <a:gd name="T21" fmla="*/ 50 h 81"/>
                <a:gd name="T22" fmla="*/ 60 w 143"/>
                <a:gd name="T23" fmla="*/ 51 h 81"/>
                <a:gd name="T24" fmla="*/ 58 w 143"/>
                <a:gd name="T25" fmla="*/ 51 h 81"/>
                <a:gd name="T26" fmla="*/ 56 w 143"/>
                <a:gd name="T27" fmla="*/ 53 h 81"/>
                <a:gd name="T28" fmla="*/ 56 w 143"/>
                <a:gd name="T29" fmla="*/ 55 h 81"/>
                <a:gd name="T30" fmla="*/ 58 w 143"/>
                <a:gd name="T31" fmla="*/ 56 h 81"/>
                <a:gd name="T32" fmla="*/ 86 w 143"/>
                <a:gd name="T33" fmla="*/ 56 h 81"/>
                <a:gd name="T34" fmla="*/ 102 w 143"/>
                <a:gd name="T35" fmla="*/ 38 h 81"/>
                <a:gd name="T36" fmla="*/ 121 w 143"/>
                <a:gd name="T37" fmla="*/ 44 h 81"/>
                <a:gd name="T38" fmla="*/ 136 w 143"/>
                <a:gd name="T39" fmla="*/ 43 h 81"/>
                <a:gd name="T40" fmla="*/ 143 w 143"/>
                <a:gd name="T41" fmla="*/ 29 h 81"/>
                <a:gd name="T42" fmla="*/ 141 w 143"/>
                <a:gd name="T43" fmla="*/ 26 h 81"/>
                <a:gd name="T44" fmla="*/ 89 w 143"/>
                <a:gd name="T45" fmla="*/ 8 h 81"/>
                <a:gd name="T46" fmla="*/ 73 w 143"/>
                <a:gd name="T47" fmla="*/ 9 h 81"/>
                <a:gd name="T48" fmla="*/ 70 w 143"/>
                <a:gd name="T49" fmla="*/ 10 h 81"/>
                <a:gd name="T50" fmla="*/ 59 w 143"/>
                <a:gd name="T51" fmla="*/ 11 h 81"/>
                <a:gd name="T52" fmla="*/ 55 w 143"/>
                <a:gd name="T53" fmla="*/ 9 h 81"/>
                <a:gd name="T54" fmla="*/ 54 w 143"/>
                <a:gd name="T55" fmla="*/ 9 h 81"/>
                <a:gd name="T56" fmla="*/ 27 w 143"/>
                <a:gd name="T57" fmla="*/ 0 h 81"/>
                <a:gd name="T58" fmla="*/ 25 w 143"/>
                <a:gd name="T59" fmla="*/ 0 h 81"/>
                <a:gd name="T60" fmla="*/ 23 w 143"/>
                <a:gd name="T61" fmla="*/ 2 h 81"/>
                <a:gd name="T62" fmla="*/ 1 w 143"/>
                <a:gd name="T63" fmla="*/ 68 h 81"/>
                <a:gd name="T64" fmla="*/ 1 w 143"/>
                <a:gd name="T65" fmla="*/ 70 h 81"/>
                <a:gd name="T66" fmla="*/ 2 w 143"/>
                <a:gd name="T67" fmla="*/ 71 h 81"/>
                <a:gd name="T68" fmla="*/ 29 w 143"/>
                <a:gd name="T69" fmla="*/ 81 h 81"/>
                <a:gd name="T70" fmla="*/ 30 w 143"/>
                <a:gd name="T71" fmla="*/ 81 h 81"/>
                <a:gd name="T72" fmla="*/ 32 w 143"/>
                <a:gd name="T73" fmla="*/ 81 h 81"/>
                <a:gd name="T74" fmla="*/ 33 w 143"/>
                <a:gd name="T75" fmla="*/ 79 h 81"/>
                <a:gd name="T76" fmla="*/ 55 w 143"/>
                <a:gd name="T77" fmla="*/ 16 h 81"/>
                <a:gd name="T78" fmla="*/ 57 w 143"/>
                <a:gd name="T79" fmla="*/ 17 h 81"/>
                <a:gd name="T80" fmla="*/ 49 w 143"/>
                <a:gd name="T81" fmla="*/ 14 h 81"/>
                <a:gd name="T82" fmla="*/ 29 w 143"/>
                <a:gd name="T83" fmla="*/ 74 h 81"/>
                <a:gd name="T84" fmla="*/ 7 w 143"/>
                <a:gd name="T85" fmla="*/ 67 h 81"/>
                <a:gd name="T86" fmla="*/ 28 w 143"/>
                <a:gd name="T87" fmla="*/ 7 h 81"/>
                <a:gd name="T88" fmla="*/ 49 w 143"/>
                <a:gd name="T89" fmla="*/ 14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43" h="81">
                  <a:moveTo>
                    <a:pt x="57" y="17"/>
                  </a:moveTo>
                  <a:cubicBezTo>
                    <a:pt x="62" y="19"/>
                    <a:pt x="68" y="18"/>
                    <a:pt x="73" y="16"/>
                  </a:cubicBezTo>
                  <a:cubicBezTo>
                    <a:pt x="76" y="15"/>
                    <a:pt x="76" y="15"/>
                    <a:pt x="76" y="15"/>
                  </a:cubicBezTo>
                  <a:cubicBezTo>
                    <a:pt x="79" y="13"/>
                    <a:pt x="83" y="13"/>
                    <a:pt x="87" y="14"/>
                  </a:cubicBezTo>
                  <a:cubicBezTo>
                    <a:pt x="137" y="31"/>
                    <a:pt x="137" y="31"/>
                    <a:pt x="137" y="31"/>
                  </a:cubicBezTo>
                  <a:cubicBezTo>
                    <a:pt x="136" y="33"/>
                    <a:pt x="135" y="36"/>
                    <a:pt x="133" y="38"/>
                  </a:cubicBezTo>
                  <a:cubicBezTo>
                    <a:pt x="131" y="40"/>
                    <a:pt x="127" y="40"/>
                    <a:pt x="123" y="38"/>
                  </a:cubicBezTo>
                  <a:cubicBezTo>
                    <a:pt x="101" y="31"/>
                    <a:pt x="101" y="31"/>
                    <a:pt x="101" y="31"/>
                  </a:cubicBezTo>
                  <a:cubicBezTo>
                    <a:pt x="100" y="31"/>
                    <a:pt x="99" y="31"/>
                    <a:pt x="98" y="31"/>
                  </a:cubicBezTo>
                  <a:cubicBezTo>
                    <a:pt x="98" y="31"/>
                    <a:pt x="97" y="32"/>
                    <a:pt x="97" y="33"/>
                  </a:cubicBezTo>
                  <a:cubicBezTo>
                    <a:pt x="96" y="34"/>
                    <a:pt x="93" y="45"/>
                    <a:pt x="83" y="50"/>
                  </a:cubicBezTo>
                  <a:cubicBezTo>
                    <a:pt x="77" y="54"/>
                    <a:pt x="69" y="54"/>
                    <a:pt x="60" y="51"/>
                  </a:cubicBezTo>
                  <a:cubicBezTo>
                    <a:pt x="59" y="50"/>
                    <a:pt x="58" y="50"/>
                    <a:pt x="58" y="51"/>
                  </a:cubicBezTo>
                  <a:cubicBezTo>
                    <a:pt x="57" y="51"/>
                    <a:pt x="56" y="52"/>
                    <a:pt x="56" y="53"/>
                  </a:cubicBezTo>
                  <a:cubicBezTo>
                    <a:pt x="56" y="53"/>
                    <a:pt x="56" y="54"/>
                    <a:pt x="56" y="55"/>
                  </a:cubicBezTo>
                  <a:cubicBezTo>
                    <a:pt x="57" y="56"/>
                    <a:pt x="57" y="56"/>
                    <a:pt x="58" y="56"/>
                  </a:cubicBezTo>
                  <a:cubicBezTo>
                    <a:pt x="69" y="60"/>
                    <a:pt x="78" y="60"/>
                    <a:pt x="86" y="56"/>
                  </a:cubicBezTo>
                  <a:cubicBezTo>
                    <a:pt x="96" y="51"/>
                    <a:pt x="100" y="42"/>
                    <a:pt x="102" y="38"/>
                  </a:cubicBezTo>
                  <a:cubicBezTo>
                    <a:pt x="121" y="44"/>
                    <a:pt x="121" y="44"/>
                    <a:pt x="121" y="44"/>
                  </a:cubicBezTo>
                  <a:cubicBezTo>
                    <a:pt x="127" y="46"/>
                    <a:pt x="132" y="46"/>
                    <a:pt x="136" y="43"/>
                  </a:cubicBezTo>
                  <a:cubicBezTo>
                    <a:pt x="142" y="39"/>
                    <a:pt x="143" y="32"/>
                    <a:pt x="143" y="29"/>
                  </a:cubicBezTo>
                  <a:cubicBezTo>
                    <a:pt x="143" y="28"/>
                    <a:pt x="142" y="27"/>
                    <a:pt x="141" y="26"/>
                  </a:cubicBezTo>
                  <a:cubicBezTo>
                    <a:pt x="89" y="8"/>
                    <a:pt x="89" y="8"/>
                    <a:pt x="89" y="8"/>
                  </a:cubicBezTo>
                  <a:cubicBezTo>
                    <a:pt x="83" y="6"/>
                    <a:pt x="78" y="7"/>
                    <a:pt x="73" y="9"/>
                  </a:cubicBezTo>
                  <a:cubicBezTo>
                    <a:pt x="70" y="10"/>
                    <a:pt x="70" y="10"/>
                    <a:pt x="70" y="10"/>
                  </a:cubicBezTo>
                  <a:cubicBezTo>
                    <a:pt x="67" y="12"/>
                    <a:pt x="63" y="12"/>
                    <a:pt x="59" y="11"/>
                  </a:cubicBezTo>
                  <a:cubicBezTo>
                    <a:pt x="55" y="9"/>
                    <a:pt x="55" y="9"/>
                    <a:pt x="55" y="9"/>
                  </a:cubicBezTo>
                  <a:cubicBezTo>
                    <a:pt x="54" y="9"/>
                    <a:pt x="54" y="9"/>
                    <a:pt x="54" y="9"/>
                  </a:cubicBezTo>
                  <a:cubicBezTo>
                    <a:pt x="27" y="0"/>
                    <a:pt x="27" y="0"/>
                    <a:pt x="27" y="0"/>
                  </a:cubicBezTo>
                  <a:cubicBezTo>
                    <a:pt x="26" y="0"/>
                    <a:pt x="25" y="0"/>
                    <a:pt x="25" y="0"/>
                  </a:cubicBezTo>
                  <a:cubicBezTo>
                    <a:pt x="24" y="0"/>
                    <a:pt x="23" y="1"/>
                    <a:pt x="23" y="2"/>
                  </a:cubicBezTo>
                  <a:cubicBezTo>
                    <a:pt x="1" y="68"/>
                    <a:pt x="1" y="68"/>
                    <a:pt x="1" y="68"/>
                  </a:cubicBezTo>
                  <a:cubicBezTo>
                    <a:pt x="0" y="68"/>
                    <a:pt x="0" y="69"/>
                    <a:pt x="1" y="70"/>
                  </a:cubicBezTo>
                  <a:cubicBezTo>
                    <a:pt x="1" y="71"/>
                    <a:pt x="2" y="71"/>
                    <a:pt x="2" y="71"/>
                  </a:cubicBezTo>
                  <a:cubicBezTo>
                    <a:pt x="29" y="81"/>
                    <a:pt x="29" y="81"/>
                    <a:pt x="29" y="81"/>
                  </a:cubicBezTo>
                  <a:cubicBezTo>
                    <a:pt x="30" y="81"/>
                    <a:pt x="30" y="81"/>
                    <a:pt x="30" y="81"/>
                  </a:cubicBezTo>
                  <a:cubicBezTo>
                    <a:pt x="31" y="81"/>
                    <a:pt x="31" y="81"/>
                    <a:pt x="32" y="81"/>
                  </a:cubicBezTo>
                  <a:cubicBezTo>
                    <a:pt x="32" y="80"/>
                    <a:pt x="33" y="80"/>
                    <a:pt x="33" y="79"/>
                  </a:cubicBezTo>
                  <a:cubicBezTo>
                    <a:pt x="55" y="16"/>
                    <a:pt x="55" y="16"/>
                    <a:pt x="55" y="16"/>
                  </a:cubicBezTo>
                  <a:lnTo>
                    <a:pt x="57" y="17"/>
                  </a:lnTo>
                  <a:close/>
                  <a:moveTo>
                    <a:pt x="49" y="14"/>
                  </a:moveTo>
                  <a:cubicBezTo>
                    <a:pt x="29" y="74"/>
                    <a:pt x="29" y="74"/>
                    <a:pt x="29" y="74"/>
                  </a:cubicBezTo>
                  <a:cubicBezTo>
                    <a:pt x="7" y="67"/>
                    <a:pt x="7" y="67"/>
                    <a:pt x="7" y="67"/>
                  </a:cubicBezTo>
                  <a:cubicBezTo>
                    <a:pt x="28" y="7"/>
                    <a:pt x="28" y="7"/>
                    <a:pt x="28" y="7"/>
                  </a:cubicBezTo>
                  <a:cubicBezTo>
                    <a:pt x="49" y="14"/>
                    <a:pt x="49" y="14"/>
                    <a:pt x="49"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09" name="Freeform 28">
              <a:extLst>
                <a:ext uri="{FF2B5EF4-FFF2-40B4-BE49-F238E27FC236}">
                  <a16:creationId xmlns:a16="http://schemas.microsoft.com/office/drawing/2014/main" id="{202448BD-59C0-42F9-9F5C-013EB0FDA22B}"/>
                </a:ext>
              </a:extLst>
            </p:cNvPr>
            <p:cNvSpPr>
              <a:spLocks noEditPoints="1"/>
            </p:cNvSpPr>
            <p:nvPr/>
          </p:nvSpPr>
          <p:spPr bwMode="auto">
            <a:xfrm>
              <a:off x="2971801" y="2228851"/>
              <a:ext cx="527050" cy="436563"/>
            </a:xfrm>
            <a:custGeom>
              <a:avLst/>
              <a:gdLst>
                <a:gd name="T0" fmla="*/ 133 w 165"/>
                <a:gd name="T1" fmla="*/ 2 h 136"/>
                <a:gd name="T2" fmla="*/ 129 w 165"/>
                <a:gd name="T3" fmla="*/ 0 h 136"/>
                <a:gd name="T4" fmla="*/ 102 w 165"/>
                <a:gd name="T5" fmla="*/ 17 h 136"/>
                <a:gd name="T6" fmla="*/ 122 w 165"/>
                <a:gd name="T7" fmla="*/ 86 h 136"/>
                <a:gd name="T8" fmla="*/ 98 w 165"/>
                <a:gd name="T9" fmla="*/ 106 h 136"/>
                <a:gd name="T10" fmla="*/ 45 w 165"/>
                <a:gd name="T11" fmla="*/ 130 h 136"/>
                <a:gd name="T12" fmla="*/ 42 w 165"/>
                <a:gd name="T13" fmla="*/ 123 h 136"/>
                <a:gd name="T14" fmla="*/ 72 w 165"/>
                <a:gd name="T15" fmla="*/ 107 h 136"/>
                <a:gd name="T16" fmla="*/ 69 w 165"/>
                <a:gd name="T17" fmla="*/ 101 h 136"/>
                <a:gd name="T18" fmla="*/ 22 w 165"/>
                <a:gd name="T19" fmla="*/ 119 h 136"/>
                <a:gd name="T20" fmla="*/ 63 w 165"/>
                <a:gd name="T21" fmla="*/ 93 h 136"/>
                <a:gd name="T22" fmla="*/ 61 w 165"/>
                <a:gd name="T23" fmla="*/ 87 h 136"/>
                <a:gd name="T24" fmla="*/ 17 w 165"/>
                <a:gd name="T25" fmla="*/ 109 h 136"/>
                <a:gd name="T26" fmla="*/ 10 w 165"/>
                <a:gd name="T27" fmla="*/ 106 h 136"/>
                <a:gd name="T28" fmla="*/ 12 w 165"/>
                <a:gd name="T29" fmla="*/ 99 h 136"/>
                <a:gd name="T30" fmla="*/ 54 w 165"/>
                <a:gd name="T31" fmla="*/ 76 h 136"/>
                <a:gd name="T32" fmla="*/ 14 w 165"/>
                <a:gd name="T33" fmla="*/ 91 h 136"/>
                <a:gd name="T34" fmla="*/ 7 w 165"/>
                <a:gd name="T35" fmla="*/ 89 h 136"/>
                <a:gd name="T36" fmla="*/ 10 w 165"/>
                <a:gd name="T37" fmla="*/ 82 h 136"/>
                <a:gd name="T38" fmla="*/ 30 w 165"/>
                <a:gd name="T39" fmla="*/ 69 h 136"/>
                <a:gd name="T40" fmla="*/ 7 w 165"/>
                <a:gd name="T41" fmla="*/ 77 h 136"/>
                <a:gd name="T42" fmla="*/ 2 w 165"/>
                <a:gd name="T43" fmla="*/ 92 h 136"/>
                <a:gd name="T44" fmla="*/ 4 w 165"/>
                <a:gd name="T45" fmla="*/ 109 h 136"/>
                <a:gd name="T46" fmla="*/ 16 w 165"/>
                <a:gd name="T47" fmla="*/ 121 h 136"/>
                <a:gd name="T48" fmla="*/ 31 w 165"/>
                <a:gd name="T49" fmla="*/ 126 h 136"/>
                <a:gd name="T50" fmla="*/ 36 w 165"/>
                <a:gd name="T51" fmla="*/ 130 h 136"/>
                <a:gd name="T52" fmla="*/ 47 w 165"/>
                <a:gd name="T53" fmla="*/ 136 h 136"/>
                <a:gd name="T54" fmla="*/ 101 w 165"/>
                <a:gd name="T55" fmla="*/ 111 h 136"/>
                <a:gd name="T56" fmla="*/ 127 w 165"/>
                <a:gd name="T57" fmla="*/ 91 h 136"/>
                <a:gd name="T58" fmla="*/ 163 w 165"/>
                <a:gd name="T59" fmla="*/ 68 h 136"/>
                <a:gd name="T60" fmla="*/ 157 w 165"/>
                <a:gd name="T61" fmla="*/ 64 h 136"/>
                <a:gd name="T62" fmla="*/ 109 w 165"/>
                <a:gd name="T63" fmla="*/ 17 h 136"/>
                <a:gd name="T64" fmla="*/ 157 w 165"/>
                <a:gd name="T65" fmla="*/ 64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5" h="136">
                  <a:moveTo>
                    <a:pt x="164" y="64"/>
                  </a:moveTo>
                  <a:cubicBezTo>
                    <a:pt x="133" y="2"/>
                    <a:pt x="133" y="2"/>
                    <a:pt x="133" y="2"/>
                  </a:cubicBezTo>
                  <a:cubicBezTo>
                    <a:pt x="133" y="1"/>
                    <a:pt x="132" y="0"/>
                    <a:pt x="132" y="0"/>
                  </a:cubicBezTo>
                  <a:cubicBezTo>
                    <a:pt x="131" y="0"/>
                    <a:pt x="130" y="0"/>
                    <a:pt x="129" y="0"/>
                  </a:cubicBezTo>
                  <a:cubicBezTo>
                    <a:pt x="104" y="13"/>
                    <a:pt x="104" y="13"/>
                    <a:pt x="104" y="13"/>
                  </a:cubicBezTo>
                  <a:cubicBezTo>
                    <a:pt x="102" y="14"/>
                    <a:pt x="102" y="15"/>
                    <a:pt x="102" y="17"/>
                  </a:cubicBezTo>
                  <a:cubicBezTo>
                    <a:pt x="132" y="77"/>
                    <a:pt x="132" y="77"/>
                    <a:pt x="132" y="77"/>
                  </a:cubicBezTo>
                  <a:cubicBezTo>
                    <a:pt x="122" y="86"/>
                    <a:pt x="122" y="86"/>
                    <a:pt x="122" y="86"/>
                  </a:cubicBezTo>
                  <a:cubicBezTo>
                    <a:pt x="121" y="88"/>
                    <a:pt x="119" y="89"/>
                    <a:pt x="118" y="91"/>
                  </a:cubicBezTo>
                  <a:cubicBezTo>
                    <a:pt x="112" y="96"/>
                    <a:pt x="106" y="102"/>
                    <a:pt x="98" y="106"/>
                  </a:cubicBezTo>
                  <a:cubicBezTo>
                    <a:pt x="49" y="130"/>
                    <a:pt x="49" y="130"/>
                    <a:pt x="49" y="130"/>
                  </a:cubicBezTo>
                  <a:cubicBezTo>
                    <a:pt x="48" y="130"/>
                    <a:pt x="46" y="130"/>
                    <a:pt x="45" y="130"/>
                  </a:cubicBezTo>
                  <a:cubicBezTo>
                    <a:pt x="43" y="129"/>
                    <a:pt x="42" y="128"/>
                    <a:pt x="42" y="127"/>
                  </a:cubicBezTo>
                  <a:cubicBezTo>
                    <a:pt x="41" y="126"/>
                    <a:pt x="41" y="125"/>
                    <a:pt x="42" y="123"/>
                  </a:cubicBezTo>
                  <a:cubicBezTo>
                    <a:pt x="42" y="122"/>
                    <a:pt x="43" y="121"/>
                    <a:pt x="44" y="120"/>
                  </a:cubicBezTo>
                  <a:cubicBezTo>
                    <a:pt x="72" y="107"/>
                    <a:pt x="72" y="107"/>
                    <a:pt x="72" y="107"/>
                  </a:cubicBezTo>
                  <a:cubicBezTo>
                    <a:pt x="73" y="106"/>
                    <a:pt x="74" y="104"/>
                    <a:pt x="73" y="103"/>
                  </a:cubicBezTo>
                  <a:cubicBezTo>
                    <a:pt x="72" y="101"/>
                    <a:pt x="70" y="101"/>
                    <a:pt x="69" y="101"/>
                  </a:cubicBezTo>
                  <a:cubicBezTo>
                    <a:pt x="29" y="121"/>
                    <a:pt x="29" y="121"/>
                    <a:pt x="29" y="121"/>
                  </a:cubicBezTo>
                  <a:cubicBezTo>
                    <a:pt x="26" y="122"/>
                    <a:pt x="23" y="121"/>
                    <a:pt x="22" y="119"/>
                  </a:cubicBezTo>
                  <a:cubicBezTo>
                    <a:pt x="20" y="116"/>
                    <a:pt x="22" y="113"/>
                    <a:pt x="24" y="112"/>
                  </a:cubicBezTo>
                  <a:cubicBezTo>
                    <a:pt x="63" y="93"/>
                    <a:pt x="63" y="93"/>
                    <a:pt x="63" y="93"/>
                  </a:cubicBezTo>
                  <a:cubicBezTo>
                    <a:pt x="65" y="92"/>
                    <a:pt x="66" y="90"/>
                    <a:pt x="65" y="88"/>
                  </a:cubicBezTo>
                  <a:cubicBezTo>
                    <a:pt x="64" y="87"/>
                    <a:pt x="62" y="86"/>
                    <a:pt x="61" y="87"/>
                  </a:cubicBezTo>
                  <a:cubicBezTo>
                    <a:pt x="32" y="101"/>
                    <a:pt x="32" y="101"/>
                    <a:pt x="32" y="101"/>
                  </a:cubicBezTo>
                  <a:cubicBezTo>
                    <a:pt x="17" y="109"/>
                    <a:pt x="17" y="109"/>
                    <a:pt x="17" y="109"/>
                  </a:cubicBezTo>
                  <a:cubicBezTo>
                    <a:pt x="15" y="109"/>
                    <a:pt x="14" y="109"/>
                    <a:pt x="13" y="109"/>
                  </a:cubicBezTo>
                  <a:cubicBezTo>
                    <a:pt x="11" y="108"/>
                    <a:pt x="10" y="107"/>
                    <a:pt x="10" y="106"/>
                  </a:cubicBezTo>
                  <a:cubicBezTo>
                    <a:pt x="9" y="105"/>
                    <a:pt x="9" y="104"/>
                    <a:pt x="9" y="102"/>
                  </a:cubicBezTo>
                  <a:cubicBezTo>
                    <a:pt x="10" y="101"/>
                    <a:pt x="11" y="100"/>
                    <a:pt x="12" y="99"/>
                  </a:cubicBezTo>
                  <a:cubicBezTo>
                    <a:pt x="52" y="80"/>
                    <a:pt x="52" y="80"/>
                    <a:pt x="52" y="80"/>
                  </a:cubicBezTo>
                  <a:cubicBezTo>
                    <a:pt x="54" y="79"/>
                    <a:pt x="54" y="77"/>
                    <a:pt x="54" y="76"/>
                  </a:cubicBezTo>
                  <a:cubicBezTo>
                    <a:pt x="53" y="74"/>
                    <a:pt x="51" y="73"/>
                    <a:pt x="49" y="74"/>
                  </a:cubicBezTo>
                  <a:cubicBezTo>
                    <a:pt x="14" y="91"/>
                    <a:pt x="14" y="91"/>
                    <a:pt x="14" y="91"/>
                  </a:cubicBezTo>
                  <a:cubicBezTo>
                    <a:pt x="13" y="92"/>
                    <a:pt x="12" y="92"/>
                    <a:pt x="10" y="92"/>
                  </a:cubicBezTo>
                  <a:cubicBezTo>
                    <a:pt x="9" y="91"/>
                    <a:pt x="8" y="90"/>
                    <a:pt x="7" y="89"/>
                  </a:cubicBezTo>
                  <a:cubicBezTo>
                    <a:pt x="7" y="88"/>
                    <a:pt x="7" y="86"/>
                    <a:pt x="7" y="85"/>
                  </a:cubicBezTo>
                  <a:cubicBezTo>
                    <a:pt x="8" y="84"/>
                    <a:pt x="8" y="83"/>
                    <a:pt x="10" y="82"/>
                  </a:cubicBezTo>
                  <a:cubicBezTo>
                    <a:pt x="28" y="73"/>
                    <a:pt x="28" y="73"/>
                    <a:pt x="28" y="73"/>
                  </a:cubicBezTo>
                  <a:cubicBezTo>
                    <a:pt x="30" y="72"/>
                    <a:pt x="31" y="70"/>
                    <a:pt x="30" y="69"/>
                  </a:cubicBezTo>
                  <a:cubicBezTo>
                    <a:pt x="29" y="67"/>
                    <a:pt x="27" y="67"/>
                    <a:pt x="26" y="67"/>
                  </a:cubicBezTo>
                  <a:cubicBezTo>
                    <a:pt x="7" y="77"/>
                    <a:pt x="7" y="77"/>
                    <a:pt x="7" y="77"/>
                  </a:cubicBezTo>
                  <a:cubicBezTo>
                    <a:pt x="4" y="78"/>
                    <a:pt x="2" y="80"/>
                    <a:pt x="1" y="83"/>
                  </a:cubicBezTo>
                  <a:cubicBezTo>
                    <a:pt x="0" y="86"/>
                    <a:pt x="1" y="89"/>
                    <a:pt x="2" y="92"/>
                  </a:cubicBezTo>
                  <a:cubicBezTo>
                    <a:pt x="3" y="94"/>
                    <a:pt x="4" y="95"/>
                    <a:pt x="6" y="96"/>
                  </a:cubicBezTo>
                  <a:cubicBezTo>
                    <a:pt x="3" y="100"/>
                    <a:pt x="2" y="105"/>
                    <a:pt x="4" y="109"/>
                  </a:cubicBezTo>
                  <a:cubicBezTo>
                    <a:pt x="6" y="113"/>
                    <a:pt x="11" y="115"/>
                    <a:pt x="15" y="115"/>
                  </a:cubicBezTo>
                  <a:cubicBezTo>
                    <a:pt x="15" y="117"/>
                    <a:pt x="15" y="119"/>
                    <a:pt x="16" y="121"/>
                  </a:cubicBezTo>
                  <a:cubicBezTo>
                    <a:pt x="18" y="125"/>
                    <a:pt x="22" y="128"/>
                    <a:pt x="26" y="128"/>
                  </a:cubicBezTo>
                  <a:cubicBezTo>
                    <a:pt x="28" y="128"/>
                    <a:pt x="30" y="127"/>
                    <a:pt x="31" y="126"/>
                  </a:cubicBezTo>
                  <a:cubicBezTo>
                    <a:pt x="35" y="125"/>
                    <a:pt x="35" y="125"/>
                    <a:pt x="35" y="125"/>
                  </a:cubicBezTo>
                  <a:cubicBezTo>
                    <a:pt x="35" y="126"/>
                    <a:pt x="36" y="128"/>
                    <a:pt x="36" y="130"/>
                  </a:cubicBezTo>
                  <a:cubicBezTo>
                    <a:pt x="38" y="133"/>
                    <a:pt x="40" y="135"/>
                    <a:pt x="43" y="136"/>
                  </a:cubicBezTo>
                  <a:cubicBezTo>
                    <a:pt x="44" y="136"/>
                    <a:pt x="45" y="136"/>
                    <a:pt x="47" y="136"/>
                  </a:cubicBezTo>
                  <a:cubicBezTo>
                    <a:pt x="48" y="136"/>
                    <a:pt x="50" y="136"/>
                    <a:pt x="52" y="135"/>
                  </a:cubicBezTo>
                  <a:cubicBezTo>
                    <a:pt x="101" y="111"/>
                    <a:pt x="101" y="111"/>
                    <a:pt x="101" y="111"/>
                  </a:cubicBezTo>
                  <a:cubicBezTo>
                    <a:pt x="110" y="107"/>
                    <a:pt x="115" y="101"/>
                    <a:pt x="122" y="95"/>
                  </a:cubicBezTo>
                  <a:cubicBezTo>
                    <a:pt x="123" y="94"/>
                    <a:pt x="125" y="92"/>
                    <a:pt x="127" y="91"/>
                  </a:cubicBezTo>
                  <a:cubicBezTo>
                    <a:pt x="138" y="81"/>
                    <a:pt x="138" y="81"/>
                    <a:pt x="138" y="81"/>
                  </a:cubicBezTo>
                  <a:cubicBezTo>
                    <a:pt x="163" y="68"/>
                    <a:pt x="163" y="68"/>
                    <a:pt x="163" y="68"/>
                  </a:cubicBezTo>
                  <a:cubicBezTo>
                    <a:pt x="164" y="67"/>
                    <a:pt x="165" y="66"/>
                    <a:pt x="164" y="64"/>
                  </a:cubicBezTo>
                  <a:close/>
                  <a:moveTo>
                    <a:pt x="157" y="64"/>
                  </a:moveTo>
                  <a:cubicBezTo>
                    <a:pt x="137" y="74"/>
                    <a:pt x="137" y="74"/>
                    <a:pt x="137" y="74"/>
                  </a:cubicBezTo>
                  <a:cubicBezTo>
                    <a:pt x="109" y="17"/>
                    <a:pt x="109" y="17"/>
                    <a:pt x="109" y="17"/>
                  </a:cubicBezTo>
                  <a:cubicBezTo>
                    <a:pt x="129" y="7"/>
                    <a:pt x="129" y="7"/>
                    <a:pt x="129" y="7"/>
                  </a:cubicBezTo>
                  <a:lnTo>
                    <a:pt x="157" y="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grpSp>
      <p:grpSp>
        <p:nvGrpSpPr>
          <p:cNvPr id="10" name="Group 9">
            <a:extLst>
              <a:ext uri="{FF2B5EF4-FFF2-40B4-BE49-F238E27FC236}">
                <a16:creationId xmlns:a16="http://schemas.microsoft.com/office/drawing/2014/main" id="{47022109-744E-DC7A-7007-C026943377FE}"/>
              </a:ext>
            </a:extLst>
          </p:cNvPr>
          <p:cNvGrpSpPr>
            <a:grpSpLocks noChangeAspect="1"/>
          </p:cNvGrpSpPr>
          <p:nvPr/>
        </p:nvGrpSpPr>
        <p:grpSpPr>
          <a:xfrm>
            <a:off x="10897348" y="3200361"/>
            <a:ext cx="1257631" cy="1028021"/>
            <a:chOff x="4465582" y="1372187"/>
            <a:chExt cx="5032413" cy="4113627"/>
          </a:xfrm>
        </p:grpSpPr>
        <p:sp>
          <p:nvSpPr>
            <p:cNvPr id="110" name="Oval 109">
              <a:extLst>
                <a:ext uri="{FF2B5EF4-FFF2-40B4-BE49-F238E27FC236}">
                  <a16:creationId xmlns:a16="http://schemas.microsoft.com/office/drawing/2014/main" id="{26AFF50E-5630-4D82-8B1A-13DDB99E753F}"/>
                </a:ext>
              </a:extLst>
            </p:cNvPr>
            <p:cNvSpPr/>
            <p:nvPr/>
          </p:nvSpPr>
          <p:spPr>
            <a:xfrm>
              <a:off x="6099561" y="1372187"/>
              <a:ext cx="367646" cy="36512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11" name="Oval 110">
              <a:extLst>
                <a:ext uri="{FF2B5EF4-FFF2-40B4-BE49-F238E27FC236}">
                  <a16:creationId xmlns:a16="http://schemas.microsoft.com/office/drawing/2014/main" id="{53A12009-7F21-4221-8668-96E227271134}"/>
                </a:ext>
              </a:extLst>
            </p:cNvPr>
            <p:cNvSpPr/>
            <p:nvPr/>
          </p:nvSpPr>
          <p:spPr>
            <a:xfrm>
              <a:off x="6093277" y="5120689"/>
              <a:ext cx="367646" cy="36512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12" name="Oval 111">
              <a:extLst>
                <a:ext uri="{FF2B5EF4-FFF2-40B4-BE49-F238E27FC236}">
                  <a16:creationId xmlns:a16="http://schemas.microsoft.com/office/drawing/2014/main" id="{3A7DA4B7-E73F-4DD1-B572-7FDBB01186FD}"/>
                </a:ext>
              </a:extLst>
            </p:cNvPr>
            <p:cNvSpPr/>
            <p:nvPr/>
          </p:nvSpPr>
          <p:spPr>
            <a:xfrm>
              <a:off x="7013966" y="3246437"/>
              <a:ext cx="367646" cy="36512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13" name="Oval 112">
              <a:extLst>
                <a:ext uri="{FF2B5EF4-FFF2-40B4-BE49-F238E27FC236}">
                  <a16:creationId xmlns:a16="http://schemas.microsoft.com/office/drawing/2014/main" id="{9DB3D7CC-886B-44E4-8458-72AC63FD4E23}"/>
                </a:ext>
              </a:extLst>
            </p:cNvPr>
            <p:cNvSpPr/>
            <p:nvPr/>
          </p:nvSpPr>
          <p:spPr>
            <a:xfrm>
              <a:off x="6533204" y="1996937"/>
              <a:ext cx="367646" cy="36512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14" name="Oval 113">
              <a:extLst>
                <a:ext uri="{FF2B5EF4-FFF2-40B4-BE49-F238E27FC236}">
                  <a16:creationId xmlns:a16="http://schemas.microsoft.com/office/drawing/2014/main" id="{35B68B27-99FC-46C9-ABF7-5A3D24BA8F36}"/>
                </a:ext>
              </a:extLst>
            </p:cNvPr>
            <p:cNvSpPr/>
            <p:nvPr/>
          </p:nvSpPr>
          <p:spPr>
            <a:xfrm>
              <a:off x="6830143" y="2621687"/>
              <a:ext cx="367646" cy="36512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15" name="Oval 114">
              <a:extLst>
                <a:ext uri="{FF2B5EF4-FFF2-40B4-BE49-F238E27FC236}">
                  <a16:creationId xmlns:a16="http://schemas.microsoft.com/office/drawing/2014/main" id="{995EFDB4-A06E-4C99-9C2B-5339320E1E45}"/>
                </a:ext>
              </a:extLst>
            </p:cNvPr>
            <p:cNvSpPr/>
            <p:nvPr/>
          </p:nvSpPr>
          <p:spPr>
            <a:xfrm>
              <a:off x="6830143" y="3871187"/>
              <a:ext cx="367646" cy="36512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16" name="Oval 115">
              <a:extLst>
                <a:ext uri="{FF2B5EF4-FFF2-40B4-BE49-F238E27FC236}">
                  <a16:creationId xmlns:a16="http://schemas.microsoft.com/office/drawing/2014/main" id="{D83E7F51-3C4D-4D06-8EBC-8B73B1F2052F}"/>
                </a:ext>
              </a:extLst>
            </p:cNvPr>
            <p:cNvSpPr/>
            <p:nvPr/>
          </p:nvSpPr>
          <p:spPr>
            <a:xfrm>
              <a:off x="6533204" y="4495937"/>
              <a:ext cx="367646" cy="36512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17" name="Oval 116">
              <a:extLst>
                <a:ext uri="{FF2B5EF4-FFF2-40B4-BE49-F238E27FC236}">
                  <a16:creationId xmlns:a16="http://schemas.microsoft.com/office/drawing/2014/main" id="{00A3FB8A-5020-44A9-97FD-36C4ED51F419}"/>
                </a:ext>
              </a:extLst>
            </p:cNvPr>
            <p:cNvSpPr/>
            <p:nvPr/>
          </p:nvSpPr>
          <p:spPr>
            <a:xfrm>
              <a:off x="6226684" y="2986812"/>
              <a:ext cx="367646" cy="36512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18" name="Oval 117">
              <a:extLst>
                <a:ext uri="{FF2B5EF4-FFF2-40B4-BE49-F238E27FC236}">
                  <a16:creationId xmlns:a16="http://schemas.microsoft.com/office/drawing/2014/main" id="{4B6D740E-0062-43CD-BBF3-72658D766495}"/>
                </a:ext>
              </a:extLst>
            </p:cNvPr>
            <p:cNvSpPr/>
            <p:nvPr/>
          </p:nvSpPr>
          <p:spPr>
            <a:xfrm>
              <a:off x="6225122" y="3595992"/>
              <a:ext cx="367646" cy="365125"/>
            </a:xfrm>
            <a:prstGeom prst="ellipse">
              <a:avLst/>
            </a:prstGeom>
            <a:solidFill>
              <a:schemeClr val="accent6">
                <a:lumMod val="20000"/>
                <a:lumOff val="8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19" name="Oval 118">
              <a:extLst>
                <a:ext uri="{FF2B5EF4-FFF2-40B4-BE49-F238E27FC236}">
                  <a16:creationId xmlns:a16="http://schemas.microsoft.com/office/drawing/2014/main" id="{6A7E38E7-EDDC-454F-82F0-F49B5921C7DA}"/>
                </a:ext>
              </a:extLst>
            </p:cNvPr>
            <p:cNvSpPr/>
            <p:nvPr/>
          </p:nvSpPr>
          <p:spPr>
            <a:xfrm>
              <a:off x="6005164" y="4195078"/>
              <a:ext cx="367646" cy="365125"/>
            </a:xfrm>
            <a:prstGeom prst="ellipse">
              <a:avLst/>
            </a:prstGeom>
            <a:solidFill>
              <a:schemeClr val="accent6">
                <a:lumMod val="20000"/>
                <a:lumOff val="8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20" name="Oval 119">
              <a:extLst>
                <a:ext uri="{FF2B5EF4-FFF2-40B4-BE49-F238E27FC236}">
                  <a16:creationId xmlns:a16="http://schemas.microsoft.com/office/drawing/2014/main" id="{AF05671E-D58B-4BC1-871B-FF01D23A9EB4}"/>
                </a:ext>
              </a:extLst>
            </p:cNvPr>
            <p:cNvSpPr/>
            <p:nvPr/>
          </p:nvSpPr>
          <p:spPr>
            <a:xfrm>
              <a:off x="6005164" y="2397890"/>
              <a:ext cx="367646" cy="36512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21" name="Oval 120">
              <a:extLst>
                <a:ext uri="{FF2B5EF4-FFF2-40B4-BE49-F238E27FC236}">
                  <a16:creationId xmlns:a16="http://schemas.microsoft.com/office/drawing/2014/main" id="{F1C96615-3D27-4D4A-8799-65D219CAE04B}"/>
                </a:ext>
              </a:extLst>
            </p:cNvPr>
            <p:cNvSpPr/>
            <p:nvPr/>
          </p:nvSpPr>
          <p:spPr>
            <a:xfrm>
              <a:off x="5639090" y="1837404"/>
              <a:ext cx="367646" cy="365125"/>
            </a:xfrm>
            <a:prstGeom prst="ellipse">
              <a:avLst/>
            </a:prstGeom>
            <a:solidFill>
              <a:schemeClr val="accent6">
                <a:lumMod val="20000"/>
                <a:lumOff val="8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22" name="Oval 121">
              <a:extLst>
                <a:ext uri="{FF2B5EF4-FFF2-40B4-BE49-F238E27FC236}">
                  <a16:creationId xmlns:a16="http://schemas.microsoft.com/office/drawing/2014/main" id="{EF9BDB54-7CD0-4C52-9D45-36639A884270}"/>
                </a:ext>
              </a:extLst>
            </p:cNvPr>
            <p:cNvSpPr/>
            <p:nvPr/>
          </p:nvSpPr>
          <p:spPr>
            <a:xfrm>
              <a:off x="5637518" y="4697229"/>
              <a:ext cx="367646" cy="36512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cxnSp>
          <p:nvCxnSpPr>
            <p:cNvPr id="123" name="Straight Connector 122">
              <a:extLst>
                <a:ext uri="{FF2B5EF4-FFF2-40B4-BE49-F238E27FC236}">
                  <a16:creationId xmlns:a16="http://schemas.microsoft.com/office/drawing/2014/main" id="{3C505456-B05D-476B-A77E-EDE37D87E3DD}"/>
                </a:ext>
              </a:extLst>
            </p:cNvPr>
            <p:cNvCxnSpPr>
              <a:endCxn id="121" idx="3"/>
            </p:cNvCxnSpPr>
            <p:nvPr/>
          </p:nvCxnSpPr>
          <p:spPr>
            <a:xfrm flipV="1">
              <a:off x="4475008" y="2149058"/>
              <a:ext cx="1217923" cy="1279939"/>
            </a:xfrm>
            <a:prstGeom prst="line">
              <a:avLst/>
            </a:prstGeom>
            <a:ln w="19050">
              <a:prstDash val="sysDot"/>
            </a:ln>
          </p:spPr>
          <p:style>
            <a:lnRef idx="1">
              <a:schemeClr val="accent3"/>
            </a:lnRef>
            <a:fillRef idx="0">
              <a:schemeClr val="accent3"/>
            </a:fillRef>
            <a:effectRef idx="0">
              <a:schemeClr val="accent3"/>
            </a:effectRef>
            <a:fontRef idx="minor">
              <a:schemeClr val="tx1"/>
            </a:fontRef>
          </p:style>
        </p:cxnSp>
        <p:cxnSp>
          <p:nvCxnSpPr>
            <p:cNvPr id="124" name="Straight Connector 123">
              <a:extLst>
                <a:ext uri="{FF2B5EF4-FFF2-40B4-BE49-F238E27FC236}">
                  <a16:creationId xmlns:a16="http://schemas.microsoft.com/office/drawing/2014/main" id="{A5F011F0-7D7F-4448-9383-3371D54666AA}"/>
                </a:ext>
              </a:extLst>
            </p:cNvPr>
            <p:cNvCxnSpPr>
              <a:cxnSpLocks/>
              <a:endCxn id="118" idx="2"/>
            </p:cNvCxnSpPr>
            <p:nvPr/>
          </p:nvCxnSpPr>
          <p:spPr>
            <a:xfrm>
              <a:off x="4465582" y="3423232"/>
              <a:ext cx="1759540" cy="355323"/>
            </a:xfrm>
            <a:prstGeom prst="line">
              <a:avLst/>
            </a:prstGeom>
            <a:ln w="19050">
              <a:prstDash val="sysDot"/>
            </a:ln>
          </p:spPr>
          <p:style>
            <a:lnRef idx="1">
              <a:schemeClr val="accent3"/>
            </a:lnRef>
            <a:fillRef idx="0">
              <a:schemeClr val="accent3"/>
            </a:fillRef>
            <a:effectRef idx="0">
              <a:schemeClr val="accent3"/>
            </a:effectRef>
            <a:fontRef idx="minor">
              <a:schemeClr val="tx1"/>
            </a:fontRef>
          </p:style>
        </p:cxnSp>
        <p:cxnSp>
          <p:nvCxnSpPr>
            <p:cNvPr id="125" name="Straight Connector 124">
              <a:extLst>
                <a:ext uri="{FF2B5EF4-FFF2-40B4-BE49-F238E27FC236}">
                  <a16:creationId xmlns:a16="http://schemas.microsoft.com/office/drawing/2014/main" id="{C6FB71CD-AC69-49E7-9E1C-D826A9A317EF}"/>
                </a:ext>
              </a:extLst>
            </p:cNvPr>
            <p:cNvCxnSpPr>
              <a:cxnSpLocks/>
              <a:endCxn id="119" idx="1"/>
            </p:cNvCxnSpPr>
            <p:nvPr/>
          </p:nvCxnSpPr>
          <p:spPr>
            <a:xfrm>
              <a:off x="4475008" y="3415411"/>
              <a:ext cx="1583997" cy="833138"/>
            </a:xfrm>
            <a:prstGeom prst="line">
              <a:avLst/>
            </a:prstGeom>
            <a:ln w="19050">
              <a:prstDash val="sysDot"/>
            </a:ln>
          </p:spPr>
          <p:style>
            <a:lnRef idx="1">
              <a:schemeClr val="accent3"/>
            </a:lnRef>
            <a:fillRef idx="0">
              <a:schemeClr val="accent3"/>
            </a:fillRef>
            <a:effectRef idx="0">
              <a:schemeClr val="accent3"/>
            </a:effectRef>
            <a:fontRef idx="minor">
              <a:schemeClr val="tx1"/>
            </a:fontRef>
          </p:style>
        </p:cxnSp>
        <p:sp>
          <p:nvSpPr>
            <p:cNvPr id="126" name="TextBox 52">
              <a:extLst>
                <a:ext uri="{FF2B5EF4-FFF2-40B4-BE49-F238E27FC236}">
                  <a16:creationId xmlns:a16="http://schemas.microsoft.com/office/drawing/2014/main" id="{9FD6E7D7-1C17-4D95-8C6A-AFC4E2C01675}"/>
                </a:ext>
              </a:extLst>
            </p:cNvPr>
            <p:cNvSpPr txBox="1"/>
            <p:nvPr/>
          </p:nvSpPr>
          <p:spPr>
            <a:xfrm>
              <a:off x="7283736" y="2522414"/>
              <a:ext cx="2214259" cy="1847353"/>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AU" sz="800" b="1" dirty="0">
                  <a:latin typeface="Arial Nova Light" panose="020B0304020202020204" pitchFamily="34" charset="0"/>
                </a:rPr>
                <a:t>CASP</a:t>
              </a:r>
            </a:p>
            <a:p>
              <a:r>
                <a:rPr lang="en-AU" sz="800" b="1" dirty="0">
                  <a:latin typeface="Arial Nova Light" panose="020B0304020202020204" pitchFamily="34" charset="0"/>
                </a:rPr>
                <a:t>Provider</a:t>
              </a:r>
            </a:p>
            <a:p>
              <a:r>
                <a:rPr lang="en-AU" sz="800" b="1" dirty="0">
                  <a:latin typeface="Arial Nova Light" panose="020B0304020202020204" pitchFamily="34" charset="0"/>
                </a:rPr>
                <a:t>Network</a:t>
              </a:r>
              <a:endParaRPr lang="en-US" sz="800" b="1" dirty="0">
                <a:latin typeface="Arial Nova Light" panose="020B0304020202020204" pitchFamily="34" charset="0"/>
              </a:endParaRPr>
            </a:p>
          </p:txBody>
        </p:sp>
      </p:grpSp>
      <p:sp>
        <p:nvSpPr>
          <p:cNvPr id="127" name="TextBox 126">
            <a:extLst>
              <a:ext uri="{FF2B5EF4-FFF2-40B4-BE49-F238E27FC236}">
                <a16:creationId xmlns:a16="http://schemas.microsoft.com/office/drawing/2014/main" id="{E7578CE8-50B2-9FB3-DAAD-C22DB5907DDC}"/>
              </a:ext>
            </a:extLst>
          </p:cNvPr>
          <p:cNvSpPr txBox="1"/>
          <p:nvPr/>
        </p:nvSpPr>
        <p:spPr>
          <a:xfrm>
            <a:off x="9244669" y="3083361"/>
            <a:ext cx="643125" cy="1223412"/>
          </a:xfrm>
          <a:prstGeom prst="rect">
            <a:avLst/>
          </a:prstGeom>
          <a:solidFill>
            <a:schemeClr val="accent6">
              <a:lumMod val="20000"/>
              <a:lumOff val="80000"/>
            </a:schemeClr>
          </a:solidFill>
        </p:spPr>
        <p:txBody>
          <a:bodyPr wrap="none" rtlCol="0">
            <a:spAutoFit/>
          </a:bodyPr>
          <a:lstStyle/>
          <a:p>
            <a:pPr algn="ctr"/>
            <a:r>
              <a:rPr lang="en-AU" sz="1050" b="1" dirty="0">
                <a:latin typeface="Arial Nova Light" panose="020B0304020202020204" pitchFamily="34" charset="0"/>
              </a:rPr>
              <a:t>Intake</a:t>
            </a:r>
          </a:p>
          <a:p>
            <a:pPr algn="ctr"/>
            <a:r>
              <a:rPr lang="en-AU" sz="1050" b="1" dirty="0">
                <a:latin typeface="Arial Nova Light" panose="020B0304020202020204" pitchFamily="34" charset="0"/>
              </a:rPr>
              <a:t>process</a:t>
            </a:r>
          </a:p>
          <a:p>
            <a:pPr algn="ctr"/>
            <a:endParaRPr lang="en-AU" sz="1050" b="1" dirty="0">
              <a:latin typeface="Arial Nova Light" panose="020B0304020202020204" pitchFamily="34" charset="0"/>
            </a:endParaRPr>
          </a:p>
          <a:p>
            <a:pPr algn="ctr"/>
            <a:r>
              <a:rPr lang="en-AU" sz="1050" b="1" dirty="0">
                <a:latin typeface="Arial Nova Light" panose="020B0304020202020204" pitchFamily="34" charset="0"/>
              </a:rPr>
              <a:t>+</a:t>
            </a:r>
          </a:p>
          <a:p>
            <a:pPr algn="ctr"/>
            <a:endParaRPr lang="en-AU" sz="1050" b="1" dirty="0">
              <a:latin typeface="Arial Nova Light" panose="020B0304020202020204" pitchFamily="34" charset="0"/>
            </a:endParaRPr>
          </a:p>
          <a:p>
            <a:pPr algn="ctr"/>
            <a:r>
              <a:rPr lang="en-AU" sz="1050" b="1" dirty="0">
                <a:latin typeface="Arial Nova Light" panose="020B0304020202020204" pitchFamily="34" charset="0"/>
              </a:rPr>
              <a:t>Client</a:t>
            </a:r>
            <a:br>
              <a:rPr lang="en-AU" sz="1050" b="1" dirty="0">
                <a:latin typeface="Arial Nova Light" panose="020B0304020202020204" pitchFamily="34" charset="0"/>
              </a:rPr>
            </a:br>
            <a:r>
              <a:rPr lang="en-AU" sz="1050" b="1" dirty="0">
                <a:latin typeface="Arial Nova Light" panose="020B0304020202020204" pitchFamily="34" charset="0"/>
              </a:rPr>
              <a:t>consent</a:t>
            </a:r>
            <a:endParaRPr lang="en-US" sz="1050" b="1" dirty="0">
              <a:latin typeface="Arial Nova Light" panose="020B0304020202020204" pitchFamily="34" charset="0"/>
            </a:endParaRPr>
          </a:p>
        </p:txBody>
      </p:sp>
      <p:cxnSp>
        <p:nvCxnSpPr>
          <p:cNvPr id="21" name="Straight Connector 20">
            <a:extLst>
              <a:ext uri="{FF2B5EF4-FFF2-40B4-BE49-F238E27FC236}">
                <a16:creationId xmlns:a16="http://schemas.microsoft.com/office/drawing/2014/main" id="{9A8B9948-0CF4-2EE5-8CAA-F98E0BD2904F}"/>
              </a:ext>
            </a:extLst>
          </p:cNvPr>
          <p:cNvCxnSpPr/>
          <p:nvPr/>
        </p:nvCxnSpPr>
        <p:spPr>
          <a:xfrm flipV="1">
            <a:off x="7645787" y="2982690"/>
            <a:ext cx="0" cy="288000"/>
          </a:xfrm>
          <a:prstGeom prst="line">
            <a:avLst/>
          </a:prstGeom>
          <a:ln w="12700"/>
        </p:spPr>
        <p:style>
          <a:lnRef idx="1">
            <a:schemeClr val="accent3"/>
          </a:lnRef>
          <a:fillRef idx="0">
            <a:schemeClr val="accent3"/>
          </a:fillRef>
          <a:effectRef idx="0">
            <a:schemeClr val="accent3"/>
          </a:effectRef>
          <a:fontRef idx="minor">
            <a:schemeClr val="tx1"/>
          </a:fontRef>
        </p:style>
      </p:cxnSp>
      <p:cxnSp>
        <p:nvCxnSpPr>
          <p:cNvPr id="128" name="Straight Connector 127">
            <a:extLst>
              <a:ext uri="{FF2B5EF4-FFF2-40B4-BE49-F238E27FC236}">
                <a16:creationId xmlns:a16="http://schemas.microsoft.com/office/drawing/2014/main" id="{F7D25979-B866-85AA-391F-6A5BE427F5D7}"/>
              </a:ext>
            </a:extLst>
          </p:cNvPr>
          <p:cNvCxnSpPr/>
          <p:nvPr/>
        </p:nvCxnSpPr>
        <p:spPr>
          <a:xfrm flipV="1">
            <a:off x="7645787" y="4149128"/>
            <a:ext cx="0" cy="288000"/>
          </a:xfrm>
          <a:prstGeom prst="line">
            <a:avLst/>
          </a:prstGeom>
          <a:ln w="12700"/>
        </p:spPr>
        <p:style>
          <a:lnRef idx="1">
            <a:schemeClr val="accent3"/>
          </a:lnRef>
          <a:fillRef idx="0">
            <a:schemeClr val="accent3"/>
          </a:fillRef>
          <a:effectRef idx="0">
            <a:schemeClr val="accent3"/>
          </a:effectRef>
          <a:fontRef idx="minor">
            <a:schemeClr val="tx1"/>
          </a:fontRef>
        </p:style>
      </p:cxnSp>
      <p:cxnSp>
        <p:nvCxnSpPr>
          <p:cNvPr id="30" name="Straight Connector 29">
            <a:extLst>
              <a:ext uri="{FF2B5EF4-FFF2-40B4-BE49-F238E27FC236}">
                <a16:creationId xmlns:a16="http://schemas.microsoft.com/office/drawing/2014/main" id="{8CBC9F58-83A5-76B3-B207-7AC18EFDBB46}"/>
              </a:ext>
            </a:extLst>
          </p:cNvPr>
          <p:cNvCxnSpPr/>
          <p:nvPr/>
        </p:nvCxnSpPr>
        <p:spPr>
          <a:xfrm flipV="1">
            <a:off x="7641586" y="1856285"/>
            <a:ext cx="4523217" cy="1126405"/>
          </a:xfrm>
          <a:prstGeom prst="line">
            <a:avLst/>
          </a:prstGeom>
          <a:ln w="12700"/>
        </p:spPr>
        <p:style>
          <a:lnRef idx="1">
            <a:schemeClr val="accent3"/>
          </a:lnRef>
          <a:fillRef idx="0">
            <a:schemeClr val="accent3"/>
          </a:fillRef>
          <a:effectRef idx="0">
            <a:schemeClr val="accent3"/>
          </a:effectRef>
          <a:fontRef idx="minor">
            <a:schemeClr val="tx1"/>
          </a:fontRef>
        </p:style>
      </p:cxnSp>
      <p:cxnSp>
        <p:nvCxnSpPr>
          <p:cNvPr id="129" name="Straight Connector 128">
            <a:extLst>
              <a:ext uri="{FF2B5EF4-FFF2-40B4-BE49-F238E27FC236}">
                <a16:creationId xmlns:a16="http://schemas.microsoft.com/office/drawing/2014/main" id="{3792A811-64F7-CE91-AB1F-CE18D40904DC}"/>
              </a:ext>
            </a:extLst>
          </p:cNvPr>
          <p:cNvCxnSpPr>
            <a:cxnSpLocks/>
          </p:cNvCxnSpPr>
          <p:nvPr/>
        </p:nvCxnSpPr>
        <p:spPr>
          <a:xfrm>
            <a:off x="7645787" y="4430654"/>
            <a:ext cx="4546213" cy="996565"/>
          </a:xfrm>
          <a:prstGeom prst="line">
            <a:avLst/>
          </a:prstGeom>
          <a:ln w="12700"/>
        </p:spPr>
        <p:style>
          <a:lnRef idx="1">
            <a:schemeClr val="accent3"/>
          </a:lnRef>
          <a:fillRef idx="0">
            <a:schemeClr val="accent3"/>
          </a:fillRef>
          <a:effectRef idx="0">
            <a:schemeClr val="accent3"/>
          </a:effectRef>
          <a:fontRef idx="minor">
            <a:schemeClr val="tx1"/>
          </a:fontRef>
        </p:style>
      </p:cxnSp>
      <p:sp>
        <p:nvSpPr>
          <p:cNvPr id="130" name="TextBox 129">
            <a:extLst>
              <a:ext uri="{FF2B5EF4-FFF2-40B4-BE49-F238E27FC236}">
                <a16:creationId xmlns:a16="http://schemas.microsoft.com/office/drawing/2014/main" id="{16D89D2E-76C2-AA6D-DA23-C6D9407D3639}"/>
              </a:ext>
            </a:extLst>
          </p:cNvPr>
          <p:cNvSpPr txBox="1"/>
          <p:nvPr/>
        </p:nvSpPr>
        <p:spPr>
          <a:xfrm>
            <a:off x="11414059" y="2154386"/>
            <a:ext cx="644151" cy="307777"/>
          </a:xfrm>
          <a:prstGeom prst="rect">
            <a:avLst/>
          </a:prstGeom>
          <a:noFill/>
        </p:spPr>
        <p:txBody>
          <a:bodyPr wrap="none" rtlCol="0">
            <a:spAutoFit/>
          </a:bodyPr>
          <a:lstStyle/>
          <a:p>
            <a:r>
              <a:rPr lang="en-AU" sz="1400" b="1" dirty="0">
                <a:solidFill>
                  <a:schemeClr val="accent3"/>
                </a:solidFill>
                <a:latin typeface="Arial Nova Light" panose="020B0304020202020204" pitchFamily="34" charset="0"/>
              </a:rPr>
              <a:t>CASP</a:t>
            </a:r>
            <a:endParaRPr lang="en-US" sz="1400" b="1" dirty="0">
              <a:solidFill>
                <a:schemeClr val="accent3"/>
              </a:solidFill>
              <a:latin typeface="Arial Nova Light" panose="020B0304020202020204" pitchFamily="34" charset="0"/>
            </a:endParaRPr>
          </a:p>
        </p:txBody>
      </p:sp>
      <p:sp>
        <p:nvSpPr>
          <p:cNvPr id="131" name="TextBox 130">
            <a:extLst>
              <a:ext uri="{FF2B5EF4-FFF2-40B4-BE49-F238E27FC236}">
                <a16:creationId xmlns:a16="http://schemas.microsoft.com/office/drawing/2014/main" id="{F478958F-6DE6-0561-3EEE-2AC0427DF5A7}"/>
              </a:ext>
            </a:extLst>
          </p:cNvPr>
          <p:cNvSpPr txBox="1"/>
          <p:nvPr/>
        </p:nvSpPr>
        <p:spPr>
          <a:xfrm>
            <a:off x="10968635" y="4389588"/>
            <a:ext cx="854721" cy="253916"/>
          </a:xfrm>
          <a:prstGeom prst="rect">
            <a:avLst/>
          </a:prstGeom>
          <a:noFill/>
        </p:spPr>
        <p:txBody>
          <a:bodyPr wrap="none" rtlCol="0">
            <a:spAutoFit/>
          </a:bodyPr>
          <a:lstStyle/>
          <a:p>
            <a:pPr algn="ctr"/>
            <a:r>
              <a:rPr lang="en-AU" sz="1050" b="1" dirty="0">
                <a:latin typeface="Arial Nova Light" panose="020B0304020202020204" pitchFamily="34" charset="0"/>
              </a:rPr>
              <a:t>On-Referral</a:t>
            </a:r>
            <a:endParaRPr lang="en-US" sz="1050" b="1" dirty="0">
              <a:latin typeface="Arial Nova Light" panose="020B0304020202020204" pitchFamily="34" charset="0"/>
            </a:endParaRPr>
          </a:p>
        </p:txBody>
      </p:sp>
      <p:sp>
        <p:nvSpPr>
          <p:cNvPr id="132" name="TextBox 131">
            <a:extLst>
              <a:ext uri="{FF2B5EF4-FFF2-40B4-BE49-F238E27FC236}">
                <a16:creationId xmlns:a16="http://schemas.microsoft.com/office/drawing/2014/main" id="{C32F0FB7-10B0-8FAC-AC7A-721BD238DBE3}"/>
              </a:ext>
            </a:extLst>
          </p:cNvPr>
          <p:cNvSpPr txBox="1"/>
          <p:nvPr/>
        </p:nvSpPr>
        <p:spPr>
          <a:xfrm>
            <a:off x="10131224" y="4153327"/>
            <a:ext cx="625492" cy="415498"/>
          </a:xfrm>
          <a:prstGeom prst="rect">
            <a:avLst/>
          </a:prstGeom>
          <a:noFill/>
        </p:spPr>
        <p:txBody>
          <a:bodyPr wrap="none" rtlCol="0">
            <a:spAutoFit/>
          </a:bodyPr>
          <a:lstStyle/>
          <a:p>
            <a:pPr algn="ctr"/>
            <a:r>
              <a:rPr lang="en-AU" sz="1050" b="1" dirty="0">
                <a:latin typeface="Arial Nova Light" panose="020B0304020202020204" pitchFamily="34" charset="0"/>
              </a:rPr>
              <a:t>Service</a:t>
            </a:r>
          </a:p>
          <a:p>
            <a:pPr algn="ctr"/>
            <a:r>
              <a:rPr lang="en-AU" sz="1050" b="1" dirty="0">
                <a:latin typeface="Arial Nova Light" panose="020B0304020202020204" pitchFamily="34" charset="0"/>
              </a:rPr>
              <a:t>delivery</a:t>
            </a:r>
            <a:endParaRPr lang="en-US" sz="1050" b="1" dirty="0">
              <a:latin typeface="Arial Nova Light" panose="020B0304020202020204" pitchFamily="34" charset="0"/>
            </a:endParaRPr>
          </a:p>
        </p:txBody>
      </p:sp>
      <p:sp>
        <p:nvSpPr>
          <p:cNvPr id="133" name="TextBox 132">
            <a:extLst>
              <a:ext uri="{FF2B5EF4-FFF2-40B4-BE49-F238E27FC236}">
                <a16:creationId xmlns:a16="http://schemas.microsoft.com/office/drawing/2014/main" id="{04EBF3CE-F2E9-0CAA-9FA9-B04744916C8A}"/>
              </a:ext>
            </a:extLst>
          </p:cNvPr>
          <p:cNvSpPr txBox="1"/>
          <p:nvPr/>
        </p:nvSpPr>
        <p:spPr>
          <a:xfrm>
            <a:off x="10010443" y="2819752"/>
            <a:ext cx="898003" cy="415498"/>
          </a:xfrm>
          <a:prstGeom prst="rect">
            <a:avLst/>
          </a:prstGeom>
          <a:noFill/>
        </p:spPr>
        <p:txBody>
          <a:bodyPr wrap="none" rtlCol="0">
            <a:spAutoFit/>
          </a:bodyPr>
          <a:lstStyle/>
          <a:p>
            <a:pPr algn="ctr"/>
            <a:r>
              <a:rPr lang="en-AU" sz="1050" b="1" dirty="0">
                <a:latin typeface="Arial Nova Light" panose="020B0304020202020204" pitchFamily="34" charset="0"/>
              </a:rPr>
              <a:t>Case</a:t>
            </a:r>
          </a:p>
          <a:p>
            <a:pPr algn="ctr"/>
            <a:r>
              <a:rPr lang="en-AU" sz="1050" b="1" dirty="0">
                <a:latin typeface="Arial Nova Light" panose="020B0304020202020204" pitchFamily="34" charset="0"/>
              </a:rPr>
              <a:t>coordination</a:t>
            </a:r>
            <a:endParaRPr lang="en-US" sz="1050" b="1" dirty="0">
              <a:latin typeface="Arial Nova Light" panose="020B0304020202020204" pitchFamily="34" charset="0"/>
            </a:endParaRPr>
          </a:p>
        </p:txBody>
      </p:sp>
    </p:spTree>
    <p:extLst>
      <p:ext uri="{BB962C8B-B14F-4D97-AF65-F5344CB8AC3E}">
        <p14:creationId xmlns:p14="http://schemas.microsoft.com/office/powerpoint/2010/main" val="18692580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A05C5-63A9-4269-9681-5EBA30B34FA0}"/>
              </a:ext>
            </a:extLst>
          </p:cNvPr>
          <p:cNvSpPr>
            <a:spLocks noGrp="1"/>
          </p:cNvSpPr>
          <p:nvPr>
            <p:ph type="title"/>
          </p:nvPr>
        </p:nvSpPr>
        <p:spPr>
          <a:xfrm>
            <a:off x="838200" y="365127"/>
            <a:ext cx="10515600" cy="462188"/>
          </a:xfrm>
        </p:spPr>
        <p:txBody>
          <a:bodyPr/>
          <a:lstStyle/>
          <a:p>
            <a:r>
              <a:rPr lang="en-AU" dirty="0"/>
              <a:t>6. Current referral arrangements are complex and inconsistent</a:t>
            </a:r>
            <a:endParaRPr lang="en-US" dirty="0"/>
          </a:p>
        </p:txBody>
      </p:sp>
      <p:sp>
        <p:nvSpPr>
          <p:cNvPr id="3" name="Content Placeholder 2">
            <a:extLst>
              <a:ext uri="{FF2B5EF4-FFF2-40B4-BE49-F238E27FC236}">
                <a16:creationId xmlns:a16="http://schemas.microsoft.com/office/drawing/2014/main" id="{347AB488-3383-47C8-AC4B-F75FFA6A3521}"/>
              </a:ext>
            </a:extLst>
          </p:cNvPr>
          <p:cNvSpPr>
            <a:spLocks noGrp="1"/>
          </p:cNvSpPr>
          <p:nvPr>
            <p:ph idx="1"/>
          </p:nvPr>
        </p:nvSpPr>
        <p:spPr>
          <a:xfrm>
            <a:off x="838199" y="1825625"/>
            <a:ext cx="7725011" cy="4351338"/>
          </a:xfrm>
        </p:spPr>
        <p:txBody>
          <a:bodyPr>
            <a:noAutofit/>
          </a:bodyPr>
          <a:lstStyle/>
          <a:p>
            <a:pPr marL="0" indent="0">
              <a:buNone/>
            </a:pPr>
            <a:r>
              <a:rPr lang="en-AU" b="1" dirty="0"/>
              <a:t>Intake requirements are not consistent</a:t>
            </a:r>
          </a:p>
          <a:p>
            <a:pPr marL="0" indent="0">
              <a:buNone/>
            </a:pPr>
            <a:r>
              <a:rPr lang="en-AU" dirty="0"/>
              <a:t>There is currently not a single intake point for clients to access CASP services or a mandated uniform approach to accepting referrals. </a:t>
            </a:r>
          </a:p>
          <a:p>
            <a:pPr marL="0" indent="0">
              <a:buNone/>
            </a:pPr>
            <a:r>
              <a:rPr lang="en-AU" dirty="0"/>
              <a:t>In the absence of these, service providers each have their own intake processes and requirements. These intake processes and requirements differ across providers, in part because providers deliver other services in addition to CASP, that each have different funding sources and different requirements for accepting clients. </a:t>
            </a:r>
          </a:p>
          <a:p>
            <a:pPr marL="0" indent="0">
              <a:buNone/>
            </a:pPr>
            <a:r>
              <a:rPr lang="en-AU" dirty="0"/>
              <a:t>Stakeholders provided examples of CASP providers requesting different information from prospective clients before they would accept referrals, such as undergoing risk assessments and home assessments. These examples add time to the referral process, and may dissuade people from making referrals, or exclude eligible clients who are not well placed to satisfy these additional information requirements.</a:t>
            </a:r>
          </a:p>
          <a:p>
            <a:pPr marL="0" indent="0">
              <a:buNone/>
            </a:pPr>
            <a:r>
              <a:rPr lang="en-AU" dirty="0"/>
              <a:t>Several provider organisations indicated they had intake officers who undertake a preliminary assessment of client need and assess whether these can be met by the organisation. These assessments lead to a decision to accept (or decline) client referrals or refer clients elsewhere.</a:t>
            </a:r>
          </a:p>
          <a:p>
            <a:pPr marL="0" indent="0">
              <a:buNone/>
            </a:pPr>
            <a:r>
              <a:rPr lang="en-AU" dirty="0"/>
              <a:t>These inconsistent intake requirements can make access to CASP services more difficult for referrers and eligible clients requiring help.</a:t>
            </a:r>
          </a:p>
          <a:p>
            <a:pPr marL="0" indent="0">
              <a:buNone/>
            </a:pPr>
            <a:endParaRPr lang="en-US" dirty="0">
              <a:solidFill>
                <a:srgbClr val="FF0000"/>
              </a:solidFill>
            </a:endParaRPr>
          </a:p>
        </p:txBody>
      </p:sp>
      <p:sp>
        <p:nvSpPr>
          <p:cNvPr id="4" name="Text Placeholder 3">
            <a:extLst>
              <a:ext uri="{FF2B5EF4-FFF2-40B4-BE49-F238E27FC236}">
                <a16:creationId xmlns:a16="http://schemas.microsoft.com/office/drawing/2014/main" id="{B0DFB4A1-08FD-4968-8D25-FDEB2BA3B29D}"/>
              </a:ext>
            </a:extLst>
          </p:cNvPr>
          <p:cNvSpPr>
            <a:spLocks noGrp="1"/>
          </p:cNvSpPr>
          <p:nvPr>
            <p:ph type="body" sz="quarter" idx="13"/>
          </p:nvPr>
        </p:nvSpPr>
        <p:spPr/>
        <p:txBody>
          <a:bodyPr/>
          <a:lstStyle/>
          <a:p>
            <a:r>
              <a:rPr lang="en-AU" dirty="0"/>
              <a:t>There are several challenges faced by referrers and clients</a:t>
            </a:r>
            <a:endParaRPr lang="en-US" dirty="0"/>
          </a:p>
        </p:txBody>
      </p:sp>
      <p:sp>
        <p:nvSpPr>
          <p:cNvPr id="5" name="Slide Number Placeholder 4">
            <a:extLst>
              <a:ext uri="{FF2B5EF4-FFF2-40B4-BE49-F238E27FC236}">
                <a16:creationId xmlns:a16="http://schemas.microsoft.com/office/drawing/2014/main" id="{6D6EF10C-FF34-4245-AD64-E76193AAB50E}"/>
              </a:ext>
            </a:extLst>
          </p:cNvPr>
          <p:cNvSpPr>
            <a:spLocks noGrp="1"/>
          </p:cNvSpPr>
          <p:nvPr>
            <p:ph type="sldNum" sz="quarter" idx="12"/>
          </p:nvPr>
        </p:nvSpPr>
        <p:spPr/>
        <p:txBody>
          <a:bodyPr/>
          <a:lstStyle/>
          <a:p>
            <a:fld id="{76D07C32-C9EA-42AD-AEC0-DB5F495AE52E}" type="slidenum">
              <a:rPr lang="en-US" smtClean="0"/>
              <a:t>23</a:t>
            </a:fld>
            <a:endParaRPr lang="en-US" dirty="0"/>
          </a:p>
        </p:txBody>
      </p:sp>
      <p:sp>
        <p:nvSpPr>
          <p:cNvPr id="6" name="Freeform 46">
            <a:extLst>
              <a:ext uri="{FF2B5EF4-FFF2-40B4-BE49-F238E27FC236}">
                <a16:creationId xmlns:a16="http://schemas.microsoft.com/office/drawing/2014/main" id="{0330CE5D-F9E9-475D-ABD7-0381447B61E8}"/>
              </a:ext>
            </a:extLst>
          </p:cNvPr>
          <p:cNvSpPr>
            <a:spLocks noChangeAspect="1" noEditPoints="1"/>
          </p:cNvSpPr>
          <p:nvPr/>
        </p:nvSpPr>
        <p:spPr bwMode="auto">
          <a:xfrm>
            <a:off x="11353801" y="220803"/>
            <a:ext cx="442595" cy="612000"/>
          </a:xfrm>
          <a:custGeom>
            <a:avLst/>
            <a:gdLst>
              <a:gd name="T0" fmla="*/ 119 w 123"/>
              <a:gd name="T1" fmla="*/ 54 h 170"/>
              <a:gd name="T2" fmla="*/ 77 w 123"/>
              <a:gd name="T3" fmla="*/ 54 h 170"/>
              <a:gd name="T4" fmla="*/ 73 w 123"/>
              <a:gd name="T5" fmla="*/ 58 h 170"/>
              <a:gd name="T6" fmla="*/ 77 w 123"/>
              <a:gd name="T7" fmla="*/ 62 h 170"/>
              <a:gd name="T8" fmla="*/ 116 w 123"/>
              <a:gd name="T9" fmla="*/ 62 h 170"/>
              <a:gd name="T10" fmla="*/ 116 w 123"/>
              <a:gd name="T11" fmla="*/ 162 h 170"/>
              <a:gd name="T12" fmla="*/ 7 w 123"/>
              <a:gd name="T13" fmla="*/ 162 h 170"/>
              <a:gd name="T14" fmla="*/ 7 w 123"/>
              <a:gd name="T15" fmla="*/ 62 h 170"/>
              <a:gd name="T16" fmla="*/ 46 w 123"/>
              <a:gd name="T17" fmla="*/ 62 h 170"/>
              <a:gd name="T18" fmla="*/ 50 w 123"/>
              <a:gd name="T19" fmla="*/ 58 h 170"/>
              <a:gd name="T20" fmla="*/ 46 w 123"/>
              <a:gd name="T21" fmla="*/ 54 h 170"/>
              <a:gd name="T22" fmla="*/ 4 w 123"/>
              <a:gd name="T23" fmla="*/ 54 h 170"/>
              <a:gd name="T24" fmla="*/ 0 w 123"/>
              <a:gd name="T25" fmla="*/ 58 h 170"/>
              <a:gd name="T26" fmla="*/ 0 w 123"/>
              <a:gd name="T27" fmla="*/ 166 h 170"/>
              <a:gd name="T28" fmla="*/ 4 w 123"/>
              <a:gd name="T29" fmla="*/ 170 h 170"/>
              <a:gd name="T30" fmla="*/ 119 w 123"/>
              <a:gd name="T31" fmla="*/ 170 h 170"/>
              <a:gd name="T32" fmla="*/ 123 w 123"/>
              <a:gd name="T33" fmla="*/ 166 h 170"/>
              <a:gd name="T34" fmla="*/ 123 w 123"/>
              <a:gd name="T35" fmla="*/ 58 h 170"/>
              <a:gd name="T36" fmla="*/ 119 w 123"/>
              <a:gd name="T37" fmla="*/ 54 h 170"/>
              <a:gd name="T38" fmla="*/ 31 w 123"/>
              <a:gd name="T39" fmla="*/ 101 h 170"/>
              <a:gd name="T40" fmla="*/ 27 w 123"/>
              <a:gd name="T41" fmla="*/ 104 h 170"/>
              <a:gd name="T42" fmla="*/ 28 w 123"/>
              <a:gd name="T43" fmla="*/ 107 h 170"/>
              <a:gd name="T44" fmla="*/ 59 w 123"/>
              <a:gd name="T45" fmla="*/ 138 h 170"/>
              <a:gd name="T46" fmla="*/ 62 w 123"/>
              <a:gd name="T47" fmla="*/ 139 h 170"/>
              <a:gd name="T48" fmla="*/ 64 w 123"/>
              <a:gd name="T49" fmla="*/ 138 h 170"/>
              <a:gd name="T50" fmla="*/ 95 w 123"/>
              <a:gd name="T51" fmla="*/ 107 h 170"/>
              <a:gd name="T52" fmla="*/ 96 w 123"/>
              <a:gd name="T53" fmla="*/ 104 h 170"/>
              <a:gd name="T54" fmla="*/ 92 w 123"/>
              <a:gd name="T55" fmla="*/ 101 h 170"/>
              <a:gd name="T56" fmla="*/ 90 w 123"/>
              <a:gd name="T57" fmla="*/ 102 h 170"/>
              <a:gd name="T58" fmla="*/ 65 w 123"/>
              <a:gd name="T59" fmla="*/ 126 h 170"/>
              <a:gd name="T60" fmla="*/ 65 w 123"/>
              <a:gd name="T61" fmla="*/ 4 h 170"/>
              <a:gd name="T62" fmla="*/ 62 w 123"/>
              <a:gd name="T63" fmla="*/ 0 h 170"/>
              <a:gd name="T64" fmla="*/ 58 w 123"/>
              <a:gd name="T65" fmla="*/ 4 h 170"/>
              <a:gd name="T66" fmla="*/ 58 w 123"/>
              <a:gd name="T67" fmla="*/ 126 h 170"/>
              <a:gd name="T68" fmla="*/ 33 w 123"/>
              <a:gd name="T69" fmla="*/ 102 h 170"/>
              <a:gd name="T70" fmla="*/ 31 w 123"/>
              <a:gd name="T71" fmla="*/ 101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23" h="170">
                <a:moveTo>
                  <a:pt x="119" y="54"/>
                </a:moveTo>
                <a:cubicBezTo>
                  <a:pt x="77" y="54"/>
                  <a:pt x="77" y="54"/>
                  <a:pt x="77" y="54"/>
                </a:cubicBezTo>
                <a:cubicBezTo>
                  <a:pt x="75" y="54"/>
                  <a:pt x="73" y="56"/>
                  <a:pt x="73" y="58"/>
                </a:cubicBezTo>
                <a:cubicBezTo>
                  <a:pt x="73" y="60"/>
                  <a:pt x="75" y="62"/>
                  <a:pt x="77" y="62"/>
                </a:cubicBezTo>
                <a:cubicBezTo>
                  <a:pt x="116" y="62"/>
                  <a:pt x="116" y="62"/>
                  <a:pt x="116" y="62"/>
                </a:cubicBezTo>
                <a:cubicBezTo>
                  <a:pt x="116" y="162"/>
                  <a:pt x="116" y="162"/>
                  <a:pt x="116" y="162"/>
                </a:cubicBezTo>
                <a:cubicBezTo>
                  <a:pt x="7" y="162"/>
                  <a:pt x="7" y="162"/>
                  <a:pt x="7" y="162"/>
                </a:cubicBezTo>
                <a:cubicBezTo>
                  <a:pt x="7" y="62"/>
                  <a:pt x="7" y="62"/>
                  <a:pt x="7" y="62"/>
                </a:cubicBezTo>
                <a:cubicBezTo>
                  <a:pt x="46" y="62"/>
                  <a:pt x="46" y="62"/>
                  <a:pt x="46" y="62"/>
                </a:cubicBezTo>
                <a:cubicBezTo>
                  <a:pt x="48" y="62"/>
                  <a:pt x="50" y="60"/>
                  <a:pt x="50" y="58"/>
                </a:cubicBezTo>
                <a:cubicBezTo>
                  <a:pt x="50" y="56"/>
                  <a:pt x="48" y="54"/>
                  <a:pt x="46" y="54"/>
                </a:cubicBezTo>
                <a:cubicBezTo>
                  <a:pt x="4" y="54"/>
                  <a:pt x="4" y="54"/>
                  <a:pt x="4" y="54"/>
                </a:cubicBezTo>
                <a:cubicBezTo>
                  <a:pt x="1" y="54"/>
                  <a:pt x="0" y="56"/>
                  <a:pt x="0" y="58"/>
                </a:cubicBezTo>
                <a:cubicBezTo>
                  <a:pt x="0" y="166"/>
                  <a:pt x="0" y="166"/>
                  <a:pt x="0" y="166"/>
                </a:cubicBezTo>
                <a:cubicBezTo>
                  <a:pt x="0" y="168"/>
                  <a:pt x="1" y="170"/>
                  <a:pt x="4" y="170"/>
                </a:cubicBezTo>
                <a:cubicBezTo>
                  <a:pt x="119" y="170"/>
                  <a:pt x="119" y="170"/>
                  <a:pt x="119" y="170"/>
                </a:cubicBezTo>
                <a:cubicBezTo>
                  <a:pt x="122" y="170"/>
                  <a:pt x="123" y="168"/>
                  <a:pt x="123" y="166"/>
                </a:cubicBezTo>
                <a:cubicBezTo>
                  <a:pt x="123" y="58"/>
                  <a:pt x="123" y="58"/>
                  <a:pt x="123" y="58"/>
                </a:cubicBezTo>
                <a:cubicBezTo>
                  <a:pt x="123" y="56"/>
                  <a:pt x="122" y="54"/>
                  <a:pt x="119" y="54"/>
                </a:cubicBezTo>
                <a:moveTo>
                  <a:pt x="31" y="101"/>
                </a:moveTo>
                <a:cubicBezTo>
                  <a:pt x="28" y="101"/>
                  <a:pt x="27" y="102"/>
                  <a:pt x="27" y="104"/>
                </a:cubicBezTo>
                <a:cubicBezTo>
                  <a:pt x="27" y="105"/>
                  <a:pt x="27" y="106"/>
                  <a:pt x="28" y="107"/>
                </a:cubicBezTo>
                <a:cubicBezTo>
                  <a:pt x="59" y="138"/>
                  <a:pt x="59" y="138"/>
                  <a:pt x="59" y="138"/>
                </a:cubicBezTo>
                <a:cubicBezTo>
                  <a:pt x="59" y="139"/>
                  <a:pt x="60" y="139"/>
                  <a:pt x="62" y="139"/>
                </a:cubicBezTo>
                <a:cubicBezTo>
                  <a:pt x="63" y="139"/>
                  <a:pt x="64" y="139"/>
                  <a:pt x="64" y="138"/>
                </a:cubicBezTo>
                <a:cubicBezTo>
                  <a:pt x="95" y="107"/>
                  <a:pt x="95" y="107"/>
                  <a:pt x="95" y="107"/>
                </a:cubicBezTo>
                <a:cubicBezTo>
                  <a:pt x="96" y="106"/>
                  <a:pt x="96" y="105"/>
                  <a:pt x="96" y="104"/>
                </a:cubicBezTo>
                <a:cubicBezTo>
                  <a:pt x="96" y="102"/>
                  <a:pt x="95" y="101"/>
                  <a:pt x="92" y="101"/>
                </a:cubicBezTo>
                <a:cubicBezTo>
                  <a:pt x="91" y="101"/>
                  <a:pt x="90" y="101"/>
                  <a:pt x="90" y="102"/>
                </a:cubicBezTo>
                <a:cubicBezTo>
                  <a:pt x="65" y="126"/>
                  <a:pt x="65" y="126"/>
                  <a:pt x="65" y="126"/>
                </a:cubicBezTo>
                <a:cubicBezTo>
                  <a:pt x="65" y="4"/>
                  <a:pt x="65" y="4"/>
                  <a:pt x="65" y="4"/>
                </a:cubicBezTo>
                <a:cubicBezTo>
                  <a:pt x="65" y="2"/>
                  <a:pt x="64" y="0"/>
                  <a:pt x="62" y="0"/>
                </a:cubicBezTo>
                <a:cubicBezTo>
                  <a:pt x="59" y="0"/>
                  <a:pt x="58" y="2"/>
                  <a:pt x="58" y="4"/>
                </a:cubicBezTo>
                <a:cubicBezTo>
                  <a:pt x="58" y="126"/>
                  <a:pt x="58" y="126"/>
                  <a:pt x="58" y="126"/>
                </a:cubicBezTo>
                <a:cubicBezTo>
                  <a:pt x="33" y="102"/>
                  <a:pt x="33" y="102"/>
                  <a:pt x="33" y="102"/>
                </a:cubicBezTo>
                <a:cubicBezTo>
                  <a:pt x="33" y="101"/>
                  <a:pt x="32" y="101"/>
                  <a:pt x="31" y="101"/>
                </a:cubicBezTo>
              </a:path>
            </a:pathLst>
          </a:custGeom>
          <a:solidFill>
            <a:srgbClr val="29AAE1"/>
          </a:solidFill>
          <a:ln>
            <a:noFill/>
          </a:ln>
        </p:spPr>
        <p:txBody>
          <a:bodyPr vert="horz" wrap="square" lIns="91440" tIns="45720" rIns="91440" bIns="45720" numCol="1" anchor="t" anchorCtr="0" compatLnSpc="1">
            <a:prstTxWarp prst="textNoShape">
              <a:avLst/>
            </a:prstTxWarp>
          </a:bodyPr>
          <a:lstStyle/>
          <a:p>
            <a:endParaRPr lang="en-AU" dirty="0"/>
          </a:p>
        </p:txBody>
      </p:sp>
      <p:grpSp>
        <p:nvGrpSpPr>
          <p:cNvPr id="8" name="Group 7">
            <a:extLst>
              <a:ext uri="{FF2B5EF4-FFF2-40B4-BE49-F238E27FC236}">
                <a16:creationId xmlns:a16="http://schemas.microsoft.com/office/drawing/2014/main" id="{5AF65B6E-3D49-417D-9541-87875D9CA0C7}"/>
              </a:ext>
            </a:extLst>
          </p:cNvPr>
          <p:cNvGrpSpPr>
            <a:grpSpLocks noChangeAspect="1"/>
          </p:cNvGrpSpPr>
          <p:nvPr/>
        </p:nvGrpSpPr>
        <p:grpSpPr>
          <a:xfrm>
            <a:off x="8679740" y="3109500"/>
            <a:ext cx="788192" cy="885825"/>
            <a:chOff x="7402367" y="3490762"/>
            <a:chExt cx="2689250" cy="3022367"/>
          </a:xfrm>
        </p:grpSpPr>
        <p:sp>
          <p:nvSpPr>
            <p:cNvPr id="9" name="Oval 8">
              <a:extLst>
                <a:ext uri="{FF2B5EF4-FFF2-40B4-BE49-F238E27FC236}">
                  <a16:creationId xmlns:a16="http://schemas.microsoft.com/office/drawing/2014/main" id="{80D8BFDC-3C5A-4737-829E-6A4FDCED71C9}"/>
                </a:ext>
              </a:extLst>
            </p:cNvPr>
            <p:cNvSpPr/>
            <p:nvPr/>
          </p:nvSpPr>
          <p:spPr>
            <a:xfrm>
              <a:off x="7402367" y="5801111"/>
              <a:ext cx="2689250" cy="712018"/>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DD0E0E96-D111-4A99-A497-A65B0AEB051B}"/>
                </a:ext>
              </a:extLst>
            </p:cNvPr>
            <p:cNvGrpSpPr/>
            <p:nvPr/>
          </p:nvGrpSpPr>
          <p:grpSpPr>
            <a:xfrm>
              <a:off x="8160264" y="3490762"/>
              <a:ext cx="1175182" cy="2686201"/>
              <a:chOff x="9152503" y="5787817"/>
              <a:chExt cx="1747411" cy="3994194"/>
            </a:xfrm>
            <a:solidFill>
              <a:schemeClr val="accent1"/>
            </a:solidFill>
          </p:grpSpPr>
          <p:sp>
            <p:nvSpPr>
              <p:cNvPr id="11" name="Freeform 58">
                <a:extLst>
                  <a:ext uri="{FF2B5EF4-FFF2-40B4-BE49-F238E27FC236}">
                    <a16:creationId xmlns:a16="http://schemas.microsoft.com/office/drawing/2014/main" id="{C5450786-F445-49E0-B22F-7DAA21FB3B03}"/>
                  </a:ext>
                </a:extLst>
              </p:cNvPr>
              <p:cNvSpPr/>
              <p:nvPr/>
            </p:nvSpPr>
            <p:spPr>
              <a:xfrm>
                <a:off x="9152503" y="6720151"/>
                <a:ext cx="1747411" cy="3061860"/>
              </a:xfrm>
              <a:custGeom>
                <a:avLst/>
                <a:gdLst>
                  <a:gd name="connsiteX0" fmla="*/ 320731 w 425006"/>
                  <a:gd name="connsiteY0" fmla="*/ 413 h 744708"/>
                  <a:gd name="connsiteX1" fmla="*/ 311244 w 425006"/>
                  <a:gd name="connsiteY1" fmla="*/ 9348 h 744708"/>
                  <a:gd name="connsiteX2" fmla="*/ 113161 w 425006"/>
                  <a:gd name="connsiteY2" fmla="*/ 9348 h 744708"/>
                  <a:gd name="connsiteX3" fmla="*/ 103674 w 425006"/>
                  <a:gd name="connsiteY3" fmla="*/ -157 h 744708"/>
                  <a:gd name="connsiteX4" fmla="*/ -206 w 425006"/>
                  <a:gd name="connsiteY4" fmla="*/ 142994 h 744708"/>
                  <a:gd name="connsiteX5" fmla="*/ -206 w 425006"/>
                  <a:gd name="connsiteY5" fmla="*/ 345933 h 744708"/>
                  <a:gd name="connsiteX6" fmla="*/ 58802 w 425006"/>
                  <a:gd name="connsiteY6" fmla="*/ 405056 h 744708"/>
                  <a:gd name="connsiteX7" fmla="*/ 73316 w 425006"/>
                  <a:gd name="connsiteY7" fmla="*/ 405056 h 744708"/>
                  <a:gd name="connsiteX8" fmla="*/ 73316 w 425006"/>
                  <a:gd name="connsiteY8" fmla="*/ 679666 h 744708"/>
                  <a:gd name="connsiteX9" fmla="*/ 138120 w 425006"/>
                  <a:gd name="connsiteY9" fmla="*/ 739731 h 744708"/>
                  <a:gd name="connsiteX10" fmla="*/ 198067 w 425006"/>
                  <a:gd name="connsiteY10" fmla="*/ 679666 h 744708"/>
                  <a:gd name="connsiteX11" fmla="*/ 198067 w 425006"/>
                  <a:gd name="connsiteY11" fmla="*/ 508570 h 744708"/>
                  <a:gd name="connsiteX12" fmla="*/ 210656 w 425006"/>
                  <a:gd name="connsiteY12" fmla="*/ 492658 h 744708"/>
                  <a:gd name="connsiteX13" fmla="*/ 226527 w 425006"/>
                  <a:gd name="connsiteY13" fmla="*/ 505272 h 744708"/>
                  <a:gd name="connsiteX14" fmla="*/ 226527 w 425006"/>
                  <a:gd name="connsiteY14" fmla="*/ 508570 h 744708"/>
                  <a:gd name="connsiteX15" fmla="*/ 226527 w 425006"/>
                  <a:gd name="connsiteY15" fmla="*/ 679666 h 744708"/>
                  <a:gd name="connsiteX16" fmla="*/ 286379 w 425006"/>
                  <a:gd name="connsiteY16" fmla="*/ 744502 h 744708"/>
                  <a:gd name="connsiteX17" fmla="*/ 351088 w 425006"/>
                  <a:gd name="connsiteY17" fmla="*/ 684543 h 744708"/>
                  <a:gd name="connsiteX18" fmla="*/ 351088 w 425006"/>
                  <a:gd name="connsiteY18" fmla="*/ 679666 h 744708"/>
                  <a:gd name="connsiteX19" fmla="*/ 351088 w 425006"/>
                  <a:gd name="connsiteY19" fmla="*/ 405247 h 744708"/>
                  <a:gd name="connsiteX20" fmla="*/ 365793 w 425006"/>
                  <a:gd name="connsiteY20" fmla="*/ 405247 h 744708"/>
                  <a:gd name="connsiteX21" fmla="*/ 424800 w 425006"/>
                  <a:gd name="connsiteY21" fmla="*/ 346124 h 744708"/>
                  <a:gd name="connsiteX22" fmla="*/ 424800 w 425006"/>
                  <a:gd name="connsiteY22" fmla="*/ 143564 h 744708"/>
                  <a:gd name="connsiteX23" fmla="*/ 320731 w 425006"/>
                  <a:gd name="connsiteY23" fmla="*/ 413 h 744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25006" h="744708">
                    <a:moveTo>
                      <a:pt x="320731" y="413"/>
                    </a:moveTo>
                    <a:cubicBezTo>
                      <a:pt x="317695" y="3455"/>
                      <a:pt x="314564" y="6497"/>
                      <a:pt x="311244" y="9348"/>
                    </a:cubicBezTo>
                    <a:cubicBezTo>
                      <a:pt x="254124" y="57940"/>
                      <a:pt x="170280" y="57940"/>
                      <a:pt x="113161" y="9348"/>
                    </a:cubicBezTo>
                    <a:cubicBezTo>
                      <a:pt x="109746" y="6497"/>
                      <a:pt x="106615" y="3455"/>
                      <a:pt x="103674" y="-157"/>
                    </a:cubicBezTo>
                    <a:cubicBezTo>
                      <a:pt x="41754" y="19976"/>
                      <a:pt x="-177" y="77768"/>
                      <a:pt x="-206" y="142994"/>
                    </a:cubicBezTo>
                    <a:lnTo>
                      <a:pt x="-206" y="345933"/>
                    </a:lnTo>
                    <a:cubicBezTo>
                      <a:pt x="-206" y="378584"/>
                      <a:pt x="26215" y="405056"/>
                      <a:pt x="58802" y="405056"/>
                    </a:cubicBezTo>
                    <a:lnTo>
                      <a:pt x="73316" y="405056"/>
                    </a:lnTo>
                    <a:lnTo>
                      <a:pt x="73316" y="679666"/>
                    </a:lnTo>
                    <a:cubicBezTo>
                      <a:pt x="74664" y="714180"/>
                      <a:pt x="103674" y="741071"/>
                      <a:pt x="138120" y="739731"/>
                    </a:cubicBezTo>
                    <a:cubicBezTo>
                      <a:pt x="170688" y="738457"/>
                      <a:pt x="196796" y="712298"/>
                      <a:pt x="198067" y="679666"/>
                    </a:cubicBezTo>
                    <a:lnTo>
                      <a:pt x="198067" y="508570"/>
                    </a:lnTo>
                    <a:cubicBezTo>
                      <a:pt x="197156" y="500699"/>
                      <a:pt x="202792" y="493570"/>
                      <a:pt x="210656" y="492658"/>
                    </a:cubicBezTo>
                    <a:cubicBezTo>
                      <a:pt x="218511" y="491755"/>
                      <a:pt x="225617" y="497401"/>
                      <a:pt x="226527" y="505272"/>
                    </a:cubicBezTo>
                    <a:cubicBezTo>
                      <a:pt x="226651" y="506365"/>
                      <a:pt x="226651" y="507477"/>
                      <a:pt x="226527" y="508570"/>
                    </a:cubicBezTo>
                    <a:lnTo>
                      <a:pt x="226527" y="679666"/>
                    </a:lnTo>
                    <a:cubicBezTo>
                      <a:pt x="225180" y="714133"/>
                      <a:pt x="251980" y="743162"/>
                      <a:pt x="286379" y="744502"/>
                    </a:cubicBezTo>
                    <a:cubicBezTo>
                      <a:pt x="320769" y="745852"/>
                      <a:pt x="349741" y="719000"/>
                      <a:pt x="351088" y="684543"/>
                    </a:cubicBezTo>
                    <a:cubicBezTo>
                      <a:pt x="351155" y="682917"/>
                      <a:pt x="351155" y="681292"/>
                      <a:pt x="351088" y="679666"/>
                    </a:cubicBezTo>
                    <a:lnTo>
                      <a:pt x="351088" y="405247"/>
                    </a:lnTo>
                    <a:lnTo>
                      <a:pt x="365793" y="405247"/>
                    </a:lnTo>
                    <a:cubicBezTo>
                      <a:pt x="398380" y="405247"/>
                      <a:pt x="424800" y="378775"/>
                      <a:pt x="424800" y="346124"/>
                    </a:cubicBezTo>
                    <a:lnTo>
                      <a:pt x="424800" y="143564"/>
                    </a:lnTo>
                    <a:cubicBezTo>
                      <a:pt x="424781" y="78281"/>
                      <a:pt x="382746" y="20460"/>
                      <a:pt x="320731" y="413"/>
                    </a:cubicBezTo>
                    <a:close/>
                  </a:path>
                </a:pathLst>
              </a:custGeom>
              <a:solidFill>
                <a:srgbClr val="29AAE1"/>
              </a:solidFill>
              <a:ln w="9468" cap="flat">
                <a:noFill/>
                <a:prstDash val="solid"/>
                <a:miter/>
              </a:ln>
            </p:spPr>
            <p:txBody>
              <a:bodyPr rtlCol="0" anchor="ctr"/>
              <a:lstStyle/>
              <a:p>
                <a:endParaRPr lang="en-US" dirty="0"/>
              </a:p>
            </p:txBody>
          </p:sp>
          <p:sp>
            <p:nvSpPr>
              <p:cNvPr id="12" name="Freeform 59">
                <a:extLst>
                  <a:ext uri="{FF2B5EF4-FFF2-40B4-BE49-F238E27FC236}">
                    <a16:creationId xmlns:a16="http://schemas.microsoft.com/office/drawing/2014/main" id="{CC04DE73-FF26-4DEB-9B66-E0B0688AF3A1}"/>
                  </a:ext>
                </a:extLst>
              </p:cNvPr>
              <p:cNvSpPr/>
              <p:nvPr/>
            </p:nvSpPr>
            <p:spPr>
              <a:xfrm>
                <a:off x="9537269" y="5787817"/>
                <a:ext cx="972809" cy="975755"/>
              </a:xfrm>
              <a:custGeom>
                <a:avLst/>
                <a:gdLst>
                  <a:gd name="connsiteX0" fmla="*/ 42536 w 236607"/>
                  <a:gd name="connsiteY0" fmla="*/ 209022 h 237324"/>
                  <a:gd name="connsiteX1" fmla="*/ 57715 w 236607"/>
                  <a:gd name="connsiteY1" fmla="*/ 219858 h 237324"/>
                  <a:gd name="connsiteX2" fmla="*/ 179904 w 236607"/>
                  <a:gd name="connsiteY2" fmla="*/ 219858 h 237324"/>
                  <a:gd name="connsiteX3" fmla="*/ 194324 w 236607"/>
                  <a:gd name="connsiteY3" fmla="*/ 209022 h 237324"/>
                  <a:gd name="connsiteX4" fmla="*/ 208563 w 236607"/>
                  <a:gd name="connsiteY4" fmla="*/ 42003 h 237324"/>
                  <a:gd name="connsiteX5" fmla="*/ 41872 w 236607"/>
                  <a:gd name="connsiteY5" fmla="*/ 27735 h 237324"/>
                  <a:gd name="connsiteX6" fmla="*/ 27632 w 236607"/>
                  <a:gd name="connsiteY6" fmla="*/ 194754 h 237324"/>
                  <a:gd name="connsiteX7" fmla="*/ 41872 w 236607"/>
                  <a:gd name="connsiteY7" fmla="*/ 209022 h 237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607" h="237324">
                    <a:moveTo>
                      <a:pt x="42536" y="209022"/>
                    </a:moveTo>
                    <a:cubicBezTo>
                      <a:pt x="47317" y="213014"/>
                      <a:pt x="52383" y="216636"/>
                      <a:pt x="57715" y="219858"/>
                    </a:cubicBezTo>
                    <a:cubicBezTo>
                      <a:pt x="95187" y="242937"/>
                      <a:pt x="142431" y="242937"/>
                      <a:pt x="179904" y="219858"/>
                    </a:cubicBezTo>
                    <a:cubicBezTo>
                      <a:pt x="184989" y="216636"/>
                      <a:pt x="189808" y="213004"/>
                      <a:pt x="194324" y="209022"/>
                    </a:cubicBezTo>
                    <a:cubicBezTo>
                      <a:pt x="244290" y="166837"/>
                      <a:pt x="250665" y="92058"/>
                      <a:pt x="208563" y="42003"/>
                    </a:cubicBezTo>
                    <a:cubicBezTo>
                      <a:pt x="166471" y="-8062"/>
                      <a:pt x="91838" y="-14449"/>
                      <a:pt x="41872" y="27735"/>
                    </a:cubicBezTo>
                    <a:cubicBezTo>
                      <a:pt x="-8095" y="69911"/>
                      <a:pt x="-14470" y="144689"/>
                      <a:pt x="27632" y="194754"/>
                    </a:cubicBezTo>
                    <a:cubicBezTo>
                      <a:pt x="31968" y="199906"/>
                      <a:pt x="36730" y="204678"/>
                      <a:pt x="41872" y="209022"/>
                    </a:cubicBezTo>
                    <a:close/>
                  </a:path>
                </a:pathLst>
              </a:custGeom>
              <a:solidFill>
                <a:srgbClr val="29AAE1"/>
              </a:solidFill>
              <a:ln w="9468" cap="flat">
                <a:noFill/>
                <a:prstDash val="solid"/>
                <a:miter/>
              </a:ln>
            </p:spPr>
            <p:txBody>
              <a:bodyPr rtlCol="0" anchor="ctr"/>
              <a:lstStyle/>
              <a:p>
                <a:endParaRPr lang="en-US" dirty="0"/>
              </a:p>
            </p:txBody>
          </p:sp>
        </p:grpSp>
      </p:grpSp>
      <p:sp>
        <p:nvSpPr>
          <p:cNvPr id="13" name="Speech Bubble: Rectangle 12">
            <a:extLst>
              <a:ext uri="{FF2B5EF4-FFF2-40B4-BE49-F238E27FC236}">
                <a16:creationId xmlns:a16="http://schemas.microsoft.com/office/drawing/2014/main" id="{A8EC9035-2A4F-4933-9427-5A522E02C3E9}"/>
              </a:ext>
            </a:extLst>
          </p:cNvPr>
          <p:cNvSpPr/>
          <p:nvPr/>
        </p:nvSpPr>
        <p:spPr>
          <a:xfrm>
            <a:off x="9643711" y="3109500"/>
            <a:ext cx="1710089" cy="2001912"/>
          </a:xfrm>
          <a:prstGeom prst="wedgeRectCallout">
            <a:avLst>
              <a:gd name="adj1" fmla="val -64084"/>
              <a:gd name="adj2" fmla="val -37729"/>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Arial Nova Light" panose="020B0304020202020204" pitchFamily="34" charset="0"/>
              </a:rPr>
              <a:t>“Referrals are not systematic, they are</a:t>
            </a:r>
            <a:br>
              <a:rPr lang="en-GB" sz="1200" dirty="0">
                <a:solidFill>
                  <a:schemeClr val="tx1"/>
                </a:solidFill>
                <a:latin typeface="Arial Nova Light" panose="020B0304020202020204" pitchFamily="34" charset="0"/>
              </a:rPr>
            </a:br>
            <a:r>
              <a:rPr lang="en-GB" sz="1200" dirty="0">
                <a:solidFill>
                  <a:schemeClr val="tx1"/>
                </a:solidFill>
                <a:latin typeface="Arial Nova Light" panose="020B0304020202020204" pitchFamily="34" charset="0"/>
              </a:rPr>
              <a:t>ad hoc, and </a:t>
            </a:r>
            <a:br>
              <a:rPr lang="en-GB" sz="1200" dirty="0">
                <a:solidFill>
                  <a:schemeClr val="tx1"/>
                </a:solidFill>
                <a:latin typeface="Arial Nova Light" panose="020B0304020202020204" pitchFamily="34" charset="0"/>
              </a:rPr>
            </a:br>
            <a:r>
              <a:rPr lang="en-GB" sz="1200" dirty="0">
                <a:solidFill>
                  <a:schemeClr val="tx1"/>
                </a:solidFill>
                <a:latin typeface="Arial Nova Light" panose="020B0304020202020204" pitchFamily="34" charset="0"/>
              </a:rPr>
              <a:t>dependant on </a:t>
            </a:r>
            <a:br>
              <a:rPr lang="en-GB" sz="1200" dirty="0">
                <a:solidFill>
                  <a:schemeClr val="tx1"/>
                </a:solidFill>
                <a:latin typeface="Arial Nova Light" panose="020B0304020202020204" pitchFamily="34" charset="0"/>
              </a:rPr>
            </a:br>
            <a:r>
              <a:rPr lang="en-GB" sz="1200" dirty="0">
                <a:solidFill>
                  <a:schemeClr val="tx1"/>
                </a:solidFill>
                <a:latin typeface="Arial Nova Light" panose="020B0304020202020204" pitchFamily="34" charset="0"/>
              </a:rPr>
              <a:t>people and relationships.”</a:t>
            </a:r>
          </a:p>
        </p:txBody>
      </p:sp>
    </p:spTree>
    <p:extLst>
      <p:ext uri="{BB962C8B-B14F-4D97-AF65-F5344CB8AC3E}">
        <p14:creationId xmlns:p14="http://schemas.microsoft.com/office/powerpoint/2010/main" val="42308478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A05C5-63A9-4269-9681-5EBA30B34FA0}"/>
              </a:ext>
            </a:extLst>
          </p:cNvPr>
          <p:cNvSpPr>
            <a:spLocks noGrp="1"/>
          </p:cNvSpPr>
          <p:nvPr>
            <p:ph type="title"/>
          </p:nvPr>
        </p:nvSpPr>
        <p:spPr>
          <a:xfrm>
            <a:off x="838200" y="365127"/>
            <a:ext cx="10515600" cy="462188"/>
          </a:xfrm>
        </p:spPr>
        <p:txBody>
          <a:bodyPr/>
          <a:lstStyle/>
          <a:p>
            <a:r>
              <a:rPr lang="en-AU" dirty="0"/>
              <a:t>6. Current referral arrangements are complex and inconsistent</a:t>
            </a:r>
            <a:endParaRPr lang="en-US" dirty="0"/>
          </a:p>
        </p:txBody>
      </p:sp>
      <p:sp>
        <p:nvSpPr>
          <p:cNvPr id="3" name="Content Placeholder 2">
            <a:extLst>
              <a:ext uri="{FF2B5EF4-FFF2-40B4-BE49-F238E27FC236}">
                <a16:creationId xmlns:a16="http://schemas.microsoft.com/office/drawing/2014/main" id="{347AB488-3383-47C8-AC4B-F75FFA6A3521}"/>
              </a:ext>
            </a:extLst>
          </p:cNvPr>
          <p:cNvSpPr>
            <a:spLocks noGrp="1"/>
          </p:cNvSpPr>
          <p:nvPr>
            <p:ph idx="1"/>
          </p:nvPr>
        </p:nvSpPr>
        <p:spPr>
          <a:xfrm>
            <a:off x="838199" y="1825625"/>
            <a:ext cx="7725011" cy="4351338"/>
          </a:xfrm>
        </p:spPr>
        <p:txBody>
          <a:bodyPr>
            <a:noAutofit/>
          </a:bodyPr>
          <a:lstStyle/>
          <a:p>
            <a:pPr marL="0" indent="0">
              <a:buNone/>
            </a:pPr>
            <a:r>
              <a:rPr lang="en-AU" b="1" dirty="0"/>
              <a:t>The availability of services and supports can be delayed </a:t>
            </a:r>
          </a:p>
          <a:p>
            <a:pPr marL="0" indent="0">
              <a:buNone/>
            </a:pPr>
            <a:r>
              <a:rPr lang="en-AU" dirty="0"/>
              <a:t>During consultations, some stakeholders expressed frustrations that when seeking to make referrals they were being informed by providers that there were waitlists to receive services </a:t>
            </a:r>
            <a:br>
              <a:rPr lang="en-AU" dirty="0"/>
            </a:br>
            <a:r>
              <a:rPr lang="en-AU" dirty="0"/>
              <a:t>(in some cases of up to 6 weeks).</a:t>
            </a:r>
          </a:p>
          <a:p>
            <a:pPr marL="0" indent="0">
              <a:buNone/>
            </a:pPr>
            <a:r>
              <a:rPr lang="en-AU" dirty="0"/>
              <a:t>In contrast, a number of CASP service providers indicated their organisations had sufficient capacity to meet the demands for support they were receiving.</a:t>
            </a:r>
          </a:p>
          <a:p>
            <a:pPr marL="0" indent="0">
              <a:buNone/>
            </a:pPr>
            <a:r>
              <a:rPr lang="en-AU" dirty="0"/>
              <a:t>A range of reasons were offered for why providers may be unable to accept referrals, including:</a:t>
            </a:r>
          </a:p>
          <a:p>
            <a:r>
              <a:rPr lang="en-AU" dirty="0"/>
              <a:t>overall demand for services may be exceeding available supply for some providers </a:t>
            </a:r>
          </a:p>
          <a:p>
            <a:r>
              <a:rPr lang="en-AU" dirty="0"/>
              <a:t>workforce availability to deliver services (magnified by COVID absences)</a:t>
            </a:r>
          </a:p>
          <a:p>
            <a:r>
              <a:rPr lang="en-AU" dirty="0"/>
              <a:t>reluctance to travel longer distances to provide support, particularly when petrol prices are high</a:t>
            </a:r>
          </a:p>
          <a:p>
            <a:r>
              <a:rPr lang="en-AU" dirty="0"/>
              <a:t>an inability or unwillingness for clients or referrers to satisfy intake information requirements, and</a:t>
            </a:r>
          </a:p>
          <a:p>
            <a:r>
              <a:rPr lang="en-AU" dirty="0"/>
              <a:t>an unwillingness to take on more challenging and time-consuming clients.</a:t>
            </a:r>
          </a:p>
          <a:p>
            <a:pPr marL="0" indent="0">
              <a:buNone/>
            </a:pPr>
            <a:r>
              <a:rPr lang="en-AU" dirty="0"/>
              <a:t>ACTCOSS has attempted to create an online tool to provide greater visibility of the available capacity of CASP providers to deliver services. However, this tool is not being used by all providers and does not provide information in real time which limits its usefulness.</a:t>
            </a:r>
          </a:p>
          <a:p>
            <a:pPr marL="0" indent="0">
              <a:buNone/>
            </a:pPr>
            <a:endParaRPr lang="en-US" dirty="0">
              <a:solidFill>
                <a:srgbClr val="FF0000"/>
              </a:solidFill>
            </a:endParaRPr>
          </a:p>
        </p:txBody>
      </p:sp>
      <p:sp>
        <p:nvSpPr>
          <p:cNvPr id="4" name="Text Placeholder 3">
            <a:extLst>
              <a:ext uri="{FF2B5EF4-FFF2-40B4-BE49-F238E27FC236}">
                <a16:creationId xmlns:a16="http://schemas.microsoft.com/office/drawing/2014/main" id="{B0DFB4A1-08FD-4968-8D25-FDEB2BA3B29D}"/>
              </a:ext>
            </a:extLst>
          </p:cNvPr>
          <p:cNvSpPr>
            <a:spLocks noGrp="1"/>
          </p:cNvSpPr>
          <p:nvPr>
            <p:ph type="body" sz="quarter" idx="13"/>
          </p:nvPr>
        </p:nvSpPr>
        <p:spPr/>
        <p:txBody>
          <a:bodyPr/>
          <a:lstStyle/>
          <a:p>
            <a:r>
              <a:rPr lang="en-AU" dirty="0"/>
              <a:t>There are several challenges faced by referrers and clients</a:t>
            </a:r>
            <a:endParaRPr lang="en-US" dirty="0"/>
          </a:p>
        </p:txBody>
      </p:sp>
      <p:sp>
        <p:nvSpPr>
          <p:cNvPr id="5" name="Slide Number Placeholder 4">
            <a:extLst>
              <a:ext uri="{FF2B5EF4-FFF2-40B4-BE49-F238E27FC236}">
                <a16:creationId xmlns:a16="http://schemas.microsoft.com/office/drawing/2014/main" id="{6D6EF10C-FF34-4245-AD64-E76193AAB50E}"/>
              </a:ext>
            </a:extLst>
          </p:cNvPr>
          <p:cNvSpPr>
            <a:spLocks noGrp="1"/>
          </p:cNvSpPr>
          <p:nvPr>
            <p:ph type="sldNum" sz="quarter" idx="12"/>
          </p:nvPr>
        </p:nvSpPr>
        <p:spPr/>
        <p:txBody>
          <a:bodyPr/>
          <a:lstStyle/>
          <a:p>
            <a:fld id="{76D07C32-C9EA-42AD-AEC0-DB5F495AE52E}" type="slidenum">
              <a:rPr lang="en-US" smtClean="0"/>
              <a:t>24</a:t>
            </a:fld>
            <a:endParaRPr lang="en-US" dirty="0"/>
          </a:p>
        </p:txBody>
      </p:sp>
      <p:sp>
        <p:nvSpPr>
          <p:cNvPr id="6" name="Freeform 46">
            <a:extLst>
              <a:ext uri="{FF2B5EF4-FFF2-40B4-BE49-F238E27FC236}">
                <a16:creationId xmlns:a16="http://schemas.microsoft.com/office/drawing/2014/main" id="{0330CE5D-F9E9-475D-ABD7-0381447B61E8}"/>
              </a:ext>
            </a:extLst>
          </p:cNvPr>
          <p:cNvSpPr>
            <a:spLocks noChangeAspect="1" noEditPoints="1"/>
          </p:cNvSpPr>
          <p:nvPr/>
        </p:nvSpPr>
        <p:spPr bwMode="auto">
          <a:xfrm>
            <a:off x="11353801" y="220803"/>
            <a:ext cx="442595" cy="612000"/>
          </a:xfrm>
          <a:custGeom>
            <a:avLst/>
            <a:gdLst>
              <a:gd name="T0" fmla="*/ 119 w 123"/>
              <a:gd name="T1" fmla="*/ 54 h 170"/>
              <a:gd name="T2" fmla="*/ 77 w 123"/>
              <a:gd name="T3" fmla="*/ 54 h 170"/>
              <a:gd name="T4" fmla="*/ 73 w 123"/>
              <a:gd name="T5" fmla="*/ 58 h 170"/>
              <a:gd name="T6" fmla="*/ 77 w 123"/>
              <a:gd name="T7" fmla="*/ 62 h 170"/>
              <a:gd name="T8" fmla="*/ 116 w 123"/>
              <a:gd name="T9" fmla="*/ 62 h 170"/>
              <a:gd name="T10" fmla="*/ 116 w 123"/>
              <a:gd name="T11" fmla="*/ 162 h 170"/>
              <a:gd name="T12" fmla="*/ 7 w 123"/>
              <a:gd name="T13" fmla="*/ 162 h 170"/>
              <a:gd name="T14" fmla="*/ 7 w 123"/>
              <a:gd name="T15" fmla="*/ 62 h 170"/>
              <a:gd name="T16" fmla="*/ 46 w 123"/>
              <a:gd name="T17" fmla="*/ 62 h 170"/>
              <a:gd name="T18" fmla="*/ 50 w 123"/>
              <a:gd name="T19" fmla="*/ 58 h 170"/>
              <a:gd name="T20" fmla="*/ 46 w 123"/>
              <a:gd name="T21" fmla="*/ 54 h 170"/>
              <a:gd name="T22" fmla="*/ 4 w 123"/>
              <a:gd name="T23" fmla="*/ 54 h 170"/>
              <a:gd name="T24" fmla="*/ 0 w 123"/>
              <a:gd name="T25" fmla="*/ 58 h 170"/>
              <a:gd name="T26" fmla="*/ 0 w 123"/>
              <a:gd name="T27" fmla="*/ 166 h 170"/>
              <a:gd name="T28" fmla="*/ 4 w 123"/>
              <a:gd name="T29" fmla="*/ 170 h 170"/>
              <a:gd name="T30" fmla="*/ 119 w 123"/>
              <a:gd name="T31" fmla="*/ 170 h 170"/>
              <a:gd name="T32" fmla="*/ 123 w 123"/>
              <a:gd name="T33" fmla="*/ 166 h 170"/>
              <a:gd name="T34" fmla="*/ 123 w 123"/>
              <a:gd name="T35" fmla="*/ 58 h 170"/>
              <a:gd name="T36" fmla="*/ 119 w 123"/>
              <a:gd name="T37" fmla="*/ 54 h 170"/>
              <a:gd name="T38" fmla="*/ 31 w 123"/>
              <a:gd name="T39" fmla="*/ 101 h 170"/>
              <a:gd name="T40" fmla="*/ 27 w 123"/>
              <a:gd name="T41" fmla="*/ 104 h 170"/>
              <a:gd name="T42" fmla="*/ 28 w 123"/>
              <a:gd name="T43" fmla="*/ 107 h 170"/>
              <a:gd name="T44" fmla="*/ 59 w 123"/>
              <a:gd name="T45" fmla="*/ 138 h 170"/>
              <a:gd name="T46" fmla="*/ 62 w 123"/>
              <a:gd name="T47" fmla="*/ 139 h 170"/>
              <a:gd name="T48" fmla="*/ 64 w 123"/>
              <a:gd name="T49" fmla="*/ 138 h 170"/>
              <a:gd name="T50" fmla="*/ 95 w 123"/>
              <a:gd name="T51" fmla="*/ 107 h 170"/>
              <a:gd name="T52" fmla="*/ 96 w 123"/>
              <a:gd name="T53" fmla="*/ 104 h 170"/>
              <a:gd name="T54" fmla="*/ 92 w 123"/>
              <a:gd name="T55" fmla="*/ 101 h 170"/>
              <a:gd name="T56" fmla="*/ 90 w 123"/>
              <a:gd name="T57" fmla="*/ 102 h 170"/>
              <a:gd name="T58" fmla="*/ 65 w 123"/>
              <a:gd name="T59" fmla="*/ 126 h 170"/>
              <a:gd name="T60" fmla="*/ 65 w 123"/>
              <a:gd name="T61" fmla="*/ 4 h 170"/>
              <a:gd name="T62" fmla="*/ 62 w 123"/>
              <a:gd name="T63" fmla="*/ 0 h 170"/>
              <a:gd name="T64" fmla="*/ 58 w 123"/>
              <a:gd name="T65" fmla="*/ 4 h 170"/>
              <a:gd name="T66" fmla="*/ 58 w 123"/>
              <a:gd name="T67" fmla="*/ 126 h 170"/>
              <a:gd name="T68" fmla="*/ 33 w 123"/>
              <a:gd name="T69" fmla="*/ 102 h 170"/>
              <a:gd name="T70" fmla="*/ 31 w 123"/>
              <a:gd name="T71" fmla="*/ 101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23" h="170">
                <a:moveTo>
                  <a:pt x="119" y="54"/>
                </a:moveTo>
                <a:cubicBezTo>
                  <a:pt x="77" y="54"/>
                  <a:pt x="77" y="54"/>
                  <a:pt x="77" y="54"/>
                </a:cubicBezTo>
                <a:cubicBezTo>
                  <a:pt x="75" y="54"/>
                  <a:pt x="73" y="56"/>
                  <a:pt x="73" y="58"/>
                </a:cubicBezTo>
                <a:cubicBezTo>
                  <a:pt x="73" y="60"/>
                  <a:pt x="75" y="62"/>
                  <a:pt x="77" y="62"/>
                </a:cubicBezTo>
                <a:cubicBezTo>
                  <a:pt x="116" y="62"/>
                  <a:pt x="116" y="62"/>
                  <a:pt x="116" y="62"/>
                </a:cubicBezTo>
                <a:cubicBezTo>
                  <a:pt x="116" y="162"/>
                  <a:pt x="116" y="162"/>
                  <a:pt x="116" y="162"/>
                </a:cubicBezTo>
                <a:cubicBezTo>
                  <a:pt x="7" y="162"/>
                  <a:pt x="7" y="162"/>
                  <a:pt x="7" y="162"/>
                </a:cubicBezTo>
                <a:cubicBezTo>
                  <a:pt x="7" y="62"/>
                  <a:pt x="7" y="62"/>
                  <a:pt x="7" y="62"/>
                </a:cubicBezTo>
                <a:cubicBezTo>
                  <a:pt x="46" y="62"/>
                  <a:pt x="46" y="62"/>
                  <a:pt x="46" y="62"/>
                </a:cubicBezTo>
                <a:cubicBezTo>
                  <a:pt x="48" y="62"/>
                  <a:pt x="50" y="60"/>
                  <a:pt x="50" y="58"/>
                </a:cubicBezTo>
                <a:cubicBezTo>
                  <a:pt x="50" y="56"/>
                  <a:pt x="48" y="54"/>
                  <a:pt x="46" y="54"/>
                </a:cubicBezTo>
                <a:cubicBezTo>
                  <a:pt x="4" y="54"/>
                  <a:pt x="4" y="54"/>
                  <a:pt x="4" y="54"/>
                </a:cubicBezTo>
                <a:cubicBezTo>
                  <a:pt x="1" y="54"/>
                  <a:pt x="0" y="56"/>
                  <a:pt x="0" y="58"/>
                </a:cubicBezTo>
                <a:cubicBezTo>
                  <a:pt x="0" y="166"/>
                  <a:pt x="0" y="166"/>
                  <a:pt x="0" y="166"/>
                </a:cubicBezTo>
                <a:cubicBezTo>
                  <a:pt x="0" y="168"/>
                  <a:pt x="1" y="170"/>
                  <a:pt x="4" y="170"/>
                </a:cubicBezTo>
                <a:cubicBezTo>
                  <a:pt x="119" y="170"/>
                  <a:pt x="119" y="170"/>
                  <a:pt x="119" y="170"/>
                </a:cubicBezTo>
                <a:cubicBezTo>
                  <a:pt x="122" y="170"/>
                  <a:pt x="123" y="168"/>
                  <a:pt x="123" y="166"/>
                </a:cubicBezTo>
                <a:cubicBezTo>
                  <a:pt x="123" y="58"/>
                  <a:pt x="123" y="58"/>
                  <a:pt x="123" y="58"/>
                </a:cubicBezTo>
                <a:cubicBezTo>
                  <a:pt x="123" y="56"/>
                  <a:pt x="122" y="54"/>
                  <a:pt x="119" y="54"/>
                </a:cubicBezTo>
                <a:moveTo>
                  <a:pt x="31" y="101"/>
                </a:moveTo>
                <a:cubicBezTo>
                  <a:pt x="28" y="101"/>
                  <a:pt x="27" y="102"/>
                  <a:pt x="27" y="104"/>
                </a:cubicBezTo>
                <a:cubicBezTo>
                  <a:pt x="27" y="105"/>
                  <a:pt x="27" y="106"/>
                  <a:pt x="28" y="107"/>
                </a:cubicBezTo>
                <a:cubicBezTo>
                  <a:pt x="59" y="138"/>
                  <a:pt x="59" y="138"/>
                  <a:pt x="59" y="138"/>
                </a:cubicBezTo>
                <a:cubicBezTo>
                  <a:pt x="59" y="139"/>
                  <a:pt x="60" y="139"/>
                  <a:pt x="62" y="139"/>
                </a:cubicBezTo>
                <a:cubicBezTo>
                  <a:pt x="63" y="139"/>
                  <a:pt x="64" y="139"/>
                  <a:pt x="64" y="138"/>
                </a:cubicBezTo>
                <a:cubicBezTo>
                  <a:pt x="95" y="107"/>
                  <a:pt x="95" y="107"/>
                  <a:pt x="95" y="107"/>
                </a:cubicBezTo>
                <a:cubicBezTo>
                  <a:pt x="96" y="106"/>
                  <a:pt x="96" y="105"/>
                  <a:pt x="96" y="104"/>
                </a:cubicBezTo>
                <a:cubicBezTo>
                  <a:pt x="96" y="102"/>
                  <a:pt x="95" y="101"/>
                  <a:pt x="92" y="101"/>
                </a:cubicBezTo>
                <a:cubicBezTo>
                  <a:pt x="91" y="101"/>
                  <a:pt x="90" y="101"/>
                  <a:pt x="90" y="102"/>
                </a:cubicBezTo>
                <a:cubicBezTo>
                  <a:pt x="65" y="126"/>
                  <a:pt x="65" y="126"/>
                  <a:pt x="65" y="126"/>
                </a:cubicBezTo>
                <a:cubicBezTo>
                  <a:pt x="65" y="4"/>
                  <a:pt x="65" y="4"/>
                  <a:pt x="65" y="4"/>
                </a:cubicBezTo>
                <a:cubicBezTo>
                  <a:pt x="65" y="2"/>
                  <a:pt x="64" y="0"/>
                  <a:pt x="62" y="0"/>
                </a:cubicBezTo>
                <a:cubicBezTo>
                  <a:pt x="59" y="0"/>
                  <a:pt x="58" y="2"/>
                  <a:pt x="58" y="4"/>
                </a:cubicBezTo>
                <a:cubicBezTo>
                  <a:pt x="58" y="126"/>
                  <a:pt x="58" y="126"/>
                  <a:pt x="58" y="126"/>
                </a:cubicBezTo>
                <a:cubicBezTo>
                  <a:pt x="33" y="102"/>
                  <a:pt x="33" y="102"/>
                  <a:pt x="33" y="102"/>
                </a:cubicBezTo>
                <a:cubicBezTo>
                  <a:pt x="33" y="101"/>
                  <a:pt x="32" y="101"/>
                  <a:pt x="31" y="101"/>
                </a:cubicBezTo>
              </a:path>
            </a:pathLst>
          </a:custGeom>
          <a:solidFill>
            <a:srgbClr val="29AAE1"/>
          </a:solidFill>
          <a:ln>
            <a:noFill/>
          </a:ln>
        </p:spPr>
        <p:txBody>
          <a:bodyPr vert="horz" wrap="square" lIns="91440" tIns="45720" rIns="91440" bIns="45720" numCol="1" anchor="t" anchorCtr="0" compatLnSpc="1">
            <a:prstTxWarp prst="textNoShape">
              <a:avLst/>
            </a:prstTxWarp>
          </a:bodyPr>
          <a:lstStyle/>
          <a:p>
            <a:endParaRPr lang="en-AU" dirty="0"/>
          </a:p>
        </p:txBody>
      </p:sp>
      <p:grpSp>
        <p:nvGrpSpPr>
          <p:cNvPr id="8" name="Group 7">
            <a:extLst>
              <a:ext uri="{FF2B5EF4-FFF2-40B4-BE49-F238E27FC236}">
                <a16:creationId xmlns:a16="http://schemas.microsoft.com/office/drawing/2014/main" id="{5AF65B6E-3D49-417D-9541-87875D9CA0C7}"/>
              </a:ext>
            </a:extLst>
          </p:cNvPr>
          <p:cNvGrpSpPr>
            <a:grpSpLocks noChangeAspect="1"/>
          </p:cNvGrpSpPr>
          <p:nvPr/>
        </p:nvGrpSpPr>
        <p:grpSpPr>
          <a:xfrm>
            <a:off x="8679740" y="2033959"/>
            <a:ext cx="788192" cy="885825"/>
            <a:chOff x="7402367" y="3490762"/>
            <a:chExt cx="2689250" cy="3022367"/>
          </a:xfrm>
        </p:grpSpPr>
        <p:sp>
          <p:nvSpPr>
            <p:cNvPr id="9" name="Oval 8">
              <a:extLst>
                <a:ext uri="{FF2B5EF4-FFF2-40B4-BE49-F238E27FC236}">
                  <a16:creationId xmlns:a16="http://schemas.microsoft.com/office/drawing/2014/main" id="{80D8BFDC-3C5A-4737-829E-6A4FDCED71C9}"/>
                </a:ext>
              </a:extLst>
            </p:cNvPr>
            <p:cNvSpPr/>
            <p:nvPr/>
          </p:nvSpPr>
          <p:spPr>
            <a:xfrm>
              <a:off x="7402367" y="5801111"/>
              <a:ext cx="2689250" cy="712018"/>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DD0E0E96-D111-4A99-A497-A65B0AEB051B}"/>
                </a:ext>
              </a:extLst>
            </p:cNvPr>
            <p:cNvGrpSpPr/>
            <p:nvPr/>
          </p:nvGrpSpPr>
          <p:grpSpPr>
            <a:xfrm>
              <a:off x="8160264" y="3490762"/>
              <a:ext cx="1175182" cy="2686201"/>
              <a:chOff x="9152503" y="5787817"/>
              <a:chExt cx="1747411" cy="3994194"/>
            </a:xfrm>
            <a:solidFill>
              <a:schemeClr val="accent1"/>
            </a:solidFill>
          </p:grpSpPr>
          <p:sp>
            <p:nvSpPr>
              <p:cNvPr id="11" name="Freeform 58">
                <a:extLst>
                  <a:ext uri="{FF2B5EF4-FFF2-40B4-BE49-F238E27FC236}">
                    <a16:creationId xmlns:a16="http://schemas.microsoft.com/office/drawing/2014/main" id="{C5450786-F445-49E0-B22F-7DAA21FB3B03}"/>
                  </a:ext>
                </a:extLst>
              </p:cNvPr>
              <p:cNvSpPr/>
              <p:nvPr/>
            </p:nvSpPr>
            <p:spPr>
              <a:xfrm>
                <a:off x="9152503" y="6720151"/>
                <a:ext cx="1747411" cy="3061860"/>
              </a:xfrm>
              <a:custGeom>
                <a:avLst/>
                <a:gdLst>
                  <a:gd name="connsiteX0" fmla="*/ 320731 w 425006"/>
                  <a:gd name="connsiteY0" fmla="*/ 413 h 744708"/>
                  <a:gd name="connsiteX1" fmla="*/ 311244 w 425006"/>
                  <a:gd name="connsiteY1" fmla="*/ 9348 h 744708"/>
                  <a:gd name="connsiteX2" fmla="*/ 113161 w 425006"/>
                  <a:gd name="connsiteY2" fmla="*/ 9348 h 744708"/>
                  <a:gd name="connsiteX3" fmla="*/ 103674 w 425006"/>
                  <a:gd name="connsiteY3" fmla="*/ -157 h 744708"/>
                  <a:gd name="connsiteX4" fmla="*/ -206 w 425006"/>
                  <a:gd name="connsiteY4" fmla="*/ 142994 h 744708"/>
                  <a:gd name="connsiteX5" fmla="*/ -206 w 425006"/>
                  <a:gd name="connsiteY5" fmla="*/ 345933 h 744708"/>
                  <a:gd name="connsiteX6" fmla="*/ 58802 w 425006"/>
                  <a:gd name="connsiteY6" fmla="*/ 405056 h 744708"/>
                  <a:gd name="connsiteX7" fmla="*/ 73316 w 425006"/>
                  <a:gd name="connsiteY7" fmla="*/ 405056 h 744708"/>
                  <a:gd name="connsiteX8" fmla="*/ 73316 w 425006"/>
                  <a:gd name="connsiteY8" fmla="*/ 679666 h 744708"/>
                  <a:gd name="connsiteX9" fmla="*/ 138120 w 425006"/>
                  <a:gd name="connsiteY9" fmla="*/ 739731 h 744708"/>
                  <a:gd name="connsiteX10" fmla="*/ 198067 w 425006"/>
                  <a:gd name="connsiteY10" fmla="*/ 679666 h 744708"/>
                  <a:gd name="connsiteX11" fmla="*/ 198067 w 425006"/>
                  <a:gd name="connsiteY11" fmla="*/ 508570 h 744708"/>
                  <a:gd name="connsiteX12" fmla="*/ 210656 w 425006"/>
                  <a:gd name="connsiteY12" fmla="*/ 492658 h 744708"/>
                  <a:gd name="connsiteX13" fmla="*/ 226527 w 425006"/>
                  <a:gd name="connsiteY13" fmla="*/ 505272 h 744708"/>
                  <a:gd name="connsiteX14" fmla="*/ 226527 w 425006"/>
                  <a:gd name="connsiteY14" fmla="*/ 508570 h 744708"/>
                  <a:gd name="connsiteX15" fmla="*/ 226527 w 425006"/>
                  <a:gd name="connsiteY15" fmla="*/ 679666 h 744708"/>
                  <a:gd name="connsiteX16" fmla="*/ 286379 w 425006"/>
                  <a:gd name="connsiteY16" fmla="*/ 744502 h 744708"/>
                  <a:gd name="connsiteX17" fmla="*/ 351088 w 425006"/>
                  <a:gd name="connsiteY17" fmla="*/ 684543 h 744708"/>
                  <a:gd name="connsiteX18" fmla="*/ 351088 w 425006"/>
                  <a:gd name="connsiteY18" fmla="*/ 679666 h 744708"/>
                  <a:gd name="connsiteX19" fmla="*/ 351088 w 425006"/>
                  <a:gd name="connsiteY19" fmla="*/ 405247 h 744708"/>
                  <a:gd name="connsiteX20" fmla="*/ 365793 w 425006"/>
                  <a:gd name="connsiteY20" fmla="*/ 405247 h 744708"/>
                  <a:gd name="connsiteX21" fmla="*/ 424800 w 425006"/>
                  <a:gd name="connsiteY21" fmla="*/ 346124 h 744708"/>
                  <a:gd name="connsiteX22" fmla="*/ 424800 w 425006"/>
                  <a:gd name="connsiteY22" fmla="*/ 143564 h 744708"/>
                  <a:gd name="connsiteX23" fmla="*/ 320731 w 425006"/>
                  <a:gd name="connsiteY23" fmla="*/ 413 h 744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25006" h="744708">
                    <a:moveTo>
                      <a:pt x="320731" y="413"/>
                    </a:moveTo>
                    <a:cubicBezTo>
                      <a:pt x="317695" y="3455"/>
                      <a:pt x="314564" y="6497"/>
                      <a:pt x="311244" y="9348"/>
                    </a:cubicBezTo>
                    <a:cubicBezTo>
                      <a:pt x="254124" y="57940"/>
                      <a:pt x="170280" y="57940"/>
                      <a:pt x="113161" y="9348"/>
                    </a:cubicBezTo>
                    <a:cubicBezTo>
                      <a:pt x="109746" y="6497"/>
                      <a:pt x="106615" y="3455"/>
                      <a:pt x="103674" y="-157"/>
                    </a:cubicBezTo>
                    <a:cubicBezTo>
                      <a:pt x="41754" y="19976"/>
                      <a:pt x="-177" y="77768"/>
                      <a:pt x="-206" y="142994"/>
                    </a:cubicBezTo>
                    <a:lnTo>
                      <a:pt x="-206" y="345933"/>
                    </a:lnTo>
                    <a:cubicBezTo>
                      <a:pt x="-206" y="378584"/>
                      <a:pt x="26215" y="405056"/>
                      <a:pt x="58802" y="405056"/>
                    </a:cubicBezTo>
                    <a:lnTo>
                      <a:pt x="73316" y="405056"/>
                    </a:lnTo>
                    <a:lnTo>
                      <a:pt x="73316" y="679666"/>
                    </a:lnTo>
                    <a:cubicBezTo>
                      <a:pt x="74664" y="714180"/>
                      <a:pt x="103674" y="741071"/>
                      <a:pt x="138120" y="739731"/>
                    </a:cubicBezTo>
                    <a:cubicBezTo>
                      <a:pt x="170688" y="738457"/>
                      <a:pt x="196796" y="712298"/>
                      <a:pt x="198067" y="679666"/>
                    </a:cubicBezTo>
                    <a:lnTo>
                      <a:pt x="198067" y="508570"/>
                    </a:lnTo>
                    <a:cubicBezTo>
                      <a:pt x="197156" y="500699"/>
                      <a:pt x="202792" y="493570"/>
                      <a:pt x="210656" y="492658"/>
                    </a:cubicBezTo>
                    <a:cubicBezTo>
                      <a:pt x="218511" y="491755"/>
                      <a:pt x="225617" y="497401"/>
                      <a:pt x="226527" y="505272"/>
                    </a:cubicBezTo>
                    <a:cubicBezTo>
                      <a:pt x="226651" y="506365"/>
                      <a:pt x="226651" y="507477"/>
                      <a:pt x="226527" y="508570"/>
                    </a:cubicBezTo>
                    <a:lnTo>
                      <a:pt x="226527" y="679666"/>
                    </a:lnTo>
                    <a:cubicBezTo>
                      <a:pt x="225180" y="714133"/>
                      <a:pt x="251980" y="743162"/>
                      <a:pt x="286379" y="744502"/>
                    </a:cubicBezTo>
                    <a:cubicBezTo>
                      <a:pt x="320769" y="745852"/>
                      <a:pt x="349741" y="719000"/>
                      <a:pt x="351088" y="684543"/>
                    </a:cubicBezTo>
                    <a:cubicBezTo>
                      <a:pt x="351155" y="682917"/>
                      <a:pt x="351155" y="681292"/>
                      <a:pt x="351088" y="679666"/>
                    </a:cubicBezTo>
                    <a:lnTo>
                      <a:pt x="351088" y="405247"/>
                    </a:lnTo>
                    <a:lnTo>
                      <a:pt x="365793" y="405247"/>
                    </a:lnTo>
                    <a:cubicBezTo>
                      <a:pt x="398380" y="405247"/>
                      <a:pt x="424800" y="378775"/>
                      <a:pt x="424800" y="346124"/>
                    </a:cubicBezTo>
                    <a:lnTo>
                      <a:pt x="424800" y="143564"/>
                    </a:lnTo>
                    <a:cubicBezTo>
                      <a:pt x="424781" y="78281"/>
                      <a:pt x="382746" y="20460"/>
                      <a:pt x="320731" y="413"/>
                    </a:cubicBezTo>
                    <a:close/>
                  </a:path>
                </a:pathLst>
              </a:custGeom>
              <a:solidFill>
                <a:srgbClr val="29AAE1"/>
              </a:solidFill>
              <a:ln w="9468" cap="flat">
                <a:noFill/>
                <a:prstDash val="solid"/>
                <a:miter/>
              </a:ln>
            </p:spPr>
            <p:txBody>
              <a:bodyPr rtlCol="0" anchor="ctr"/>
              <a:lstStyle/>
              <a:p>
                <a:endParaRPr lang="en-US" dirty="0"/>
              </a:p>
            </p:txBody>
          </p:sp>
          <p:sp>
            <p:nvSpPr>
              <p:cNvPr id="12" name="Freeform 59">
                <a:extLst>
                  <a:ext uri="{FF2B5EF4-FFF2-40B4-BE49-F238E27FC236}">
                    <a16:creationId xmlns:a16="http://schemas.microsoft.com/office/drawing/2014/main" id="{CC04DE73-FF26-4DEB-9B66-E0B0688AF3A1}"/>
                  </a:ext>
                </a:extLst>
              </p:cNvPr>
              <p:cNvSpPr/>
              <p:nvPr/>
            </p:nvSpPr>
            <p:spPr>
              <a:xfrm>
                <a:off x="9537269" y="5787817"/>
                <a:ext cx="972809" cy="975755"/>
              </a:xfrm>
              <a:custGeom>
                <a:avLst/>
                <a:gdLst>
                  <a:gd name="connsiteX0" fmla="*/ 42536 w 236607"/>
                  <a:gd name="connsiteY0" fmla="*/ 209022 h 237324"/>
                  <a:gd name="connsiteX1" fmla="*/ 57715 w 236607"/>
                  <a:gd name="connsiteY1" fmla="*/ 219858 h 237324"/>
                  <a:gd name="connsiteX2" fmla="*/ 179904 w 236607"/>
                  <a:gd name="connsiteY2" fmla="*/ 219858 h 237324"/>
                  <a:gd name="connsiteX3" fmla="*/ 194324 w 236607"/>
                  <a:gd name="connsiteY3" fmla="*/ 209022 h 237324"/>
                  <a:gd name="connsiteX4" fmla="*/ 208563 w 236607"/>
                  <a:gd name="connsiteY4" fmla="*/ 42003 h 237324"/>
                  <a:gd name="connsiteX5" fmla="*/ 41872 w 236607"/>
                  <a:gd name="connsiteY5" fmla="*/ 27735 h 237324"/>
                  <a:gd name="connsiteX6" fmla="*/ 27632 w 236607"/>
                  <a:gd name="connsiteY6" fmla="*/ 194754 h 237324"/>
                  <a:gd name="connsiteX7" fmla="*/ 41872 w 236607"/>
                  <a:gd name="connsiteY7" fmla="*/ 209022 h 237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607" h="237324">
                    <a:moveTo>
                      <a:pt x="42536" y="209022"/>
                    </a:moveTo>
                    <a:cubicBezTo>
                      <a:pt x="47317" y="213014"/>
                      <a:pt x="52383" y="216636"/>
                      <a:pt x="57715" y="219858"/>
                    </a:cubicBezTo>
                    <a:cubicBezTo>
                      <a:pt x="95187" y="242937"/>
                      <a:pt x="142431" y="242937"/>
                      <a:pt x="179904" y="219858"/>
                    </a:cubicBezTo>
                    <a:cubicBezTo>
                      <a:pt x="184989" y="216636"/>
                      <a:pt x="189808" y="213004"/>
                      <a:pt x="194324" y="209022"/>
                    </a:cubicBezTo>
                    <a:cubicBezTo>
                      <a:pt x="244290" y="166837"/>
                      <a:pt x="250665" y="92058"/>
                      <a:pt x="208563" y="42003"/>
                    </a:cubicBezTo>
                    <a:cubicBezTo>
                      <a:pt x="166471" y="-8062"/>
                      <a:pt x="91838" y="-14449"/>
                      <a:pt x="41872" y="27735"/>
                    </a:cubicBezTo>
                    <a:cubicBezTo>
                      <a:pt x="-8095" y="69911"/>
                      <a:pt x="-14470" y="144689"/>
                      <a:pt x="27632" y="194754"/>
                    </a:cubicBezTo>
                    <a:cubicBezTo>
                      <a:pt x="31968" y="199906"/>
                      <a:pt x="36730" y="204678"/>
                      <a:pt x="41872" y="209022"/>
                    </a:cubicBezTo>
                    <a:close/>
                  </a:path>
                </a:pathLst>
              </a:custGeom>
              <a:solidFill>
                <a:srgbClr val="29AAE1"/>
              </a:solidFill>
              <a:ln w="9468" cap="flat">
                <a:noFill/>
                <a:prstDash val="solid"/>
                <a:miter/>
              </a:ln>
            </p:spPr>
            <p:txBody>
              <a:bodyPr rtlCol="0" anchor="ctr"/>
              <a:lstStyle/>
              <a:p>
                <a:endParaRPr lang="en-US" dirty="0"/>
              </a:p>
            </p:txBody>
          </p:sp>
        </p:grpSp>
      </p:grpSp>
      <p:sp>
        <p:nvSpPr>
          <p:cNvPr id="13" name="Speech Bubble: Rectangle 12">
            <a:extLst>
              <a:ext uri="{FF2B5EF4-FFF2-40B4-BE49-F238E27FC236}">
                <a16:creationId xmlns:a16="http://schemas.microsoft.com/office/drawing/2014/main" id="{A8EC9035-2A4F-4933-9427-5A522E02C3E9}"/>
              </a:ext>
            </a:extLst>
          </p:cNvPr>
          <p:cNvSpPr/>
          <p:nvPr/>
        </p:nvSpPr>
        <p:spPr>
          <a:xfrm>
            <a:off x="9643711" y="2033959"/>
            <a:ext cx="1710089" cy="2001912"/>
          </a:xfrm>
          <a:prstGeom prst="wedgeRectCallout">
            <a:avLst>
              <a:gd name="adj1" fmla="val -64084"/>
              <a:gd name="adj2" fmla="val -37729"/>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Arial Nova Light" panose="020B0304020202020204" pitchFamily="34" charset="0"/>
              </a:rPr>
              <a:t>“We have challenges as </a:t>
            </a:r>
            <a:br>
              <a:rPr lang="en-GB" sz="1000" dirty="0">
                <a:solidFill>
                  <a:schemeClr val="tx1"/>
                </a:solidFill>
                <a:latin typeface="Arial Nova Light" panose="020B0304020202020204" pitchFamily="34" charset="0"/>
              </a:rPr>
            </a:br>
            <a:r>
              <a:rPr lang="en-GB" sz="1000" dirty="0">
                <a:solidFill>
                  <a:schemeClr val="tx1"/>
                </a:solidFill>
                <a:latin typeface="Arial Nova Light" panose="020B0304020202020204" pitchFamily="34" charset="0"/>
              </a:rPr>
              <a:t>a provider of CASP [services] getting enough referrals for the program.”</a:t>
            </a:r>
          </a:p>
        </p:txBody>
      </p:sp>
      <p:grpSp>
        <p:nvGrpSpPr>
          <p:cNvPr id="14" name="Group 13">
            <a:extLst>
              <a:ext uri="{FF2B5EF4-FFF2-40B4-BE49-F238E27FC236}">
                <a16:creationId xmlns:a16="http://schemas.microsoft.com/office/drawing/2014/main" id="{E045B7CE-E5DE-4A7A-934F-D39359B6E0B3}"/>
              </a:ext>
            </a:extLst>
          </p:cNvPr>
          <p:cNvGrpSpPr>
            <a:grpSpLocks noChangeAspect="1"/>
          </p:cNvGrpSpPr>
          <p:nvPr/>
        </p:nvGrpSpPr>
        <p:grpSpPr>
          <a:xfrm>
            <a:off x="8679740" y="4212434"/>
            <a:ext cx="788192" cy="885825"/>
            <a:chOff x="7402367" y="3490762"/>
            <a:chExt cx="2689250" cy="3022367"/>
          </a:xfrm>
        </p:grpSpPr>
        <p:sp>
          <p:nvSpPr>
            <p:cNvPr id="15" name="Oval 14">
              <a:extLst>
                <a:ext uri="{FF2B5EF4-FFF2-40B4-BE49-F238E27FC236}">
                  <a16:creationId xmlns:a16="http://schemas.microsoft.com/office/drawing/2014/main" id="{2256824B-8098-41E4-B1C7-22E5591E63FB}"/>
                </a:ext>
              </a:extLst>
            </p:cNvPr>
            <p:cNvSpPr/>
            <p:nvPr/>
          </p:nvSpPr>
          <p:spPr>
            <a:xfrm>
              <a:off x="7402367" y="5801111"/>
              <a:ext cx="2689250" cy="712018"/>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6" name="Group 15">
              <a:extLst>
                <a:ext uri="{FF2B5EF4-FFF2-40B4-BE49-F238E27FC236}">
                  <a16:creationId xmlns:a16="http://schemas.microsoft.com/office/drawing/2014/main" id="{807722DE-D033-4F6E-B984-BB6534F2C4EB}"/>
                </a:ext>
              </a:extLst>
            </p:cNvPr>
            <p:cNvGrpSpPr/>
            <p:nvPr/>
          </p:nvGrpSpPr>
          <p:grpSpPr>
            <a:xfrm>
              <a:off x="8160264" y="3490762"/>
              <a:ext cx="1175182" cy="2686201"/>
              <a:chOff x="9152503" y="5787817"/>
              <a:chExt cx="1747411" cy="3994194"/>
            </a:xfrm>
            <a:solidFill>
              <a:schemeClr val="accent1"/>
            </a:solidFill>
          </p:grpSpPr>
          <p:sp>
            <p:nvSpPr>
              <p:cNvPr id="17" name="Freeform 58">
                <a:extLst>
                  <a:ext uri="{FF2B5EF4-FFF2-40B4-BE49-F238E27FC236}">
                    <a16:creationId xmlns:a16="http://schemas.microsoft.com/office/drawing/2014/main" id="{DFF79096-3396-4649-A775-7D817E906AE2}"/>
                  </a:ext>
                </a:extLst>
              </p:cNvPr>
              <p:cNvSpPr/>
              <p:nvPr/>
            </p:nvSpPr>
            <p:spPr>
              <a:xfrm>
                <a:off x="9152503" y="6720151"/>
                <a:ext cx="1747411" cy="3061860"/>
              </a:xfrm>
              <a:custGeom>
                <a:avLst/>
                <a:gdLst>
                  <a:gd name="connsiteX0" fmla="*/ 320731 w 425006"/>
                  <a:gd name="connsiteY0" fmla="*/ 413 h 744708"/>
                  <a:gd name="connsiteX1" fmla="*/ 311244 w 425006"/>
                  <a:gd name="connsiteY1" fmla="*/ 9348 h 744708"/>
                  <a:gd name="connsiteX2" fmla="*/ 113161 w 425006"/>
                  <a:gd name="connsiteY2" fmla="*/ 9348 h 744708"/>
                  <a:gd name="connsiteX3" fmla="*/ 103674 w 425006"/>
                  <a:gd name="connsiteY3" fmla="*/ -157 h 744708"/>
                  <a:gd name="connsiteX4" fmla="*/ -206 w 425006"/>
                  <a:gd name="connsiteY4" fmla="*/ 142994 h 744708"/>
                  <a:gd name="connsiteX5" fmla="*/ -206 w 425006"/>
                  <a:gd name="connsiteY5" fmla="*/ 345933 h 744708"/>
                  <a:gd name="connsiteX6" fmla="*/ 58802 w 425006"/>
                  <a:gd name="connsiteY6" fmla="*/ 405056 h 744708"/>
                  <a:gd name="connsiteX7" fmla="*/ 73316 w 425006"/>
                  <a:gd name="connsiteY7" fmla="*/ 405056 h 744708"/>
                  <a:gd name="connsiteX8" fmla="*/ 73316 w 425006"/>
                  <a:gd name="connsiteY8" fmla="*/ 679666 h 744708"/>
                  <a:gd name="connsiteX9" fmla="*/ 138120 w 425006"/>
                  <a:gd name="connsiteY9" fmla="*/ 739731 h 744708"/>
                  <a:gd name="connsiteX10" fmla="*/ 198067 w 425006"/>
                  <a:gd name="connsiteY10" fmla="*/ 679666 h 744708"/>
                  <a:gd name="connsiteX11" fmla="*/ 198067 w 425006"/>
                  <a:gd name="connsiteY11" fmla="*/ 508570 h 744708"/>
                  <a:gd name="connsiteX12" fmla="*/ 210656 w 425006"/>
                  <a:gd name="connsiteY12" fmla="*/ 492658 h 744708"/>
                  <a:gd name="connsiteX13" fmla="*/ 226527 w 425006"/>
                  <a:gd name="connsiteY13" fmla="*/ 505272 h 744708"/>
                  <a:gd name="connsiteX14" fmla="*/ 226527 w 425006"/>
                  <a:gd name="connsiteY14" fmla="*/ 508570 h 744708"/>
                  <a:gd name="connsiteX15" fmla="*/ 226527 w 425006"/>
                  <a:gd name="connsiteY15" fmla="*/ 679666 h 744708"/>
                  <a:gd name="connsiteX16" fmla="*/ 286379 w 425006"/>
                  <a:gd name="connsiteY16" fmla="*/ 744502 h 744708"/>
                  <a:gd name="connsiteX17" fmla="*/ 351088 w 425006"/>
                  <a:gd name="connsiteY17" fmla="*/ 684543 h 744708"/>
                  <a:gd name="connsiteX18" fmla="*/ 351088 w 425006"/>
                  <a:gd name="connsiteY18" fmla="*/ 679666 h 744708"/>
                  <a:gd name="connsiteX19" fmla="*/ 351088 w 425006"/>
                  <a:gd name="connsiteY19" fmla="*/ 405247 h 744708"/>
                  <a:gd name="connsiteX20" fmla="*/ 365793 w 425006"/>
                  <a:gd name="connsiteY20" fmla="*/ 405247 h 744708"/>
                  <a:gd name="connsiteX21" fmla="*/ 424800 w 425006"/>
                  <a:gd name="connsiteY21" fmla="*/ 346124 h 744708"/>
                  <a:gd name="connsiteX22" fmla="*/ 424800 w 425006"/>
                  <a:gd name="connsiteY22" fmla="*/ 143564 h 744708"/>
                  <a:gd name="connsiteX23" fmla="*/ 320731 w 425006"/>
                  <a:gd name="connsiteY23" fmla="*/ 413 h 744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25006" h="744708">
                    <a:moveTo>
                      <a:pt x="320731" y="413"/>
                    </a:moveTo>
                    <a:cubicBezTo>
                      <a:pt x="317695" y="3455"/>
                      <a:pt x="314564" y="6497"/>
                      <a:pt x="311244" y="9348"/>
                    </a:cubicBezTo>
                    <a:cubicBezTo>
                      <a:pt x="254124" y="57940"/>
                      <a:pt x="170280" y="57940"/>
                      <a:pt x="113161" y="9348"/>
                    </a:cubicBezTo>
                    <a:cubicBezTo>
                      <a:pt x="109746" y="6497"/>
                      <a:pt x="106615" y="3455"/>
                      <a:pt x="103674" y="-157"/>
                    </a:cubicBezTo>
                    <a:cubicBezTo>
                      <a:pt x="41754" y="19976"/>
                      <a:pt x="-177" y="77768"/>
                      <a:pt x="-206" y="142994"/>
                    </a:cubicBezTo>
                    <a:lnTo>
                      <a:pt x="-206" y="345933"/>
                    </a:lnTo>
                    <a:cubicBezTo>
                      <a:pt x="-206" y="378584"/>
                      <a:pt x="26215" y="405056"/>
                      <a:pt x="58802" y="405056"/>
                    </a:cubicBezTo>
                    <a:lnTo>
                      <a:pt x="73316" y="405056"/>
                    </a:lnTo>
                    <a:lnTo>
                      <a:pt x="73316" y="679666"/>
                    </a:lnTo>
                    <a:cubicBezTo>
                      <a:pt x="74664" y="714180"/>
                      <a:pt x="103674" y="741071"/>
                      <a:pt x="138120" y="739731"/>
                    </a:cubicBezTo>
                    <a:cubicBezTo>
                      <a:pt x="170688" y="738457"/>
                      <a:pt x="196796" y="712298"/>
                      <a:pt x="198067" y="679666"/>
                    </a:cubicBezTo>
                    <a:lnTo>
                      <a:pt x="198067" y="508570"/>
                    </a:lnTo>
                    <a:cubicBezTo>
                      <a:pt x="197156" y="500699"/>
                      <a:pt x="202792" y="493570"/>
                      <a:pt x="210656" y="492658"/>
                    </a:cubicBezTo>
                    <a:cubicBezTo>
                      <a:pt x="218511" y="491755"/>
                      <a:pt x="225617" y="497401"/>
                      <a:pt x="226527" y="505272"/>
                    </a:cubicBezTo>
                    <a:cubicBezTo>
                      <a:pt x="226651" y="506365"/>
                      <a:pt x="226651" y="507477"/>
                      <a:pt x="226527" y="508570"/>
                    </a:cubicBezTo>
                    <a:lnTo>
                      <a:pt x="226527" y="679666"/>
                    </a:lnTo>
                    <a:cubicBezTo>
                      <a:pt x="225180" y="714133"/>
                      <a:pt x="251980" y="743162"/>
                      <a:pt x="286379" y="744502"/>
                    </a:cubicBezTo>
                    <a:cubicBezTo>
                      <a:pt x="320769" y="745852"/>
                      <a:pt x="349741" y="719000"/>
                      <a:pt x="351088" y="684543"/>
                    </a:cubicBezTo>
                    <a:cubicBezTo>
                      <a:pt x="351155" y="682917"/>
                      <a:pt x="351155" y="681292"/>
                      <a:pt x="351088" y="679666"/>
                    </a:cubicBezTo>
                    <a:lnTo>
                      <a:pt x="351088" y="405247"/>
                    </a:lnTo>
                    <a:lnTo>
                      <a:pt x="365793" y="405247"/>
                    </a:lnTo>
                    <a:cubicBezTo>
                      <a:pt x="398380" y="405247"/>
                      <a:pt x="424800" y="378775"/>
                      <a:pt x="424800" y="346124"/>
                    </a:cubicBezTo>
                    <a:lnTo>
                      <a:pt x="424800" y="143564"/>
                    </a:lnTo>
                    <a:cubicBezTo>
                      <a:pt x="424781" y="78281"/>
                      <a:pt x="382746" y="20460"/>
                      <a:pt x="320731" y="413"/>
                    </a:cubicBezTo>
                    <a:close/>
                  </a:path>
                </a:pathLst>
              </a:custGeom>
              <a:solidFill>
                <a:srgbClr val="29AAE1"/>
              </a:solidFill>
              <a:ln w="9468" cap="flat">
                <a:noFill/>
                <a:prstDash val="solid"/>
                <a:miter/>
              </a:ln>
            </p:spPr>
            <p:txBody>
              <a:bodyPr rtlCol="0" anchor="ctr"/>
              <a:lstStyle/>
              <a:p>
                <a:endParaRPr lang="en-US" dirty="0"/>
              </a:p>
            </p:txBody>
          </p:sp>
          <p:sp>
            <p:nvSpPr>
              <p:cNvPr id="18" name="Freeform 59">
                <a:extLst>
                  <a:ext uri="{FF2B5EF4-FFF2-40B4-BE49-F238E27FC236}">
                    <a16:creationId xmlns:a16="http://schemas.microsoft.com/office/drawing/2014/main" id="{39815B4F-896B-4764-982E-37D26932F625}"/>
                  </a:ext>
                </a:extLst>
              </p:cNvPr>
              <p:cNvSpPr/>
              <p:nvPr/>
            </p:nvSpPr>
            <p:spPr>
              <a:xfrm>
                <a:off x="9537269" y="5787817"/>
                <a:ext cx="972809" cy="975755"/>
              </a:xfrm>
              <a:custGeom>
                <a:avLst/>
                <a:gdLst>
                  <a:gd name="connsiteX0" fmla="*/ 42536 w 236607"/>
                  <a:gd name="connsiteY0" fmla="*/ 209022 h 237324"/>
                  <a:gd name="connsiteX1" fmla="*/ 57715 w 236607"/>
                  <a:gd name="connsiteY1" fmla="*/ 219858 h 237324"/>
                  <a:gd name="connsiteX2" fmla="*/ 179904 w 236607"/>
                  <a:gd name="connsiteY2" fmla="*/ 219858 h 237324"/>
                  <a:gd name="connsiteX3" fmla="*/ 194324 w 236607"/>
                  <a:gd name="connsiteY3" fmla="*/ 209022 h 237324"/>
                  <a:gd name="connsiteX4" fmla="*/ 208563 w 236607"/>
                  <a:gd name="connsiteY4" fmla="*/ 42003 h 237324"/>
                  <a:gd name="connsiteX5" fmla="*/ 41872 w 236607"/>
                  <a:gd name="connsiteY5" fmla="*/ 27735 h 237324"/>
                  <a:gd name="connsiteX6" fmla="*/ 27632 w 236607"/>
                  <a:gd name="connsiteY6" fmla="*/ 194754 h 237324"/>
                  <a:gd name="connsiteX7" fmla="*/ 41872 w 236607"/>
                  <a:gd name="connsiteY7" fmla="*/ 209022 h 237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607" h="237324">
                    <a:moveTo>
                      <a:pt x="42536" y="209022"/>
                    </a:moveTo>
                    <a:cubicBezTo>
                      <a:pt x="47317" y="213014"/>
                      <a:pt x="52383" y="216636"/>
                      <a:pt x="57715" y="219858"/>
                    </a:cubicBezTo>
                    <a:cubicBezTo>
                      <a:pt x="95187" y="242937"/>
                      <a:pt x="142431" y="242937"/>
                      <a:pt x="179904" y="219858"/>
                    </a:cubicBezTo>
                    <a:cubicBezTo>
                      <a:pt x="184989" y="216636"/>
                      <a:pt x="189808" y="213004"/>
                      <a:pt x="194324" y="209022"/>
                    </a:cubicBezTo>
                    <a:cubicBezTo>
                      <a:pt x="244290" y="166837"/>
                      <a:pt x="250665" y="92058"/>
                      <a:pt x="208563" y="42003"/>
                    </a:cubicBezTo>
                    <a:cubicBezTo>
                      <a:pt x="166471" y="-8062"/>
                      <a:pt x="91838" y="-14449"/>
                      <a:pt x="41872" y="27735"/>
                    </a:cubicBezTo>
                    <a:cubicBezTo>
                      <a:pt x="-8095" y="69911"/>
                      <a:pt x="-14470" y="144689"/>
                      <a:pt x="27632" y="194754"/>
                    </a:cubicBezTo>
                    <a:cubicBezTo>
                      <a:pt x="31968" y="199906"/>
                      <a:pt x="36730" y="204678"/>
                      <a:pt x="41872" y="209022"/>
                    </a:cubicBezTo>
                    <a:close/>
                  </a:path>
                </a:pathLst>
              </a:custGeom>
              <a:solidFill>
                <a:srgbClr val="29AAE1"/>
              </a:solidFill>
              <a:ln w="9468" cap="flat">
                <a:noFill/>
                <a:prstDash val="solid"/>
                <a:miter/>
              </a:ln>
            </p:spPr>
            <p:txBody>
              <a:bodyPr rtlCol="0" anchor="ctr"/>
              <a:lstStyle/>
              <a:p>
                <a:endParaRPr lang="en-US" dirty="0"/>
              </a:p>
            </p:txBody>
          </p:sp>
        </p:grpSp>
      </p:grpSp>
      <p:sp>
        <p:nvSpPr>
          <p:cNvPr id="19" name="Speech Bubble: Rectangle 18">
            <a:extLst>
              <a:ext uri="{FF2B5EF4-FFF2-40B4-BE49-F238E27FC236}">
                <a16:creationId xmlns:a16="http://schemas.microsoft.com/office/drawing/2014/main" id="{E8BE347B-9127-469D-9702-146E07DB95E2}"/>
              </a:ext>
            </a:extLst>
          </p:cNvPr>
          <p:cNvSpPr/>
          <p:nvPr/>
        </p:nvSpPr>
        <p:spPr>
          <a:xfrm>
            <a:off x="9643711" y="4212434"/>
            <a:ext cx="1710089" cy="2001912"/>
          </a:xfrm>
          <a:prstGeom prst="wedgeRectCallout">
            <a:avLst>
              <a:gd name="adj1" fmla="val -64084"/>
              <a:gd name="adj2" fmla="val -37729"/>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Arial Nova Light" panose="020B0304020202020204" pitchFamily="34" charset="0"/>
              </a:rPr>
              <a:t>“There is a systemic issue with workforce availability.</a:t>
            </a:r>
          </a:p>
          <a:p>
            <a:pPr algn="ctr"/>
            <a:r>
              <a:rPr lang="en-GB" sz="1000" dirty="0">
                <a:solidFill>
                  <a:schemeClr val="tx1"/>
                </a:solidFill>
                <a:latin typeface="Arial Nova Light" panose="020B0304020202020204" pitchFamily="34" charset="0"/>
              </a:rPr>
              <a:t>We will knock back referrals that are very complex if we don't have time to prepare effectively.”</a:t>
            </a:r>
          </a:p>
        </p:txBody>
      </p:sp>
    </p:spTree>
    <p:extLst>
      <p:ext uri="{BB962C8B-B14F-4D97-AF65-F5344CB8AC3E}">
        <p14:creationId xmlns:p14="http://schemas.microsoft.com/office/powerpoint/2010/main" val="2844436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A05C5-63A9-4269-9681-5EBA30B34FA0}"/>
              </a:ext>
            </a:extLst>
          </p:cNvPr>
          <p:cNvSpPr>
            <a:spLocks noGrp="1"/>
          </p:cNvSpPr>
          <p:nvPr>
            <p:ph type="title"/>
          </p:nvPr>
        </p:nvSpPr>
        <p:spPr>
          <a:xfrm>
            <a:off x="838200" y="365127"/>
            <a:ext cx="10515600" cy="462188"/>
          </a:xfrm>
        </p:spPr>
        <p:txBody>
          <a:bodyPr/>
          <a:lstStyle/>
          <a:p>
            <a:r>
              <a:rPr lang="en-AU" dirty="0"/>
              <a:t>6. Current referral arrangements are complex and inconsistent</a:t>
            </a:r>
            <a:endParaRPr lang="en-US" dirty="0"/>
          </a:p>
        </p:txBody>
      </p:sp>
      <p:sp>
        <p:nvSpPr>
          <p:cNvPr id="3" name="Content Placeholder 2">
            <a:extLst>
              <a:ext uri="{FF2B5EF4-FFF2-40B4-BE49-F238E27FC236}">
                <a16:creationId xmlns:a16="http://schemas.microsoft.com/office/drawing/2014/main" id="{347AB488-3383-47C8-AC4B-F75FFA6A3521}"/>
              </a:ext>
            </a:extLst>
          </p:cNvPr>
          <p:cNvSpPr>
            <a:spLocks noGrp="1"/>
          </p:cNvSpPr>
          <p:nvPr>
            <p:ph idx="1"/>
          </p:nvPr>
        </p:nvSpPr>
        <p:spPr>
          <a:xfrm>
            <a:off x="838199" y="1825625"/>
            <a:ext cx="7725011" cy="4351338"/>
          </a:xfrm>
        </p:spPr>
        <p:txBody>
          <a:bodyPr>
            <a:noAutofit/>
          </a:bodyPr>
          <a:lstStyle/>
          <a:p>
            <a:pPr marL="0" indent="0">
              <a:buNone/>
            </a:pPr>
            <a:r>
              <a:rPr lang="en-AU" b="1" dirty="0"/>
              <a:t>The current approach for making referrals is not user friendly</a:t>
            </a:r>
          </a:p>
          <a:p>
            <a:pPr marL="0" indent="0">
              <a:buNone/>
            </a:pPr>
            <a:r>
              <a:rPr lang="en-US" dirty="0"/>
              <a:t>Stakeholders who make referrals to CASP providers expressed the view that the process for doing so was not currently user friendly.</a:t>
            </a:r>
          </a:p>
          <a:p>
            <a:pPr marL="0" indent="0">
              <a:buNone/>
            </a:pPr>
            <a:r>
              <a:rPr lang="en-US" dirty="0"/>
              <a:t>Under current arrangements, prospective referrers are pointed towards a pdf Service Directory </a:t>
            </a:r>
            <a:br>
              <a:rPr lang="en-US" dirty="0"/>
            </a:br>
            <a:r>
              <a:rPr lang="en-US" dirty="0"/>
              <a:t>(on the ACT Health Directorate website) of service providers, the services they can provide under the CASP and their contact details. Using this Service Directory, prospective clients and referrers are required to “ring around” the service provider network to try and find services and supports.</a:t>
            </a:r>
          </a:p>
          <a:p>
            <a:pPr marL="0" indent="0">
              <a:buNone/>
            </a:pPr>
            <a:r>
              <a:rPr lang="en-US" dirty="0"/>
              <a:t>For most prospective referrers across the ACT health system, they will not have the time to navigate this type of entry process. </a:t>
            </a:r>
          </a:p>
          <a:p>
            <a:pPr marL="0" indent="0">
              <a:buNone/>
            </a:pPr>
            <a:r>
              <a:rPr lang="en-US" dirty="0"/>
              <a:t>As a result, stakeholders indicated there were several responses that were occurring, including:</a:t>
            </a:r>
          </a:p>
          <a:p>
            <a:r>
              <a:rPr lang="en-US" dirty="0"/>
              <a:t>referrers taking the shortcut to refer to the one or two CASP providers they know, letting them refer on clients if they did not deliver the service themselves</a:t>
            </a:r>
          </a:p>
          <a:p>
            <a:r>
              <a:rPr lang="en-US" dirty="0"/>
              <a:t>referrers</a:t>
            </a:r>
            <a:r>
              <a:rPr lang="en-AU" dirty="0"/>
              <a:t> leaving this process of seeking support to the clients or their carers to navigate, or</a:t>
            </a:r>
          </a:p>
          <a:p>
            <a:r>
              <a:rPr lang="en-AU" dirty="0"/>
              <a:t>electing not to make referrals for CASP support at all.</a:t>
            </a:r>
          </a:p>
          <a:p>
            <a:pPr marL="0" indent="0">
              <a:buNone/>
            </a:pPr>
            <a:endParaRPr lang="en-US" dirty="0">
              <a:solidFill>
                <a:srgbClr val="FF0000"/>
              </a:solidFill>
            </a:endParaRPr>
          </a:p>
        </p:txBody>
      </p:sp>
      <p:sp>
        <p:nvSpPr>
          <p:cNvPr id="4" name="Text Placeholder 3">
            <a:extLst>
              <a:ext uri="{FF2B5EF4-FFF2-40B4-BE49-F238E27FC236}">
                <a16:creationId xmlns:a16="http://schemas.microsoft.com/office/drawing/2014/main" id="{B0DFB4A1-08FD-4968-8D25-FDEB2BA3B29D}"/>
              </a:ext>
            </a:extLst>
          </p:cNvPr>
          <p:cNvSpPr>
            <a:spLocks noGrp="1"/>
          </p:cNvSpPr>
          <p:nvPr>
            <p:ph type="body" sz="quarter" idx="13"/>
          </p:nvPr>
        </p:nvSpPr>
        <p:spPr/>
        <p:txBody>
          <a:bodyPr/>
          <a:lstStyle/>
          <a:p>
            <a:r>
              <a:rPr lang="en-AU" dirty="0"/>
              <a:t>There are several challenges faced by referrers and clients</a:t>
            </a:r>
            <a:endParaRPr lang="en-US" dirty="0"/>
          </a:p>
        </p:txBody>
      </p:sp>
      <p:sp>
        <p:nvSpPr>
          <p:cNvPr id="5" name="Slide Number Placeholder 4">
            <a:extLst>
              <a:ext uri="{FF2B5EF4-FFF2-40B4-BE49-F238E27FC236}">
                <a16:creationId xmlns:a16="http://schemas.microsoft.com/office/drawing/2014/main" id="{6D6EF10C-FF34-4245-AD64-E76193AAB50E}"/>
              </a:ext>
            </a:extLst>
          </p:cNvPr>
          <p:cNvSpPr>
            <a:spLocks noGrp="1"/>
          </p:cNvSpPr>
          <p:nvPr>
            <p:ph type="sldNum" sz="quarter" idx="12"/>
          </p:nvPr>
        </p:nvSpPr>
        <p:spPr/>
        <p:txBody>
          <a:bodyPr/>
          <a:lstStyle/>
          <a:p>
            <a:fld id="{76D07C32-C9EA-42AD-AEC0-DB5F495AE52E}" type="slidenum">
              <a:rPr lang="en-US" smtClean="0"/>
              <a:t>25</a:t>
            </a:fld>
            <a:endParaRPr lang="en-US" dirty="0"/>
          </a:p>
        </p:txBody>
      </p:sp>
      <p:sp>
        <p:nvSpPr>
          <p:cNvPr id="6" name="Freeform 46">
            <a:extLst>
              <a:ext uri="{FF2B5EF4-FFF2-40B4-BE49-F238E27FC236}">
                <a16:creationId xmlns:a16="http://schemas.microsoft.com/office/drawing/2014/main" id="{0330CE5D-F9E9-475D-ABD7-0381447B61E8}"/>
              </a:ext>
            </a:extLst>
          </p:cNvPr>
          <p:cNvSpPr>
            <a:spLocks noChangeAspect="1" noEditPoints="1"/>
          </p:cNvSpPr>
          <p:nvPr/>
        </p:nvSpPr>
        <p:spPr bwMode="auto">
          <a:xfrm>
            <a:off x="11353801" y="220803"/>
            <a:ext cx="442595" cy="612000"/>
          </a:xfrm>
          <a:custGeom>
            <a:avLst/>
            <a:gdLst>
              <a:gd name="T0" fmla="*/ 119 w 123"/>
              <a:gd name="T1" fmla="*/ 54 h 170"/>
              <a:gd name="T2" fmla="*/ 77 w 123"/>
              <a:gd name="T3" fmla="*/ 54 h 170"/>
              <a:gd name="T4" fmla="*/ 73 w 123"/>
              <a:gd name="T5" fmla="*/ 58 h 170"/>
              <a:gd name="T6" fmla="*/ 77 w 123"/>
              <a:gd name="T7" fmla="*/ 62 h 170"/>
              <a:gd name="T8" fmla="*/ 116 w 123"/>
              <a:gd name="T9" fmla="*/ 62 h 170"/>
              <a:gd name="T10" fmla="*/ 116 w 123"/>
              <a:gd name="T11" fmla="*/ 162 h 170"/>
              <a:gd name="T12" fmla="*/ 7 w 123"/>
              <a:gd name="T13" fmla="*/ 162 h 170"/>
              <a:gd name="T14" fmla="*/ 7 w 123"/>
              <a:gd name="T15" fmla="*/ 62 h 170"/>
              <a:gd name="T16" fmla="*/ 46 w 123"/>
              <a:gd name="T17" fmla="*/ 62 h 170"/>
              <a:gd name="T18" fmla="*/ 50 w 123"/>
              <a:gd name="T19" fmla="*/ 58 h 170"/>
              <a:gd name="T20" fmla="*/ 46 w 123"/>
              <a:gd name="T21" fmla="*/ 54 h 170"/>
              <a:gd name="T22" fmla="*/ 4 w 123"/>
              <a:gd name="T23" fmla="*/ 54 h 170"/>
              <a:gd name="T24" fmla="*/ 0 w 123"/>
              <a:gd name="T25" fmla="*/ 58 h 170"/>
              <a:gd name="T26" fmla="*/ 0 w 123"/>
              <a:gd name="T27" fmla="*/ 166 h 170"/>
              <a:gd name="T28" fmla="*/ 4 w 123"/>
              <a:gd name="T29" fmla="*/ 170 h 170"/>
              <a:gd name="T30" fmla="*/ 119 w 123"/>
              <a:gd name="T31" fmla="*/ 170 h 170"/>
              <a:gd name="T32" fmla="*/ 123 w 123"/>
              <a:gd name="T33" fmla="*/ 166 h 170"/>
              <a:gd name="T34" fmla="*/ 123 w 123"/>
              <a:gd name="T35" fmla="*/ 58 h 170"/>
              <a:gd name="T36" fmla="*/ 119 w 123"/>
              <a:gd name="T37" fmla="*/ 54 h 170"/>
              <a:gd name="T38" fmla="*/ 31 w 123"/>
              <a:gd name="T39" fmla="*/ 101 h 170"/>
              <a:gd name="T40" fmla="*/ 27 w 123"/>
              <a:gd name="T41" fmla="*/ 104 h 170"/>
              <a:gd name="T42" fmla="*/ 28 w 123"/>
              <a:gd name="T43" fmla="*/ 107 h 170"/>
              <a:gd name="T44" fmla="*/ 59 w 123"/>
              <a:gd name="T45" fmla="*/ 138 h 170"/>
              <a:gd name="T46" fmla="*/ 62 w 123"/>
              <a:gd name="T47" fmla="*/ 139 h 170"/>
              <a:gd name="T48" fmla="*/ 64 w 123"/>
              <a:gd name="T49" fmla="*/ 138 h 170"/>
              <a:gd name="T50" fmla="*/ 95 w 123"/>
              <a:gd name="T51" fmla="*/ 107 h 170"/>
              <a:gd name="T52" fmla="*/ 96 w 123"/>
              <a:gd name="T53" fmla="*/ 104 h 170"/>
              <a:gd name="T54" fmla="*/ 92 w 123"/>
              <a:gd name="T55" fmla="*/ 101 h 170"/>
              <a:gd name="T56" fmla="*/ 90 w 123"/>
              <a:gd name="T57" fmla="*/ 102 h 170"/>
              <a:gd name="T58" fmla="*/ 65 w 123"/>
              <a:gd name="T59" fmla="*/ 126 h 170"/>
              <a:gd name="T60" fmla="*/ 65 w 123"/>
              <a:gd name="T61" fmla="*/ 4 h 170"/>
              <a:gd name="T62" fmla="*/ 62 w 123"/>
              <a:gd name="T63" fmla="*/ 0 h 170"/>
              <a:gd name="T64" fmla="*/ 58 w 123"/>
              <a:gd name="T65" fmla="*/ 4 h 170"/>
              <a:gd name="T66" fmla="*/ 58 w 123"/>
              <a:gd name="T67" fmla="*/ 126 h 170"/>
              <a:gd name="T68" fmla="*/ 33 w 123"/>
              <a:gd name="T69" fmla="*/ 102 h 170"/>
              <a:gd name="T70" fmla="*/ 31 w 123"/>
              <a:gd name="T71" fmla="*/ 101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23" h="170">
                <a:moveTo>
                  <a:pt x="119" y="54"/>
                </a:moveTo>
                <a:cubicBezTo>
                  <a:pt x="77" y="54"/>
                  <a:pt x="77" y="54"/>
                  <a:pt x="77" y="54"/>
                </a:cubicBezTo>
                <a:cubicBezTo>
                  <a:pt x="75" y="54"/>
                  <a:pt x="73" y="56"/>
                  <a:pt x="73" y="58"/>
                </a:cubicBezTo>
                <a:cubicBezTo>
                  <a:pt x="73" y="60"/>
                  <a:pt x="75" y="62"/>
                  <a:pt x="77" y="62"/>
                </a:cubicBezTo>
                <a:cubicBezTo>
                  <a:pt x="116" y="62"/>
                  <a:pt x="116" y="62"/>
                  <a:pt x="116" y="62"/>
                </a:cubicBezTo>
                <a:cubicBezTo>
                  <a:pt x="116" y="162"/>
                  <a:pt x="116" y="162"/>
                  <a:pt x="116" y="162"/>
                </a:cubicBezTo>
                <a:cubicBezTo>
                  <a:pt x="7" y="162"/>
                  <a:pt x="7" y="162"/>
                  <a:pt x="7" y="162"/>
                </a:cubicBezTo>
                <a:cubicBezTo>
                  <a:pt x="7" y="62"/>
                  <a:pt x="7" y="62"/>
                  <a:pt x="7" y="62"/>
                </a:cubicBezTo>
                <a:cubicBezTo>
                  <a:pt x="46" y="62"/>
                  <a:pt x="46" y="62"/>
                  <a:pt x="46" y="62"/>
                </a:cubicBezTo>
                <a:cubicBezTo>
                  <a:pt x="48" y="62"/>
                  <a:pt x="50" y="60"/>
                  <a:pt x="50" y="58"/>
                </a:cubicBezTo>
                <a:cubicBezTo>
                  <a:pt x="50" y="56"/>
                  <a:pt x="48" y="54"/>
                  <a:pt x="46" y="54"/>
                </a:cubicBezTo>
                <a:cubicBezTo>
                  <a:pt x="4" y="54"/>
                  <a:pt x="4" y="54"/>
                  <a:pt x="4" y="54"/>
                </a:cubicBezTo>
                <a:cubicBezTo>
                  <a:pt x="1" y="54"/>
                  <a:pt x="0" y="56"/>
                  <a:pt x="0" y="58"/>
                </a:cubicBezTo>
                <a:cubicBezTo>
                  <a:pt x="0" y="166"/>
                  <a:pt x="0" y="166"/>
                  <a:pt x="0" y="166"/>
                </a:cubicBezTo>
                <a:cubicBezTo>
                  <a:pt x="0" y="168"/>
                  <a:pt x="1" y="170"/>
                  <a:pt x="4" y="170"/>
                </a:cubicBezTo>
                <a:cubicBezTo>
                  <a:pt x="119" y="170"/>
                  <a:pt x="119" y="170"/>
                  <a:pt x="119" y="170"/>
                </a:cubicBezTo>
                <a:cubicBezTo>
                  <a:pt x="122" y="170"/>
                  <a:pt x="123" y="168"/>
                  <a:pt x="123" y="166"/>
                </a:cubicBezTo>
                <a:cubicBezTo>
                  <a:pt x="123" y="58"/>
                  <a:pt x="123" y="58"/>
                  <a:pt x="123" y="58"/>
                </a:cubicBezTo>
                <a:cubicBezTo>
                  <a:pt x="123" y="56"/>
                  <a:pt x="122" y="54"/>
                  <a:pt x="119" y="54"/>
                </a:cubicBezTo>
                <a:moveTo>
                  <a:pt x="31" y="101"/>
                </a:moveTo>
                <a:cubicBezTo>
                  <a:pt x="28" y="101"/>
                  <a:pt x="27" y="102"/>
                  <a:pt x="27" y="104"/>
                </a:cubicBezTo>
                <a:cubicBezTo>
                  <a:pt x="27" y="105"/>
                  <a:pt x="27" y="106"/>
                  <a:pt x="28" y="107"/>
                </a:cubicBezTo>
                <a:cubicBezTo>
                  <a:pt x="59" y="138"/>
                  <a:pt x="59" y="138"/>
                  <a:pt x="59" y="138"/>
                </a:cubicBezTo>
                <a:cubicBezTo>
                  <a:pt x="59" y="139"/>
                  <a:pt x="60" y="139"/>
                  <a:pt x="62" y="139"/>
                </a:cubicBezTo>
                <a:cubicBezTo>
                  <a:pt x="63" y="139"/>
                  <a:pt x="64" y="139"/>
                  <a:pt x="64" y="138"/>
                </a:cubicBezTo>
                <a:cubicBezTo>
                  <a:pt x="95" y="107"/>
                  <a:pt x="95" y="107"/>
                  <a:pt x="95" y="107"/>
                </a:cubicBezTo>
                <a:cubicBezTo>
                  <a:pt x="96" y="106"/>
                  <a:pt x="96" y="105"/>
                  <a:pt x="96" y="104"/>
                </a:cubicBezTo>
                <a:cubicBezTo>
                  <a:pt x="96" y="102"/>
                  <a:pt x="95" y="101"/>
                  <a:pt x="92" y="101"/>
                </a:cubicBezTo>
                <a:cubicBezTo>
                  <a:pt x="91" y="101"/>
                  <a:pt x="90" y="101"/>
                  <a:pt x="90" y="102"/>
                </a:cubicBezTo>
                <a:cubicBezTo>
                  <a:pt x="65" y="126"/>
                  <a:pt x="65" y="126"/>
                  <a:pt x="65" y="126"/>
                </a:cubicBezTo>
                <a:cubicBezTo>
                  <a:pt x="65" y="4"/>
                  <a:pt x="65" y="4"/>
                  <a:pt x="65" y="4"/>
                </a:cubicBezTo>
                <a:cubicBezTo>
                  <a:pt x="65" y="2"/>
                  <a:pt x="64" y="0"/>
                  <a:pt x="62" y="0"/>
                </a:cubicBezTo>
                <a:cubicBezTo>
                  <a:pt x="59" y="0"/>
                  <a:pt x="58" y="2"/>
                  <a:pt x="58" y="4"/>
                </a:cubicBezTo>
                <a:cubicBezTo>
                  <a:pt x="58" y="126"/>
                  <a:pt x="58" y="126"/>
                  <a:pt x="58" y="126"/>
                </a:cubicBezTo>
                <a:cubicBezTo>
                  <a:pt x="33" y="102"/>
                  <a:pt x="33" y="102"/>
                  <a:pt x="33" y="102"/>
                </a:cubicBezTo>
                <a:cubicBezTo>
                  <a:pt x="33" y="101"/>
                  <a:pt x="32" y="101"/>
                  <a:pt x="31" y="101"/>
                </a:cubicBezTo>
              </a:path>
            </a:pathLst>
          </a:custGeom>
          <a:solidFill>
            <a:srgbClr val="29AAE1"/>
          </a:solidFill>
          <a:ln>
            <a:noFill/>
          </a:ln>
        </p:spPr>
        <p:txBody>
          <a:bodyPr vert="horz" wrap="square" lIns="91440" tIns="45720" rIns="91440" bIns="45720" numCol="1" anchor="t" anchorCtr="0" compatLnSpc="1">
            <a:prstTxWarp prst="textNoShape">
              <a:avLst/>
            </a:prstTxWarp>
          </a:bodyPr>
          <a:lstStyle/>
          <a:p>
            <a:endParaRPr lang="en-AU" dirty="0"/>
          </a:p>
        </p:txBody>
      </p:sp>
      <p:grpSp>
        <p:nvGrpSpPr>
          <p:cNvPr id="8" name="Group 7">
            <a:extLst>
              <a:ext uri="{FF2B5EF4-FFF2-40B4-BE49-F238E27FC236}">
                <a16:creationId xmlns:a16="http://schemas.microsoft.com/office/drawing/2014/main" id="{5AF65B6E-3D49-417D-9541-87875D9CA0C7}"/>
              </a:ext>
            </a:extLst>
          </p:cNvPr>
          <p:cNvGrpSpPr>
            <a:grpSpLocks noChangeAspect="1"/>
          </p:cNvGrpSpPr>
          <p:nvPr/>
        </p:nvGrpSpPr>
        <p:grpSpPr>
          <a:xfrm>
            <a:off x="8679740" y="2976640"/>
            <a:ext cx="788192" cy="885825"/>
            <a:chOff x="7402367" y="3490762"/>
            <a:chExt cx="2689250" cy="3022367"/>
          </a:xfrm>
        </p:grpSpPr>
        <p:sp>
          <p:nvSpPr>
            <p:cNvPr id="9" name="Oval 8">
              <a:extLst>
                <a:ext uri="{FF2B5EF4-FFF2-40B4-BE49-F238E27FC236}">
                  <a16:creationId xmlns:a16="http://schemas.microsoft.com/office/drawing/2014/main" id="{80D8BFDC-3C5A-4737-829E-6A4FDCED71C9}"/>
                </a:ext>
              </a:extLst>
            </p:cNvPr>
            <p:cNvSpPr/>
            <p:nvPr/>
          </p:nvSpPr>
          <p:spPr>
            <a:xfrm>
              <a:off x="7402367" y="5801111"/>
              <a:ext cx="2689250" cy="712018"/>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DD0E0E96-D111-4A99-A497-A65B0AEB051B}"/>
                </a:ext>
              </a:extLst>
            </p:cNvPr>
            <p:cNvGrpSpPr/>
            <p:nvPr/>
          </p:nvGrpSpPr>
          <p:grpSpPr>
            <a:xfrm>
              <a:off x="8160264" y="3490762"/>
              <a:ext cx="1175182" cy="2686201"/>
              <a:chOff x="9152503" y="5787817"/>
              <a:chExt cx="1747411" cy="3994194"/>
            </a:xfrm>
            <a:solidFill>
              <a:schemeClr val="accent1"/>
            </a:solidFill>
          </p:grpSpPr>
          <p:sp>
            <p:nvSpPr>
              <p:cNvPr id="11" name="Freeform 58">
                <a:extLst>
                  <a:ext uri="{FF2B5EF4-FFF2-40B4-BE49-F238E27FC236}">
                    <a16:creationId xmlns:a16="http://schemas.microsoft.com/office/drawing/2014/main" id="{C5450786-F445-49E0-B22F-7DAA21FB3B03}"/>
                  </a:ext>
                </a:extLst>
              </p:cNvPr>
              <p:cNvSpPr/>
              <p:nvPr/>
            </p:nvSpPr>
            <p:spPr>
              <a:xfrm>
                <a:off x="9152503" y="6720151"/>
                <a:ext cx="1747411" cy="3061860"/>
              </a:xfrm>
              <a:custGeom>
                <a:avLst/>
                <a:gdLst>
                  <a:gd name="connsiteX0" fmla="*/ 320731 w 425006"/>
                  <a:gd name="connsiteY0" fmla="*/ 413 h 744708"/>
                  <a:gd name="connsiteX1" fmla="*/ 311244 w 425006"/>
                  <a:gd name="connsiteY1" fmla="*/ 9348 h 744708"/>
                  <a:gd name="connsiteX2" fmla="*/ 113161 w 425006"/>
                  <a:gd name="connsiteY2" fmla="*/ 9348 h 744708"/>
                  <a:gd name="connsiteX3" fmla="*/ 103674 w 425006"/>
                  <a:gd name="connsiteY3" fmla="*/ -157 h 744708"/>
                  <a:gd name="connsiteX4" fmla="*/ -206 w 425006"/>
                  <a:gd name="connsiteY4" fmla="*/ 142994 h 744708"/>
                  <a:gd name="connsiteX5" fmla="*/ -206 w 425006"/>
                  <a:gd name="connsiteY5" fmla="*/ 345933 h 744708"/>
                  <a:gd name="connsiteX6" fmla="*/ 58802 w 425006"/>
                  <a:gd name="connsiteY6" fmla="*/ 405056 h 744708"/>
                  <a:gd name="connsiteX7" fmla="*/ 73316 w 425006"/>
                  <a:gd name="connsiteY7" fmla="*/ 405056 h 744708"/>
                  <a:gd name="connsiteX8" fmla="*/ 73316 w 425006"/>
                  <a:gd name="connsiteY8" fmla="*/ 679666 h 744708"/>
                  <a:gd name="connsiteX9" fmla="*/ 138120 w 425006"/>
                  <a:gd name="connsiteY9" fmla="*/ 739731 h 744708"/>
                  <a:gd name="connsiteX10" fmla="*/ 198067 w 425006"/>
                  <a:gd name="connsiteY10" fmla="*/ 679666 h 744708"/>
                  <a:gd name="connsiteX11" fmla="*/ 198067 w 425006"/>
                  <a:gd name="connsiteY11" fmla="*/ 508570 h 744708"/>
                  <a:gd name="connsiteX12" fmla="*/ 210656 w 425006"/>
                  <a:gd name="connsiteY12" fmla="*/ 492658 h 744708"/>
                  <a:gd name="connsiteX13" fmla="*/ 226527 w 425006"/>
                  <a:gd name="connsiteY13" fmla="*/ 505272 h 744708"/>
                  <a:gd name="connsiteX14" fmla="*/ 226527 w 425006"/>
                  <a:gd name="connsiteY14" fmla="*/ 508570 h 744708"/>
                  <a:gd name="connsiteX15" fmla="*/ 226527 w 425006"/>
                  <a:gd name="connsiteY15" fmla="*/ 679666 h 744708"/>
                  <a:gd name="connsiteX16" fmla="*/ 286379 w 425006"/>
                  <a:gd name="connsiteY16" fmla="*/ 744502 h 744708"/>
                  <a:gd name="connsiteX17" fmla="*/ 351088 w 425006"/>
                  <a:gd name="connsiteY17" fmla="*/ 684543 h 744708"/>
                  <a:gd name="connsiteX18" fmla="*/ 351088 w 425006"/>
                  <a:gd name="connsiteY18" fmla="*/ 679666 h 744708"/>
                  <a:gd name="connsiteX19" fmla="*/ 351088 w 425006"/>
                  <a:gd name="connsiteY19" fmla="*/ 405247 h 744708"/>
                  <a:gd name="connsiteX20" fmla="*/ 365793 w 425006"/>
                  <a:gd name="connsiteY20" fmla="*/ 405247 h 744708"/>
                  <a:gd name="connsiteX21" fmla="*/ 424800 w 425006"/>
                  <a:gd name="connsiteY21" fmla="*/ 346124 h 744708"/>
                  <a:gd name="connsiteX22" fmla="*/ 424800 w 425006"/>
                  <a:gd name="connsiteY22" fmla="*/ 143564 h 744708"/>
                  <a:gd name="connsiteX23" fmla="*/ 320731 w 425006"/>
                  <a:gd name="connsiteY23" fmla="*/ 413 h 744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25006" h="744708">
                    <a:moveTo>
                      <a:pt x="320731" y="413"/>
                    </a:moveTo>
                    <a:cubicBezTo>
                      <a:pt x="317695" y="3455"/>
                      <a:pt x="314564" y="6497"/>
                      <a:pt x="311244" y="9348"/>
                    </a:cubicBezTo>
                    <a:cubicBezTo>
                      <a:pt x="254124" y="57940"/>
                      <a:pt x="170280" y="57940"/>
                      <a:pt x="113161" y="9348"/>
                    </a:cubicBezTo>
                    <a:cubicBezTo>
                      <a:pt x="109746" y="6497"/>
                      <a:pt x="106615" y="3455"/>
                      <a:pt x="103674" y="-157"/>
                    </a:cubicBezTo>
                    <a:cubicBezTo>
                      <a:pt x="41754" y="19976"/>
                      <a:pt x="-177" y="77768"/>
                      <a:pt x="-206" y="142994"/>
                    </a:cubicBezTo>
                    <a:lnTo>
                      <a:pt x="-206" y="345933"/>
                    </a:lnTo>
                    <a:cubicBezTo>
                      <a:pt x="-206" y="378584"/>
                      <a:pt x="26215" y="405056"/>
                      <a:pt x="58802" y="405056"/>
                    </a:cubicBezTo>
                    <a:lnTo>
                      <a:pt x="73316" y="405056"/>
                    </a:lnTo>
                    <a:lnTo>
                      <a:pt x="73316" y="679666"/>
                    </a:lnTo>
                    <a:cubicBezTo>
                      <a:pt x="74664" y="714180"/>
                      <a:pt x="103674" y="741071"/>
                      <a:pt x="138120" y="739731"/>
                    </a:cubicBezTo>
                    <a:cubicBezTo>
                      <a:pt x="170688" y="738457"/>
                      <a:pt x="196796" y="712298"/>
                      <a:pt x="198067" y="679666"/>
                    </a:cubicBezTo>
                    <a:lnTo>
                      <a:pt x="198067" y="508570"/>
                    </a:lnTo>
                    <a:cubicBezTo>
                      <a:pt x="197156" y="500699"/>
                      <a:pt x="202792" y="493570"/>
                      <a:pt x="210656" y="492658"/>
                    </a:cubicBezTo>
                    <a:cubicBezTo>
                      <a:pt x="218511" y="491755"/>
                      <a:pt x="225617" y="497401"/>
                      <a:pt x="226527" y="505272"/>
                    </a:cubicBezTo>
                    <a:cubicBezTo>
                      <a:pt x="226651" y="506365"/>
                      <a:pt x="226651" y="507477"/>
                      <a:pt x="226527" y="508570"/>
                    </a:cubicBezTo>
                    <a:lnTo>
                      <a:pt x="226527" y="679666"/>
                    </a:lnTo>
                    <a:cubicBezTo>
                      <a:pt x="225180" y="714133"/>
                      <a:pt x="251980" y="743162"/>
                      <a:pt x="286379" y="744502"/>
                    </a:cubicBezTo>
                    <a:cubicBezTo>
                      <a:pt x="320769" y="745852"/>
                      <a:pt x="349741" y="719000"/>
                      <a:pt x="351088" y="684543"/>
                    </a:cubicBezTo>
                    <a:cubicBezTo>
                      <a:pt x="351155" y="682917"/>
                      <a:pt x="351155" y="681292"/>
                      <a:pt x="351088" y="679666"/>
                    </a:cubicBezTo>
                    <a:lnTo>
                      <a:pt x="351088" y="405247"/>
                    </a:lnTo>
                    <a:lnTo>
                      <a:pt x="365793" y="405247"/>
                    </a:lnTo>
                    <a:cubicBezTo>
                      <a:pt x="398380" y="405247"/>
                      <a:pt x="424800" y="378775"/>
                      <a:pt x="424800" y="346124"/>
                    </a:cubicBezTo>
                    <a:lnTo>
                      <a:pt x="424800" y="143564"/>
                    </a:lnTo>
                    <a:cubicBezTo>
                      <a:pt x="424781" y="78281"/>
                      <a:pt x="382746" y="20460"/>
                      <a:pt x="320731" y="413"/>
                    </a:cubicBezTo>
                    <a:close/>
                  </a:path>
                </a:pathLst>
              </a:custGeom>
              <a:solidFill>
                <a:srgbClr val="29AAE1"/>
              </a:solidFill>
              <a:ln w="9468" cap="flat">
                <a:noFill/>
                <a:prstDash val="solid"/>
                <a:miter/>
              </a:ln>
            </p:spPr>
            <p:txBody>
              <a:bodyPr rtlCol="0" anchor="ctr"/>
              <a:lstStyle/>
              <a:p>
                <a:endParaRPr lang="en-US" dirty="0"/>
              </a:p>
            </p:txBody>
          </p:sp>
          <p:sp>
            <p:nvSpPr>
              <p:cNvPr id="12" name="Freeform 59">
                <a:extLst>
                  <a:ext uri="{FF2B5EF4-FFF2-40B4-BE49-F238E27FC236}">
                    <a16:creationId xmlns:a16="http://schemas.microsoft.com/office/drawing/2014/main" id="{CC04DE73-FF26-4DEB-9B66-E0B0688AF3A1}"/>
                  </a:ext>
                </a:extLst>
              </p:cNvPr>
              <p:cNvSpPr/>
              <p:nvPr/>
            </p:nvSpPr>
            <p:spPr>
              <a:xfrm>
                <a:off x="9537269" y="5787817"/>
                <a:ext cx="972809" cy="975755"/>
              </a:xfrm>
              <a:custGeom>
                <a:avLst/>
                <a:gdLst>
                  <a:gd name="connsiteX0" fmla="*/ 42536 w 236607"/>
                  <a:gd name="connsiteY0" fmla="*/ 209022 h 237324"/>
                  <a:gd name="connsiteX1" fmla="*/ 57715 w 236607"/>
                  <a:gd name="connsiteY1" fmla="*/ 219858 h 237324"/>
                  <a:gd name="connsiteX2" fmla="*/ 179904 w 236607"/>
                  <a:gd name="connsiteY2" fmla="*/ 219858 h 237324"/>
                  <a:gd name="connsiteX3" fmla="*/ 194324 w 236607"/>
                  <a:gd name="connsiteY3" fmla="*/ 209022 h 237324"/>
                  <a:gd name="connsiteX4" fmla="*/ 208563 w 236607"/>
                  <a:gd name="connsiteY4" fmla="*/ 42003 h 237324"/>
                  <a:gd name="connsiteX5" fmla="*/ 41872 w 236607"/>
                  <a:gd name="connsiteY5" fmla="*/ 27735 h 237324"/>
                  <a:gd name="connsiteX6" fmla="*/ 27632 w 236607"/>
                  <a:gd name="connsiteY6" fmla="*/ 194754 h 237324"/>
                  <a:gd name="connsiteX7" fmla="*/ 41872 w 236607"/>
                  <a:gd name="connsiteY7" fmla="*/ 209022 h 237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607" h="237324">
                    <a:moveTo>
                      <a:pt x="42536" y="209022"/>
                    </a:moveTo>
                    <a:cubicBezTo>
                      <a:pt x="47317" y="213014"/>
                      <a:pt x="52383" y="216636"/>
                      <a:pt x="57715" y="219858"/>
                    </a:cubicBezTo>
                    <a:cubicBezTo>
                      <a:pt x="95187" y="242937"/>
                      <a:pt x="142431" y="242937"/>
                      <a:pt x="179904" y="219858"/>
                    </a:cubicBezTo>
                    <a:cubicBezTo>
                      <a:pt x="184989" y="216636"/>
                      <a:pt x="189808" y="213004"/>
                      <a:pt x="194324" y="209022"/>
                    </a:cubicBezTo>
                    <a:cubicBezTo>
                      <a:pt x="244290" y="166837"/>
                      <a:pt x="250665" y="92058"/>
                      <a:pt x="208563" y="42003"/>
                    </a:cubicBezTo>
                    <a:cubicBezTo>
                      <a:pt x="166471" y="-8062"/>
                      <a:pt x="91838" y="-14449"/>
                      <a:pt x="41872" y="27735"/>
                    </a:cubicBezTo>
                    <a:cubicBezTo>
                      <a:pt x="-8095" y="69911"/>
                      <a:pt x="-14470" y="144689"/>
                      <a:pt x="27632" y="194754"/>
                    </a:cubicBezTo>
                    <a:cubicBezTo>
                      <a:pt x="31968" y="199906"/>
                      <a:pt x="36730" y="204678"/>
                      <a:pt x="41872" y="209022"/>
                    </a:cubicBezTo>
                    <a:close/>
                  </a:path>
                </a:pathLst>
              </a:custGeom>
              <a:solidFill>
                <a:srgbClr val="29AAE1"/>
              </a:solidFill>
              <a:ln w="9468" cap="flat">
                <a:noFill/>
                <a:prstDash val="solid"/>
                <a:miter/>
              </a:ln>
            </p:spPr>
            <p:txBody>
              <a:bodyPr rtlCol="0" anchor="ctr"/>
              <a:lstStyle/>
              <a:p>
                <a:endParaRPr lang="en-US" dirty="0"/>
              </a:p>
            </p:txBody>
          </p:sp>
        </p:grpSp>
      </p:grpSp>
      <p:sp>
        <p:nvSpPr>
          <p:cNvPr id="13" name="Speech Bubble: Rectangle 12">
            <a:extLst>
              <a:ext uri="{FF2B5EF4-FFF2-40B4-BE49-F238E27FC236}">
                <a16:creationId xmlns:a16="http://schemas.microsoft.com/office/drawing/2014/main" id="{A8EC9035-2A4F-4933-9427-5A522E02C3E9}"/>
              </a:ext>
            </a:extLst>
          </p:cNvPr>
          <p:cNvSpPr/>
          <p:nvPr/>
        </p:nvSpPr>
        <p:spPr>
          <a:xfrm>
            <a:off x="9643711" y="2976640"/>
            <a:ext cx="1710089" cy="1369117"/>
          </a:xfrm>
          <a:prstGeom prst="wedgeRectCallout">
            <a:avLst>
              <a:gd name="adj1" fmla="val -64084"/>
              <a:gd name="adj2" fmla="val -37729"/>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Arial Nova Light" panose="020B0304020202020204" pitchFamily="34" charset="0"/>
              </a:rPr>
              <a:t>“Referral pathways </a:t>
            </a:r>
            <a:br>
              <a:rPr lang="en-GB" sz="1000" dirty="0">
                <a:solidFill>
                  <a:schemeClr val="tx1"/>
                </a:solidFill>
                <a:latin typeface="Arial Nova Light" panose="020B0304020202020204" pitchFamily="34" charset="0"/>
              </a:rPr>
            </a:br>
            <a:r>
              <a:rPr lang="en-GB" sz="1000" dirty="0">
                <a:solidFill>
                  <a:schemeClr val="tx1"/>
                </a:solidFill>
                <a:latin typeface="Arial Nova Light" panose="020B0304020202020204" pitchFamily="34" charset="0"/>
              </a:rPr>
              <a:t>are terrible.”</a:t>
            </a:r>
          </a:p>
        </p:txBody>
      </p:sp>
    </p:spTree>
    <p:extLst>
      <p:ext uri="{BB962C8B-B14F-4D97-AF65-F5344CB8AC3E}">
        <p14:creationId xmlns:p14="http://schemas.microsoft.com/office/powerpoint/2010/main" val="22492875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A05C5-63A9-4269-9681-5EBA30B34FA0}"/>
              </a:ext>
            </a:extLst>
          </p:cNvPr>
          <p:cNvSpPr>
            <a:spLocks noGrp="1"/>
          </p:cNvSpPr>
          <p:nvPr>
            <p:ph type="title"/>
          </p:nvPr>
        </p:nvSpPr>
        <p:spPr>
          <a:xfrm>
            <a:off x="838200" y="365127"/>
            <a:ext cx="10515600" cy="462188"/>
          </a:xfrm>
        </p:spPr>
        <p:txBody>
          <a:bodyPr/>
          <a:lstStyle/>
          <a:p>
            <a:r>
              <a:rPr lang="en-AU" dirty="0"/>
              <a:t>6. Current referral arrangements are complex and inconsistent</a:t>
            </a:r>
            <a:endParaRPr lang="en-US" dirty="0"/>
          </a:p>
        </p:txBody>
      </p:sp>
      <p:sp>
        <p:nvSpPr>
          <p:cNvPr id="3" name="Content Placeholder 2">
            <a:extLst>
              <a:ext uri="{FF2B5EF4-FFF2-40B4-BE49-F238E27FC236}">
                <a16:creationId xmlns:a16="http://schemas.microsoft.com/office/drawing/2014/main" id="{347AB488-3383-47C8-AC4B-F75FFA6A3521}"/>
              </a:ext>
            </a:extLst>
          </p:cNvPr>
          <p:cNvSpPr>
            <a:spLocks noGrp="1"/>
          </p:cNvSpPr>
          <p:nvPr>
            <p:ph idx="1"/>
          </p:nvPr>
        </p:nvSpPr>
        <p:spPr>
          <a:xfrm>
            <a:off x="838200" y="1825625"/>
            <a:ext cx="7600950" cy="4351338"/>
          </a:xfrm>
        </p:spPr>
        <p:txBody>
          <a:bodyPr>
            <a:noAutofit/>
          </a:bodyPr>
          <a:lstStyle/>
          <a:p>
            <a:pPr marL="0" indent="0">
              <a:buNone/>
            </a:pPr>
            <a:r>
              <a:rPr lang="en-AU" b="1" dirty="0"/>
              <a:t>Awareness of CASP and its available services is patchy</a:t>
            </a:r>
          </a:p>
          <a:p>
            <a:pPr marL="0" indent="0">
              <a:buNone/>
            </a:pPr>
            <a:r>
              <a:rPr lang="en-AU" dirty="0"/>
              <a:t>Consultations elicited a view that stakeholders who have an awareness of the CASP and the services and supports it provides are strong advocates of the program and are a steady source of referrals to service providers.</a:t>
            </a:r>
          </a:p>
          <a:p>
            <a:pPr marL="0" indent="0">
              <a:buNone/>
            </a:pPr>
            <a:r>
              <a:rPr lang="en-AU" dirty="0"/>
              <a:t>However, CASP providers have highlighted that awareness of the CASP is quite limited across parts of the ACT health system, even within the ACT Health Directorate.</a:t>
            </a:r>
          </a:p>
          <a:p>
            <a:pPr marL="0" indent="0">
              <a:buNone/>
            </a:pPr>
            <a:r>
              <a:rPr lang="en-AU" dirty="0"/>
              <a:t>CASP providers indicated that when they proactively approach potential referrers and inform them about the services they can provide, this would typically lead to a short-term increase in referrals. However, smaller CASP providers indicated they were not funded to promote the program and didn’t have the resources to undertake community development activities to promote the services.</a:t>
            </a:r>
          </a:p>
          <a:p>
            <a:pPr marL="0" indent="0">
              <a:buNone/>
            </a:pPr>
            <a:r>
              <a:rPr lang="en-AU" dirty="0"/>
              <a:t>Numerous participants identified general practitioners and allied health professionals as key stakeholder groups who, with awareness of the CASP, and how to refer eligible clients when they need community supports, could more consistently refer. This would deliver substantial benefits for these clients and the community.</a:t>
            </a:r>
          </a:p>
          <a:p>
            <a:pPr marL="0" indent="0">
              <a:buNone/>
            </a:pPr>
            <a:r>
              <a:rPr lang="en-AU" dirty="0"/>
              <a:t>CASP providers also indicated that their efforts to promote their services and supports and drive additional referrals were often undone by workforce churn in referring organisations.</a:t>
            </a:r>
          </a:p>
          <a:p>
            <a:pPr marL="0" indent="0">
              <a:buNone/>
            </a:pPr>
            <a:endParaRPr lang="en-US" dirty="0">
              <a:solidFill>
                <a:srgbClr val="FF0000"/>
              </a:solidFill>
            </a:endParaRPr>
          </a:p>
        </p:txBody>
      </p:sp>
      <p:sp>
        <p:nvSpPr>
          <p:cNvPr id="4" name="Text Placeholder 3">
            <a:extLst>
              <a:ext uri="{FF2B5EF4-FFF2-40B4-BE49-F238E27FC236}">
                <a16:creationId xmlns:a16="http://schemas.microsoft.com/office/drawing/2014/main" id="{B0DFB4A1-08FD-4968-8D25-FDEB2BA3B29D}"/>
              </a:ext>
            </a:extLst>
          </p:cNvPr>
          <p:cNvSpPr>
            <a:spLocks noGrp="1"/>
          </p:cNvSpPr>
          <p:nvPr>
            <p:ph type="body" sz="quarter" idx="13"/>
          </p:nvPr>
        </p:nvSpPr>
        <p:spPr/>
        <p:txBody>
          <a:bodyPr/>
          <a:lstStyle/>
          <a:p>
            <a:r>
              <a:rPr lang="en-AU" dirty="0"/>
              <a:t>Service providers also find difficulties with referral arrangements</a:t>
            </a:r>
            <a:endParaRPr lang="en-US" dirty="0"/>
          </a:p>
        </p:txBody>
      </p:sp>
      <p:sp>
        <p:nvSpPr>
          <p:cNvPr id="5" name="Slide Number Placeholder 4">
            <a:extLst>
              <a:ext uri="{FF2B5EF4-FFF2-40B4-BE49-F238E27FC236}">
                <a16:creationId xmlns:a16="http://schemas.microsoft.com/office/drawing/2014/main" id="{6D6EF10C-FF34-4245-AD64-E76193AAB50E}"/>
              </a:ext>
            </a:extLst>
          </p:cNvPr>
          <p:cNvSpPr>
            <a:spLocks noGrp="1"/>
          </p:cNvSpPr>
          <p:nvPr>
            <p:ph type="sldNum" sz="quarter" idx="12"/>
          </p:nvPr>
        </p:nvSpPr>
        <p:spPr/>
        <p:txBody>
          <a:bodyPr/>
          <a:lstStyle/>
          <a:p>
            <a:fld id="{76D07C32-C9EA-42AD-AEC0-DB5F495AE52E}" type="slidenum">
              <a:rPr lang="en-US" smtClean="0"/>
              <a:t>26</a:t>
            </a:fld>
            <a:endParaRPr lang="en-US" dirty="0"/>
          </a:p>
        </p:txBody>
      </p:sp>
      <p:sp>
        <p:nvSpPr>
          <p:cNvPr id="6" name="Freeform 46">
            <a:extLst>
              <a:ext uri="{FF2B5EF4-FFF2-40B4-BE49-F238E27FC236}">
                <a16:creationId xmlns:a16="http://schemas.microsoft.com/office/drawing/2014/main" id="{0330CE5D-F9E9-475D-ABD7-0381447B61E8}"/>
              </a:ext>
            </a:extLst>
          </p:cNvPr>
          <p:cNvSpPr>
            <a:spLocks noChangeAspect="1" noEditPoints="1"/>
          </p:cNvSpPr>
          <p:nvPr/>
        </p:nvSpPr>
        <p:spPr bwMode="auto">
          <a:xfrm>
            <a:off x="11353801" y="220803"/>
            <a:ext cx="442595" cy="612000"/>
          </a:xfrm>
          <a:custGeom>
            <a:avLst/>
            <a:gdLst>
              <a:gd name="T0" fmla="*/ 119 w 123"/>
              <a:gd name="T1" fmla="*/ 54 h 170"/>
              <a:gd name="T2" fmla="*/ 77 w 123"/>
              <a:gd name="T3" fmla="*/ 54 h 170"/>
              <a:gd name="T4" fmla="*/ 73 w 123"/>
              <a:gd name="T5" fmla="*/ 58 h 170"/>
              <a:gd name="T6" fmla="*/ 77 w 123"/>
              <a:gd name="T7" fmla="*/ 62 h 170"/>
              <a:gd name="T8" fmla="*/ 116 w 123"/>
              <a:gd name="T9" fmla="*/ 62 h 170"/>
              <a:gd name="T10" fmla="*/ 116 w 123"/>
              <a:gd name="T11" fmla="*/ 162 h 170"/>
              <a:gd name="T12" fmla="*/ 7 w 123"/>
              <a:gd name="T13" fmla="*/ 162 h 170"/>
              <a:gd name="T14" fmla="*/ 7 w 123"/>
              <a:gd name="T15" fmla="*/ 62 h 170"/>
              <a:gd name="T16" fmla="*/ 46 w 123"/>
              <a:gd name="T17" fmla="*/ 62 h 170"/>
              <a:gd name="T18" fmla="*/ 50 w 123"/>
              <a:gd name="T19" fmla="*/ 58 h 170"/>
              <a:gd name="T20" fmla="*/ 46 w 123"/>
              <a:gd name="T21" fmla="*/ 54 h 170"/>
              <a:gd name="T22" fmla="*/ 4 w 123"/>
              <a:gd name="T23" fmla="*/ 54 h 170"/>
              <a:gd name="T24" fmla="*/ 0 w 123"/>
              <a:gd name="T25" fmla="*/ 58 h 170"/>
              <a:gd name="T26" fmla="*/ 0 w 123"/>
              <a:gd name="T27" fmla="*/ 166 h 170"/>
              <a:gd name="T28" fmla="*/ 4 w 123"/>
              <a:gd name="T29" fmla="*/ 170 h 170"/>
              <a:gd name="T30" fmla="*/ 119 w 123"/>
              <a:gd name="T31" fmla="*/ 170 h 170"/>
              <a:gd name="T32" fmla="*/ 123 w 123"/>
              <a:gd name="T33" fmla="*/ 166 h 170"/>
              <a:gd name="T34" fmla="*/ 123 w 123"/>
              <a:gd name="T35" fmla="*/ 58 h 170"/>
              <a:gd name="T36" fmla="*/ 119 w 123"/>
              <a:gd name="T37" fmla="*/ 54 h 170"/>
              <a:gd name="T38" fmla="*/ 31 w 123"/>
              <a:gd name="T39" fmla="*/ 101 h 170"/>
              <a:gd name="T40" fmla="*/ 27 w 123"/>
              <a:gd name="T41" fmla="*/ 104 h 170"/>
              <a:gd name="T42" fmla="*/ 28 w 123"/>
              <a:gd name="T43" fmla="*/ 107 h 170"/>
              <a:gd name="T44" fmla="*/ 59 w 123"/>
              <a:gd name="T45" fmla="*/ 138 h 170"/>
              <a:gd name="T46" fmla="*/ 62 w 123"/>
              <a:gd name="T47" fmla="*/ 139 h 170"/>
              <a:gd name="T48" fmla="*/ 64 w 123"/>
              <a:gd name="T49" fmla="*/ 138 h 170"/>
              <a:gd name="T50" fmla="*/ 95 w 123"/>
              <a:gd name="T51" fmla="*/ 107 h 170"/>
              <a:gd name="T52" fmla="*/ 96 w 123"/>
              <a:gd name="T53" fmla="*/ 104 h 170"/>
              <a:gd name="T54" fmla="*/ 92 w 123"/>
              <a:gd name="T55" fmla="*/ 101 h 170"/>
              <a:gd name="T56" fmla="*/ 90 w 123"/>
              <a:gd name="T57" fmla="*/ 102 h 170"/>
              <a:gd name="T58" fmla="*/ 65 w 123"/>
              <a:gd name="T59" fmla="*/ 126 h 170"/>
              <a:gd name="T60" fmla="*/ 65 w 123"/>
              <a:gd name="T61" fmla="*/ 4 h 170"/>
              <a:gd name="T62" fmla="*/ 62 w 123"/>
              <a:gd name="T63" fmla="*/ 0 h 170"/>
              <a:gd name="T64" fmla="*/ 58 w 123"/>
              <a:gd name="T65" fmla="*/ 4 h 170"/>
              <a:gd name="T66" fmla="*/ 58 w 123"/>
              <a:gd name="T67" fmla="*/ 126 h 170"/>
              <a:gd name="T68" fmla="*/ 33 w 123"/>
              <a:gd name="T69" fmla="*/ 102 h 170"/>
              <a:gd name="T70" fmla="*/ 31 w 123"/>
              <a:gd name="T71" fmla="*/ 101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23" h="170">
                <a:moveTo>
                  <a:pt x="119" y="54"/>
                </a:moveTo>
                <a:cubicBezTo>
                  <a:pt x="77" y="54"/>
                  <a:pt x="77" y="54"/>
                  <a:pt x="77" y="54"/>
                </a:cubicBezTo>
                <a:cubicBezTo>
                  <a:pt x="75" y="54"/>
                  <a:pt x="73" y="56"/>
                  <a:pt x="73" y="58"/>
                </a:cubicBezTo>
                <a:cubicBezTo>
                  <a:pt x="73" y="60"/>
                  <a:pt x="75" y="62"/>
                  <a:pt x="77" y="62"/>
                </a:cubicBezTo>
                <a:cubicBezTo>
                  <a:pt x="116" y="62"/>
                  <a:pt x="116" y="62"/>
                  <a:pt x="116" y="62"/>
                </a:cubicBezTo>
                <a:cubicBezTo>
                  <a:pt x="116" y="162"/>
                  <a:pt x="116" y="162"/>
                  <a:pt x="116" y="162"/>
                </a:cubicBezTo>
                <a:cubicBezTo>
                  <a:pt x="7" y="162"/>
                  <a:pt x="7" y="162"/>
                  <a:pt x="7" y="162"/>
                </a:cubicBezTo>
                <a:cubicBezTo>
                  <a:pt x="7" y="62"/>
                  <a:pt x="7" y="62"/>
                  <a:pt x="7" y="62"/>
                </a:cubicBezTo>
                <a:cubicBezTo>
                  <a:pt x="46" y="62"/>
                  <a:pt x="46" y="62"/>
                  <a:pt x="46" y="62"/>
                </a:cubicBezTo>
                <a:cubicBezTo>
                  <a:pt x="48" y="62"/>
                  <a:pt x="50" y="60"/>
                  <a:pt x="50" y="58"/>
                </a:cubicBezTo>
                <a:cubicBezTo>
                  <a:pt x="50" y="56"/>
                  <a:pt x="48" y="54"/>
                  <a:pt x="46" y="54"/>
                </a:cubicBezTo>
                <a:cubicBezTo>
                  <a:pt x="4" y="54"/>
                  <a:pt x="4" y="54"/>
                  <a:pt x="4" y="54"/>
                </a:cubicBezTo>
                <a:cubicBezTo>
                  <a:pt x="1" y="54"/>
                  <a:pt x="0" y="56"/>
                  <a:pt x="0" y="58"/>
                </a:cubicBezTo>
                <a:cubicBezTo>
                  <a:pt x="0" y="166"/>
                  <a:pt x="0" y="166"/>
                  <a:pt x="0" y="166"/>
                </a:cubicBezTo>
                <a:cubicBezTo>
                  <a:pt x="0" y="168"/>
                  <a:pt x="1" y="170"/>
                  <a:pt x="4" y="170"/>
                </a:cubicBezTo>
                <a:cubicBezTo>
                  <a:pt x="119" y="170"/>
                  <a:pt x="119" y="170"/>
                  <a:pt x="119" y="170"/>
                </a:cubicBezTo>
                <a:cubicBezTo>
                  <a:pt x="122" y="170"/>
                  <a:pt x="123" y="168"/>
                  <a:pt x="123" y="166"/>
                </a:cubicBezTo>
                <a:cubicBezTo>
                  <a:pt x="123" y="58"/>
                  <a:pt x="123" y="58"/>
                  <a:pt x="123" y="58"/>
                </a:cubicBezTo>
                <a:cubicBezTo>
                  <a:pt x="123" y="56"/>
                  <a:pt x="122" y="54"/>
                  <a:pt x="119" y="54"/>
                </a:cubicBezTo>
                <a:moveTo>
                  <a:pt x="31" y="101"/>
                </a:moveTo>
                <a:cubicBezTo>
                  <a:pt x="28" y="101"/>
                  <a:pt x="27" y="102"/>
                  <a:pt x="27" y="104"/>
                </a:cubicBezTo>
                <a:cubicBezTo>
                  <a:pt x="27" y="105"/>
                  <a:pt x="27" y="106"/>
                  <a:pt x="28" y="107"/>
                </a:cubicBezTo>
                <a:cubicBezTo>
                  <a:pt x="59" y="138"/>
                  <a:pt x="59" y="138"/>
                  <a:pt x="59" y="138"/>
                </a:cubicBezTo>
                <a:cubicBezTo>
                  <a:pt x="59" y="139"/>
                  <a:pt x="60" y="139"/>
                  <a:pt x="62" y="139"/>
                </a:cubicBezTo>
                <a:cubicBezTo>
                  <a:pt x="63" y="139"/>
                  <a:pt x="64" y="139"/>
                  <a:pt x="64" y="138"/>
                </a:cubicBezTo>
                <a:cubicBezTo>
                  <a:pt x="95" y="107"/>
                  <a:pt x="95" y="107"/>
                  <a:pt x="95" y="107"/>
                </a:cubicBezTo>
                <a:cubicBezTo>
                  <a:pt x="96" y="106"/>
                  <a:pt x="96" y="105"/>
                  <a:pt x="96" y="104"/>
                </a:cubicBezTo>
                <a:cubicBezTo>
                  <a:pt x="96" y="102"/>
                  <a:pt x="95" y="101"/>
                  <a:pt x="92" y="101"/>
                </a:cubicBezTo>
                <a:cubicBezTo>
                  <a:pt x="91" y="101"/>
                  <a:pt x="90" y="101"/>
                  <a:pt x="90" y="102"/>
                </a:cubicBezTo>
                <a:cubicBezTo>
                  <a:pt x="65" y="126"/>
                  <a:pt x="65" y="126"/>
                  <a:pt x="65" y="126"/>
                </a:cubicBezTo>
                <a:cubicBezTo>
                  <a:pt x="65" y="4"/>
                  <a:pt x="65" y="4"/>
                  <a:pt x="65" y="4"/>
                </a:cubicBezTo>
                <a:cubicBezTo>
                  <a:pt x="65" y="2"/>
                  <a:pt x="64" y="0"/>
                  <a:pt x="62" y="0"/>
                </a:cubicBezTo>
                <a:cubicBezTo>
                  <a:pt x="59" y="0"/>
                  <a:pt x="58" y="2"/>
                  <a:pt x="58" y="4"/>
                </a:cubicBezTo>
                <a:cubicBezTo>
                  <a:pt x="58" y="126"/>
                  <a:pt x="58" y="126"/>
                  <a:pt x="58" y="126"/>
                </a:cubicBezTo>
                <a:cubicBezTo>
                  <a:pt x="33" y="102"/>
                  <a:pt x="33" y="102"/>
                  <a:pt x="33" y="102"/>
                </a:cubicBezTo>
                <a:cubicBezTo>
                  <a:pt x="33" y="101"/>
                  <a:pt x="32" y="101"/>
                  <a:pt x="31" y="101"/>
                </a:cubicBezTo>
              </a:path>
            </a:pathLst>
          </a:custGeom>
          <a:solidFill>
            <a:srgbClr val="29AAE1"/>
          </a:solidFill>
          <a:ln>
            <a:noFill/>
          </a:ln>
        </p:spPr>
        <p:txBody>
          <a:bodyPr vert="horz" wrap="square" lIns="91440" tIns="45720" rIns="91440" bIns="45720" numCol="1" anchor="t" anchorCtr="0" compatLnSpc="1">
            <a:prstTxWarp prst="textNoShape">
              <a:avLst/>
            </a:prstTxWarp>
          </a:bodyPr>
          <a:lstStyle/>
          <a:p>
            <a:endParaRPr lang="en-AU" dirty="0"/>
          </a:p>
        </p:txBody>
      </p:sp>
      <p:grpSp>
        <p:nvGrpSpPr>
          <p:cNvPr id="8" name="Group 7">
            <a:extLst>
              <a:ext uri="{FF2B5EF4-FFF2-40B4-BE49-F238E27FC236}">
                <a16:creationId xmlns:a16="http://schemas.microsoft.com/office/drawing/2014/main" id="{5AF65B6E-3D49-417D-9541-87875D9CA0C7}"/>
              </a:ext>
            </a:extLst>
          </p:cNvPr>
          <p:cNvGrpSpPr>
            <a:grpSpLocks noChangeAspect="1"/>
          </p:cNvGrpSpPr>
          <p:nvPr/>
        </p:nvGrpSpPr>
        <p:grpSpPr>
          <a:xfrm>
            <a:off x="8487650" y="3434890"/>
            <a:ext cx="788192" cy="885825"/>
            <a:chOff x="7402367" y="3490762"/>
            <a:chExt cx="2689250" cy="3022367"/>
          </a:xfrm>
        </p:grpSpPr>
        <p:sp>
          <p:nvSpPr>
            <p:cNvPr id="9" name="Oval 8">
              <a:extLst>
                <a:ext uri="{FF2B5EF4-FFF2-40B4-BE49-F238E27FC236}">
                  <a16:creationId xmlns:a16="http://schemas.microsoft.com/office/drawing/2014/main" id="{80D8BFDC-3C5A-4737-829E-6A4FDCED71C9}"/>
                </a:ext>
              </a:extLst>
            </p:cNvPr>
            <p:cNvSpPr/>
            <p:nvPr/>
          </p:nvSpPr>
          <p:spPr>
            <a:xfrm>
              <a:off x="7402367" y="5801111"/>
              <a:ext cx="2689250" cy="712018"/>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DD0E0E96-D111-4A99-A497-A65B0AEB051B}"/>
                </a:ext>
              </a:extLst>
            </p:cNvPr>
            <p:cNvGrpSpPr/>
            <p:nvPr/>
          </p:nvGrpSpPr>
          <p:grpSpPr>
            <a:xfrm>
              <a:off x="8160264" y="3490762"/>
              <a:ext cx="1175182" cy="2686201"/>
              <a:chOff x="9152503" y="5787817"/>
              <a:chExt cx="1747411" cy="3994194"/>
            </a:xfrm>
            <a:solidFill>
              <a:schemeClr val="accent1"/>
            </a:solidFill>
          </p:grpSpPr>
          <p:sp>
            <p:nvSpPr>
              <p:cNvPr id="11" name="Freeform 58">
                <a:extLst>
                  <a:ext uri="{FF2B5EF4-FFF2-40B4-BE49-F238E27FC236}">
                    <a16:creationId xmlns:a16="http://schemas.microsoft.com/office/drawing/2014/main" id="{C5450786-F445-49E0-B22F-7DAA21FB3B03}"/>
                  </a:ext>
                </a:extLst>
              </p:cNvPr>
              <p:cNvSpPr/>
              <p:nvPr/>
            </p:nvSpPr>
            <p:spPr>
              <a:xfrm>
                <a:off x="9152503" y="6720151"/>
                <a:ext cx="1747411" cy="3061860"/>
              </a:xfrm>
              <a:custGeom>
                <a:avLst/>
                <a:gdLst>
                  <a:gd name="connsiteX0" fmla="*/ 320731 w 425006"/>
                  <a:gd name="connsiteY0" fmla="*/ 413 h 744708"/>
                  <a:gd name="connsiteX1" fmla="*/ 311244 w 425006"/>
                  <a:gd name="connsiteY1" fmla="*/ 9348 h 744708"/>
                  <a:gd name="connsiteX2" fmla="*/ 113161 w 425006"/>
                  <a:gd name="connsiteY2" fmla="*/ 9348 h 744708"/>
                  <a:gd name="connsiteX3" fmla="*/ 103674 w 425006"/>
                  <a:gd name="connsiteY3" fmla="*/ -157 h 744708"/>
                  <a:gd name="connsiteX4" fmla="*/ -206 w 425006"/>
                  <a:gd name="connsiteY4" fmla="*/ 142994 h 744708"/>
                  <a:gd name="connsiteX5" fmla="*/ -206 w 425006"/>
                  <a:gd name="connsiteY5" fmla="*/ 345933 h 744708"/>
                  <a:gd name="connsiteX6" fmla="*/ 58802 w 425006"/>
                  <a:gd name="connsiteY6" fmla="*/ 405056 h 744708"/>
                  <a:gd name="connsiteX7" fmla="*/ 73316 w 425006"/>
                  <a:gd name="connsiteY7" fmla="*/ 405056 h 744708"/>
                  <a:gd name="connsiteX8" fmla="*/ 73316 w 425006"/>
                  <a:gd name="connsiteY8" fmla="*/ 679666 h 744708"/>
                  <a:gd name="connsiteX9" fmla="*/ 138120 w 425006"/>
                  <a:gd name="connsiteY9" fmla="*/ 739731 h 744708"/>
                  <a:gd name="connsiteX10" fmla="*/ 198067 w 425006"/>
                  <a:gd name="connsiteY10" fmla="*/ 679666 h 744708"/>
                  <a:gd name="connsiteX11" fmla="*/ 198067 w 425006"/>
                  <a:gd name="connsiteY11" fmla="*/ 508570 h 744708"/>
                  <a:gd name="connsiteX12" fmla="*/ 210656 w 425006"/>
                  <a:gd name="connsiteY12" fmla="*/ 492658 h 744708"/>
                  <a:gd name="connsiteX13" fmla="*/ 226527 w 425006"/>
                  <a:gd name="connsiteY13" fmla="*/ 505272 h 744708"/>
                  <a:gd name="connsiteX14" fmla="*/ 226527 w 425006"/>
                  <a:gd name="connsiteY14" fmla="*/ 508570 h 744708"/>
                  <a:gd name="connsiteX15" fmla="*/ 226527 w 425006"/>
                  <a:gd name="connsiteY15" fmla="*/ 679666 h 744708"/>
                  <a:gd name="connsiteX16" fmla="*/ 286379 w 425006"/>
                  <a:gd name="connsiteY16" fmla="*/ 744502 h 744708"/>
                  <a:gd name="connsiteX17" fmla="*/ 351088 w 425006"/>
                  <a:gd name="connsiteY17" fmla="*/ 684543 h 744708"/>
                  <a:gd name="connsiteX18" fmla="*/ 351088 w 425006"/>
                  <a:gd name="connsiteY18" fmla="*/ 679666 h 744708"/>
                  <a:gd name="connsiteX19" fmla="*/ 351088 w 425006"/>
                  <a:gd name="connsiteY19" fmla="*/ 405247 h 744708"/>
                  <a:gd name="connsiteX20" fmla="*/ 365793 w 425006"/>
                  <a:gd name="connsiteY20" fmla="*/ 405247 h 744708"/>
                  <a:gd name="connsiteX21" fmla="*/ 424800 w 425006"/>
                  <a:gd name="connsiteY21" fmla="*/ 346124 h 744708"/>
                  <a:gd name="connsiteX22" fmla="*/ 424800 w 425006"/>
                  <a:gd name="connsiteY22" fmla="*/ 143564 h 744708"/>
                  <a:gd name="connsiteX23" fmla="*/ 320731 w 425006"/>
                  <a:gd name="connsiteY23" fmla="*/ 413 h 744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25006" h="744708">
                    <a:moveTo>
                      <a:pt x="320731" y="413"/>
                    </a:moveTo>
                    <a:cubicBezTo>
                      <a:pt x="317695" y="3455"/>
                      <a:pt x="314564" y="6497"/>
                      <a:pt x="311244" y="9348"/>
                    </a:cubicBezTo>
                    <a:cubicBezTo>
                      <a:pt x="254124" y="57940"/>
                      <a:pt x="170280" y="57940"/>
                      <a:pt x="113161" y="9348"/>
                    </a:cubicBezTo>
                    <a:cubicBezTo>
                      <a:pt x="109746" y="6497"/>
                      <a:pt x="106615" y="3455"/>
                      <a:pt x="103674" y="-157"/>
                    </a:cubicBezTo>
                    <a:cubicBezTo>
                      <a:pt x="41754" y="19976"/>
                      <a:pt x="-177" y="77768"/>
                      <a:pt x="-206" y="142994"/>
                    </a:cubicBezTo>
                    <a:lnTo>
                      <a:pt x="-206" y="345933"/>
                    </a:lnTo>
                    <a:cubicBezTo>
                      <a:pt x="-206" y="378584"/>
                      <a:pt x="26215" y="405056"/>
                      <a:pt x="58802" y="405056"/>
                    </a:cubicBezTo>
                    <a:lnTo>
                      <a:pt x="73316" y="405056"/>
                    </a:lnTo>
                    <a:lnTo>
                      <a:pt x="73316" y="679666"/>
                    </a:lnTo>
                    <a:cubicBezTo>
                      <a:pt x="74664" y="714180"/>
                      <a:pt x="103674" y="741071"/>
                      <a:pt x="138120" y="739731"/>
                    </a:cubicBezTo>
                    <a:cubicBezTo>
                      <a:pt x="170688" y="738457"/>
                      <a:pt x="196796" y="712298"/>
                      <a:pt x="198067" y="679666"/>
                    </a:cubicBezTo>
                    <a:lnTo>
                      <a:pt x="198067" y="508570"/>
                    </a:lnTo>
                    <a:cubicBezTo>
                      <a:pt x="197156" y="500699"/>
                      <a:pt x="202792" y="493570"/>
                      <a:pt x="210656" y="492658"/>
                    </a:cubicBezTo>
                    <a:cubicBezTo>
                      <a:pt x="218511" y="491755"/>
                      <a:pt x="225617" y="497401"/>
                      <a:pt x="226527" y="505272"/>
                    </a:cubicBezTo>
                    <a:cubicBezTo>
                      <a:pt x="226651" y="506365"/>
                      <a:pt x="226651" y="507477"/>
                      <a:pt x="226527" y="508570"/>
                    </a:cubicBezTo>
                    <a:lnTo>
                      <a:pt x="226527" y="679666"/>
                    </a:lnTo>
                    <a:cubicBezTo>
                      <a:pt x="225180" y="714133"/>
                      <a:pt x="251980" y="743162"/>
                      <a:pt x="286379" y="744502"/>
                    </a:cubicBezTo>
                    <a:cubicBezTo>
                      <a:pt x="320769" y="745852"/>
                      <a:pt x="349741" y="719000"/>
                      <a:pt x="351088" y="684543"/>
                    </a:cubicBezTo>
                    <a:cubicBezTo>
                      <a:pt x="351155" y="682917"/>
                      <a:pt x="351155" y="681292"/>
                      <a:pt x="351088" y="679666"/>
                    </a:cubicBezTo>
                    <a:lnTo>
                      <a:pt x="351088" y="405247"/>
                    </a:lnTo>
                    <a:lnTo>
                      <a:pt x="365793" y="405247"/>
                    </a:lnTo>
                    <a:cubicBezTo>
                      <a:pt x="398380" y="405247"/>
                      <a:pt x="424800" y="378775"/>
                      <a:pt x="424800" y="346124"/>
                    </a:cubicBezTo>
                    <a:lnTo>
                      <a:pt x="424800" y="143564"/>
                    </a:lnTo>
                    <a:cubicBezTo>
                      <a:pt x="424781" y="78281"/>
                      <a:pt x="382746" y="20460"/>
                      <a:pt x="320731" y="413"/>
                    </a:cubicBezTo>
                    <a:close/>
                  </a:path>
                </a:pathLst>
              </a:custGeom>
              <a:solidFill>
                <a:srgbClr val="29AAE1"/>
              </a:solidFill>
              <a:ln w="9468" cap="flat">
                <a:noFill/>
                <a:prstDash val="solid"/>
                <a:miter/>
              </a:ln>
            </p:spPr>
            <p:txBody>
              <a:bodyPr rtlCol="0" anchor="ctr"/>
              <a:lstStyle/>
              <a:p>
                <a:endParaRPr lang="en-US" dirty="0"/>
              </a:p>
            </p:txBody>
          </p:sp>
          <p:sp>
            <p:nvSpPr>
              <p:cNvPr id="12" name="Freeform 59">
                <a:extLst>
                  <a:ext uri="{FF2B5EF4-FFF2-40B4-BE49-F238E27FC236}">
                    <a16:creationId xmlns:a16="http://schemas.microsoft.com/office/drawing/2014/main" id="{CC04DE73-FF26-4DEB-9B66-E0B0688AF3A1}"/>
                  </a:ext>
                </a:extLst>
              </p:cNvPr>
              <p:cNvSpPr/>
              <p:nvPr/>
            </p:nvSpPr>
            <p:spPr>
              <a:xfrm>
                <a:off x="9537269" y="5787817"/>
                <a:ext cx="972809" cy="975755"/>
              </a:xfrm>
              <a:custGeom>
                <a:avLst/>
                <a:gdLst>
                  <a:gd name="connsiteX0" fmla="*/ 42536 w 236607"/>
                  <a:gd name="connsiteY0" fmla="*/ 209022 h 237324"/>
                  <a:gd name="connsiteX1" fmla="*/ 57715 w 236607"/>
                  <a:gd name="connsiteY1" fmla="*/ 219858 h 237324"/>
                  <a:gd name="connsiteX2" fmla="*/ 179904 w 236607"/>
                  <a:gd name="connsiteY2" fmla="*/ 219858 h 237324"/>
                  <a:gd name="connsiteX3" fmla="*/ 194324 w 236607"/>
                  <a:gd name="connsiteY3" fmla="*/ 209022 h 237324"/>
                  <a:gd name="connsiteX4" fmla="*/ 208563 w 236607"/>
                  <a:gd name="connsiteY4" fmla="*/ 42003 h 237324"/>
                  <a:gd name="connsiteX5" fmla="*/ 41872 w 236607"/>
                  <a:gd name="connsiteY5" fmla="*/ 27735 h 237324"/>
                  <a:gd name="connsiteX6" fmla="*/ 27632 w 236607"/>
                  <a:gd name="connsiteY6" fmla="*/ 194754 h 237324"/>
                  <a:gd name="connsiteX7" fmla="*/ 41872 w 236607"/>
                  <a:gd name="connsiteY7" fmla="*/ 209022 h 237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607" h="237324">
                    <a:moveTo>
                      <a:pt x="42536" y="209022"/>
                    </a:moveTo>
                    <a:cubicBezTo>
                      <a:pt x="47317" y="213014"/>
                      <a:pt x="52383" y="216636"/>
                      <a:pt x="57715" y="219858"/>
                    </a:cubicBezTo>
                    <a:cubicBezTo>
                      <a:pt x="95187" y="242937"/>
                      <a:pt x="142431" y="242937"/>
                      <a:pt x="179904" y="219858"/>
                    </a:cubicBezTo>
                    <a:cubicBezTo>
                      <a:pt x="184989" y="216636"/>
                      <a:pt x="189808" y="213004"/>
                      <a:pt x="194324" y="209022"/>
                    </a:cubicBezTo>
                    <a:cubicBezTo>
                      <a:pt x="244290" y="166837"/>
                      <a:pt x="250665" y="92058"/>
                      <a:pt x="208563" y="42003"/>
                    </a:cubicBezTo>
                    <a:cubicBezTo>
                      <a:pt x="166471" y="-8062"/>
                      <a:pt x="91838" y="-14449"/>
                      <a:pt x="41872" y="27735"/>
                    </a:cubicBezTo>
                    <a:cubicBezTo>
                      <a:pt x="-8095" y="69911"/>
                      <a:pt x="-14470" y="144689"/>
                      <a:pt x="27632" y="194754"/>
                    </a:cubicBezTo>
                    <a:cubicBezTo>
                      <a:pt x="31968" y="199906"/>
                      <a:pt x="36730" y="204678"/>
                      <a:pt x="41872" y="209022"/>
                    </a:cubicBezTo>
                    <a:close/>
                  </a:path>
                </a:pathLst>
              </a:custGeom>
              <a:solidFill>
                <a:srgbClr val="29AAE1"/>
              </a:solidFill>
              <a:ln w="9468" cap="flat">
                <a:noFill/>
                <a:prstDash val="solid"/>
                <a:miter/>
              </a:ln>
            </p:spPr>
            <p:txBody>
              <a:bodyPr rtlCol="0" anchor="ctr"/>
              <a:lstStyle/>
              <a:p>
                <a:endParaRPr lang="en-US" dirty="0"/>
              </a:p>
            </p:txBody>
          </p:sp>
        </p:grpSp>
      </p:grpSp>
      <p:sp>
        <p:nvSpPr>
          <p:cNvPr id="13" name="Speech Bubble: Rectangle 12">
            <a:extLst>
              <a:ext uri="{FF2B5EF4-FFF2-40B4-BE49-F238E27FC236}">
                <a16:creationId xmlns:a16="http://schemas.microsoft.com/office/drawing/2014/main" id="{A8EC9035-2A4F-4933-9427-5A522E02C3E9}"/>
              </a:ext>
            </a:extLst>
          </p:cNvPr>
          <p:cNvSpPr/>
          <p:nvPr/>
        </p:nvSpPr>
        <p:spPr>
          <a:xfrm>
            <a:off x="9422413" y="3419016"/>
            <a:ext cx="1931387" cy="901699"/>
          </a:xfrm>
          <a:prstGeom prst="wedgeRectCallout">
            <a:avLst>
              <a:gd name="adj1" fmla="val -57957"/>
              <a:gd name="adj2" fmla="val -34398"/>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Arial Nova Light" panose="020B0304020202020204" pitchFamily="34" charset="0"/>
              </a:rPr>
              <a:t>“I wasn’t aware that the program existed”</a:t>
            </a:r>
          </a:p>
        </p:txBody>
      </p:sp>
    </p:spTree>
    <p:extLst>
      <p:ext uri="{BB962C8B-B14F-4D97-AF65-F5344CB8AC3E}">
        <p14:creationId xmlns:p14="http://schemas.microsoft.com/office/powerpoint/2010/main" val="39583596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A05C5-63A9-4269-9681-5EBA30B34FA0}"/>
              </a:ext>
            </a:extLst>
          </p:cNvPr>
          <p:cNvSpPr>
            <a:spLocks noGrp="1"/>
          </p:cNvSpPr>
          <p:nvPr>
            <p:ph type="title"/>
          </p:nvPr>
        </p:nvSpPr>
        <p:spPr>
          <a:xfrm>
            <a:off x="838200" y="365127"/>
            <a:ext cx="10515600" cy="462188"/>
          </a:xfrm>
        </p:spPr>
        <p:txBody>
          <a:bodyPr/>
          <a:lstStyle/>
          <a:p>
            <a:r>
              <a:rPr lang="en-AU" dirty="0"/>
              <a:t>6. Current referral arrangements are complex and inconsistent</a:t>
            </a:r>
            <a:endParaRPr lang="en-US" dirty="0"/>
          </a:p>
        </p:txBody>
      </p:sp>
      <p:sp>
        <p:nvSpPr>
          <p:cNvPr id="3" name="Content Placeholder 2">
            <a:extLst>
              <a:ext uri="{FF2B5EF4-FFF2-40B4-BE49-F238E27FC236}">
                <a16:creationId xmlns:a16="http://schemas.microsoft.com/office/drawing/2014/main" id="{347AB488-3383-47C8-AC4B-F75FFA6A3521}"/>
              </a:ext>
            </a:extLst>
          </p:cNvPr>
          <p:cNvSpPr>
            <a:spLocks noGrp="1"/>
          </p:cNvSpPr>
          <p:nvPr>
            <p:ph idx="1"/>
          </p:nvPr>
        </p:nvSpPr>
        <p:spPr>
          <a:xfrm>
            <a:off x="838200" y="1825625"/>
            <a:ext cx="7600950" cy="4351338"/>
          </a:xfrm>
        </p:spPr>
        <p:txBody>
          <a:bodyPr>
            <a:noAutofit/>
          </a:bodyPr>
          <a:lstStyle/>
          <a:p>
            <a:pPr marL="0" indent="0">
              <a:buNone/>
            </a:pPr>
            <a:r>
              <a:rPr lang="en-AU" b="1" dirty="0"/>
              <a:t>The quality of referrals can be mixed</a:t>
            </a:r>
          </a:p>
          <a:p>
            <a:pPr marL="0" indent="0">
              <a:buNone/>
            </a:pPr>
            <a:r>
              <a:rPr lang="en-US" dirty="0"/>
              <a:t>CASP providers indicated that there are some cases where referrals are made that are lacking in detail about the individual client’s support needs. In some cases, these referral requests are also being made with urgency late in a day or at the end of a week creating pressure for clients to be accepted with insufficient information.</a:t>
            </a:r>
          </a:p>
          <a:p>
            <a:pPr marL="0" indent="0">
              <a:buNone/>
            </a:pPr>
            <a:r>
              <a:rPr lang="en-US" dirty="0"/>
              <a:t>Both referring organisations and CASP service providers indicated there was great value in </a:t>
            </a:r>
            <a:br>
              <a:rPr lang="en-US" dirty="0"/>
            </a:br>
            <a:r>
              <a:rPr lang="en-US" dirty="0"/>
              <a:t>“warm referrals”. In these cases, referrers pick up the phone to speak with a potential service provider about a prospective client and secure a verbal assurance that a referral would be accepted before formalising this through completion of the relevant intake forms.</a:t>
            </a:r>
          </a:p>
          <a:p>
            <a:pPr marL="0" indent="0">
              <a:buNone/>
            </a:pPr>
            <a:r>
              <a:rPr lang="en-US" dirty="0"/>
              <a:t>It was explained that this approach can save referrers a lot of time, </a:t>
            </a:r>
            <a:r>
              <a:rPr lang="en-GB" dirty="0"/>
              <a:t>by minimising wasted effort in completing referral and intake forms for referrals that would eventually be refused</a:t>
            </a:r>
            <a:r>
              <a:rPr lang="en-US" dirty="0"/>
              <a:t>.</a:t>
            </a:r>
          </a:p>
          <a:p>
            <a:pPr marL="0" indent="0">
              <a:buNone/>
            </a:pPr>
            <a:r>
              <a:rPr lang="en-US" b="1" dirty="0"/>
              <a:t>Culturally appropriate pathways and referrals</a:t>
            </a:r>
          </a:p>
          <a:p>
            <a:pPr marL="0" indent="0">
              <a:buNone/>
            </a:pPr>
            <a:r>
              <a:rPr lang="en-US" dirty="0"/>
              <a:t>One CASP provider indicated that there was an opportunity for the network to improve its accessibility for culturally and linguistically diverse (CALD) communities by better understanding cultural differences and the different ways these communities prefer to engage and communicate.</a:t>
            </a:r>
          </a:p>
          <a:p>
            <a:pPr marL="0" indent="0">
              <a:buNone/>
            </a:pPr>
            <a:endParaRPr lang="en-US" dirty="0">
              <a:solidFill>
                <a:srgbClr val="FF0000"/>
              </a:solidFill>
            </a:endParaRPr>
          </a:p>
          <a:p>
            <a:pPr marL="0" indent="0">
              <a:buNone/>
            </a:pPr>
            <a:endParaRPr lang="en-US" dirty="0">
              <a:solidFill>
                <a:srgbClr val="FF0000"/>
              </a:solidFill>
            </a:endParaRPr>
          </a:p>
          <a:p>
            <a:pPr marL="0" indent="0">
              <a:buNone/>
            </a:pPr>
            <a:endParaRPr lang="en-US" dirty="0">
              <a:solidFill>
                <a:srgbClr val="FF0000"/>
              </a:solidFill>
            </a:endParaRPr>
          </a:p>
        </p:txBody>
      </p:sp>
      <p:sp>
        <p:nvSpPr>
          <p:cNvPr id="4" name="Text Placeholder 3">
            <a:extLst>
              <a:ext uri="{FF2B5EF4-FFF2-40B4-BE49-F238E27FC236}">
                <a16:creationId xmlns:a16="http://schemas.microsoft.com/office/drawing/2014/main" id="{B0DFB4A1-08FD-4968-8D25-FDEB2BA3B29D}"/>
              </a:ext>
            </a:extLst>
          </p:cNvPr>
          <p:cNvSpPr>
            <a:spLocks noGrp="1"/>
          </p:cNvSpPr>
          <p:nvPr>
            <p:ph type="body" sz="quarter" idx="13"/>
          </p:nvPr>
        </p:nvSpPr>
        <p:spPr/>
        <p:txBody>
          <a:bodyPr/>
          <a:lstStyle/>
          <a:p>
            <a:r>
              <a:rPr lang="en-AU" dirty="0"/>
              <a:t>Service providers also find difficulties with referral arrangements</a:t>
            </a:r>
            <a:endParaRPr lang="en-US" dirty="0"/>
          </a:p>
        </p:txBody>
      </p:sp>
      <p:sp>
        <p:nvSpPr>
          <p:cNvPr id="5" name="Slide Number Placeholder 4">
            <a:extLst>
              <a:ext uri="{FF2B5EF4-FFF2-40B4-BE49-F238E27FC236}">
                <a16:creationId xmlns:a16="http://schemas.microsoft.com/office/drawing/2014/main" id="{6D6EF10C-FF34-4245-AD64-E76193AAB50E}"/>
              </a:ext>
            </a:extLst>
          </p:cNvPr>
          <p:cNvSpPr>
            <a:spLocks noGrp="1"/>
          </p:cNvSpPr>
          <p:nvPr>
            <p:ph type="sldNum" sz="quarter" idx="12"/>
          </p:nvPr>
        </p:nvSpPr>
        <p:spPr/>
        <p:txBody>
          <a:bodyPr/>
          <a:lstStyle/>
          <a:p>
            <a:fld id="{76D07C32-C9EA-42AD-AEC0-DB5F495AE52E}" type="slidenum">
              <a:rPr lang="en-US" smtClean="0"/>
              <a:t>27</a:t>
            </a:fld>
            <a:endParaRPr lang="en-US" dirty="0"/>
          </a:p>
        </p:txBody>
      </p:sp>
      <p:sp>
        <p:nvSpPr>
          <p:cNvPr id="6" name="Freeform 46">
            <a:extLst>
              <a:ext uri="{FF2B5EF4-FFF2-40B4-BE49-F238E27FC236}">
                <a16:creationId xmlns:a16="http://schemas.microsoft.com/office/drawing/2014/main" id="{0330CE5D-F9E9-475D-ABD7-0381447B61E8}"/>
              </a:ext>
            </a:extLst>
          </p:cNvPr>
          <p:cNvSpPr>
            <a:spLocks noChangeAspect="1" noEditPoints="1"/>
          </p:cNvSpPr>
          <p:nvPr/>
        </p:nvSpPr>
        <p:spPr bwMode="auto">
          <a:xfrm>
            <a:off x="11353801" y="220803"/>
            <a:ext cx="442595" cy="612000"/>
          </a:xfrm>
          <a:custGeom>
            <a:avLst/>
            <a:gdLst>
              <a:gd name="T0" fmla="*/ 119 w 123"/>
              <a:gd name="T1" fmla="*/ 54 h 170"/>
              <a:gd name="T2" fmla="*/ 77 w 123"/>
              <a:gd name="T3" fmla="*/ 54 h 170"/>
              <a:gd name="T4" fmla="*/ 73 w 123"/>
              <a:gd name="T5" fmla="*/ 58 h 170"/>
              <a:gd name="T6" fmla="*/ 77 w 123"/>
              <a:gd name="T7" fmla="*/ 62 h 170"/>
              <a:gd name="T8" fmla="*/ 116 w 123"/>
              <a:gd name="T9" fmla="*/ 62 h 170"/>
              <a:gd name="T10" fmla="*/ 116 w 123"/>
              <a:gd name="T11" fmla="*/ 162 h 170"/>
              <a:gd name="T12" fmla="*/ 7 w 123"/>
              <a:gd name="T13" fmla="*/ 162 h 170"/>
              <a:gd name="T14" fmla="*/ 7 w 123"/>
              <a:gd name="T15" fmla="*/ 62 h 170"/>
              <a:gd name="T16" fmla="*/ 46 w 123"/>
              <a:gd name="T17" fmla="*/ 62 h 170"/>
              <a:gd name="T18" fmla="*/ 50 w 123"/>
              <a:gd name="T19" fmla="*/ 58 h 170"/>
              <a:gd name="T20" fmla="*/ 46 w 123"/>
              <a:gd name="T21" fmla="*/ 54 h 170"/>
              <a:gd name="T22" fmla="*/ 4 w 123"/>
              <a:gd name="T23" fmla="*/ 54 h 170"/>
              <a:gd name="T24" fmla="*/ 0 w 123"/>
              <a:gd name="T25" fmla="*/ 58 h 170"/>
              <a:gd name="T26" fmla="*/ 0 w 123"/>
              <a:gd name="T27" fmla="*/ 166 h 170"/>
              <a:gd name="T28" fmla="*/ 4 w 123"/>
              <a:gd name="T29" fmla="*/ 170 h 170"/>
              <a:gd name="T30" fmla="*/ 119 w 123"/>
              <a:gd name="T31" fmla="*/ 170 h 170"/>
              <a:gd name="T32" fmla="*/ 123 w 123"/>
              <a:gd name="T33" fmla="*/ 166 h 170"/>
              <a:gd name="T34" fmla="*/ 123 w 123"/>
              <a:gd name="T35" fmla="*/ 58 h 170"/>
              <a:gd name="T36" fmla="*/ 119 w 123"/>
              <a:gd name="T37" fmla="*/ 54 h 170"/>
              <a:gd name="T38" fmla="*/ 31 w 123"/>
              <a:gd name="T39" fmla="*/ 101 h 170"/>
              <a:gd name="T40" fmla="*/ 27 w 123"/>
              <a:gd name="T41" fmla="*/ 104 h 170"/>
              <a:gd name="T42" fmla="*/ 28 w 123"/>
              <a:gd name="T43" fmla="*/ 107 h 170"/>
              <a:gd name="T44" fmla="*/ 59 w 123"/>
              <a:gd name="T45" fmla="*/ 138 h 170"/>
              <a:gd name="T46" fmla="*/ 62 w 123"/>
              <a:gd name="T47" fmla="*/ 139 h 170"/>
              <a:gd name="T48" fmla="*/ 64 w 123"/>
              <a:gd name="T49" fmla="*/ 138 h 170"/>
              <a:gd name="T50" fmla="*/ 95 w 123"/>
              <a:gd name="T51" fmla="*/ 107 h 170"/>
              <a:gd name="T52" fmla="*/ 96 w 123"/>
              <a:gd name="T53" fmla="*/ 104 h 170"/>
              <a:gd name="T54" fmla="*/ 92 w 123"/>
              <a:gd name="T55" fmla="*/ 101 h 170"/>
              <a:gd name="T56" fmla="*/ 90 w 123"/>
              <a:gd name="T57" fmla="*/ 102 h 170"/>
              <a:gd name="T58" fmla="*/ 65 w 123"/>
              <a:gd name="T59" fmla="*/ 126 h 170"/>
              <a:gd name="T60" fmla="*/ 65 w 123"/>
              <a:gd name="T61" fmla="*/ 4 h 170"/>
              <a:gd name="T62" fmla="*/ 62 w 123"/>
              <a:gd name="T63" fmla="*/ 0 h 170"/>
              <a:gd name="T64" fmla="*/ 58 w 123"/>
              <a:gd name="T65" fmla="*/ 4 h 170"/>
              <a:gd name="T66" fmla="*/ 58 w 123"/>
              <a:gd name="T67" fmla="*/ 126 h 170"/>
              <a:gd name="T68" fmla="*/ 33 w 123"/>
              <a:gd name="T69" fmla="*/ 102 h 170"/>
              <a:gd name="T70" fmla="*/ 31 w 123"/>
              <a:gd name="T71" fmla="*/ 101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23" h="170">
                <a:moveTo>
                  <a:pt x="119" y="54"/>
                </a:moveTo>
                <a:cubicBezTo>
                  <a:pt x="77" y="54"/>
                  <a:pt x="77" y="54"/>
                  <a:pt x="77" y="54"/>
                </a:cubicBezTo>
                <a:cubicBezTo>
                  <a:pt x="75" y="54"/>
                  <a:pt x="73" y="56"/>
                  <a:pt x="73" y="58"/>
                </a:cubicBezTo>
                <a:cubicBezTo>
                  <a:pt x="73" y="60"/>
                  <a:pt x="75" y="62"/>
                  <a:pt x="77" y="62"/>
                </a:cubicBezTo>
                <a:cubicBezTo>
                  <a:pt x="116" y="62"/>
                  <a:pt x="116" y="62"/>
                  <a:pt x="116" y="62"/>
                </a:cubicBezTo>
                <a:cubicBezTo>
                  <a:pt x="116" y="162"/>
                  <a:pt x="116" y="162"/>
                  <a:pt x="116" y="162"/>
                </a:cubicBezTo>
                <a:cubicBezTo>
                  <a:pt x="7" y="162"/>
                  <a:pt x="7" y="162"/>
                  <a:pt x="7" y="162"/>
                </a:cubicBezTo>
                <a:cubicBezTo>
                  <a:pt x="7" y="62"/>
                  <a:pt x="7" y="62"/>
                  <a:pt x="7" y="62"/>
                </a:cubicBezTo>
                <a:cubicBezTo>
                  <a:pt x="46" y="62"/>
                  <a:pt x="46" y="62"/>
                  <a:pt x="46" y="62"/>
                </a:cubicBezTo>
                <a:cubicBezTo>
                  <a:pt x="48" y="62"/>
                  <a:pt x="50" y="60"/>
                  <a:pt x="50" y="58"/>
                </a:cubicBezTo>
                <a:cubicBezTo>
                  <a:pt x="50" y="56"/>
                  <a:pt x="48" y="54"/>
                  <a:pt x="46" y="54"/>
                </a:cubicBezTo>
                <a:cubicBezTo>
                  <a:pt x="4" y="54"/>
                  <a:pt x="4" y="54"/>
                  <a:pt x="4" y="54"/>
                </a:cubicBezTo>
                <a:cubicBezTo>
                  <a:pt x="1" y="54"/>
                  <a:pt x="0" y="56"/>
                  <a:pt x="0" y="58"/>
                </a:cubicBezTo>
                <a:cubicBezTo>
                  <a:pt x="0" y="166"/>
                  <a:pt x="0" y="166"/>
                  <a:pt x="0" y="166"/>
                </a:cubicBezTo>
                <a:cubicBezTo>
                  <a:pt x="0" y="168"/>
                  <a:pt x="1" y="170"/>
                  <a:pt x="4" y="170"/>
                </a:cubicBezTo>
                <a:cubicBezTo>
                  <a:pt x="119" y="170"/>
                  <a:pt x="119" y="170"/>
                  <a:pt x="119" y="170"/>
                </a:cubicBezTo>
                <a:cubicBezTo>
                  <a:pt x="122" y="170"/>
                  <a:pt x="123" y="168"/>
                  <a:pt x="123" y="166"/>
                </a:cubicBezTo>
                <a:cubicBezTo>
                  <a:pt x="123" y="58"/>
                  <a:pt x="123" y="58"/>
                  <a:pt x="123" y="58"/>
                </a:cubicBezTo>
                <a:cubicBezTo>
                  <a:pt x="123" y="56"/>
                  <a:pt x="122" y="54"/>
                  <a:pt x="119" y="54"/>
                </a:cubicBezTo>
                <a:moveTo>
                  <a:pt x="31" y="101"/>
                </a:moveTo>
                <a:cubicBezTo>
                  <a:pt x="28" y="101"/>
                  <a:pt x="27" y="102"/>
                  <a:pt x="27" y="104"/>
                </a:cubicBezTo>
                <a:cubicBezTo>
                  <a:pt x="27" y="105"/>
                  <a:pt x="27" y="106"/>
                  <a:pt x="28" y="107"/>
                </a:cubicBezTo>
                <a:cubicBezTo>
                  <a:pt x="59" y="138"/>
                  <a:pt x="59" y="138"/>
                  <a:pt x="59" y="138"/>
                </a:cubicBezTo>
                <a:cubicBezTo>
                  <a:pt x="59" y="139"/>
                  <a:pt x="60" y="139"/>
                  <a:pt x="62" y="139"/>
                </a:cubicBezTo>
                <a:cubicBezTo>
                  <a:pt x="63" y="139"/>
                  <a:pt x="64" y="139"/>
                  <a:pt x="64" y="138"/>
                </a:cubicBezTo>
                <a:cubicBezTo>
                  <a:pt x="95" y="107"/>
                  <a:pt x="95" y="107"/>
                  <a:pt x="95" y="107"/>
                </a:cubicBezTo>
                <a:cubicBezTo>
                  <a:pt x="96" y="106"/>
                  <a:pt x="96" y="105"/>
                  <a:pt x="96" y="104"/>
                </a:cubicBezTo>
                <a:cubicBezTo>
                  <a:pt x="96" y="102"/>
                  <a:pt x="95" y="101"/>
                  <a:pt x="92" y="101"/>
                </a:cubicBezTo>
                <a:cubicBezTo>
                  <a:pt x="91" y="101"/>
                  <a:pt x="90" y="101"/>
                  <a:pt x="90" y="102"/>
                </a:cubicBezTo>
                <a:cubicBezTo>
                  <a:pt x="65" y="126"/>
                  <a:pt x="65" y="126"/>
                  <a:pt x="65" y="126"/>
                </a:cubicBezTo>
                <a:cubicBezTo>
                  <a:pt x="65" y="4"/>
                  <a:pt x="65" y="4"/>
                  <a:pt x="65" y="4"/>
                </a:cubicBezTo>
                <a:cubicBezTo>
                  <a:pt x="65" y="2"/>
                  <a:pt x="64" y="0"/>
                  <a:pt x="62" y="0"/>
                </a:cubicBezTo>
                <a:cubicBezTo>
                  <a:pt x="59" y="0"/>
                  <a:pt x="58" y="2"/>
                  <a:pt x="58" y="4"/>
                </a:cubicBezTo>
                <a:cubicBezTo>
                  <a:pt x="58" y="126"/>
                  <a:pt x="58" y="126"/>
                  <a:pt x="58" y="126"/>
                </a:cubicBezTo>
                <a:cubicBezTo>
                  <a:pt x="33" y="102"/>
                  <a:pt x="33" y="102"/>
                  <a:pt x="33" y="102"/>
                </a:cubicBezTo>
                <a:cubicBezTo>
                  <a:pt x="33" y="101"/>
                  <a:pt x="32" y="101"/>
                  <a:pt x="31" y="101"/>
                </a:cubicBezTo>
              </a:path>
            </a:pathLst>
          </a:custGeom>
          <a:solidFill>
            <a:srgbClr val="29AAE1"/>
          </a:solidFill>
          <a:ln>
            <a:noFill/>
          </a:ln>
        </p:spPr>
        <p:txBody>
          <a:bodyPr vert="horz" wrap="square" lIns="91440" tIns="45720" rIns="91440" bIns="45720" numCol="1" anchor="t" anchorCtr="0" compatLnSpc="1">
            <a:prstTxWarp prst="textNoShape">
              <a:avLst/>
            </a:prstTxWarp>
          </a:bodyPr>
          <a:lstStyle/>
          <a:p>
            <a:endParaRPr lang="en-AU" dirty="0"/>
          </a:p>
        </p:txBody>
      </p:sp>
      <p:grpSp>
        <p:nvGrpSpPr>
          <p:cNvPr id="8" name="Group 7">
            <a:extLst>
              <a:ext uri="{FF2B5EF4-FFF2-40B4-BE49-F238E27FC236}">
                <a16:creationId xmlns:a16="http://schemas.microsoft.com/office/drawing/2014/main" id="{5AF65B6E-3D49-417D-9541-87875D9CA0C7}"/>
              </a:ext>
            </a:extLst>
          </p:cNvPr>
          <p:cNvGrpSpPr>
            <a:grpSpLocks noChangeAspect="1"/>
          </p:cNvGrpSpPr>
          <p:nvPr/>
        </p:nvGrpSpPr>
        <p:grpSpPr>
          <a:xfrm>
            <a:off x="8610600" y="3134123"/>
            <a:ext cx="788192" cy="885825"/>
            <a:chOff x="7402367" y="3490762"/>
            <a:chExt cx="2689250" cy="3022367"/>
          </a:xfrm>
        </p:grpSpPr>
        <p:sp>
          <p:nvSpPr>
            <p:cNvPr id="9" name="Oval 8">
              <a:extLst>
                <a:ext uri="{FF2B5EF4-FFF2-40B4-BE49-F238E27FC236}">
                  <a16:creationId xmlns:a16="http://schemas.microsoft.com/office/drawing/2014/main" id="{80D8BFDC-3C5A-4737-829E-6A4FDCED71C9}"/>
                </a:ext>
              </a:extLst>
            </p:cNvPr>
            <p:cNvSpPr/>
            <p:nvPr/>
          </p:nvSpPr>
          <p:spPr>
            <a:xfrm>
              <a:off x="7402367" y="5801111"/>
              <a:ext cx="2689250" cy="712018"/>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DD0E0E96-D111-4A99-A497-A65B0AEB051B}"/>
                </a:ext>
              </a:extLst>
            </p:cNvPr>
            <p:cNvGrpSpPr/>
            <p:nvPr/>
          </p:nvGrpSpPr>
          <p:grpSpPr>
            <a:xfrm>
              <a:off x="8160264" y="3490762"/>
              <a:ext cx="1175182" cy="2686201"/>
              <a:chOff x="9152503" y="5787817"/>
              <a:chExt cx="1747411" cy="3994194"/>
            </a:xfrm>
            <a:solidFill>
              <a:schemeClr val="accent1"/>
            </a:solidFill>
          </p:grpSpPr>
          <p:sp>
            <p:nvSpPr>
              <p:cNvPr id="11" name="Freeform 58">
                <a:extLst>
                  <a:ext uri="{FF2B5EF4-FFF2-40B4-BE49-F238E27FC236}">
                    <a16:creationId xmlns:a16="http://schemas.microsoft.com/office/drawing/2014/main" id="{C5450786-F445-49E0-B22F-7DAA21FB3B03}"/>
                  </a:ext>
                </a:extLst>
              </p:cNvPr>
              <p:cNvSpPr/>
              <p:nvPr/>
            </p:nvSpPr>
            <p:spPr>
              <a:xfrm>
                <a:off x="9152503" y="6720151"/>
                <a:ext cx="1747411" cy="3061860"/>
              </a:xfrm>
              <a:custGeom>
                <a:avLst/>
                <a:gdLst>
                  <a:gd name="connsiteX0" fmla="*/ 320731 w 425006"/>
                  <a:gd name="connsiteY0" fmla="*/ 413 h 744708"/>
                  <a:gd name="connsiteX1" fmla="*/ 311244 w 425006"/>
                  <a:gd name="connsiteY1" fmla="*/ 9348 h 744708"/>
                  <a:gd name="connsiteX2" fmla="*/ 113161 w 425006"/>
                  <a:gd name="connsiteY2" fmla="*/ 9348 h 744708"/>
                  <a:gd name="connsiteX3" fmla="*/ 103674 w 425006"/>
                  <a:gd name="connsiteY3" fmla="*/ -157 h 744708"/>
                  <a:gd name="connsiteX4" fmla="*/ -206 w 425006"/>
                  <a:gd name="connsiteY4" fmla="*/ 142994 h 744708"/>
                  <a:gd name="connsiteX5" fmla="*/ -206 w 425006"/>
                  <a:gd name="connsiteY5" fmla="*/ 345933 h 744708"/>
                  <a:gd name="connsiteX6" fmla="*/ 58802 w 425006"/>
                  <a:gd name="connsiteY6" fmla="*/ 405056 h 744708"/>
                  <a:gd name="connsiteX7" fmla="*/ 73316 w 425006"/>
                  <a:gd name="connsiteY7" fmla="*/ 405056 h 744708"/>
                  <a:gd name="connsiteX8" fmla="*/ 73316 w 425006"/>
                  <a:gd name="connsiteY8" fmla="*/ 679666 h 744708"/>
                  <a:gd name="connsiteX9" fmla="*/ 138120 w 425006"/>
                  <a:gd name="connsiteY9" fmla="*/ 739731 h 744708"/>
                  <a:gd name="connsiteX10" fmla="*/ 198067 w 425006"/>
                  <a:gd name="connsiteY10" fmla="*/ 679666 h 744708"/>
                  <a:gd name="connsiteX11" fmla="*/ 198067 w 425006"/>
                  <a:gd name="connsiteY11" fmla="*/ 508570 h 744708"/>
                  <a:gd name="connsiteX12" fmla="*/ 210656 w 425006"/>
                  <a:gd name="connsiteY12" fmla="*/ 492658 h 744708"/>
                  <a:gd name="connsiteX13" fmla="*/ 226527 w 425006"/>
                  <a:gd name="connsiteY13" fmla="*/ 505272 h 744708"/>
                  <a:gd name="connsiteX14" fmla="*/ 226527 w 425006"/>
                  <a:gd name="connsiteY14" fmla="*/ 508570 h 744708"/>
                  <a:gd name="connsiteX15" fmla="*/ 226527 w 425006"/>
                  <a:gd name="connsiteY15" fmla="*/ 679666 h 744708"/>
                  <a:gd name="connsiteX16" fmla="*/ 286379 w 425006"/>
                  <a:gd name="connsiteY16" fmla="*/ 744502 h 744708"/>
                  <a:gd name="connsiteX17" fmla="*/ 351088 w 425006"/>
                  <a:gd name="connsiteY17" fmla="*/ 684543 h 744708"/>
                  <a:gd name="connsiteX18" fmla="*/ 351088 w 425006"/>
                  <a:gd name="connsiteY18" fmla="*/ 679666 h 744708"/>
                  <a:gd name="connsiteX19" fmla="*/ 351088 w 425006"/>
                  <a:gd name="connsiteY19" fmla="*/ 405247 h 744708"/>
                  <a:gd name="connsiteX20" fmla="*/ 365793 w 425006"/>
                  <a:gd name="connsiteY20" fmla="*/ 405247 h 744708"/>
                  <a:gd name="connsiteX21" fmla="*/ 424800 w 425006"/>
                  <a:gd name="connsiteY21" fmla="*/ 346124 h 744708"/>
                  <a:gd name="connsiteX22" fmla="*/ 424800 w 425006"/>
                  <a:gd name="connsiteY22" fmla="*/ 143564 h 744708"/>
                  <a:gd name="connsiteX23" fmla="*/ 320731 w 425006"/>
                  <a:gd name="connsiteY23" fmla="*/ 413 h 744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25006" h="744708">
                    <a:moveTo>
                      <a:pt x="320731" y="413"/>
                    </a:moveTo>
                    <a:cubicBezTo>
                      <a:pt x="317695" y="3455"/>
                      <a:pt x="314564" y="6497"/>
                      <a:pt x="311244" y="9348"/>
                    </a:cubicBezTo>
                    <a:cubicBezTo>
                      <a:pt x="254124" y="57940"/>
                      <a:pt x="170280" y="57940"/>
                      <a:pt x="113161" y="9348"/>
                    </a:cubicBezTo>
                    <a:cubicBezTo>
                      <a:pt x="109746" y="6497"/>
                      <a:pt x="106615" y="3455"/>
                      <a:pt x="103674" y="-157"/>
                    </a:cubicBezTo>
                    <a:cubicBezTo>
                      <a:pt x="41754" y="19976"/>
                      <a:pt x="-177" y="77768"/>
                      <a:pt x="-206" y="142994"/>
                    </a:cubicBezTo>
                    <a:lnTo>
                      <a:pt x="-206" y="345933"/>
                    </a:lnTo>
                    <a:cubicBezTo>
                      <a:pt x="-206" y="378584"/>
                      <a:pt x="26215" y="405056"/>
                      <a:pt x="58802" y="405056"/>
                    </a:cubicBezTo>
                    <a:lnTo>
                      <a:pt x="73316" y="405056"/>
                    </a:lnTo>
                    <a:lnTo>
                      <a:pt x="73316" y="679666"/>
                    </a:lnTo>
                    <a:cubicBezTo>
                      <a:pt x="74664" y="714180"/>
                      <a:pt x="103674" y="741071"/>
                      <a:pt x="138120" y="739731"/>
                    </a:cubicBezTo>
                    <a:cubicBezTo>
                      <a:pt x="170688" y="738457"/>
                      <a:pt x="196796" y="712298"/>
                      <a:pt x="198067" y="679666"/>
                    </a:cubicBezTo>
                    <a:lnTo>
                      <a:pt x="198067" y="508570"/>
                    </a:lnTo>
                    <a:cubicBezTo>
                      <a:pt x="197156" y="500699"/>
                      <a:pt x="202792" y="493570"/>
                      <a:pt x="210656" y="492658"/>
                    </a:cubicBezTo>
                    <a:cubicBezTo>
                      <a:pt x="218511" y="491755"/>
                      <a:pt x="225617" y="497401"/>
                      <a:pt x="226527" y="505272"/>
                    </a:cubicBezTo>
                    <a:cubicBezTo>
                      <a:pt x="226651" y="506365"/>
                      <a:pt x="226651" y="507477"/>
                      <a:pt x="226527" y="508570"/>
                    </a:cubicBezTo>
                    <a:lnTo>
                      <a:pt x="226527" y="679666"/>
                    </a:lnTo>
                    <a:cubicBezTo>
                      <a:pt x="225180" y="714133"/>
                      <a:pt x="251980" y="743162"/>
                      <a:pt x="286379" y="744502"/>
                    </a:cubicBezTo>
                    <a:cubicBezTo>
                      <a:pt x="320769" y="745852"/>
                      <a:pt x="349741" y="719000"/>
                      <a:pt x="351088" y="684543"/>
                    </a:cubicBezTo>
                    <a:cubicBezTo>
                      <a:pt x="351155" y="682917"/>
                      <a:pt x="351155" y="681292"/>
                      <a:pt x="351088" y="679666"/>
                    </a:cubicBezTo>
                    <a:lnTo>
                      <a:pt x="351088" y="405247"/>
                    </a:lnTo>
                    <a:lnTo>
                      <a:pt x="365793" y="405247"/>
                    </a:lnTo>
                    <a:cubicBezTo>
                      <a:pt x="398380" y="405247"/>
                      <a:pt x="424800" y="378775"/>
                      <a:pt x="424800" y="346124"/>
                    </a:cubicBezTo>
                    <a:lnTo>
                      <a:pt x="424800" y="143564"/>
                    </a:lnTo>
                    <a:cubicBezTo>
                      <a:pt x="424781" y="78281"/>
                      <a:pt x="382746" y="20460"/>
                      <a:pt x="320731" y="413"/>
                    </a:cubicBezTo>
                    <a:close/>
                  </a:path>
                </a:pathLst>
              </a:custGeom>
              <a:solidFill>
                <a:srgbClr val="29AAE1"/>
              </a:solidFill>
              <a:ln w="9468" cap="flat">
                <a:noFill/>
                <a:prstDash val="solid"/>
                <a:miter/>
              </a:ln>
            </p:spPr>
            <p:txBody>
              <a:bodyPr rtlCol="0" anchor="ctr"/>
              <a:lstStyle/>
              <a:p>
                <a:endParaRPr lang="en-US" dirty="0"/>
              </a:p>
            </p:txBody>
          </p:sp>
          <p:sp>
            <p:nvSpPr>
              <p:cNvPr id="12" name="Freeform 59">
                <a:extLst>
                  <a:ext uri="{FF2B5EF4-FFF2-40B4-BE49-F238E27FC236}">
                    <a16:creationId xmlns:a16="http://schemas.microsoft.com/office/drawing/2014/main" id="{CC04DE73-FF26-4DEB-9B66-E0B0688AF3A1}"/>
                  </a:ext>
                </a:extLst>
              </p:cNvPr>
              <p:cNvSpPr/>
              <p:nvPr/>
            </p:nvSpPr>
            <p:spPr>
              <a:xfrm>
                <a:off x="9537269" y="5787817"/>
                <a:ext cx="972809" cy="975755"/>
              </a:xfrm>
              <a:custGeom>
                <a:avLst/>
                <a:gdLst>
                  <a:gd name="connsiteX0" fmla="*/ 42536 w 236607"/>
                  <a:gd name="connsiteY0" fmla="*/ 209022 h 237324"/>
                  <a:gd name="connsiteX1" fmla="*/ 57715 w 236607"/>
                  <a:gd name="connsiteY1" fmla="*/ 219858 h 237324"/>
                  <a:gd name="connsiteX2" fmla="*/ 179904 w 236607"/>
                  <a:gd name="connsiteY2" fmla="*/ 219858 h 237324"/>
                  <a:gd name="connsiteX3" fmla="*/ 194324 w 236607"/>
                  <a:gd name="connsiteY3" fmla="*/ 209022 h 237324"/>
                  <a:gd name="connsiteX4" fmla="*/ 208563 w 236607"/>
                  <a:gd name="connsiteY4" fmla="*/ 42003 h 237324"/>
                  <a:gd name="connsiteX5" fmla="*/ 41872 w 236607"/>
                  <a:gd name="connsiteY5" fmla="*/ 27735 h 237324"/>
                  <a:gd name="connsiteX6" fmla="*/ 27632 w 236607"/>
                  <a:gd name="connsiteY6" fmla="*/ 194754 h 237324"/>
                  <a:gd name="connsiteX7" fmla="*/ 41872 w 236607"/>
                  <a:gd name="connsiteY7" fmla="*/ 209022 h 237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607" h="237324">
                    <a:moveTo>
                      <a:pt x="42536" y="209022"/>
                    </a:moveTo>
                    <a:cubicBezTo>
                      <a:pt x="47317" y="213014"/>
                      <a:pt x="52383" y="216636"/>
                      <a:pt x="57715" y="219858"/>
                    </a:cubicBezTo>
                    <a:cubicBezTo>
                      <a:pt x="95187" y="242937"/>
                      <a:pt x="142431" y="242937"/>
                      <a:pt x="179904" y="219858"/>
                    </a:cubicBezTo>
                    <a:cubicBezTo>
                      <a:pt x="184989" y="216636"/>
                      <a:pt x="189808" y="213004"/>
                      <a:pt x="194324" y="209022"/>
                    </a:cubicBezTo>
                    <a:cubicBezTo>
                      <a:pt x="244290" y="166837"/>
                      <a:pt x="250665" y="92058"/>
                      <a:pt x="208563" y="42003"/>
                    </a:cubicBezTo>
                    <a:cubicBezTo>
                      <a:pt x="166471" y="-8062"/>
                      <a:pt x="91838" y="-14449"/>
                      <a:pt x="41872" y="27735"/>
                    </a:cubicBezTo>
                    <a:cubicBezTo>
                      <a:pt x="-8095" y="69911"/>
                      <a:pt x="-14470" y="144689"/>
                      <a:pt x="27632" y="194754"/>
                    </a:cubicBezTo>
                    <a:cubicBezTo>
                      <a:pt x="31968" y="199906"/>
                      <a:pt x="36730" y="204678"/>
                      <a:pt x="41872" y="209022"/>
                    </a:cubicBezTo>
                    <a:close/>
                  </a:path>
                </a:pathLst>
              </a:custGeom>
              <a:solidFill>
                <a:srgbClr val="29AAE1"/>
              </a:solidFill>
              <a:ln w="9468" cap="flat">
                <a:noFill/>
                <a:prstDash val="solid"/>
                <a:miter/>
              </a:ln>
            </p:spPr>
            <p:txBody>
              <a:bodyPr rtlCol="0" anchor="ctr"/>
              <a:lstStyle/>
              <a:p>
                <a:endParaRPr lang="en-US" dirty="0"/>
              </a:p>
            </p:txBody>
          </p:sp>
        </p:grpSp>
      </p:grpSp>
      <p:sp>
        <p:nvSpPr>
          <p:cNvPr id="13" name="Speech Bubble: Rectangle 12">
            <a:extLst>
              <a:ext uri="{FF2B5EF4-FFF2-40B4-BE49-F238E27FC236}">
                <a16:creationId xmlns:a16="http://schemas.microsoft.com/office/drawing/2014/main" id="{A8EC9035-2A4F-4933-9427-5A522E02C3E9}"/>
              </a:ext>
            </a:extLst>
          </p:cNvPr>
          <p:cNvSpPr/>
          <p:nvPr/>
        </p:nvSpPr>
        <p:spPr>
          <a:xfrm>
            <a:off x="9545363" y="3118249"/>
            <a:ext cx="1931387" cy="1029545"/>
          </a:xfrm>
          <a:prstGeom prst="wedgeRectCallout">
            <a:avLst>
              <a:gd name="adj1" fmla="val -57957"/>
              <a:gd name="adj2" fmla="val -34398"/>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Arial Nova Light" panose="020B0304020202020204" pitchFamily="34" charset="0"/>
              </a:rPr>
              <a:t>“One of the reasons for our referral form is the </a:t>
            </a:r>
            <a:br>
              <a:rPr lang="en-GB" sz="1000" dirty="0">
                <a:solidFill>
                  <a:schemeClr val="tx1"/>
                </a:solidFill>
                <a:latin typeface="Arial Nova Light" panose="020B0304020202020204" pitchFamily="34" charset="0"/>
              </a:rPr>
            </a:br>
            <a:r>
              <a:rPr lang="en-GB" sz="1000" dirty="0">
                <a:solidFill>
                  <a:schemeClr val="tx1"/>
                </a:solidFill>
                <a:latin typeface="Arial Nova Light" panose="020B0304020202020204" pitchFamily="34" charset="0"/>
              </a:rPr>
              <a:t>“Friday afternoon special” where not enough information </a:t>
            </a:r>
            <a:br>
              <a:rPr lang="en-AU" sz="1000" dirty="0">
                <a:solidFill>
                  <a:schemeClr val="tx1"/>
                </a:solidFill>
                <a:latin typeface="Arial Nova Light" panose="020B0304020202020204" pitchFamily="34" charset="0"/>
              </a:rPr>
            </a:br>
            <a:r>
              <a:rPr lang="en-GB" sz="1000" dirty="0">
                <a:solidFill>
                  <a:schemeClr val="tx1"/>
                </a:solidFill>
                <a:latin typeface="Arial Nova Light" panose="020B0304020202020204" pitchFamily="34" charset="0"/>
              </a:rPr>
              <a:t>is provided to go with </a:t>
            </a:r>
            <a:br>
              <a:rPr lang="en-GB" sz="1000" dirty="0">
                <a:solidFill>
                  <a:schemeClr val="tx1"/>
                </a:solidFill>
                <a:latin typeface="Arial Nova Light" panose="020B0304020202020204" pitchFamily="34" charset="0"/>
              </a:rPr>
            </a:br>
            <a:r>
              <a:rPr lang="en-GB" sz="1000" dirty="0">
                <a:solidFill>
                  <a:schemeClr val="tx1"/>
                </a:solidFill>
                <a:latin typeface="Arial Nova Light" panose="020B0304020202020204" pitchFamily="34" charset="0"/>
              </a:rPr>
              <a:t>an urgent request.”</a:t>
            </a:r>
          </a:p>
        </p:txBody>
      </p:sp>
    </p:spTree>
    <p:extLst>
      <p:ext uri="{BB962C8B-B14F-4D97-AF65-F5344CB8AC3E}">
        <p14:creationId xmlns:p14="http://schemas.microsoft.com/office/powerpoint/2010/main" val="42801937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A05C5-63A9-4269-9681-5EBA30B34FA0}"/>
              </a:ext>
            </a:extLst>
          </p:cNvPr>
          <p:cNvSpPr>
            <a:spLocks noGrp="1"/>
          </p:cNvSpPr>
          <p:nvPr>
            <p:ph type="title"/>
          </p:nvPr>
        </p:nvSpPr>
        <p:spPr>
          <a:xfrm>
            <a:off x="838200" y="365127"/>
            <a:ext cx="10515600" cy="462188"/>
          </a:xfrm>
        </p:spPr>
        <p:txBody>
          <a:bodyPr/>
          <a:lstStyle/>
          <a:p>
            <a:r>
              <a:rPr lang="en-AU" dirty="0"/>
              <a:t>6. Current referral arrangements are complex and inconsistent</a:t>
            </a:r>
            <a:endParaRPr lang="en-US" dirty="0"/>
          </a:p>
        </p:txBody>
      </p:sp>
      <p:sp>
        <p:nvSpPr>
          <p:cNvPr id="3" name="Content Placeholder 2">
            <a:extLst>
              <a:ext uri="{FF2B5EF4-FFF2-40B4-BE49-F238E27FC236}">
                <a16:creationId xmlns:a16="http://schemas.microsoft.com/office/drawing/2014/main" id="{347AB488-3383-47C8-AC4B-F75FFA6A3521}"/>
              </a:ext>
            </a:extLst>
          </p:cNvPr>
          <p:cNvSpPr>
            <a:spLocks noGrp="1"/>
          </p:cNvSpPr>
          <p:nvPr>
            <p:ph idx="1"/>
          </p:nvPr>
        </p:nvSpPr>
        <p:spPr>
          <a:xfrm>
            <a:off x="838200" y="1825625"/>
            <a:ext cx="4074883" cy="4351338"/>
          </a:xfrm>
        </p:spPr>
        <p:txBody>
          <a:bodyPr anchor="ctr">
            <a:noAutofit/>
          </a:bodyPr>
          <a:lstStyle/>
          <a:p>
            <a:pPr marL="0" indent="0">
              <a:buNone/>
            </a:pPr>
            <a:r>
              <a:rPr lang="en-AU" dirty="0"/>
              <a:t>CASP service providers explained that when they accepted a new client, they would assess the full set of services and supports they might require.</a:t>
            </a:r>
          </a:p>
          <a:p>
            <a:pPr marL="0" indent="0">
              <a:buNone/>
            </a:pPr>
            <a:r>
              <a:rPr lang="en-AU" dirty="0"/>
              <a:t>In some cases, where the provider is not able to offer a client the full suite of CASP services they require, they will then seek to refer the client on to other providers who might offer these services.</a:t>
            </a:r>
          </a:p>
          <a:p>
            <a:pPr marL="0" indent="0">
              <a:buNone/>
            </a:pPr>
            <a:r>
              <a:rPr lang="en-AU" dirty="0"/>
              <a:t>In these cases, typically the initial CASP provider will maintain the primary case management responsibility for the client.</a:t>
            </a:r>
          </a:p>
          <a:p>
            <a:pPr marL="0" indent="0">
              <a:buNone/>
            </a:pPr>
            <a:r>
              <a:rPr lang="en-AU" dirty="0"/>
              <a:t>This allows CASP providers to work together where they have complementary services to provide a more person centred package of supports.</a:t>
            </a:r>
            <a:endParaRPr lang="en-US" dirty="0"/>
          </a:p>
        </p:txBody>
      </p:sp>
      <p:sp>
        <p:nvSpPr>
          <p:cNvPr id="4" name="Text Placeholder 3">
            <a:extLst>
              <a:ext uri="{FF2B5EF4-FFF2-40B4-BE49-F238E27FC236}">
                <a16:creationId xmlns:a16="http://schemas.microsoft.com/office/drawing/2014/main" id="{B0DFB4A1-08FD-4968-8D25-FDEB2BA3B29D}"/>
              </a:ext>
            </a:extLst>
          </p:cNvPr>
          <p:cNvSpPr>
            <a:spLocks noGrp="1"/>
          </p:cNvSpPr>
          <p:nvPr>
            <p:ph type="body" sz="quarter" idx="13"/>
          </p:nvPr>
        </p:nvSpPr>
        <p:spPr/>
        <p:txBody>
          <a:bodyPr/>
          <a:lstStyle/>
          <a:p>
            <a:r>
              <a:rPr lang="en-AU" dirty="0"/>
              <a:t>CASP providers can refer clients between each other to provide a package of supports</a:t>
            </a:r>
            <a:endParaRPr lang="en-US" dirty="0"/>
          </a:p>
        </p:txBody>
      </p:sp>
      <p:sp>
        <p:nvSpPr>
          <p:cNvPr id="5" name="Slide Number Placeholder 4">
            <a:extLst>
              <a:ext uri="{FF2B5EF4-FFF2-40B4-BE49-F238E27FC236}">
                <a16:creationId xmlns:a16="http://schemas.microsoft.com/office/drawing/2014/main" id="{6D6EF10C-FF34-4245-AD64-E76193AAB50E}"/>
              </a:ext>
            </a:extLst>
          </p:cNvPr>
          <p:cNvSpPr>
            <a:spLocks noGrp="1"/>
          </p:cNvSpPr>
          <p:nvPr>
            <p:ph type="sldNum" sz="quarter" idx="12"/>
          </p:nvPr>
        </p:nvSpPr>
        <p:spPr/>
        <p:txBody>
          <a:bodyPr/>
          <a:lstStyle/>
          <a:p>
            <a:fld id="{76D07C32-C9EA-42AD-AEC0-DB5F495AE52E}" type="slidenum">
              <a:rPr lang="en-US" smtClean="0"/>
              <a:t>28</a:t>
            </a:fld>
            <a:endParaRPr lang="en-US" dirty="0"/>
          </a:p>
        </p:txBody>
      </p:sp>
      <p:sp>
        <p:nvSpPr>
          <p:cNvPr id="7" name="Freeform 41">
            <a:extLst>
              <a:ext uri="{FF2B5EF4-FFF2-40B4-BE49-F238E27FC236}">
                <a16:creationId xmlns:a16="http://schemas.microsoft.com/office/drawing/2014/main" id="{81D5D25A-D26B-4F62-B0FE-11B2123F04A2}"/>
              </a:ext>
            </a:extLst>
          </p:cNvPr>
          <p:cNvSpPr>
            <a:spLocks noChangeAspect="1" noEditPoints="1"/>
          </p:cNvSpPr>
          <p:nvPr/>
        </p:nvSpPr>
        <p:spPr bwMode="auto">
          <a:xfrm>
            <a:off x="11221803" y="273031"/>
            <a:ext cx="612000" cy="612000"/>
          </a:xfrm>
          <a:custGeom>
            <a:avLst/>
            <a:gdLst>
              <a:gd name="T0" fmla="*/ 85 w 170"/>
              <a:gd name="T1" fmla="*/ 8 h 170"/>
              <a:gd name="T2" fmla="*/ 147 w 170"/>
              <a:gd name="T3" fmla="*/ 39 h 170"/>
              <a:gd name="T4" fmla="*/ 116 w 170"/>
              <a:gd name="T5" fmla="*/ 39 h 170"/>
              <a:gd name="T6" fmla="*/ 112 w 170"/>
              <a:gd name="T7" fmla="*/ 42 h 170"/>
              <a:gd name="T8" fmla="*/ 116 w 170"/>
              <a:gd name="T9" fmla="*/ 46 h 170"/>
              <a:gd name="T10" fmla="*/ 154 w 170"/>
              <a:gd name="T11" fmla="*/ 46 h 170"/>
              <a:gd name="T12" fmla="*/ 158 w 170"/>
              <a:gd name="T13" fmla="*/ 42 h 170"/>
              <a:gd name="T14" fmla="*/ 158 w 170"/>
              <a:gd name="T15" fmla="*/ 4 h 170"/>
              <a:gd name="T16" fmla="*/ 154 w 170"/>
              <a:gd name="T17" fmla="*/ 0 h 170"/>
              <a:gd name="T18" fmla="*/ 150 w 170"/>
              <a:gd name="T19" fmla="*/ 4 h 170"/>
              <a:gd name="T20" fmla="*/ 150 w 170"/>
              <a:gd name="T21" fmla="*/ 31 h 170"/>
              <a:gd name="T22" fmla="*/ 85 w 170"/>
              <a:gd name="T23" fmla="*/ 0 h 170"/>
              <a:gd name="T24" fmla="*/ 0 w 170"/>
              <a:gd name="T25" fmla="*/ 85 h 170"/>
              <a:gd name="T26" fmla="*/ 4 w 170"/>
              <a:gd name="T27" fmla="*/ 89 h 170"/>
              <a:gd name="T28" fmla="*/ 7 w 170"/>
              <a:gd name="T29" fmla="*/ 85 h 170"/>
              <a:gd name="T30" fmla="*/ 85 w 170"/>
              <a:gd name="T31" fmla="*/ 8 h 170"/>
              <a:gd name="T32" fmla="*/ 166 w 170"/>
              <a:gd name="T33" fmla="*/ 81 h 170"/>
              <a:gd name="T34" fmla="*/ 162 w 170"/>
              <a:gd name="T35" fmla="*/ 85 h 170"/>
              <a:gd name="T36" fmla="*/ 85 w 170"/>
              <a:gd name="T37" fmla="*/ 162 h 170"/>
              <a:gd name="T38" fmla="*/ 23 w 170"/>
              <a:gd name="T39" fmla="*/ 131 h 170"/>
              <a:gd name="T40" fmla="*/ 54 w 170"/>
              <a:gd name="T41" fmla="*/ 131 h 170"/>
              <a:gd name="T42" fmla="*/ 58 w 170"/>
              <a:gd name="T43" fmla="*/ 127 h 170"/>
              <a:gd name="T44" fmla="*/ 54 w 170"/>
              <a:gd name="T45" fmla="*/ 124 h 170"/>
              <a:gd name="T46" fmla="*/ 15 w 170"/>
              <a:gd name="T47" fmla="*/ 124 h 170"/>
              <a:gd name="T48" fmla="*/ 11 w 170"/>
              <a:gd name="T49" fmla="*/ 127 h 170"/>
              <a:gd name="T50" fmla="*/ 11 w 170"/>
              <a:gd name="T51" fmla="*/ 166 h 170"/>
              <a:gd name="T52" fmla="*/ 15 w 170"/>
              <a:gd name="T53" fmla="*/ 170 h 170"/>
              <a:gd name="T54" fmla="*/ 19 w 170"/>
              <a:gd name="T55" fmla="*/ 166 h 170"/>
              <a:gd name="T56" fmla="*/ 19 w 170"/>
              <a:gd name="T57" fmla="*/ 139 h 170"/>
              <a:gd name="T58" fmla="*/ 85 w 170"/>
              <a:gd name="T59" fmla="*/ 170 h 170"/>
              <a:gd name="T60" fmla="*/ 170 w 170"/>
              <a:gd name="T61" fmla="*/ 85 h 170"/>
              <a:gd name="T62" fmla="*/ 166 w 170"/>
              <a:gd name="T63" fmla="*/ 81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0" h="170">
                <a:moveTo>
                  <a:pt x="85" y="8"/>
                </a:moveTo>
                <a:cubicBezTo>
                  <a:pt x="110" y="8"/>
                  <a:pt x="132" y="20"/>
                  <a:pt x="147" y="39"/>
                </a:cubicBezTo>
                <a:cubicBezTo>
                  <a:pt x="116" y="39"/>
                  <a:pt x="116" y="39"/>
                  <a:pt x="116" y="39"/>
                </a:cubicBezTo>
                <a:cubicBezTo>
                  <a:pt x="113" y="39"/>
                  <a:pt x="112" y="40"/>
                  <a:pt x="112" y="42"/>
                </a:cubicBezTo>
                <a:cubicBezTo>
                  <a:pt x="112" y="45"/>
                  <a:pt x="113" y="46"/>
                  <a:pt x="116" y="46"/>
                </a:cubicBezTo>
                <a:cubicBezTo>
                  <a:pt x="154" y="46"/>
                  <a:pt x="154" y="46"/>
                  <a:pt x="154" y="46"/>
                </a:cubicBezTo>
                <a:cubicBezTo>
                  <a:pt x="156" y="46"/>
                  <a:pt x="158" y="45"/>
                  <a:pt x="158" y="42"/>
                </a:cubicBezTo>
                <a:cubicBezTo>
                  <a:pt x="158" y="4"/>
                  <a:pt x="158" y="4"/>
                  <a:pt x="158" y="4"/>
                </a:cubicBezTo>
                <a:cubicBezTo>
                  <a:pt x="158" y="2"/>
                  <a:pt x="156" y="0"/>
                  <a:pt x="154" y="0"/>
                </a:cubicBezTo>
                <a:cubicBezTo>
                  <a:pt x="152" y="0"/>
                  <a:pt x="150" y="2"/>
                  <a:pt x="150" y="4"/>
                </a:cubicBezTo>
                <a:cubicBezTo>
                  <a:pt x="150" y="31"/>
                  <a:pt x="150" y="31"/>
                  <a:pt x="150" y="31"/>
                </a:cubicBezTo>
                <a:cubicBezTo>
                  <a:pt x="135" y="12"/>
                  <a:pt x="111" y="0"/>
                  <a:pt x="85" y="0"/>
                </a:cubicBezTo>
                <a:cubicBezTo>
                  <a:pt x="38" y="0"/>
                  <a:pt x="0" y="38"/>
                  <a:pt x="0" y="85"/>
                </a:cubicBezTo>
                <a:cubicBezTo>
                  <a:pt x="0" y="87"/>
                  <a:pt x="1" y="89"/>
                  <a:pt x="4" y="89"/>
                </a:cubicBezTo>
                <a:cubicBezTo>
                  <a:pt x="6" y="89"/>
                  <a:pt x="7" y="87"/>
                  <a:pt x="7" y="85"/>
                </a:cubicBezTo>
                <a:cubicBezTo>
                  <a:pt x="7" y="42"/>
                  <a:pt x="42" y="8"/>
                  <a:pt x="85" y="8"/>
                </a:cubicBezTo>
                <a:moveTo>
                  <a:pt x="166" y="81"/>
                </a:moveTo>
                <a:cubicBezTo>
                  <a:pt x="164" y="81"/>
                  <a:pt x="162" y="83"/>
                  <a:pt x="162" y="85"/>
                </a:cubicBezTo>
                <a:cubicBezTo>
                  <a:pt x="162" y="128"/>
                  <a:pt x="127" y="162"/>
                  <a:pt x="85" y="162"/>
                </a:cubicBezTo>
                <a:cubicBezTo>
                  <a:pt x="59" y="162"/>
                  <a:pt x="37" y="150"/>
                  <a:pt x="23" y="131"/>
                </a:cubicBezTo>
                <a:cubicBezTo>
                  <a:pt x="54" y="131"/>
                  <a:pt x="54" y="131"/>
                  <a:pt x="54" y="131"/>
                </a:cubicBezTo>
                <a:cubicBezTo>
                  <a:pt x="56" y="131"/>
                  <a:pt x="58" y="130"/>
                  <a:pt x="58" y="127"/>
                </a:cubicBezTo>
                <a:cubicBezTo>
                  <a:pt x="58" y="125"/>
                  <a:pt x="56" y="124"/>
                  <a:pt x="54" y="124"/>
                </a:cubicBezTo>
                <a:cubicBezTo>
                  <a:pt x="15" y="124"/>
                  <a:pt x="15" y="124"/>
                  <a:pt x="15" y="124"/>
                </a:cubicBezTo>
                <a:cubicBezTo>
                  <a:pt x="13" y="124"/>
                  <a:pt x="11" y="125"/>
                  <a:pt x="11" y="127"/>
                </a:cubicBezTo>
                <a:cubicBezTo>
                  <a:pt x="11" y="166"/>
                  <a:pt x="11" y="166"/>
                  <a:pt x="11" y="166"/>
                </a:cubicBezTo>
                <a:cubicBezTo>
                  <a:pt x="11" y="168"/>
                  <a:pt x="13" y="170"/>
                  <a:pt x="15" y="170"/>
                </a:cubicBezTo>
                <a:cubicBezTo>
                  <a:pt x="17" y="170"/>
                  <a:pt x="19" y="168"/>
                  <a:pt x="19" y="166"/>
                </a:cubicBezTo>
                <a:cubicBezTo>
                  <a:pt x="19" y="139"/>
                  <a:pt x="19" y="139"/>
                  <a:pt x="19" y="139"/>
                </a:cubicBezTo>
                <a:cubicBezTo>
                  <a:pt x="35" y="158"/>
                  <a:pt x="58" y="170"/>
                  <a:pt x="85" y="170"/>
                </a:cubicBezTo>
                <a:cubicBezTo>
                  <a:pt x="132" y="170"/>
                  <a:pt x="170" y="132"/>
                  <a:pt x="170" y="85"/>
                </a:cubicBezTo>
                <a:cubicBezTo>
                  <a:pt x="170" y="83"/>
                  <a:pt x="168" y="81"/>
                  <a:pt x="166" y="81"/>
                </a:cubicBezTo>
              </a:path>
            </a:pathLst>
          </a:custGeom>
          <a:solidFill>
            <a:srgbClr val="29AAE1"/>
          </a:solidFill>
          <a:ln>
            <a:noFill/>
          </a:ln>
        </p:spPr>
        <p:txBody>
          <a:bodyPr vert="horz" wrap="square" lIns="91440" tIns="45720" rIns="91440" bIns="45720" numCol="1" anchor="t" anchorCtr="0" compatLnSpc="1">
            <a:prstTxWarp prst="textNoShape">
              <a:avLst/>
            </a:prstTxWarp>
          </a:bodyPr>
          <a:lstStyle/>
          <a:p>
            <a:endParaRPr lang="en-AU" dirty="0"/>
          </a:p>
        </p:txBody>
      </p:sp>
      <p:sp>
        <p:nvSpPr>
          <p:cNvPr id="22" name="Oval 21">
            <a:extLst>
              <a:ext uri="{FF2B5EF4-FFF2-40B4-BE49-F238E27FC236}">
                <a16:creationId xmlns:a16="http://schemas.microsoft.com/office/drawing/2014/main" id="{3BB09300-86C5-438F-A49E-F38450E4F180}"/>
              </a:ext>
            </a:extLst>
          </p:cNvPr>
          <p:cNvSpPr/>
          <p:nvPr/>
        </p:nvSpPr>
        <p:spPr>
          <a:xfrm>
            <a:off x="5446836" y="3659393"/>
            <a:ext cx="1046375" cy="1018095"/>
          </a:xfrm>
          <a:prstGeom prst="ellipse">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r>
              <a:rPr lang="en-AU" sz="1200" dirty="0">
                <a:latin typeface="Arial Nova Light" panose="020B0304020202020204" pitchFamily="34" charset="0"/>
              </a:rPr>
              <a:t>Primary </a:t>
            </a:r>
            <a:br>
              <a:rPr lang="en-AU" sz="1200" dirty="0">
                <a:latin typeface="Arial Nova Light" panose="020B0304020202020204" pitchFamily="34" charset="0"/>
              </a:rPr>
            </a:br>
            <a:r>
              <a:rPr lang="en-AU" sz="1200" dirty="0">
                <a:latin typeface="Arial Nova Light" panose="020B0304020202020204" pitchFamily="34" charset="0"/>
              </a:rPr>
              <a:t>CASP</a:t>
            </a:r>
          </a:p>
          <a:p>
            <a:r>
              <a:rPr lang="en-AU" sz="1200" dirty="0">
                <a:latin typeface="Arial Nova Light" panose="020B0304020202020204" pitchFamily="34" charset="0"/>
              </a:rPr>
              <a:t>provider</a:t>
            </a:r>
            <a:endParaRPr lang="en-US" sz="1200" dirty="0">
              <a:latin typeface="Arial Nova Light" panose="020B0304020202020204" pitchFamily="34" charset="0"/>
            </a:endParaRPr>
          </a:p>
        </p:txBody>
      </p:sp>
      <p:sp>
        <p:nvSpPr>
          <p:cNvPr id="23" name="Freeform 6">
            <a:extLst>
              <a:ext uri="{FF2B5EF4-FFF2-40B4-BE49-F238E27FC236}">
                <a16:creationId xmlns:a16="http://schemas.microsoft.com/office/drawing/2014/main" id="{346632AB-9EF3-4EDB-A0B1-8B6093BDD8A0}"/>
              </a:ext>
            </a:extLst>
          </p:cNvPr>
          <p:cNvSpPr>
            <a:spLocks noChangeAspect="1" noEditPoints="1"/>
          </p:cNvSpPr>
          <p:nvPr/>
        </p:nvSpPr>
        <p:spPr bwMode="auto">
          <a:xfrm>
            <a:off x="7241630" y="3924148"/>
            <a:ext cx="410212" cy="488584"/>
          </a:xfrm>
          <a:custGeom>
            <a:avLst/>
            <a:gdLst>
              <a:gd name="T0" fmla="*/ 109 w 142"/>
              <a:gd name="T1" fmla="*/ 130 h 169"/>
              <a:gd name="T2" fmla="*/ 100 w 142"/>
              <a:gd name="T3" fmla="*/ 105 h 169"/>
              <a:gd name="T4" fmla="*/ 107 w 142"/>
              <a:gd name="T5" fmla="*/ 88 h 169"/>
              <a:gd name="T6" fmla="*/ 108 w 142"/>
              <a:gd name="T7" fmla="*/ 88 h 169"/>
              <a:gd name="T8" fmla="*/ 117 w 142"/>
              <a:gd name="T9" fmla="*/ 54 h 169"/>
              <a:gd name="T10" fmla="*/ 115 w 142"/>
              <a:gd name="T11" fmla="*/ 53 h 169"/>
              <a:gd name="T12" fmla="*/ 109 w 142"/>
              <a:gd name="T13" fmla="*/ 19 h 169"/>
              <a:gd name="T14" fmla="*/ 32 w 142"/>
              <a:gd name="T15" fmla="*/ 19 h 169"/>
              <a:gd name="T16" fmla="*/ 25 w 142"/>
              <a:gd name="T17" fmla="*/ 53 h 169"/>
              <a:gd name="T18" fmla="*/ 23 w 142"/>
              <a:gd name="T19" fmla="*/ 54 h 169"/>
              <a:gd name="T20" fmla="*/ 33 w 142"/>
              <a:gd name="T21" fmla="*/ 88 h 169"/>
              <a:gd name="T22" fmla="*/ 33 w 142"/>
              <a:gd name="T23" fmla="*/ 88 h 169"/>
              <a:gd name="T24" fmla="*/ 41 w 142"/>
              <a:gd name="T25" fmla="*/ 105 h 169"/>
              <a:gd name="T26" fmla="*/ 29 w 142"/>
              <a:gd name="T27" fmla="*/ 131 h 169"/>
              <a:gd name="T28" fmla="*/ 4 w 142"/>
              <a:gd name="T29" fmla="*/ 169 h 169"/>
              <a:gd name="T30" fmla="*/ 142 w 142"/>
              <a:gd name="T31" fmla="*/ 165 h 169"/>
              <a:gd name="T32" fmla="*/ 8 w 142"/>
              <a:gd name="T33" fmla="*/ 163 h 169"/>
              <a:gd name="T34" fmla="*/ 33 w 142"/>
              <a:gd name="T35" fmla="*/ 137 h 169"/>
              <a:gd name="T36" fmla="*/ 48 w 142"/>
              <a:gd name="T37" fmla="*/ 103 h 169"/>
              <a:gd name="T38" fmla="*/ 39 w 142"/>
              <a:gd name="T39" fmla="*/ 84 h 169"/>
              <a:gd name="T40" fmla="*/ 28 w 142"/>
              <a:gd name="T41" fmla="*/ 69 h 169"/>
              <a:gd name="T42" fmla="*/ 30 w 142"/>
              <a:gd name="T43" fmla="*/ 59 h 169"/>
              <a:gd name="T44" fmla="*/ 33 w 142"/>
              <a:gd name="T45" fmla="*/ 54 h 169"/>
              <a:gd name="T46" fmla="*/ 70 w 142"/>
              <a:gd name="T47" fmla="*/ 7 h 169"/>
              <a:gd name="T48" fmla="*/ 108 w 142"/>
              <a:gd name="T49" fmla="*/ 54 h 169"/>
              <a:gd name="T50" fmla="*/ 111 w 142"/>
              <a:gd name="T51" fmla="*/ 59 h 169"/>
              <a:gd name="T52" fmla="*/ 113 w 142"/>
              <a:gd name="T53" fmla="*/ 69 h 169"/>
              <a:gd name="T54" fmla="*/ 102 w 142"/>
              <a:gd name="T55" fmla="*/ 84 h 169"/>
              <a:gd name="T56" fmla="*/ 93 w 142"/>
              <a:gd name="T57" fmla="*/ 103 h 169"/>
              <a:gd name="T58" fmla="*/ 106 w 142"/>
              <a:gd name="T59" fmla="*/ 136 h 169"/>
              <a:gd name="T60" fmla="*/ 134 w 142"/>
              <a:gd name="T61" fmla="*/ 162 h 169"/>
              <a:gd name="T62" fmla="*/ 8 w 142"/>
              <a:gd name="T63" fmla="*/ 163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2" h="169">
                <a:moveTo>
                  <a:pt x="110" y="130"/>
                </a:moveTo>
                <a:cubicBezTo>
                  <a:pt x="109" y="130"/>
                  <a:pt x="109" y="130"/>
                  <a:pt x="109" y="130"/>
                </a:cubicBezTo>
                <a:cubicBezTo>
                  <a:pt x="105" y="129"/>
                  <a:pt x="101" y="127"/>
                  <a:pt x="100" y="125"/>
                </a:cubicBezTo>
                <a:cubicBezTo>
                  <a:pt x="98" y="119"/>
                  <a:pt x="100" y="106"/>
                  <a:pt x="100" y="105"/>
                </a:cubicBezTo>
                <a:cubicBezTo>
                  <a:pt x="100" y="105"/>
                  <a:pt x="100" y="105"/>
                  <a:pt x="100" y="105"/>
                </a:cubicBezTo>
                <a:cubicBezTo>
                  <a:pt x="103" y="100"/>
                  <a:pt x="105" y="94"/>
                  <a:pt x="107" y="88"/>
                </a:cubicBezTo>
                <a:cubicBezTo>
                  <a:pt x="107" y="88"/>
                  <a:pt x="107" y="88"/>
                  <a:pt x="107" y="88"/>
                </a:cubicBezTo>
                <a:cubicBezTo>
                  <a:pt x="108" y="88"/>
                  <a:pt x="108" y="88"/>
                  <a:pt x="108" y="88"/>
                </a:cubicBezTo>
                <a:cubicBezTo>
                  <a:pt x="114" y="86"/>
                  <a:pt x="118" y="77"/>
                  <a:pt x="119" y="70"/>
                </a:cubicBezTo>
                <a:cubicBezTo>
                  <a:pt x="121" y="62"/>
                  <a:pt x="120" y="57"/>
                  <a:pt x="117" y="54"/>
                </a:cubicBezTo>
                <a:cubicBezTo>
                  <a:pt x="117" y="54"/>
                  <a:pt x="116" y="53"/>
                  <a:pt x="116" y="53"/>
                </a:cubicBezTo>
                <a:cubicBezTo>
                  <a:pt x="115" y="53"/>
                  <a:pt x="115" y="53"/>
                  <a:pt x="115" y="53"/>
                </a:cubicBezTo>
                <a:cubicBezTo>
                  <a:pt x="116" y="52"/>
                  <a:pt x="116" y="52"/>
                  <a:pt x="116" y="52"/>
                </a:cubicBezTo>
                <a:cubicBezTo>
                  <a:pt x="118" y="41"/>
                  <a:pt x="116" y="28"/>
                  <a:pt x="109" y="19"/>
                </a:cubicBezTo>
                <a:cubicBezTo>
                  <a:pt x="101" y="7"/>
                  <a:pt x="87" y="0"/>
                  <a:pt x="70" y="0"/>
                </a:cubicBezTo>
                <a:cubicBezTo>
                  <a:pt x="54" y="0"/>
                  <a:pt x="40" y="7"/>
                  <a:pt x="32" y="19"/>
                </a:cubicBezTo>
                <a:cubicBezTo>
                  <a:pt x="25" y="28"/>
                  <a:pt x="23" y="41"/>
                  <a:pt x="25" y="52"/>
                </a:cubicBezTo>
                <a:cubicBezTo>
                  <a:pt x="25" y="53"/>
                  <a:pt x="25" y="53"/>
                  <a:pt x="25" y="53"/>
                </a:cubicBezTo>
                <a:cubicBezTo>
                  <a:pt x="25" y="53"/>
                  <a:pt x="25" y="53"/>
                  <a:pt x="25" y="53"/>
                </a:cubicBezTo>
                <a:cubicBezTo>
                  <a:pt x="25" y="53"/>
                  <a:pt x="24" y="54"/>
                  <a:pt x="23" y="54"/>
                </a:cubicBezTo>
                <a:cubicBezTo>
                  <a:pt x="21" y="57"/>
                  <a:pt x="20" y="62"/>
                  <a:pt x="21" y="70"/>
                </a:cubicBezTo>
                <a:cubicBezTo>
                  <a:pt x="23" y="77"/>
                  <a:pt x="27" y="86"/>
                  <a:pt x="33" y="88"/>
                </a:cubicBezTo>
                <a:cubicBezTo>
                  <a:pt x="33" y="88"/>
                  <a:pt x="33" y="88"/>
                  <a:pt x="33" y="88"/>
                </a:cubicBezTo>
                <a:cubicBezTo>
                  <a:pt x="33" y="88"/>
                  <a:pt x="33" y="88"/>
                  <a:pt x="33" y="88"/>
                </a:cubicBezTo>
                <a:cubicBezTo>
                  <a:pt x="36" y="94"/>
                  <a:pt x="38" y="100"/>
                  <a:pt x="41" y="105"/>
                </a:cubicBezTo>
                <a:cubicBezTo>
                  <a:pt x="41" y="105"/>
                  <a:pt x="41" y="105"/>
                  <a:pt x="41" y="105"/>
                </a:cubicBezTo>
                <a:cubicBezTo>
                  <a:pt x="42" y="110"/>
                  <a:pt x="43" y="120"/>
                  <a:pt x="41" y="125"/>
                </a:cubicBezTo>
                <a:cubicBezTo>
                  <a:pt x="40" y="127"/>
                  <a:pt x="35" y="129"/>
                  <a:pt x="29" y="131"/>
                </a:cubicBezTo>
                <a:cubicBezTo>
                  <a:pt x="10" y="139"/>
                  <a:pt x="0" y="150"/>
                  <a:pt x="0" y="165"/>
                </a:cubicBezTo>
                <a:cubicBezTo>
                  <a:pt x="0" y="165"/>
                  <a:pt x="0" y="169"/>
                  <a:pt x="4" y="169"/>
                </a:cubicBezTo>
                <a:cubicBezTo>
                  <a:pt x="138" y="169"/>
                  <a:pt x="138" y="169"/>
                  <a:pt x="138" y="169"/>
                </a:cubicBezTo>
                <a:cubicBezTo>
                  <a:pt x="142" y="169"/>
                  <a:pt x="142" y="165"/>
                  <a:pt x="142" y="165"/>
                </a:cubicBezTo>
                <a:cubicBezTo>
                  <a:pt x="142" y="143"/>
                  <a:pt x="121" y="135"/>
                  <a:pt x="110" y="130"/>
                </a:cubicBezTo>
                <a:close/>
                <a:moveTo>
                  <a:pt x="8" y="163"/>
                </a:moveTo>
                <a:cubicBezTo>
                  <a:pt x="8" y="162"/>
                  <a:pt x="8" y="162"/>
                  <a:pt x="8" y="162"/>
                </a:cubicBezTo>
                <a:cubicBezTo>
                  <a:pt x="8" y="153"/>
                  <a:pt x="16" y="144"/>
                  <a:pt x="33" y="137"/>
                </a:cubicBezTo>
                <a:cubicBezTo>
                  <a:pt x="40" y="135"/>
                  <a:pt x="45" y="133"/>
                  <a:pt x="48" y="127"/>
                </a:cubicBezTo>
                <a:cubicBezTo>
                  <a:pt x="51" y="120"/>
                  <a:pt x="48" y="106"/>
                  <a:pt x="48" y="103"/>
                </a:cubicBezTo>
                <a:cubicBezTo>
                  <a:pt x="48" y="103"/>
                  <a:pt x="47" y="102"/>
                  <a:pt x="47" y="102"/>
                </a:cubicBezTo>
                <a:cubicBezTo>
                  <a:pt x="44" y="97"/>
                  <a:pt x="42" y="91"/>
                  <a:pt x="39" y="84"/>
                </a:cubicBezTo>
                <a:cubicBezTo>
                  <a:pt x="39" y="82"/>
                  <a:pt x="38" y="81"/>
                  <a:pt x="36" y="81"/>
                </a:cubicBezTo>
                <a:cubicBezTo>
                  <a:pt x="33" y="81"/>
                  <a:pt x="29" y="76"/>
                  <a:pt x="28" y="69"/>
                </a:cubicBezTo>
                <a:cubicBezTo>
                  <a:pt x="27" y="61"/>
                  <a:pt x="28" y="59"/>
                  <a:pt x="29" y="59"/>
                </a:cubicBezTo>
                <a:cubicBezTo>
                  <a:pt x="29" y="59"/>
                  <a:pt x="29" y="59"/>
                  <a:pt x="30" y="59"/>
                </a:cubicBezTo>
                <a:cubicBezTo>
                  <a:pt x="31" y="59"/>
                  <a:pt x="32" y="58"/>
                  <a:pt x="32" y="57"/>
                </a:cubicBezTo>
                <a:cubicBezTo>
                  <a:pt x="33" y="56"/>
                  <a:pt x="33" y="55"/>
                  <a:pt x="33" y="54"/>
                </a:cubicBezTo>
                <a:cubicBezTo>
                  <a:pt x="29" y="43"/>
                  <a:pt x="31" y="31"/>
                  <a:pt x="37" y="23"/>
                </a:cubicBezTo>
                <a:cubicBezTo>
                  <a:pt x="45" y="13"/>
                  <a:pt x="56" y="7"/>
                  <a:pt x="70" y="7"/>
                </a:cubicBezTo>
                <a:cubicBezTo>
                  <a:pt x="85" y="7"/>
                  <a:pt x="96" y="13"/>
                  <a:pt x="103" y="23"/>
                </a:cubicBezTo>
                <a:cubicBezTo>
                  <a:pt x="110" y="31"/>
                  <a:pt x="111" y="43"/>
                  <a:pt x="108" y="54"/>
                </a:cubicBezTo>
                <a:cubicBezTo>
                  <a:pt x="108" y="55"/>
                  <a:pt x="108" y="56"/>
                  <a:pt x="108" y="57"/>
                </a:cubicBezTo>
                <a:cubicBezTo>
                  <a:pt x="109" y="58"/>
                  <a:pt x="110" y="59"/>
                  <a:pt x="111" y="59"/>
                </a:cubicBezTo>
                <a:cubicBezTo>
                  <a:pt x="112" y="59"/>
                  <a:pt x="112" y="59"/>
                  <a:pt x="112" y="59"/>
                </a:cubicBezTo>
                <a:cubicBezTo>
                  <a:pt x="113" y="59"/>
                  <a:pt x="114" y="61"/>
                  <a:pt x="113" y="69"/>
                </a:cubicBezTo>
                <a:cubicBezTo>
                  <a:pt x="111" y="76"/>
                  <a:pt x="107" y="81"/>
                  <a:pt x="105" y="81"/>
                </a:cubicBezTo>
                <a:cubicBezTo>
                  <a:pt x="103" y="81"/>
                  <a:pt x="102" y="82"/>
                  <a:pt x="102" y="84"/>
                </a:cubicBezTo>
                <a:cubicBezTo>
                  <a:pt x="99" y="91"/>
                  <a:pt x="97" y="97"/>
                  <a:pt x="94" y="102"/>
                </a:cubicBezTo>
                <a:cubicBezTo>
                  <a:pt x="93" y="102"/>
                  <a:pt x="93" y="103"/>
                  <a:pt x="93" y="103"/>
                </a:cubicBezTo>
                <a:cubicBezTo>
                  <a:pt x="93" y="106"/>
                  <a:pt x="90" y="120"/>
                  <a:pt x="93" y="127"/>
                </a:cubicBezTo>
                <a:cubicBezTo>
                  <a:pt x="95" y="132"/>
                  <a:pt x="100" y="134"/>
                  <a:pt x="106" y="136"/>
                </a:cubicBezTo>
                <a:cubicBezTo>
                  <a:pt x="106" y="136"/>
                  <a:pt x="106" y="136"/>
                  <a:pt x="106" y="136"/>
                </a:cubicBezTo>
                <a:cubicBezTo>
                  <a:pt x="123" y="142"/>
                  <a:pt x="132" y="150"/>
                  <a:pt x="134" y="162"/>
                </a:cubicBezTo>
                <a:cubicBezTo>
                  <a:pt x="134" y="163"/>
                  <a:pt x="134" y="163"/>
                  <a:pt x="134" y="163"/>
                </a:cubicBezTo>
                <a:lnTo>
                  <a:pt x="8" y="163"/>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AU" dirty="0"/>
          </a:p>
        </p:txBody>
      </p:sp>
      <p:sp>
        <p:nvSpPr>
          <p:cNvPr id="24" name="Oval 23">
            <a:extLst>
              <a:ext uri="{FF2B5EF4-FFF2-40B4-BE49-F238E27FC236}">
                <a16:creationId xmlns:a16="http://schemas.microsoft.com/office/drawing/2014/main" id="{26AFF50E-5630-4D82-8B1A-13DDB99E753F}"/>
              </a:ext>
            </a:extLst>
          </p:cNvPr>
          <p:cNvSpPr/>
          <p:nvPr/>
        </p:nvSpPr>
        <p:spPr>
          <a:xfrm>
            <a:off x="10070969" y="2111629"/>
            <a:ext cx="367646" cy="36512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53A12009-7F21-4221-8668-96E227271134}"/>
              </a:ext>
            </a:extLst>
          </p:cNvPr>
          <p:cNvSpPr/>
          <p:nvPr/>
        </p:nvSpPr>
        <p:spPr>
          <a:xfrm>
            <a:off x="10064685" y="5860131"/>
            <a:ext cx="367646" cy="36512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3A7DA4B7-E73F-4DD1-B572-7FDBB01186FD}"/>
              </a:ext>
            </a:extLst>
          </p:cNvPr>
          <p:cNvSpPr/>
          <p:nvPr/>
        </p:nvSpPr>
        <p:spPr>
          <a:xfrm>
            <a:off x="10985374" y="3985879"/>
            <a:ext cx="367646" cy="36512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9DB3D7CC-886B-44E4-8458-72AC63FD4E23}"/>
              </a:ext>
            </a:extLst>
          </p:cNvPr>
          <p:cNvSpPr/>
          <p:nvPr/>
        </p:nvSpPr>
        <p:spPr>
          <a:xfrm>
            <a:off x="10504612" y="2736379"/>
            <a:ext cx="367646" cy="36512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35B68B27-99FC-46C9-ABF7-5A3D24BA8F36}"/>
              </a:ext>
            </a:extLst>
          </p:cNvPr>
          <p:cNvSpPr/>
          <p:nvPr/>
        </p:nvSpPr>
        <p:spPr>
          <a:xfrm>
            <a:off x="10801551" y="3361129"/>
            <a:ext cx="367646" cy="36512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a:extLst>
              <a:ext uri="{FF2B5EF4-FFF2-40B4-BE49-F238E27FC236}">
                <a16:creationId xmlns:a16="http://schemas.microsoft.com/office/drawing/2014/main" id="{995EFDB4-A06E-4C99-9C2B-5339320E1E45}"/>
              </a:ext>
            </a:extLst>
          </p:cNvPr>
          <p:cNvSpPr/>
          <p:nvPr/>
        </p:nvSpPr>
        <p:spPr>
          <a:xfrm>
            <a:off x="10801551" y="4610629"/>
            <a:ext cx="367646" cy="36512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a:extLst>
              <a:ext uri="{FF2B5EF4-FFF2-40B4-BE49-F238E27FC236}">
                <a16:creationId xmlns:a16="http://schemas.microsoft.com/office/drawing/2014/main" id="{D83E7F51-3C4D-4D06-8EBC-8B73B1F2052F}"/>
              </a:ext>
            </a:extLst>
          </p:cNvPr>
          <p:cNvSpPr/>
          <p:nvPr/>
        </p:nvSpPr>
        <p:spPr>
          <a:xfrm>
            <a:off x="10504612" y="5235379"/>
            <a:ext cx="367646" cy="36512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a:extLst>
              <a:ext uri="{FF2B5EF4-FFF2-40B4-BE49-F238E27FC236}">
                <a16:creationId xmlns:a16="http://schemas.microsoft.com/office/drawing/2014/main" id="{00A3FB8A-5020-44A9-97FD-36C4ED51F419}"/>
              </a:ext>
            </a:extLst>
          </p:cNvPr>
          <p:cNvSpPr/>
          <p:nvPr/>
        </p:nvSpPr>
        <p:spPr>
          <a:xfrm>
            <a:off x="10198092" y="3726254"/>
            <a:ext cx="367646" cy="36512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a:extLst>
              <a:ext uri="{FF2B5EF4-FFF2-40B4-BE49-F238E27FC236}">
                <a16:creationId xmlns:a16="http://schemas.microsoft.com/office/drawing/2014/main" id="{4B6D740E-0062-43CD-BBF3-72658D766495}"/>
              </a:ext>
            </a:extLst>
          </p:cNvPr>
          <p:cNvSpPr/>
          <p:nvPr/>
        </p:nvSpPr>
        <p:spPr>
          <a:xfrm>
            <a:off x="10196530" y="4335434"/>
            <a:ext cx="367646" cy="365125"/>
          </a:xfrm>
          <a:prstGeom prst="ellipse">
            <a:avLst/>
          </a:prstGeom>
          <a:solidFill>
            <a:schemeClr val="accent6">
              <a:lumMod val="20000"/>
              <a:lumOff val="8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a:extLst>
              <a:ext uri="{FF2B5EF4-FFF2-40B4-BE49-F238E27FC236}">
                <a16:creationId xmlns:a16="http://schemas.microsoft.com/office/drawing/2014/main" id="{6A7E38E7-EDDC-454F-82F0-F49B5921C7DA}"/>
              </a:ext>
            </a:extLst>
          </p:cNvPr>
          <p:cNvSpPr/>
          <p:nvPr/>
        </p:nvSpPr>
        <p:spPr>
          <a:xfrm>
            <a:off x="9976572" y="4934520"/>
            <a:ext cx="367646" cy="365125"/>
          </a:xfrm>
          <a:prstGeom prst="ellipse">
            <a:avLst/>
          </a:prstGeom>
          <a:solidFill>
            <a:schemeClr val="accent6">
              <a:lumMod val="20000"/>
              <a:lumOff val="8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a:extLst>
              <a:ext uri="{FF2B5EF4-FFF2-40B4-BE49-F238E27FC236}">
                <a16:creationId xmlns:a16="http://schemas.microsoft.com/office/drawing/2014/main" id="{AF05671E-D58B-4BC1-871B-FF01D23A9EB4}"/>
              </a:ext>
            </a:extLst>
          </p:cNvPr>
          <p:cNvSpPr/>
          <p:nvPr/>
        </p:nvSpPr>
        <p:spPr>
          <a:xfrm>
            <a:off x="9976572" y="3137332"/>
            <a:ext cx="367646" cy="36512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a:extLst>
              <a:ext uri="{FF2B5EF4-FFF2-40B4-BE49-F238E27FC236}">
                <a16:creationId xmlns:a16="http://schemas.microsoft.com/office/drawing/2014/main" id="{F1C96615-3D27-4D4A-8799-65D219CAE04B}"/>
              </a:ext>
            </a:extLst>
          </p:cNvPr>
          <p:cNvSpPr/>
          <p:nvPr/>
        </p:nvSpPr>
        <p:spPr>
          <a:xfrm>
            <a:off x="9610498" y="2576846"/>
            <a:ext cx="367646" cy="365125"/>
          </a:xfrm>
          <a:prstGeom prst="ellipse">
            <a:avLst/>
          </a:prstGeom>
          <a:solidFill>
            <a:schemeClr val="accent6">
              <a:lumMod val="20000"/>
              <a:lumOff val="8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a:extLst>
              <a:ext uri="{FF2B5EF4-FFF2-40B4-BE49-F238E27FC236}">
                <a16:creationId xmlns:a16="http://schemas.microsoft.com/office/drawing/2014/main" id="{EF9BDB54-7CD0-4C52-9D45-36639A884270}"/>
              </a:ext>
            </a:extLst>
          </p:cNvPr>
          <p:cNvSpPr/>
          <p:nvPr/>
        </p:nvSpPr>
        <p:spPr>
          <a:xfrm>
            <a:off x="9608926" y="5436671"/>
            <a:ext cx="367646" cy="36512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extBox 36">
            <a:extLst>
              <a:ext uri="{FF2B5EF4-FFF2-40B4-BE49-F238E27FC236}">
                <a16:creationId xmlns:a16="http://schemas.microsoft.com/office/drawing/2014/main" id="{F7155578-02FB-435F-8444-90B4A14CF328}"/>
              </a:ext>
            </a:extLst>
          </p:cNvPr>
          <p:cNvSpPr txBox="1"/>
          <p:nvPr/>
        </p:nvSpPr>
        <p:spPr>
          <a:xfrm>
            <a:off x="8846319" y="2628603"/>
            <a:ext cx="784189" cy="261610"/>
          </a:xfrm>
          <a:prstGeom prst="rect">
            <a:avLst/>
          </a:prstGeom>
          <a:noFill/>
        </p:spPr>
        <p:txBody>
          <a:bodyPr wrap="none" rtlCol="0">
            <a:spAutoFit/>
          </a:bodyPr>
          <a:lstStyle/>
          <a:p>
            <a:r>
              <a:rPr lang="en-AU" sz="1100" dirty="0">
                <a:latin typeface="Arial Nova Light" panose="020B0304020202020204" pitchFamily="34" charset="0"/>
              </a:rPr>
              <a:t>Advocacy</a:t>
            </a:r>
            <a:endParaRPr lang="en-US" sz="1100" dirty="0">
              <a:latin typeface="Arial Nova Light" panose="020B0304020202020204" pitchFamily="34" charset="0"/>
            </a:endParaRPr>
          </a:p>
        </p:txBody>
      </p:sp>
      <p:sp>
        <p:nvSpPr>
          <p:cNvPr id="38" name="TextBox 37">
            <a:extLst>
              <a:ext uri="{FF2B5EF4-FFF2-40B4-BE49-F238E27FC236}">
                <a16:creationId xmlns:a16="http://schemas.microsoft.com/office/drawing/2014/main" id="{34885263-8CEF-4AF2-AF3F-5349DAA3C57C}"/>
              </a:ext>
            </a:extLst>
          </p:cNvPr>
          <p:cNvSpPr txBox="1"/>
          <p:nvPr/>
        </p:nvSpPr>
        <p:spPr>
          <a:xfrm>
            <a:off x="9231280" y="5001751"/>
            <a:ext cx="769763" cy="261610"/>
          </a:xfrm>
          <a:prstGeom prst="rect">
            <a:avLst/>
          </a:prstGeom>
          <a:noFill/>
        </p:spPr>
        <p:txBody>
          <a:bodyPr wrap="none" rtlCol="0">
            <a:spAutoFit/>
          </a:bodyPr>
          <a:lstStyle/>
          <a:p>
            <a:r>
              <a:rPr lang="en-AU" sz="1100" dirty="0">
                <a:latin typeface="Arial Nova Light" panose="020B0304020202020204" pitchFamily="34" charset="0"/>
              </a:rPr>
              <a:t>Transport</a:t>
            </a:r>
            <a:endParaRPr lang="en-US" sz="1100" dirty="0">
              <a:latin typeface="Arial Nova Light" panose="020B0304020202020204" pitchFamily="34" charset="0"/>
            </a:endParaRPr>
          </a:p>
        </p:txBody>
      </p:sp>
      <p:sp>
        <p:nvSpPr>
          <p:cNvPr id="39" name="TextBox 38">
            <a:extLst>
              <a:ext uri="{FF2B5EF4-FFF2-40B4-BE49-F238E27FC236}">
                <a16:creationId xmlns:a16="http://schemas.microsoft.com/office/drawing/2014/main" id="{A7A2AB79-B1D1-4A1A-8ACE-98585F861C72}"/>
              </a:ext>
            </a:extLst>
          </p:cNvPr>
          <p:cNvSpPr txBox="1"/>
          <p:nvPr/>
        </p:nvSpPr>
        <p:spPr>
          <a:xfrm>
            <a:off x="9619051" y="4007137"/>
            <a:ext cx="647934" cy="430887"/>
          </a:xfrm>
          <a:prstGeom prst="rect">
            <a:avLst/>
          </a:prstGeom>
          <a:noFill/>
        </p:spPr>
        <p:txBody>
          <a:bodyPr wrap="none" rtlCol="0">
            <a:spAutoFit/>
          </a:bodyPr>
          <a:lstStyle/>
          <a:p>
            <a:pPr algn="r"/>
            <a:r>
              <a:rPr lang="en-AU" sz="1100" dirty="0">
                <a:latin typeface="Arial Nova Light" panose="020B0304020202020204" pitchFamily="34" charset="0"/>
              </a:rPr>
              <a:t>Social</a:t>
            </a:r>
          </a:p>
          <a:p>
            <a:pPr algn="r"/>
            <a:r>
              <a:rPr lang="en-AU" sz="1100" dirty="0">
                <a:latin typeface="Arial Nova Light" panose="020B0304020202020204" pitchFamily="34" charset="0"/>
              </a:rPr>
              <a:t>support</a:t>
            </a:r>
            <a:endParaRPr lang="en-US" sz="1100" dirty="0">
              <a:latin typeface="Arial Nova Light" panose="020B0304020202020204" pitchFamily="34" charset="0"/>
            </a:endParaRPr>
          </a:p>
        </p:txBody>
      </p:sp>
      <p:sp>
        <p:nvSpPr>
          <p:cNvPr id="40" name="TextBox 39">
            <a:extLst>
              <a:ext uri="{FF2B5EF4-FFF2-40B4-BE49-F238E27FC236}">
                <a16:creationId xmlns:a16="http://schemas.microsoft.com/office/drawing/2014/main" id="{0406A3CA-07A1-4D41-8FFD-B29FBEC2E498}"/>
              </a:ext>
            </a:extLst>
          </p:cNvPr>
          <p:cNvSpPr txBox="1"/>
          <p:nvPr/>
        </p:nvSpPr>
        <p:spPr>
          <a:xfrm>
            <a:off x="5591265" y="4873142"/>
            <a:ext cx="1428596" cy="1000274"/>
          </a:xfrm>
          <a:prstGeom prst="rect">
            <a:avLst/>
          </a:prstGeom>
          <a:noFill/>
        </p:spPr>
        <p:txBody>
          <a:bodyPr wrap="none" rtlCol="0">
            <a:spAutoFit/>
          </a:bodyPr>
          <a:lstStyle/>
          <a:p>
            <a:r>
              <a:rPr lang="en-AU" sz="1100" b="1" dirty="0">
                <a:latin typeface="Arial Nova Light" panose="020B0304020202020204" pitchFamily="34" charset="0"/>
              </a:rPr>
              <a:t>Provides</a:t>
            </a:r>
            <a:endParaRPr lang="en-AU" sz="1100" dirty="0">
              <a:latin typeface="Arial Nova Light" panose="020B0304020202020204" pitchFamily="34" charset="0"/>
            </a:endParaRPr>
          </a:p>
          <a:p>
            <a:pPr>
              <a:spcBef>
                <a:spcPts val="600"/>
              </a:spcBef>
            </a:pPr>
            <a:r>
              <a:rPr lang="en-AU" sz="1100" dirty="0">
                <a:latin typeface="Arial Nova Light" panose="020B0304020202020204" pitchFamily="34" charset="0"/>
              </a:rPr>
              <a:t>Case coordination</a:t>
            </a:r>
          </a:p>
          <a:p>
            <a:pPr>
              <a:spcBef>
                <a:spcPts val="600"/>
              </a:spcBef>
            </a:pPr>
            <a:r>
              <a:rPr lang="en-AU" sz="1100" dirty="0">
                <a:latin typeface="Arial Nova Light" panose="020B0304020202020204" pitchFamily="34" charset="0"/>
              </a:rPr>
              <a:t>Domestic assistance</a:t>
            </a:r>
          </a:p>
          <a:p>
            <a:pPr>
              <a:spcBef>
                <a:spcPts val="600"/>
              </a:spcBef>
            </a:pPr>
            <a:r>
              <a:rPr lang="en-AU" sz="1100" dirty="0">
                <a:latin typeface="Arial Nova Light" panose="020B0304020202020204" pitchFamily="34" charset="0"/>
              </a:rPr>
              <a:t>Personal care</a:t>
            </a:r>
            <a:endParaRPr lang="en-US" sz="1100" dirty="0">
              <a:latin typeface="Arial Nova Light" panose="020B0304020202020204" pitchFamily="34" charset="0"/>
            </a:endParaRPr>
          </a:p>
        </p:txBody>
      </p:sp>
      <p:sp>
        <p:nvSpPr>
          <p:cNvPr id="41" name="Isosceles Triangle 40">
            <a:extLst>
              <a:ext uri="{FF2B5EF4-FFF2-40B4-BE49-F238E27FC236}">
                <a16:creationId xmlns:a16="http://schemas.microsoft.com/office/drawing/2014/main" id="{AE06F6F6-FF20-4ACF-98FE-908B07B5665B}"/>
              </a:ext>
            </a:extLst>
          </p:cNvPr>
          <p:cNvSpPr/>
          <p:nvPr/>
        </p:nvSpPr>
        <p:spPr>
          <a:xfrm rot="5400000">
            <a:off x="6754902" y="4098749"/>
            <a:ext cx="225037" cy="139381"/>
          </a:xfrm>
          <a:prstGeom prst="triangle">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3" name="Straight Connector 42">
            <a:extLst>
              <a:ext uri="{FF2B5EF4-FFF2-40B4-BE49-F238E27FC236}">
                <a16:creationId xmlns:a16="http://schemas.microsoft.com/office/drawing/2014/main" id="{C7EB15D2-3DB5-4108-9A2A-7D72B410F918}"/>
              </a:ext>
            </a:extLst>
          </p:cNvPr>
          <p:cNvCxnSpPr>
            <a:cxnSpLocks/>
          </p:cNvCxnSpPr>
          <p:nvPr/>
        </p:nvCxnSpPr>
        <p:spPr>
          <a:xfrm>
            <a:off x="7748833" y="4168439"/>
            <a:ext cx="688157" cy="0"/>
          </a:xfrm>
          <a:prstGeom prst="line">
            <a:avLst/>
          </a:prstGeom>
          <a:ln w="19050">
            <a:prstDash val="sysDot"/>
          </a:ln>
        </p:spPr>
        <p:style>
          <a:lnRef idx="1">
            <a:schemeClr val="accent3"/>
          </a:lnRef>
          <a:fillRef idx="0">
            <a:schemeClr val="accent3"/>
          </a:fillRef>
          <a:effectRef idx="0">
            <a:schemeClr val="accent3"/>
          </a:effectRef>
          <a:fontRef idx="minor">
            <a:schemeClr val="tx1"/>
          </a:fontRef>
        </p:style>
      </p:cxnSp>
      <p:cxnSp>
        <p:nvCxnSpPr>
          <p:cNvPr id="45" name="Straight Connector 44">
            <a:extLst>
              <a:ext uri="{FF2B5EF4-FFF2-40B4-BE49-F238E27FC236}">
                <a16:creationId xmlns:a16="http://schemas.microsoft.com/office/drawing/2014/main" id="{3C505456-B05D-476B-A77E-EDE37D87E3DD}"/>
              </a:ext>
            </a:extLst>
          </p:cNvPr>
          <p:cNvCxnSpPr>
            <a:endCxn id="35" idx="3"/>
          </p:cNvCxnSpPr>
          <p:nvPr/>
        </p:nvCxnSpPr>
        <p:spPr>
          <a:xfrm flipV="1">
            <a:off x="8446416" y="2888500"/>
            <a:ext cx="1217923" cy="1279939"/>
          </a:xfrm>
          <a:prstGeom prst="line">
            <a:avLst/>
          </a:prstGeom>
          <a:ln w="19050">
            <a:prstDash val="sysDot"/>
          </a:ln>
        </p:spPr>
        <p:style>
          <a:lnRef idx="1">
            <a:schemeClr val="accent3"/>
          </a:lnRef>
          <a:fillRef idx="0">
            <a:schemeClr val="accent3"/>
          </a:fillRef>
          <a:effectRef idx="0">
            <a:schemeClr val="accent3"/>
          </a:effectRef>
          <a:fontRef idx="minor">
            <a:schemeClr val="tx1"/>
          </a:fontRef>
        </p:style>
      </p:cxnSp>
      <p:cxnSp>
        <p:nvCxnSpPr>
          <p:cNvPr id="46" name="Straight Connector 45">
            <a:extLst>
              <a:ext uri="{FF2B5EF4-FFF2-40B4-BE49-F238E27FC236}">
                <a16:creationId xmlns:a16="http://schemas.microsoft.com/office/drawing/2014/main" id="{A5F011F0-7D7F-4448-9383-3371D54666AA}"/>
              </a:ext>
            </a:extLst>
          </p:cNvPr>
          <p:cNvCxnSpPr>
            <a:cxnSpLocks/>
            <a:endCxn id="32" idx="2"/>
          </p:cNvCxnSpPr>
          <p:nvPr/>
        </p:nvCxnSpPr>
        <p:spPr>
          <a:xfrm>
            <a:off x="8436990" y="4162674"/>
            <a:ext cx="1759540" cy="355323"/>
          </a:xfrm>
          <a:prstGeom prst="line">
            <a:avLst/>
          </a:prstGeom>
          <a:ln w="19050">
            <a:prstDash val="sysDot"/>
          </a:ln>
        </p:spPr>
        <p:style>
          <a:lnRef idx="1">
            <a:schemeClr val="accent3"/>
          </a:lnRef>
          <a:fillRef idx="0">
            <a:schemeClr val="accent3"/>
          </a:fillRef>
          <a:effectRef idx="0">
            <a:schemeClr val="accent3"/>
          </a:effectRef>
          <a:fontRef idx="minor">
            <a:schemeClr val="tx1"/>
          </a:fontRef>
        </p:style>
      </p:cxnSp>
      <p:cxnSp>
        <p:nvCxnSpPr>
          <p:cNvPr id="49" name="Straight Connector 48">
            <a:extLst>
              <a:ext uri="{FF2B5EF4-FFF2-40B4-BE49-F238E27FC236}">
                <a16:creationId xmlns:a16="http://schemas.microsoft.com/office/drawing/2014/main" id="{C6FB71CD-AC69-49E7-9E1C-D826A9A317EF}"/>
              </a:ext>
            </a:extLst>
          </p:cNvPr>
          <p:cNvCxnSpPr>
            <a:cxnSpLocks/>
            <a:endCxn id="33" idx="1"/>
          </p:cNvCxnSpPr>
          <p:nvPr/>
        </p:nvCxnSpPr>
        <p:spPr>
          <a:xfrm>
            <a:off x="8446416" y="4154853"/>
            <a:ext cx="1583997" cy="833138"/>
          </a:xfrm>
          <a:prstGeom prst="line">
            <a:avLst/>
          </a:prstGeom>
          <a:ln w="19050">
            <a:prstDash val="sysDot"/>
          </a:ln>
        </p:spPr>
        <p:style>
          <a:lnRef idx="1">
            <a:schemeClr val="accent3"/>
          </a:lnRef>
          <a:fillRef idx="0">
            <a:schemeClr val="accent3"/>
          </a:fillRef>
          <a:effectRef idx="0">
            <a:schemeClr val="accent3"/>
          </a:effectRef>
          <a:fontRef idx="minor">
            <a:schemeClr val="tx1"/>
          </a:fontRef>
        </p:style>
      </p:cxnSp>
      <p:sp>
        <p:nvSpPr>
          <p:cNvPr id="52" name="TextBox 51">
            <a:extLst>
              <a:ext uri="{FF2B5EF4-FFF2-40B4-BE49-F238E27FC236}">
                <a16:creationId xmlns:a16="http://schemas.microsoft.com/office/drawing/2014/main" id="{314ECC7C-96AD-4AF6-99F0-CB140280ECF2}"/>
              </a:ext>
            </a:extLst>
          </p:cNvPr>
          <p:cNvSpPr txBox="1"/>
          <p:nvPr/>
        </p:nvSpPr>
        <p:spPr>
          <a:xfrm>
            <a:off x="6493211" y="2662591"/>
            <a:ext cx="1005660" cy="461665"/>
          </a:xfrm>
          <a:prstGeom prst="rect">
            <a:avLst/>
          </a:prstGeom>
          <a:noFill/>
          <a:ln>
            <a:solidFill>
              <a:schemeClr val="accent6"/>
            </a:solidFill>
          </a:ln>
        </p:spPr>
        <p:txBody>
          <a:bodyPr wrap="none" rtlCol="0">
            <a:spAutoFit/>
          </a:bodyPr>
          <a:lstStyle/>
          <a:p>
            <a:r>
              <a:rPr lang="en-AU" sz="1200" dirty="0">
                <a:solidFill>
                  <a:schemeClr val="accent6"/>
                </a:solidFill>
                <a:latin typeface="Arial Nova Light" panose="020B0304020202020204" pitchFamily="34" charset="0"/>
              </a:rPr>
              <a:t>Hypothetical</a:t>
            </a:r>
          </a:p>
          <a:p>
            <a:r>
              <a:rPr lang="en-AU" sz="1200" dirty="0">
                <a:solidFill>
                  <a:schemeClr val="accent6"/>
                </a:solidFill>
                <a:latin typeface="Arial Nova Light" panose="020B0304020202020204" pitchFamily="34" charset="0"/>
              </a:rPr>
              <a:t>example</a:t>
            </a:r>
            <a:endParaRPr lang="en-US" sz="1200" dirty="0">
              <a:solidFill>
                <a:schemeClr val="accent6"/>
              </a:solidFill>
              <a:latin typeface="Arial Nova Light" panose="020B0304020202020204" pitchFamily="34" charset="0"/>
            </a:endParaRPr>
          </a:p>
        </p:txBody>
      </p:sp>
      <p:sp>
        <p:nvSpPr>
          <p:cNvPr id="53" name="TextBox 52">
            <a:extLst>
              <a:ext uri="{FF2B5EF4-FFF2-40B4-BE49-F238E27FC236}">
                <a16:creationId xmlns:a16="http://schemas.microsoft.com/office/drawing/2014/main" id="{9FD6E7D7-1C17-4D95-8C6A-AFC4E2C01675}"/>
              </a:ext>
            </a:extLst>
          </p:cNvPr>
          <p:cNvSpPr txBox="1"/>
          <p:nvPr/>
        </p:nvSpPr>
        <p:spPr>
          <a:xfrm>
            <a:off x="11008214" y="2588418"/>
            <a:ext cx="689612" cy="600164"/>
          </a:xfrm>
          <a:prstGeom prst="rect">
            <a:avLst/>
          </a:prstGeom>
          <a:noFill/>
        </p:spPr>
        <p:txBody>
          <a:bodyPr wrap="none" rtlCol="0">
            <a:spAutoFit/>
          </a:bodyPr>
          <a:lstStyle/>
          <a:p>
            <a:r>
              <a:rPr lang="en-AU" sz="1100" b="1" dirty="0">
                <a:latin typeface="Arial Nova Light" panose="020B0304020202020204" pitchFamily="34" charset="0"/>
              </a:rPr>
              <a:t>CASP</a:t>
            </a:r>
          </a:p>
          <a:p>
            <a:r>
              <a:rPr lang="en-AU" sz="1100" b="1" dirty="0">
                <a:latin typeface="Arial Nova Light" panose="020B0304020202020204" pitchFamily="34" charset="0"/>
              </a:rPr>
              <a:t>Provider</a:t>
            </a:r>
          </a:p>
          <a:p>
            <a:r>
              <a:rPr lang="en-AU" sz="1100" b="1" dirty="0">
                <a:latin typeface="Arial Nova Light" panose="020B0304020202020204" pitchFamily="34" charset="0"/>
              </a:rPr>
              <a:t>Network</a:t>
            </a:r>
            <a:endParaRPr lang="en-US" sz="1100" b="1" dirty="0">
              <a:latin typeface="Arial Nova Light" panose="020B0304020202020204" pitchFamily="34" charset="0"/>
            </a:endParaRPr>
          </a:p>
        </p:txBody>
      </p:sp>
      <p:sp>
        <p:nvSpPr>
          <p:cNvPr id="54" name="TextBox 53">
            <a:extLst>
              <a:ext uri="{FF2B5EF4-FFF2-40B4-BE49-F238E27FC236}">
                <a16:creationId xmlns:a16="http://schemas.microsoft.com/office/drawing/2014/main" id="{0CC43DE9-15CA-4F92-A69C-8B450FDC9DB5}"/>
              </a:ext>
            </a:extLst>
          </p:cNvPr>
          <p:cNvSpPr txBox="1"/>
          <p:nvPr/>
        </p:nvSpPr>
        <p:spPr>
          <a:xfrm>
            <a:off x="7730433" y="3925116"/>
            <a:ext cx="728084" cy="261610"/>
          </a:xfrm>
          <a:prstGeom prst="rect">
            <a:avLst/>
          </a:prstGeom>
          <a:noFill/>
        </p:spPr>
        <p:txBody>
          <a:bodyPr wrap="none" rtlCol="0">
            <a:spAutoFit/>
          </a:bodyPr>
          <a:lstStyle/>
          <a:p>
            <a:pPr algn="ctr"/>
            <a:r>
              <a:rPr lang="en-AU" sz="1050" dirty="0">
                <a:latin typeface="Arial Nova Light" panose="020B0304020202020204" pitchFamily="34" charset="0"/>
              </a:rPr>
              <a:t>refers for</a:t>
            </a:r>
            <a:endParaRPr lang="en-US" sz="1050" dirty="0">
              <a:latin typeface="Arial Nova Light" panose="020B0304020202020204" pitchFamily="34" charset="0"/>
            </a:endParaRPr>
          </a:p>
        </p:txBody>
      </p:sp>
    </p:spTree>
    <p:extLst>
      <p:ext uri="{BB962C8B-B14F-4D97-AF65-F5344CB8AC3E}">
        <p14:creationId xmlns:p14="http://schemas.microsoft.com/office/powerpoint/2010/main" val="3194258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A05C5-63A9-4269-9681-5EBA30B34FA0}"/>
              </a:ext>
            </a:extLst>
          </p:cNvPr>
          <p:cNvSpPr>
            <a:spLocks noGrp="1"/>
          </p:cNvSpPr>
          <p:nvPr>
            <p:ph type="title"/>
          </p:nvPr>
        </p:nvSpPr>
        <p:spPr>
          <a:xfrm>
            <a:off x="838200" y="365127"/>
            <a:ext cx="10515600" cy="462188"/>
          </a:xfrm>
        </p:spPr>
        <p:txBody>
          <a:bodyPr/>
          <a:lstStyle/>
          <a:p>
            <a:r>
              <a:rPr lang="en-AU" dirty="0"/>
              <a:t>6. Current referral arrangements are complex and inconsistent</a:t>
            </a:r>
            <a:endParaRPr lang="en-US" dirty="0"/>
          </a:p>
        </p:txBody>
      </p:sp>
      <p:sp>
        <p:nvSpPr>
          <p:cNvPr id="3" name="Content Placeholder 2">
            <a:extLst>
              <a:ext uri="{FF2B5EF4-FFF2-40B4-BE49-F238E27FC236}">
                <a16:creationId xmlns:a16="http://schemas.microsoft.com/office/drawing/2014/main" id="{347AB488-3383-47C8-AC4B-F75FFA6A3521}"/>
              </a:ext>
            </a:extLst>
          </p:cNvPr>
          <p:cNvSpPr>
            <a:spLocks noGrp="1"/>
          </p:cNvSpPr>
          <p:nvPr>
            <p:ph idx="1"/>
          </p:nvPr>
        </p:nvSpPr>
        <p:spPr>
          <a:xfrm>
            <a:off x="838200" y="1825625"/>
            <a:ext cx="7579936" cy="4351338"/>
          </a:xfrm>
        </p:spPr>
        <p:txBody>
          <a:bodyPr>
            <a:noAutofit/>
          </a:bodyPr>
          <a:lstStyle/>
          <a:p>
            <a:pPr marL="0" indent="0">
              <a:buNone/>
            </a:pPr>
            <a:r>
              <a:rPr lang="en-AU" b="1" dirty="0"/>
              <a:t>Common challenges are faced</a:t>
            </a:r>
          </a:p>
          <a:p>
            <a:pPr marL="0" indent="0">
              <a:buNone/>
            </a:pPr>
            <a:r>
              <a:rPr lang="en-AU" dirty="0"/>
              <a:t>In discussions with CASP providers, they indicated that referrals between CASP providers were working more smoothly. However, it was explained that referrals between CASP providers in the network were heavily reliant on strong personal relationships between staff.</a:t>
            </a:r>
          </a:p>
          <a:p>
            <a:pPr marL="0" indent="0">
              <a:buNone/>
            </a:pPr>
            <a:r>
              <a:rPr lang="en-AU" dirty="0"/>
              <a:t>With healthy relationships across the network, supported by ACTCOSS, the awareness of which providers could deliver which CASP services and supports is strong. </a:t>
            </a:r>
          </a:p>
          <a:p>
            <a:pPr marL="0" indent="0">
              <a:buNone/>
            </a:pPr>
            <a:r>
              <a:rPr lang="en-AU" dirty="0"/>
              <a:t>In these discussions, providers indicated that some of the challenges seen with external parties making referrals in to access CASP services, were also present for referrals between providers, such as:</a:t>
            </a:r>
          </a:p>
          <a:p>
            <a:r>
              <a:rPr lang="en-AU" dirty="0"/>
              <a:t>inconsistent intake requirements</a:t>
            </a:r>
          </a:p>
          <a:p>
            <a:r>
              <a:rPr lang="en-AU" dirty="0"/>
              <a:t>delays in accessing services, and</a:t>
            </a:r>
          </a:p>
          <a:p>
            <a:r>
              <a:rPr lang="en-AU" dirty="0"/>
              <a:t>the quality of referrals.</a:t>
            </a:r>
          </a:p>
          <a:p>
            <a:pPr marL="0" indent="0">
              <a:buNone/>
            </a:pPr>
            <a:endParaRPr lang="en-AU" sz="400" dirty="0">
              <a:solidFill>
                <a:srgbClr val="FF0000"/>
              </a:solidFill>
            </a:endParaRPr>
          </a:p>
          <a:p>
            <a:pPr marL="0" indent="0">
              <a:buNone/>
            </a:pPr>
            <a:r>
              <a:rPr lang="en-AU" dirty="0"/>
              <a:t>One stakeholder expressed frustrations with CASP providers requesting high levels of additional information to accept referrals from other providers in the network, indicating that this inefficient requirement demonstrated a lack of trust in each other’s information.</a:t>
            </a:r>
            <a:endParaRPr lang="en-US" dirty="0"/>
          </a:p>
        </p:txBody>
      </p:sp>
      <p:sp>
        <p:nvSpPr>
          <p:cNvPr id="4" name="Text Placeholder 3">
            <a:extLst>
              <a:ext uri="{FF2B5EF4-FFF2-40B4-BE49-F238E27FC236}">
                <a16:creationId xmlns:a16="http://schemas.microsoft.com/office/drawing/2014/main" id="{B0DFB4A1-08FD-4968-8D25-FDEB2BA3B29D}"/>
              </a:ext>
            </a:extLst>
          </p:cNvPr>
          <p:cNvSpPr>
            <a:spLocks noGrp="1"/>
          </p:cNvSpPr>
          <p:nvPr>
            <p:ph type="body" sz="quarter" idx="13"/>
          </p:nvPr>
        </p:nvSpPr>
        <p:spPr/>
        <p:txBody>
          <a:bodyPr/>
          <a:lstStyle/>
          <a:p>
            <a:r>
              <a:rPr lang="en-AU" dirty="0"/>
              <a:t>Referrals between CASP providers are subject to some of the same challenges</a:t>
            </a:r>
            <a:endParaRPr lang="en-US" dirty="0"/>
          </a:p>
        </p:txBody>
      </p:sp>
      <p:sp>
        <p:nvSpPr>
          <p:cNvPr id="5" name="Slide Number Placeholder 4">
            <a:extLst>
              <a:ext uri="{FF2B5EF4-FFF2-40B4-BE49-F238E27FC236}">
                <a16:creationId xmlns:a16="http://schemas.microsoft.com/office/drawing/2014/main" id="{6D6EF10C-FF34-4245-AD64-E76193AAB50E}"/>
              </a:ext>
            </a:extLst>
          </p:cNvPr>
          <p:cNvSpPr>
            <a:spLocks noGrp="1"/>
          </p:cNvSpPr>
          <p:nvPr>
            <p:ph type="sldNum" sz="quarter" idx="12"/>
          </p:nvPr>
        </p:nvSpPr>
        <p:spPr/>
        <p:txBody>
          <a:bodyPr/>
          <a:lstStyle/>
          <a:p>
            <a:fld id="{76D07C32-C9EA-42AD-AEC0-DB5F495AE52E}" type="slidenum">
              <a:rPr lang="en-US" smtClean="0"/>
              <a:t>29</a:t>
            </a:fld>
            <a:endParaRPr lang="en-US" dirty="0"/>
          </a:p>
        </p:txBody>
      </p:sp>
      <p:sp>
        <p:nvSpPr>
          <p:cNvPr id="7" name="Freeform 41">
            <a:extLst>
              <a:ext uri="{FF2B5EF4-FFF2-40B4-BE49-F238E27FC236}">
                <a16:creationId xmlns:a16="http://schemas.microsoft.com/office/drawing/2014/main" id="{81D5D25A-D26B-4F62-B0FE-11B2123F04A2}"/>
              </a:ext>
            </a:extLst>
          </p:cNvPr>
          <p:cNvSpPr>
            <a:spLocks noChangeAspect="1" noEditPoints="1"/>
          </p:cNvSpPr>
          <p:nvPr/>
        </p:nvSpPr>
        <p:spPr bwMode="auto">
          <a:xfrm>
            <a:off x="11221803" y="273031"/>
            <a:ext cx="612000" cy="612000"/>
          </a:xfrm>
          <a:custGeom>
            <a:avLst/>
            <a:gdLst>
              <a:gd name="T0" fmla="*/ 85 w 170"/>
              <a:gd name="T1" fmla="*/ 8 h 170"/>
              <a:gd name="T2" fmla="*/ 147 w 170"/>
              <a:gd name="T3" fmla="*/ 39 h 170"/>
              <a:gd name="T4" fmla="*/ 116 w 170"/>
              <a:gd name="T5" fmla="*/ 39 h 170"/>
              <a:gd name="T6" fmla="*/ 112 w 170"/>
              <a:gd name="T7" fmla="*/ 42 h 170"/>
              <a:gd name="T8" fmla="*/ 116 w 170"/>
              <a:gd name="T9" fmla="*/ 46 h 170"/>
              <a:gd name="T10" fmla="*/ 154 w 170"/>
              <a:gd name="T11" fmla="*/ 46 h 170"/>
              <a:gd name="T12" fmla="*/ 158 w 170"/>
              <a:gd name="T13" fmla="*/ 42 h 170"/>
              <a:gd name="T14" fmla="*/ 158 w 170"/>
              <a:gd name="T15" fmla="*/ 4 h 170"/>
              <a:gd name="T16" fmla="*/ 154 w 170"/>
              <a:gd name="T17" fmla="*/ 0 h 170"/>
              <a:gd name="T18" fmla="*/ 150 w 170"/>
              <a:gd name="T19" fmla="*/ 4 h 170"/>
              <a:gd name="T20" fmla="*/ 150 w 170"/>
              <a:gd name="T21" fmla="*/ 31 h 170"/>
              <a:gd name="T22" fmla="*/ 85 w 170"/>
              <a:gd name="T23" fmla="*/ 0 h 170"/>
              <a:gd name="T24" fmla="*/ 0 w 170"/>
              <a:gd name="T25" fmla="*/ 85 h 170"/>
              <a:gd name="T26" fmla="*/ 4 w 170"/>
              <a:gd name="T27" fmla="*/ 89 h 170"/>
              <a:gd name="T28" fmla="*/ 7 w 170"/>
              <a:gd name="T29" fmla="*/ 85 h 170"/>
              <a:gd name="T30" fmla="*/ 85 w 170"/>
              <a:gd name="T31" fmla="*/ 8 h 170"/>
              <a:gd name="T32" fmla="*/ 166 w 170"/>
              <a:gd name="T33" fmla="*/ 81 h 170"/>
              <a:gd name="T34" fmla="*/ 162 w 170"/>
              <a:gd name="T35" fmla="*/ 85 h 170"/>
              <a:gd name="T36" fmla="*/ 85 w 170"/>
              <a:gd name="T37" fmla="*/ 162 h 170"/>
              <a:gd name="T38" fmla="*/ 23 w 170"/>
              <a:gd name="T39" fmla="*/ 131 h 170"/>
              <a:gd name="T40" fmla="*/ 54 w 170"/>
              <a:gd name="T41" fmla="*/ 131 h 170"/>
              <a:gd name="T42" fmla="*/ 58 w 170"/>
              <a:gd name="T43" fmla="*/ 127 h 170"/>
              <a:gd name="T44" fmla="*/ 54 w 170"/>
              <a:gd name="T45" fmla="*/ 124 h 170"/>
              <a:gd name="T46" fmla="*/ 15 w 170"/>
              <a:gd name="T47" fmla="*/ 124 h 170"/>
              <a:gd name="T48" fmla="*/ 11 w 170"/>
              <a:gd name="T49" fmla="*/ 127 h 170"/>
              <a:gd name="T50" fmla="*/ 11 w 170"/>
              <a:gd name="T51" fmla="*/ 166 h 170"/>
              <a:gd name="T52" fmla="*/ 15 w 170"/>
              <a:gd name="T53" fmla="*/ 170 h 170"/>
              <a:gd name="T54" fmla="*/ 19 w 170"/>
              <a:gd name="T55" fmla="*/ 166 h 170"/>
              <a:gd name="T56" fmla="*/ 19 w 170"/>
              <a:gd name="T57" fmla="*/ 139 h 170"/>
              <a:gd name="T58" fmla="*/ 85 w 170"/>
              <a:gd name="T59" fmla="*/ 170 h 170"/>
              <a:gd name="T60" fmla="*/ 170 w 170"/>
              <a:gd name="T61" fmla="*/ 85 h 170"/>
              <a:gd name="T62" fmla="*/ 166 w 170"/>
              <a:gd name="T63" fmla="*/ 81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0" h="170">
                <a:moveTo>
                  <a:pt x="85" y="8"/>
                </a:moveTo>
                <a:cubicBezTo>
                  <a:pt x="110" y="8"/>
                  <a:pt x="132" y="20"/>
                  <a:pt x="147" y="39"/>
                </a:cubicBezTo>
                <a:cubicBezTo>
                  <a:pt x="116" y="39"/>
                  <a:pt x="116" y="39"/>
                  <a:pt x="116" y="39"/>
                </a:cubicBezTo>
                <a:cubicBezTo>
                  <a:pt x="113" y="39"/>
                  <a:pt x="112" y="40"/>
                  <a:pt x="112" y="42"/>
                </a:cubicBezTo>
                <a:cubicBezTo>
                  <a:pt x="112" y="45"/>
                  <a:pt x="113" y="46"/>
                  <a:pt x="116" y="46"/>
                </a:cubicBezTo>
                <a:cubicBezTo>
                  <a:pt x="154" y="46"/>
                  <a:pt x="154" y="46"/>
                  <a:pt x="154" y="46"/>
                </a:cubicBezTo>
                <a:cubicBezTo>
                  <a:pt x="156" y="46"/>
                  <a:pt x="158" y="45"/>
                  <a:pt x="158" y="42"/>
                </a:cubicBezTo>
                <a:cubicBezTo>
                  <a:pt x="158" y="4"/>
                  <a:pt x="158" y="4"/>
                  <a:pt x="158" y="4"/>
                </a:cubicBezTo>
                <a:cubicBezTo>
                  <a:pt x="158" y="2"/>
                  <a:pt x="156" y="0"/>
                  <a:pt x="154" y="0"/>
                </a:cubicBezTo>
                <a:cubicBezTo>
                  <a:pt x="152" y="0"/>
                  <a:pt x="150" y="2"/>
                  <a:pt x="150" y="4"/>
                </a:cubicBezTo>
                <a:cubicBezTo>
                  <a:pt x="150" y="31"/>
                  <a:pt x="150" y="31"/>
                  <a:pt x="150" y="31"/>
                </a:cubicBezTo>
                <a:cubicBezTo>
                  <a:pt x="135" y="12"/>
                  <a:pt x="111" y="0"/>
                  <a:pt x="85" y="0"/>
                </a:cubicBezTo>
                <a:cubicBezTo>
                  <a:pt x="38" y="0"/>
                  <a:pt x="0" y="38"/>
                  <a:pt x="0" y="85"/>
                </a:cubicBezTo>
                <a:cubicBezTo>
                  <a:pt x="0" y="87"/>
                  <a:pt x="1" y="89"/>
                  <a:pt x="4" y="89"/>
                </a:cubicBezTo>
                <a:cubicBezTo>
                  <a:pt x="6" y="89"/>
                  <a:pt x="7" y="87"/>
                  <a:pt x="7" y="85"/>
                </a:cubicBezTo>
                <a:cubicBezTo>
                  <a:pt x="7" y="42"/>
                  <a:pt x="42" y="8"/>
                  <a:pt x="85" y="8"/>
                </a:cubicBezTo>
                <a:moveTo>
                  <a:pt x="166" y="81"/>
                </a:moveTo>
                <a:cubicBezTo>
                  <a:pt x="164" y="81"/>
                  <a:pt x="162" y="83"/>
                  <a:pt x="162" y="85"/>
                </a:cubicBezTo>
                <a:cubicBezTo>
                  <a:pt x="162" y="128"/>
                  <a:pt x="127" y="162"/>
                  <a:pt x="85" y="162"/>
                </a:cubicBezTo>
                <a:cubicBezTo>
                  <a:pt x="59" y="162"/>
                  <a:pt x="37" y="150"/>
                  <a:pt x="23" y="131"/>
                </a:cubicBezTo>
                <a:cubicBezTo>
                  <a:pt x="54" y="131"/>
                  <a:pt x="54" y="131"/>
                  <a:pt x="54" y="131"/>
                </a:cubicBezTo>
                <a:cubicBezTo>
                  <a:pt x="56" y="131"/>
                  <a:pt x="58" y="130"/>
                  <a:pt x="58" y="127"/>
                </a:cubicBezTo>
                <a:cubicBezTo>
                  <a:pt x="58" y="125"/>
                  <a:pt x="56" y="124"/>
                  <a:pt x="54" y="124"/>
                </a:cubicBezTo>
                <a:cubicBezTo>
                  <a:pt x="15" y="124"/>
                  <a:pt x="15" y="124"/>
                  <a:pt x="15" y="124"/>
                </a:cubicBezTo>
                <a:cubicBezTo>
                  <a:pt x="13" y="124"/>
                  <a:pt x="11" y="125"/>
                  <a:pt x="11" y="127"/>
                </a:cubicBezTo>
                <a:cubicBezTo>
                  <a:pt x="11" y="166"/>
                  <a:pt x="11" y="166"/>
                  <a:pt x="11" y="166"/>
                </a:cubicBezTo>
                <a:cubicBezTo>
                  <a:pt x="11" y="168"/>
                  <a:pt x="13" y="170"/>
                  <a:pt x="15" y="170"/>
                </a:cubicBezTo>
                <a:cubicBezTo>
                  <a:pt x="17" y="170"/>
                  <a:pt x="19" y="168"/>
                  <a:pt x="19" y="166"/>
                </a:cubicBezTo>
                <a:cubicBezTo>
                  <a:pt x="19" y="139"/>
                  <a:pt x="19" y="139"/>
                  <a:pt x="19" y="139"/>
                </a:cubicBezTo>
                <a:cubicBezTo>
                  <a:pt x="35" y="158"/>
                  <a:pt x="58" y="170"/>
                  <a:pt x="85" y="170"/>
                </a:cubicBezTo>
                <a:cubicBezTo>
                  <a:pt x="132" y="170"/>
                  <a:pt x="170" y="132"/>
                  <a:pt x="170" y="85"/>
                </a:cubicBezTo>
                <a:cubicBezTo>
                  <a:pt x="170" y="83"/>
                  <a:pt x="168" y="81"/>
                  <a:pt x="166" y="81"/>
                </a:cubicBezTo>
              </a:path>
            </a:pathLst>
          </a:custGeom>
          <a:solidFill>
            <a:srgbClr val="29AAE1"/>
          </a:solidFill>
          <a:ln>
            <a:noFill/>
          </a:ln>
        </p:spPr>
        <p:txBody>
          <a:bodyPr vert="horz" wrap="square" lIns="91440" tIns="45720" rIns="91440" bIns="45720" numCol="1" anchor="t" anchorCtr="0" compatLnSpc="1">
            <a:prstTxWarp prst="textNoShape">
              <a:avLst/>
            </a:prstTxWarp>
          </a:bodyPr>
          <a:lstStyle/>
          <a:p>
            <a:endParaRPr lang="en-AU" dirty="0"/>
          </a:p>
        </p:txBody>
      </p:sp>
      <p:grpSp>
        <p:nvGrpSpPr>
          <p:cNvPr id="8" name="Group 7">
            <a:extLst>
              <a:ext uri="{FF2B5EF4-FFF2-40B4-BE49-F238E27FC236}">
                <a16:creationId xmlns:a16="http://schemas.microsoft.com/office/drawing/2014/main" id="{97929556-D0EE-42FB-BB22-0A98324A52A3}"/>
              </a:ext>
            </a:extLst>
          </p:cNvPr>
          <p:cNvGrpSpPr>
            <a:grpSpLocks noChangeAspect="1"/>
          </p:cNvGrpSpPr>
          <p:nvPr/>
        </p:nvGrpSpPr>
        <p:grpSpPr>
          <a:xfrm>
            <a:off x="8487650" y="2049152"/>
            <a:ext cx="788192" cy="885825"/>
            <a:chOff x="7402367" y="3490762"/>
            <a:chExt cx="2689250" cy="3022367"/>
          </a:xfrm>
        </p:grpSpPr>
        <p:sp>
          <p:nvSpPr>
            <p:cNvPr id="10" name="Oval 9">
              <a:extLst>
                <a:ext uri="{FF2B5EF4-FFF2-40B4-BE49-F238E27FC236}">
                  <a16:creationId xmlns:a16="http://schemas.microsoft.com/office/drawing/2014/main" id="{D7B0548C-E91B-4220-9CFA-ECEC43275C07}"/>
                </a:ext>
              </a:extLst>
            </p:cNvPr>
            <p:cNvSpPr/>
            <p:nvPr/>
          </p:nvSpPr>
          <p:spPr>
            <a:xfrm>
              <a:off x="7402367" y="5801111"/>
              <a:ext cx="2689250" cy="712018"/>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C87A8E58-2FC5-431A-A7D2-13DAC467630D}"/>
                </a:ext>
              </a:extLst>
            </p:cNvPr>
            <p:cNvGrpSpPr/>
            <p:nvPr/>
          </p:nvGrpSpPr>
          <p:grpSpPr>
            <a:xfrm>
              <a:off x="8160264" y="3490762"/>
              <a:ext cx="1175182" cy="2686201"/>
              <a:chOff x="9152503" y="5787817"/>
              <a:chExt cx="1747411" cy="3994194"/>
            </a:xfrm>
            <a:solidFill>
              <a:schemeClr val="accent1"/>
            </a:solidFill>
          </p:grpSpPr>
          <p:sp>
            <p:nvSpPr>
              <p:cNvPr id="12" name="Freeform 58">
                <a:extLst>
                  <a:ext uri="{FF2B5EF4-FFF2-40B4-BE49-F238E27FC236}">
                    <a16:creationId xmlns:a16="http://schemas.microsoft.com/office/drawing/2014/main" id="{9A4DE108-C2E7-4B79-A3D9-86252120BBD2}"/>
                  </a:ext>
                </a:extLst>
              </p:cNvPr>
              <p:cNvSpPr/>
              <p:nvPr/>
            </p:nvSpPr>
            <p:spPr>
              <a:xfrm>
                <a:off x="9152503" y="6720151"/>
                <a:ext cx="1747411" cy="3061860"/>
              </a:xfrm>
              <a:custGeom>
                <a:avLst/>
                <a:gdLst>
                  <a:gd name="connsiteX0" fmla="*/ 320731 w 425006"/>
                  <a:gd name="connsiteY0" fmla="*/ 413 h 744708"/>
                  <a:gd name="connsiteX1" fmla="*/ 311244 w 425006"/>
                  <a:gd name="connsiteY1" fmla="*/ 9348 h 744708"/>
                  <a:gd name="connsiteX2" fmla="*/ 113161 w 425006"/>
                  <a:gd name="connsiteY2" fmla="*/ 9348 h 744708"/>
                  <a:gd name="connsiteX3" fmla="*/ 103674 w 425006"/>
                  <a:gd name="connsiteY3" fmla="*/ -157 h 744708"/>
                  <a:gd name="connsiteX4" fmla="*/ -206 w 425006"/>
                  <a:gd name="connsiteY4" fmla="*/ 142994 h 744708"/>
                  <a:gd name="connsiteX5" fmla="*/ -206 w 425006"/>
                  <a:gd name="connsiteY5" fmla="*/ 345933 h 744708"/>
                  <a:gd name="connsiteX6" fmla="*/ 58802 w 425006"/>
                  <a:gd name="connsiteY6" fmla="*/ 405056 h 744708"/>
                  <a:gd name="connsiteX7" fmla="*/ 73316 w 425006"/>
                  <a:gd name="connsiteY7" fmla="*/ 405056 h 744708"/>
                  <a:gd name="connsiteX8" fmla="*/ 73316 w 425006"/>
                  <a:gd name="connsiteY8" fmla="*/ 679666 h 744708"/>
                  <a:gd name="connsiteX9" fmla="*/ 138120 w 425006"/>
                  <a:gd name="connsiteY9" fmla="*/ 739731 h 744708"/>
                  <a:gd name="connsiteX10" fmla="*/ 198067 w 425006"/>
                  <a:gd name="connsiteY10" fmla="*/ 679666 h 744708"/>
                  <a:gd name="connsiteX11" fmla="*/ 198067 w 425006"/>
                  <a:gd name="connsiteY11" fmla="*/ 508570 h 744708"/>
                  <a:gd name="connsiteX12" fmla="*/ 210656 w 425006"/>
                  <a:gd name="connsiteY12" fmla="*/ 492658 h 744708"/>
                  <a:gd name="connsiteX13" fmla="*/ 226527 w 425006"/>
                  <a:gd name="connsiteY13" fmla="*/ 505272 h 744708"/>
                  <a:gd name="connsiteX14" fmla="*/ 226527 w 425006"/>
                  <a:gd name="connsiteY14" fmla="*/ 508570 h 744708"/>
                  <a:gd name="connsiteX15" fmla="*/ 226527 w 425006"/>
                  <a:gd name="connsiteY15" fmla="*/ 679666 h 744708"/>
                  <a:gd name="connsiteX16" fmla="*/ 286379 w 425006"/>
                  <a:gd name="connsiteY16" fmla="*/ 744502 h 744708"/>
                  <a:gd name="connsiteX17" fmla="*/ 351088 w 425006"/>
                  <a:gd name="connsiteY17" fmla="*/ 684543 h 744708"/>
                  <a:gd name="connsiteX18" fmla="*/ 351088 w 425006"/>
                  <a:gd name="connsiteY18" fmla="*/ 679666 h 744708"/>
                  <a:gd name="connsiteX19" fmla="*/ 351088 w 425006"/>
                  <a:gd name="connsiteY19" fmla="*/ 405247 h 744708"/>
                  <a:gd name="connsiteX20" fmla="*/ 365793 w 425006"/>
                  <a:gd name="connsiteY20" fmla="*/ 405247 h 744708"/>
                  <a:gd name="connsiteX21" fmla="*/ 424800 w 425006"/>
                  <a:gd name="connsiteY21" fmla="*/ 346124 h 744708"/>
                  <a:gd name="connsiteX22" fmla="*/ 424800 w 425006"/>
                  <a:gd name="connsiteY22" fmla="*/ 143564 h 744708"/>
                  <a:gd name="connsiteX23" fmla="*/ 320731 w 425006"/>
                  <a:gd name="connsiteY23" fmla="*/ 413 h 744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25006" h="744708">
                    <a:moveTo>
                      <a:pt x="320731" y="413"/>
                    </a:moveTo>
                    <a:cubicBezTo>
                      <a:pt x="317695" y="3455"/>
                      <a:pt x="314564" y="6497"/>
                      <a:pt x="311244" y="9348"/>
                    </a:cubicBezTo>
                    <a:cubicBezTo>
                      <a:pt x="254124" y="57940"/>
                      <a:pt x="170280" y="57940"/>
                      <a:pt x="113161" y="9348"/>
                    </a:cubicBezTo>
                    <a:cubicBezTo>
                      <a:pt x="109746" y="6497"/>
                      <a:pt x="106615" y="3455"/>
                      <a:pt x="103674" y="-157"/>
                    </a:cubicBezTo>
                    <a:cubicBezTo>
                      <a:pt x="41754" y="19976"/>
                      <a:pt x="-177" y="77768"/>
                      <a:pt x="-206" y="142994"/>
                    </a:cubicBezTo>
                    <a:lnTo>
                      <a:pt x="-206" y="345933"/>
                    </a:lnTo>
                    <a:cubicBezTo>
                      <a:pt x="-206" y="378584"/>
                      <a:pt x="26215" y="405056"/>
                      <a:pt x="58802" y="405056"/>
                    </a:cubicBezTo>
                    <a:lnTo>
                      <a:pt x="73316" y="405056"/>
                    </a:lnTo>
                    <a:lnTo>
                      <a:pt x="73316" y="679666"/>
                    </a:lnTo>
                    <a:cubicBezTo>
                      <a:pt x="74664" y="714180"/>
                      <a:pt x="103674" y="741071"/>
                      <a:pt x="138120" y="739731"/>
                    </a:cubicBezTo>
                    <a:cubicBezTo>
                      <a:pt x="170688" y="738457"/>
                      <a:pt x="196796" y="712298"/>
                      <a:pt x="198067" y="679666"/>
                    </a:cubicBezTo>
                    <a:lnTo>
                      <a:pt x="198067" y="508570"/>
                    </a:lnTo>
                    <a:cubicBezTo>
                      <a:pt x="197156" y="500699"/>
                      <a:pt x="202792" y="493570"/>
                      <a:pt x="210656" y="492658"/>
                    </a:cubicBezTo>
                    <a:cubicBezTo>
                      <a:pt x="218511" y="491755"/>
                      <a:pt x="225617" y="497401"/>
                      <a:pt x="226527" y="505272"/>
                    </a:cubicBezTo>
                    <a:cubicBezTo>
                      <a:pt x="226651" y="506365"/>
                      <a:pt x="226651" y="507477"/>
                      <a:pt x="226527" y="508570"/>
                    </a:cubicBezTo>
                    <a:lnTo>
                      <a:pt x="226527" y="679666"/>
                    </a:lnTo>
                    <a:cubicBezTo>
                      <a:pt x="225180" y="714133"/>
                      <a:pt x="251980" y="743162"/>
                      <a:pt x="286379" y="744502"/>
                    </a:cubicBezTo>
                    <a:cubicBezTo>
                      <a:pt x="320769" y="745852"/>
                      <a:pt x="349741" y="719000"/>
                      <a:pt x="351088" y="684543"/>
                    </a:cubicBezTo>
                    <a:cubicBezTo>
                      <a:pt x="351155" y="682917"/>
                      <a:pt x="351155" y="681292"/>
                      <a:pt x="351088" y="679666"/>
                    </a:cubicBezTo>
                    <a:lnTo>
                      <a:pt x="351088" y="405247"/>
                    </a:lnTo>
                    <a:lnTo>
                      <a:pt x="365793" y="405247"/>
                    </a:lnTo>
                    <a:cubicBezTo>
                      <a:pt x="398380" y="405247"/>
                      <a:pt x="424800" y="378775"/>
                      <a:pt x="424800" y="346124"/>
                    </a:cubicBezTo>
                    <a:lnTo>
                      <a:pt x="424800" y="143564"/>
                    </a:lnTo>
                    <a:cubicBezTo>
                      <a:pt x="424781" y="78281"/>
                      <a:pt x="382746" y="20460"/>
                      <a:pt x="320731" y="413"/>
                    </a:cubicBezTo>
                    <a:close/>
                  </a:path>
                </a:pathLst>
              </a:custGeom>
              <a:solidFill>
                <a:srgbClr val="29AAE1"/>
              </a:solidFill>
              <a:ln w="9468" cap="flat">
                <a:noFill/>
                <a:prstDash val="solid"/>
                <a:miter/>
              </a:ln>
            </p:spPr>
            <p:txBody>
              <a:bodyPr rtlCol="0" anchor="ctr"/>
              <a:lstStyle/>
              <a:p>
                <a:endParaRPr lang="en-US" dirty="0"/>
              </a:p>
            </p:txBody>
          </p:sp>
          <p:sp>
            <p:nvSpPr>
              <p:cNvPr id="13" name="Freeform 59">
                <a:extLst>
                  <a:ext uri="{FF2B5EF4-FFF2-40B4-BE49-F238E27FC236}">
                    <a16:creationId xmlns:a16="http://schemas.microsoft.com/office/drawing/2014/main" id="{E6FDB9CD-F361-4D68-8DCD-D3BF45CD8907}"/>
                  </a:ext>
                </a:extLst>
              </p:cNvPr>
              <p:cNvSpPr/>
              <p:nvPr/>
            </p:nvSpPr>
            <p:spPr>
              <a:xfrm>
                <a:off x="9537269" y="5787817"/>
                <a:ext cx="972809" cy="975755"/>
              </a:xfrm>
              <a:custGeom>
                <a:avLst/>
                <a:gdLst>
                  <a:gd name="connsiteX0" fmla="*/ 42536 w 236607"/>
                  <a:gd name="connsiteY0" fmla="*/ 209022 h 237324"/>
                  <a:gd name="connsiteX1" fmla="*/ 57715 w 236607"/>
                  <a:gd name="connsiteY1" fmla="*/ 219858 h 237324"/>
                  <a:gd name="connsiteX2" fmla="*/ 179904 w 236607"/>
                  <a:gd name="connsiteY2" fmla="*/ 219858 h 237324"/>
                  <a:gd name="connsiteX3" fmla="*/ 194324 w 236607"/>
                  <a:gd name="connsiteY3" fmla="*/ 209022 h 237324"/>
                  <a:gd name="connsiteX4" fmla="*/ 208563 w 236607"/>
                  <a:gd name="connsiteY4" fmla="*/ 42003 h 237324"/>
                  <a:gd name="connsiteX5" fmla="*/ 41872 w 236607"/>
                  <a:gd name="connsiteY5" fmla="*/ 27735 h 237324"/>
                  <a:gd name="connsiteX6" fmla="*/ 27632 w 236607"/>
                  <a:gd name="connsiteY6" fmla="*/ 194754 h 237324"/>
                  <a:gd name="connsiteX7" fmla="*/ 41872 w 236607"/>
                  <a:gd name="connsiteY7" fmla="*/ 209022 h 237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607" h="237324">
                    <a:moveTo>
                      <a:pt x="42536" y="209022"/>
                    </a:moveTo>
                    <a:cubicBezTo>
                      <a:pt x="47317" y="213014"/>
                      <a:pt x="52383" y="216636"/>
                      <a:pt x="57715" y="219858"/>
                    </a:cubicBezTo>
                    <a:cubicBezTo>
                      <a:pt x="95187" y="242937"/>
                      <a:pt x="142431" y="242937"/>
                      <a:pt x="179904" y="219858"/>
                    </a:cubicBezTo>
                    <a:cubicBezTo>
                      <a:pt x="184989" y="216636"/>
                      <a:pt x="189808" y="213004"/>
                      <a:pt x="194324" y="209022"/>
                    </a:cubicBezTo>
                    <a:cubicBezTo>
                      <a:pt x="244290" y="166837"/>
                      <a:pt x="250665" y="92058"/>
                      <a:pt x="208563" y="42003"/>
                    </a:cubicBezTo>
                    <a:cubicBezTo>
                      <a:pt x="166471" y="-8062"/>
                      <a:pt x="91838" y="-14449"/>
                      <a:pt x="41872" y="27735"/>
                    </a:cubicBezTo>
                    <a:cubicBezTo>
                      <a:pt x="-8095" y="69911"/>
                      <a:pt x="-14470" y="144689"/>
                      <a:pt x="27632" y="194754"/>
                    </a:cubicBezTo>
                    <a:cubicBezTo>
                      <a:pt x="31968" y="199906"/>
                      <a:pt x="36730" y="204678"/>
                      <a:pt x="41872" y="209022"/>
                    </a:cubicBezTo>
                    <a:close/>
                  </a:path>
                </a:pathLst>
              </a:custGeom>
              <a:solidFill>
                <a:srgbClr val="29AAE1"/>
              </a:solidFill>
              <a:ln w="9468" cap="flat">
                <a:noFill/>
                <a:prstDash val="solid"/>
                <a:miter/>
              </a:ln>
            </p:spPr>
            <p:txBody>
              <a:bodyPr rtlCol="0" anchor="ctr"/>
              <a:lstStyle/>
              <a:p>
                <a:endParaRPr lang="en-US" dirty="0"/>
              </a:p>
            </p:txBody>
          </p:sp>
        </p:grpSp>
      </p:grpSp>
      <p:sp>
        <p:nvSpPr>
          <p:cNvPr id="14" name="Speech Bubble: Rectangle 13">
            <a:extLst>
              <a:ext uri="{FF2B5EF4-FFF2-40B4-BE49-F238E27FC236}">
                <a16:creationId xmlns:a16="http://schemas.microsoft.com/office/drawing/2014/main" id="{ADF5E3B1-F62C-407F-B3F8-3F9AB9CEC3FE}"/>
              </a:ext>
            </a:extLst>
          </p:cNvPr>
          <p:cNvSpPr/>
          <p:nvPr/>
        </p:nvSpPr>
        <p:spPr>
          <a:xfrm>
            <a:off x="9422413" y="2033278"/>
            <a:ext cx="1931387" cy="901699"/>
          </a:xfrm>
          <a:prstGeom prst="wedgeRectCallout">
            <a:avLst>
              <a:gd name="adj1" fmla="val -57957"/>
              <a:gd name="adj2" fmla="val -34398"/>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Arial Nova Light" panose="020B0304020202020204" pitchFamily="34" charset="0"/>
              </a:rPr>
              <a:t>“The sector is pretty tight, </a:t>
            </a:r>
            <a:br>
              <a:rPr lang="en-GB" sz="1000" dirty="0">
                <a:solidFill>
                  <a:schemeClr val="tx1"/>
                </a:solidFill>
                <a:latin typeface="Arial Nova Light" panose="020B0304020202020204" pitchFamily="34" charset="0"/>
              </a:rPr>
            </a:br>
            <a:r>
              <a:rPr lang="en-GB" sz="1000" dirty="0">
                <a:solidFill>
                  <a:schemeClr val="tx1"/>
                </a:solidFill>
                <a:latin typeface="Arial Nova Light" panose="020B0304020202020204" pitchFamily="34" charset="0"/>
              </a:rPr>
              <a:t>you have your “go-to” people.</a:t>
            </a:r>
          </a:p>
          <a:p>
            <a:pPr algn="ctr"/>
            <a:r>
              <a:rPr lang="en-GB" sz="1000" dirty="0">
                <a:solidFill>
                  <a:schemeClr val="tx1"/>
                </a:solidFill>
                <a:latin typeface="Arial Nova Light" panose="020B0304020202020204" pitchFamily="34" charset="0"/>
              </a:rPr>
              <a:t>We are pretty collaborative”</a:t>
            </a:r>
          </a:p>
        </p:txBody>
      </p:sp>
      <p:grpSp>
        <p:nvGrpSpPr>
          <p:cNvPr id="16" name="Group 15">
            <a:extLst>
              <a:ext uri="{FF2B5EF4-FFF2-40B4-BE49-F238E27FC236}">
                <a16:creationId xmlns:a16="http://schemas.microsoft.com/office/drawing/2014/main" id="{AED99370-723C-4FBE-A69C-C34AE2C7535E}"/>
              </a:ext>
            </a:extLst>
          </p:cNvPr>
          <p:cNvGrpSpPr>
            <a:grpSpLocks noChangeAspect="1"/>
          </p:cNvGrpSpPr>
          <p:nvPr/>
        </p:nvGrpSpPr>
        <p:grpSpPr>
          <a:xfrm>
            <a:off x="8487650" y="4285881"/>
            <a:ext cx="788192" cy="885825"/>
            <a:chOff x="7402367" y="3490762"/>
            <a:chExt cx="2689250" cy="3022367"/>
          </a:xfrm>
        </p:grpSpPr>
        <p:sp>
          <p:nvSpPr>
            <p:cNvPr id="17" name="Oval 16">
              <a:extLst>
                <a:ext uri="{FF2B5EF4-FFF2-40B4-BE49-F238E27FC236}">
                  <a16:creationId xmlns:a16="http://schemas.microsoft.com/office/drawing/2014/main" id="{E9CED875-FBE5-4458-9119-9D97EE7CCDC8}"/>
                </a:ext>
              </a:extLst>
            </p:cNvPr>
            <p:cNvSpPr/>
            <p:nvPr/>
          </p:nvSpPr>
          <p:spPr>
            <a:xfrm>
              <a:off x="7402367" y="5801111"/>
              <a:ext cx="2689250" cy="712018"/>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8" name="Group 17">
              <a:extLst>
                <a:ext uri="{FF2B5EF4-FFF2-40B4-BE49-F238E27FC236}">
                  <a16:creationId xmlns:a16="http://schemas.microsoft.com/office/drawing/2014/main" id="{44E08938-E7B0-43A4-AABA-A665878AAC93}"/>
                </a:ext>
              </a:extLst>
            </p:cNvPr>
            <p:cNvGrpSpPr/>
            <p:nvPr/>
          </p:nvGrpSpPr>
          <p:grpSpPr>
            <a:xfrm>
              <a:off x="8160264" y="3490762"/>
              <a:ext cx="1175182" cy="2686201"/>
              <a:chOff x="9152503" y="5787817"/>
              <a:chExt cx="1747411" cy="3994194"/>
            </a:xfrm>
            <a:solidFill>
              <a:schemeClr val="accent1"/>
            </a:solidFill>
          </p:grpSpPr>
          <p:sp>
            <p:nvSpPr>
              <p:cNvPr id="19" name="Freeform 58">
                <a:extLst>
                  <a:ext uri="{FF2B5EF4-FFF2-40B4-BE49-F238E27FC236}">
                    <a16:creationId xmlns:a16="http://schemas.microsoft.com/office/drawing/2014/main" id="{A800264F-D7C6-4C86-9533-25463E188A78}"/>
                  </a:ext>
                </a:extLst>
              </p:cNvPr>
              <p:cNvSpPr/>
              <p:nvPr/>
            </p:nvSpPr>
            <p:spPr>
              <a:xfrm>
                <a:off x="9152503" y="6720151"/>
                <a:ext cx="1747411" cy="3061860"/>
              </a:xfrm>
              <a:custGeom>
                <a:avLst/>
                <a:gdLst>
                  <a:gd name="connsiteX0" fmla="*/ 320731 w 425006"/>
                  <a:gd name="connsiteY0" fmla="*/ 413 h 744708"/>
                  <a:gd name="connsiteX1" fmla="*/ 311244 w 425006"/>
                  <a:gd name="connsiteY1" fmla="*/ 9348 h 744708"/>
                  <a:gd name="connsiteX2" fmla="*/ 113161 w 425006"/>
                  <a:gd name="connsiteY2" fmla="*/ 9348 h 744708"/>
                  <a:gd name="connsiteX3" fmla="*/ 103674 w 425006"/>
                  <a:gd name="connsiteY3" fmla="*/ -157 h 744708"/>
                  <a:gd name="connsiteX4" fmla="*/ -206 w 425006"/>
                  <a:gd name="connsiteY4" fmla="*/ 142994 h 744708"/>
                  <a:gd name="connsiteX5" fmla="*/ -206 w 425006"/>
                  <a:gd name="connsiteY5" fmla="*/ 345933 h 744708"/>
                  <a:gd name="connsiteX6" fmla="*/ 58802 w 425006"/>
                  <a:gd name="connsiteY6" fmla="*/ 405056 h 744708"/>
                  <a:gd name="connsiteX7" fmla="*/ 73316 w 425006"/>
                  <a:gd name="connsiteY7" fmla="*/ 405056 h 744708"/>
                  <a:gd name="connsiteX8" fmla="*/ 73316 w 425006"/>
                  <a:gd name="connsiteY8" fmla="*/ 679666 h 744708"/>
                  <a:gd name="connsiteX9" fmla="*/ 138120 w 425006"/>
                  <a:gd name="connsiteY9" fmla="*/ 739731 h 744708"/>
                  <a:gd name="connsiteX10" fmla="*/ 198067 w 425006"/>
                  <a:gd name="connsiteY10" fmla="*/ 679666 h 744708"/>
                  <a:gd name="connsiteX11" fmla="*/ 198067 w 425006"/>
                  <a:gd name="connsiteY11" fmla="*/ 508570 h 744708"/>
                  <a:gd name="connsiteX12" fmla="*/ 210656 w 425006"/>
                  <a:gd name="connsiteY12" fmla="*/ 492658 h 744708"/>
                  <a:gd name="connsiteX13" fmla="*/ 226527 w 425006"/>
                  <a:gd name="connsiteY13" fmla="*/ 505272 h 744708"/>
                  <a:gd name="connsiteX14" fmla="*/ 226527 w 425006"/>
                  <a:gd name="connsiteY14" fmla="*/ 508570 h 744708"/>
                  <a:gd name="connsiteX15" fmla="*/ 226527 w 425006"/>
                  <a:gd name="connsiteY15" fmla="*/ 679666 h 744708"/>
                  <a:gd name="connsiteX16" fmla="*/ 286379 w 425006"/>
                  <a:gd name="connsiteY16" fmla="*/ 744502 h 744708"/>
                  <a:gd name="connsiteX17" fmla="*/ 351088 w 425006"/>
                  <a:gd name="connsiteY17" fmla="*/ 684543 h 744708"/>
                  <a:gd name="connsiteX18" fmla="*/ 351088 w 425006"/>
                  <a:gd name="connsiteY18" fmla="*/ 679666 h 744708"/>
                  <a:gd name="connsiteX19" fmla="*/ 351088 w 425006"/>
                  <a:gd name="connsiteY19" fmla="*/ 405247 h 744708"/>
                  <a:gd name="connsiteX20" fmla="*/ 365793 w 425006"/>
                  <a:gd name="connsiteY20" fmla="*/ 405247 h 744708"/>
                  <a:gd name="connsiteX21" fmla="*/ 424800 w 425006"/>
                  <a:gd name="connsiteY21" fmla="*/ 346124 h 744708"/>
                  <a:gd name="connsiteX22" fmla="*/ 424800 w 425006"/>
                  <a:gd name="connsiteY22" fmla="*/ 143564 h 744708"/>
                  <a:gd name="connsiteX23" fmla="*/ 320731 w 425006"/>
                  <a:gd name="connsiteY23" fmla="*/ 413 h 744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25006" h="744708">
                    <a:moveTo>
                      <a:pt x="320731" y="413"/>
                    </a:moveTo>
                    <a:cubicBezTo>
                      <a:pt x="317695" y="3455"/>
                      <a:pt x="314564" y="6497"/>
                      <a:pt x="311244" y="9348"/>
                    </a:cubicBezTo>
                    <a:cubicBezTo>
                      <a:pt x="254124" y="57940"/>
                      <a:pt x="170280" y="57940"/>
                      <a:pt x="113161" y="9348"/>
                    </a:cubicBezTo>
                    <a:cubicBezTo>
                      <a:pt x="109746" y="6497"/>
                      <a:pt x="106615" y="3455"/>
                      <a:pt x="103674" y="-157"/>
                    </a:cubicBezTo>
                    <a:cubicBezTo>
                      <a:pt x="41754" y="19976"/>
                      <a:pt x="-177" y="77768"/>
                      <a:pt x="-206" y="142994"/>
                    </a:cubicBezTo>
                    <a:lnTo>
                      <a:pt x="-206" y="345933"/>
                    </a:lnTo>
                    <a:cubicBezTo>
                      <a:pt x="-206" y="378584"/>
                      <a:pt x="26215" y="405056"/>
                      <a:pt x="58802" y="405056"/>
                    </a:cubicBezTo>
                    <a:lnTo>
                      <a:pt x="73316" y="405056"/>
                    </a:lnTo>
                    <a:lnTo>
                      <a:pt x="73316" y="679666"/>
                    </a:lnTo>
                    <a:cubicBezTo>
                      <a:pt x="74664" y="714180"/>
                      <a:pt x="103674" y="741071"/>
                      <a:pt x="138120" y="739731"/>
                    </a:cubicBezTo>
                    <a:cubicBezTo>
                      <a:pt x="170688" y="738457"/>
                      <a:pt x="196796" y="712298"/>
                      <a:pt x="198067" y="679666"/>
                    </a:cubicBezTo>
                    <a:lnTo>
                      <a:pt x="198067" y="508570"/>
                    </a:lnTo>
                    <a:cubicBezTo>
                      <a:pt x="197156" y="500699"/>
                      <a:pt x="202792" y="493570"/>
                      <a:pt x="210656" y="492658"/>
                    </a:cubicBezTo>
                    <a:cubicBezTo>
                      <a:pt x="218511" y="491755"/>
                      <a:pt x="225617" y="497401"/>
                      <a:pt x="226527" y="505272"/>
                    </a:cubicBezTo>
                    <a:cubicBezTo>
                      <a:pt x="226651" y="506365"/>
                      <a:pt x="226651" y="507477"/>
                      <a:pt x="226527" y="508570"/>
                    </a:cubicBezTo>
                    <a:lnTo>
                      <a:pt x="226527" y="679666"/>
                    </a:lnTo>
                    <a:cubicBezTo>
                      <a:pt x="225180" y="714133"/>
                      <a:pt x="251980" y="743162"/>
                      <a:pt x="286379" y="744502"/>
                    </a:cubicBezTo>
                    <a:cubicBezTo>
                      <a:pt x="320769" y="745852"/>
                      <a:pt x="349741" y="719000"/>
                      <a:pt x="351088" y="684543"/>
                    </a:cubicBezTo>
                    <a:cubicBezTo>
                      <a:pt x="351155" y="682917"/>
                      <a:pt x="351155" y="681292"/>
                      <a:pt x="351088" y="679666"/>
                    </a:cubicBezTo>
                    <a:lnTo>
                      <a:pt x="351088" y="405247"/>
                    </a:lnTo>
                    <a:lnTo>
                      <a:pt x="365793" y="405247"/>
                    </a:lnTo>
                    <a:cubicBezTo>
                      <a:pt x="398380" y="405247"/>
                      <a:pt x="424800" y="378775"/>
                      <a:pt x="424800" y="346124"/>
                    </a:cubicBezTo>
                    <a:lnTo>
                      <a:pt x="424800" y="143564"/>
                    </a:lnTo>
                    <a:cubicBezTo>
                      <a:pt x="424781" y="78281"/>
                      <a:pt x="382746" y="20460"/>
                      <a:pt x="320731" y="413"/>
                    </a:cubicBezTo>
                    <a:close/>
                  </a:path>
                </a:pathLst>
              </a:custGeom>
              <a:solidFill>
                <a:srgbClr val="29AAE1"/>
              </a:solidFill>
              <a:ln w="9468" cap="flat">
                <a:noFill/>
                <a:prstDash val="solid"/>
                <a:miter/>
              </a:ln>
            </p:spPr>
            <p:txBody>
              <a:bodyPr rtlCol="0" anchor="ctr"/>
              <a:lstStyle/>
              <a:p>
                <a:endParaRPr lang="en-US" dirty="0"/>
              </a:p>
            </p:txBody>
          </p:sp>
          <p:sp>
            <p:nvSpPr>
              <p:cNvPr id="20" name="Freeform 59">
                <a:extLst>
                  <a:ext uri="{FF2B5EF4-FFF2-40B4-BE49-F238E27FC236}">
                    <a16:creationId xmlns:a16="http://schemas.microsoft.com/office/drawing/2014/main" id="{3710F140-F433-4036-BA96-BFAE1399144C}"/>
                  </a:ext>
                </a:extLst>
              </p:cNvPr>
              <p:cNvSpPr/>
              <p:nvPr/>
            </p:nvSpPr>
            <p:spPr>
              <a:xfrm>
                <a:off x="9537269" y="5787817"/>
                <a:ext cx="972809" cy="975755"/>
              </a:xfrm>
              <a:custGeom>
                <a:avLst/>
                <a:gdLst>
                  <a:gd name="connsiteX0" fmla="*/ 42536 w 236607"/>
                  <a:gd name="connsiteY0" fmla="*/ 209022 h 237324"/>
                  <a:gd name="connsiteX1" fmla="*/ 57715 w 236607"/>
                  <a:gd name="connsiteY1" fmla="*/ 219858 h 237324"/>
                  <a:gd name="connsiteX2" fmla="*/ 179904 w 236607"/>
                  <a:gd name="connsiteY2" fmla="*/ 219858 h 237324"/>
                  <a:gd name="connsiteX3" fmla="*/ 194324 w 236607"/>
                  <a:gd name="connsiteY3" fmla="*/ 209022 h 237324"/>
                  <a:gd name="connsiteX4" fmla="*/ 208563 w 236607"/>
                  <a:gd name="connsiteY4" fmla="*/ 42003 h 237324"/>
                  <a:gd name="connsiteX5" fmla="*/ 41872 w 236607"/>
                  <a:gd name="connsiteY5" fmla="*/ 27735 h 237324"/>
                  <a:gd name="connsiteX6" fmla="*/ 27632 w 236607"/>
                  <a:gd name="connsiteY6" fmla="*/ 194754 h 237324"/>
                  <a:gd name="connsiteX7" fmla="*/ 41872 w 236607"/>
                  <a:gd name="connsiteY7" fmla="*/ 209022 h 237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607" h="237324">
                    <a:moveTo>
                      <a:pt x="42536" y="209022"/>
                    </a:moveTo>
                    <a:cubicBezTo>
                      <a:pt x="47317" y="213014"/>
                      <a:pt x="52383" y="216636"/>
                      <a:pt x="57715" y="219858"/>
                    </a:cubicBezTo>
                    <a:cubicBezTo>
                      <a:pt x="95187" y="242937"/>
                      <a:pt x="142431" y="242937"/>
                      <a:pt x="179904" y="219858"/>
                    </a:cubicBezTo>
                    <a:cubicBezTo>
                      <a:pt x="184989" y="216636"/>
                      <a:pt x="189808" y="213004"/>
                      <a:pt x="194324" y="209022"/>
                    </a:cubicBezTo>
                    <a:cubicBezTo>
                      <a:pt x="244290" y="166837"/>
                      <a:pt x="250665" y="92058"/>
                      <a:pt x="208563" y="42003"/>
                    </a:cubicBezTo>
                    <a:cubicBezTo>
                      <a:pt x="166471" y="-8062"/>
                      <a:pt x="91838" y="-14449"/>
                      <a:pt x="41872" y="27735"/>
                    </a:cubicBezTo>
                    <a:cubicBezTo>
                      <a:pt x="-8095" y="69911"/>
                      <a:pt x="-14470" y="144689"/>
                      <a:pt x="27632" y="194754"/>
                    </a:cubicBezTo>
                    <a:cubicBezTo>
                      <a:pt x="31968" y="199906"/>
                      <a:pt x="36730" y="204678"/>
                      <a:pt x="41872" y="209022"/>
                    </a:cubicBezTo>
                    <a:close/>
                  </a:path>
                </a:pathLst>
              </a:custGeom>
              <a:solidFill>
                <a:srgbClr val="29AAE1"/>
              </a:solidFill>
              <a:ln w="9468" cap="flat">
                <a:noFill/>
                <a:prstDash val="solid"/>
                <a:miter/>
              </a:ln>
            </p:spPr>
            <p:txBody>
              <a:bodyPr rtlCol="0" anchor="ctr"/>
              <a:lstStyle/>
              <a:p>
                <a:endParaRPr lang="en-US" dirty="0"/>
              </a:p>
            </p:txBody>
          </p:sp>
        </p:grpSp>
      </p:grpSp>
      <p:sp>
        <p:nvSpPr>
          <p:cNvPr id="21" name="Speech Bubble: Rectangle 20">
            <a:extLst>
              <a:ext uri="{FF2B5EF4-FFF2-40B4-BE49-F238E27FC236}">
                <a16:creationId xmlns:a16="http://schemas.microsoft.com/office/drawing/2014/main" id="{C0CC4E21-215D-472E-AE0A-D5CD518613B0}"/>
              </a:ext>
            </a:extLst>
          </p:cNvPr>
          <p:cNvSpPr/>
          <p:nvPr/>
        </p:nvSpPr>
        <p:spPr>
          <a:xfrm>
            <a:off x="9422413" y="4270007"/>
            <a:ext cx="1931387" cy="901699"/>
          </a:xfrm>
          <a:prstGeom prst="wedgeRectCallout">
            <a:avLst>
              <a:gd name="adj1" fmla="val -57957"/>
              <a:gd name="adj2" fmla="val -34398"/>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Arial Nova Light" panose="020B0304020202020204" pitchFamily="34" charset="0"/>
              </a:rPr>
              <a:t>“We cannot get people to take referrals and there are 6-week wait lists, but we know they have capacity”</a:t>
            </a:r>
          </a:p>
        </p:txBody>
      </p:sp>
    </p:spTree>
    <p:extLst>
      <p:ext uri="{BB962C8B-B14F-4D97-AF65-F5344CB8AC3E}">
        <p14:creationId xmlns:p14="http://schemas.microsoft.com/office/powerpoint/2010/main" val="1500195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44AF1-CA7C-4113-9A1F-577CB8578D97}"/>
              </a:ext>
            </a:extLst>
          </p:cNvPr>
          <p:cNvSpPr>
            <a:spLocks noGrp="1"/>
          </p:cNvSpPr>
          <p:nvPr>
            <p:ph type="title"/>
          </p:nvPr>
        </p:nvSpPr>
        <p:spPr/>
        <p:txBody>
          <a:bodyPr/>
          <a:lstStyle/>
          <a:p>
            <a:r>
              <a:rPr lang="en-AU" dirty="0"/>
              <a:t>Contents</a:t>
            </a:r>
            <a:endParaRPr lang="en-US" dirty="0"/>
          </a:p>
        </p:txBody>
      </p:sp>
      <p:sp>
        <p:nvSpPr>
          <p:cNvPr id="3" name="Content Placeholder 2">
            <a:extLst>
              <a:ext uri="{FF2B5EF4-FFF2-40B4-BE49-F238E27FC236}">
                <a16:creationId xmlns:a16="http://schemas.microsoft.com/office/drawing/2014/main" id="{F8F2CEA7-2CD4-4B63-B1AC-B19B72CB91C8}"/>
              </a:ext>
            </a:extLst>
          </p:cNvPr>
          <p:cNvSpPr>
            <a:spLocks noGrp="1"/>
          </p:cNvSpPr>
          <p:nvPr>
            <p:ph idx="1"/>
          </p:nvPr>
        </p:nvSpPr>
        <p:spPr>
          <a:xfrm>
            <a:off x="838200" y="1588686"/>
            <a:ext cx="10515600" cy="4351338"/>
          </a:xfrm>
        </p:spPr>
        <p:txBody>
          <a:bodyPr anchor="ctr"/>
          <a:lstStyle/>
          <a:p>
            <a:pPr marL="0" indent="0">
              <a:lnSpc>
                <a:spcPct val="120000"/>
              </a:lnSpc>
              <a:buNone/>
            </a:pPr>
            <a:r>
              <a:rPr lang="en-AU" dirty="0"/>
              <a:t>Summary of recommendations</a:t>
            </a:r>
          </a:p>
          <a:p>
            <a:pPr marL="0" indent="0">
              <a:lnSpc>
                <a:spcPct val="120000"/>
              </a:lnSpc>
              <a:buNone/>
            </a:pPr>
            <a:r>
              <a:rPr lang="en-AU" dirty="0"/>
              <a:t>1.  Introduction</a:t>
            </a:r>
          </a:p>
          <a:p>
            <a:pPr marL="0" indent="0">
              <a:lnSpc>
                <a:spcPct val="120000"/>
              </a:lnSpc>
              <a:buNone/>
            </a:pPr>
            <a:r>
              <a:rPr lang="en-GB" dirty="0"/>
              <a:t>2.  CASP supports people with a variety of needs across the ACT</a:t>
            </a:r>
            <a:endParaRPr lang="en-AU" dirty="0"/>
          </a:p>
          <a:p>
            <a:pPr marL="0" indent="0">
              <a:lnSpc>
                <a:spcPct val="120000"/>
              </a:lnSpc>
              <a:buNone/>
            </a:pPr>
            <a:r>
              <a:rPr lang="en-GB" dirty="0"/>
              <a:t>3. Effective referral pathways are crucial to our support systems</a:t>
            </a:r>
          </a:p>
          <a:p>
            <a:pPr marL="0" indent="0">
              <a:lnSpc>
                <a:spcPct val="120000"/>
              </a:lnSpc>
              <a:buNone/>
            </a:pPr>
            <a:r>
              <a:rPr lang="en-GB" dirty="0"/>
              <a:t>4.  It is timely to review the effectiveness of referral pathways</a:t>
            </a:r>
          </a:p>
          <a:p>
            <a:pPr marL="0" indent="0">
              <a:lnSpc>
                <a:spcPct val="120000"/>
              </a:lnSpc>
              <a:buNone/>
            </a:pPr>
            <a:r>
              <a:rPr lang="en-GB" dirty="0"/>
              <a:t>5.  CASP referrals cannot be considered in isolation</a:t>
            </a:r>
          </a:p>
          <a:p>
            <a:pPr marL="0" indent="0">
              <a:lnSpc>
                <a:spcPct val="120000"/>
              </a:lnSpc>
              <a:buNone/>
            </a:pPr>
            <a:r>
              <a:rPr lang="en-US" dirty="0"/>
              <a:t>6.  Current referral arrangements are complex and inconsistent</a:t>
            </a:r>
          </a:p>
          <a:p>
            <a:pPr marL="0" indent="0">
              <a:lnSpc>
                <a:spcPct val="120000"/>
              </a:lnSpc>
              <a:buNone/>
            </a:pPr>
            <a:r>
              <a:rPr lang="en-GB" dirty="0"/>
              <a:t>7.  Challenges to be tackled when designing a future program</a:t>
            </a:r>
          </a:p>
          <a:p>
            <a:pPr marL="0" indent="0">
              <a:lnSpc>
                <a:spcPct val="120000"/>
              </a:lnSpc>
              <a:buNone/>
            </a:pPr>
            <a:r>
              <a:rPr lang="en-US" dirty="0"/>
              <a:t>8.  Summary of recommendations</a:t>
            </a:r>
          </a:p>
          <a:p>
            <a:pPr marL="0" indent="0">
              <a:lnSpc>
                <a:spcPct val="120000"/>
              </a:lnSpc>
              <a:buNone/>
            </a:pPr>
            <a:r>
              <a:rPr lang="en-US" dirty="0"/>
              <a:t>Appendices</a:t>
            </a:r>
          </a:p>
        </p:txBody>
      </p:sp>
      <p:sp>
        <p:nvSpPr>
          <p:cNvPr id="6" name="Slide Number Placeholder 5">
            <a:extLst>
              <a:ext uri="{FF2B5EF4-FFF2-40B4-BE49-F238E27FC236}">
                <a16:creationId xmlns:a16="http://schemas.microsoft.com/office/drawing/2014/main" id="{3E2F918F-05FF-4F54-B85C-6AE0BF6F93AA}"/>
              </a:ext>
            </a:extLst>
          </p:cNvPr>
          <p:cNvSpPr>
            <a:spLocks noGrp="1"/>
          </p:cNvSpPr>
          <p:nvPr>
            <p:ph type="sldNum" sz="quarter" idx="12"/>
          </p:nvPr>
        </p:nvSpPr>
        <p:spPr/>
        <p:txBody>
          <a:bodyPr/>
          <a:lstStyle/>
          <a:p>
            <a:fld id="{76D07C32-C9EA-42AD-AEC0-DB5F495AE52E}" type="slidenum">
              <a:rPr lang="en-US" smtClean="0"/>
              <a:t>3</a:t>
            </a:fld>
            <a:endParaRPr lang="en-US" dirty="0"/>
          </a:p>
        </p:txBody>
      </p:sp>
    </p:spTree>
    <p:extLst>
      <p:ext uri="{BB962C8B-B14F-4D97-AF65-F5344CB8AC3E}">
        <p14:creationId xmlns:p14="http://schemas.microsoft.com/office/powerpoint/2010/main" val="37883574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A05C5-63A9-4269-9681-5EBA30B34FA0}"/>
              </a:ext>
            </a:extLst>
          </p:cNvPr>
          <p:cNvSpPr>
            <a:spLocks noGrp="1"/>
          </p:cNvSpPr>
          <p:nvPr>
            <p:ph type="title"/>
          </p:nvPr>
        </p:nvSpPr>
        <p:spPr>
          <a:xfrm>
            <a:off x="838200" y="365127"/>
            <a:ext cx="10515600" cy="462188"/>
          </a:xfrm>
        </p:spPr>
        <p:txBody>
          <a:bodyPr/>
          <a:lstStyle/>
          <a:p>
            <a:r>
              <a:rPr lang="en-AU" dirty="0"/>
              <a:t>6. Current referral arrangements are complex and inconsistent</a:t>
            </a:r>
            <a:endParaRPr lang="en-US" dirty="0"/>
          </a:p>
        </p:txBody>
      </p:sp>
      <p:sp>
        <p:nvSpPr>
          <p:cNvPr id="3" name="Content Placeholder 2">
            <a:extLst>
              <a:ext uri="{FF2B5EF4-FFF2-40B4-BE49-F238E27FC236}">
                <a16:creationId xmlns:a16="http://schemas.microsoft.com/office/drawing/2014/main" id="{347AB488-3383-47C8-AC4B-F75FFA6A3521}"/>
              </a:ext>
            </a:extLst>
          </p:cNvPr>
          <p:cNvSpPr>
            <a:spLocks noGrp="1"/>
          </p:cNvSpPr>
          <p:nvPr>
            <p:ph idx="1"/>
          </p:nvPr>
        </p:nvSpPr>
        <p:spPr/>
        <p:txBody>
          <a:bodyPr>
            <a:noAutofit/>
          </a:bodyPr>
          <a:lstStyle/>
          <a:p>
            <a:pPr marL="0" indent="0">
              <a:buNone/>
            </a:pPr>
            <a:r>
              <a:rPr lang="en-AU" dirty="0"/>
              <a:t>Eligible clients can cease (or pause) their access to CASP services for a variety of reasons, including:</a:t>
            </a:r>
          </a:p>
          <a:p>
            <a:r>
              <a:rPr lang="en-AU" dirty="0"/>
              <a:t>a return to health, wellbeing and/or independence</a:t>
            </a:r>
          </a:p>
          <a:p>
            <a:r>
              <a:rPr lang="en-AU" dirty="0"/>
              <a:t>transition to other programs – such as the NDIS or aged care systems</a:t>
            </a:r>
          </a:p>
          <a:p>
            <a:r>
              <a:rPr lang="en-AU" dirty="0"/>
              <a:t>a term-limited conclusion of their services, and/or</a:t>
            </a:r>
          </a:p>
          <a:p>
            <a:r>
              <a:rPr lang="en-AU" dirty="0"/>
              <a:t>entry (or re-entry) into acute care settings.</a:t>
            </a:r>
          </a:p>
          <a:p>
            <a:pPr marL="0" indent="0">
              <a:buNone/>
            </a:pPr>
            <a:endParaRPr lang="en-AU" sz="500" dirty="0"/>
          </a:p>
          <a:p>
            <a:pPr marL="0" indent="0">
              <a:buNone/>
            </a:pPr>
            <a:r>
              <a:rPr lang="en-AU" dirty="0"/>
              <a:t>As discussed, CASP providers apply different interpretations to how long eligible clients can receive services and supports. Some will continue providing services to eligible clients for long-term periods of time while others will apply a firm date for which services and supports will conclude.</a:t>
            </a:r>
          </a:p>
          <a:p>
            <a:pPr marL="0" indent="0">
              <a:buNone/>
            </a:pPr>
            <a:r>
              <a:rPr lang="en-AU" dirty="0"/>
              <a:t>During consultations, CASP providers indicated there were circumstances where they would refer their CASP clients out to other parts of the health system, but that these were infrequent. In many cases, it was suggested that referrals to other parts of the health system might be made by a client’s GP rather than the CASP provider.</a:t>
            </a:r>
          </a:p>
          <a:p>
            <a:pPr marL="0" indent="0">
              <a:buNone/>
            </a:pPr>
            <a:r>
              <a:rPr lang="en-AU" dirty="0"/>
              <a:t>Providers also explained that while in some cases it was apparent to their staff that a client would benefit from supports under other programs, such as the NDIS or mental health services, clients often resisted these referrals being made. This</a:t>
            </a:r>
            <a:r>
              <a:rPr lang="en-AU" dirty="0">
                <a:solidFill>
                  <a:srgbClr val="FF0000"/>
                </a:solidFill>
              </a:rPr>
              <a:t> </a:t>
            </a:r>
            <a:r>
              <a:rPr lang="en-AU" dirty="0"/>
              <a:t>might be because they did not believe that they had a disability or required mental health support, or perceived a stigma associated with these classifications.</a:t>
            </a:r>
          </a:p>
          <a:p>
            <a:pPr marL="0" indent="0">
              <a:buNone/>
            </a:pPr>
            <a:endParaRPr lang="en-AU" dirty="0">
              <a:solidFill>
                <a:srgbClr val="FF0000"/>
              </a:solidFill>
            </a:endParaRPr>
          </a:p>
        </p:txBody>
      </p:sp>
      <p:sp>
        <p:nvSpPr>
          <p:cNvPr id="4" name="Text Placeholder 3">
            <a:extLst>
              <a:ext uri="{FF2B5EF4-FFF2-40B4-BE49-F238E27FC236}">
                <a16:creationId xmlns:a16="http://schemas.microsoft.com/office/drawing/2014/main" id="{B0DFB4A1-08FD-4968-8D25-FDEB2BA3B29D}"/>
              </a:ext>
            </a:extLst>
          </p:cNvPr>
          <p:cNvSpPr>
            <a:spLocks noGrp="1"/>
          </p:cNvSpPr>
          <p:nvPr>
            <p:ph type="body" sz="quarter" idx="13"/>
          </p:nvPr>
        </p:nvSpPr>
        <p:spPr/>
        <p:txBody>
          <a:bodyPr/>
          <a:lstStyle/>
          <a:p>
            <a:r>
              <a:rPr lang="en-AU" dirty="0"/>
              <a:t>There are a variety of reasons eligible clients cease their involvement with CASP</a:t>
            </a:r>
            <a:endParaRPr lang="en-US" dirty="0"/>
          </a:p>
        </p:txBody>
      </p:sp>
      <p:sp>
        <p:nvSpPr>
          <p:cNvPr id="5" name="Slide Number Placeholder 4">
            <a:extLst>
              <a:ext uri="{FF2B5EF4-FFF2-40B4-BE49-F238E27FC236}">
                <a16:creationId xmlns:a16="http://schemas.microsoft.com/office/drawing/2014/main" id="{6D6EF10C-FF34-4245-AD64-E76193AAB50E}"/>
              </a:ext>
            </a:extLst>
          </p:cNvPr>
          <p:cNvSpPr>
            <a:spLocks noGrp="1"/>
          </p:cNvSpPr>
          <p:nvPr>
            <p:ph type="sldNum" sz="quarter" idx="12"/>
          </p:nvPr>
        </p:nvSpPr>
        <p:spPr/>
        <p:txBody>
          <a:bodyPr/>
          <a:lstStyle/>
          <a:p>
            <a:fld id="{76D07C32-C9EA-42AD-AEC0-DB5F495AE52E}" type="slidenum">
              <a:rPr lang="en-US" smtClean="0"/>
              <a:t>30</a:t>
            </a:fld>
            <a:endParaRPr lang="en-US" dirty="0"/>
          </a:p>
        </p:txBody>
      </p:sp>
      <p:sp>
        <p:nvSpPr>
          <p:cNvPr id="8" name="Freeform 47">
            <a:extLst>
              <a:ext uri="{FF2B5EF4-FFF2-40B4-BE49-F238E27FC236}">
                <a16:creationId xmlns:a16="http://schemas.microsoft.com/office/drawing/2014/main" id="{40B8BFDB-FF7A-4B5B-9A67-4BB917D3CDF3}"/>
              </a:ext>
            </a:extLst>
          </p:cNvPr>
          <p:cNvSpPr>
            <a:spLocks noChangeAspect="1" noEditPoints="1"/>
          </p:cNvSpPr>
          <p:nvPr/>
        </p:nvSpPr>
        <p:spPr bwMode="auto">
          <a:xfrm>
            <a:off x="11353800" y="215315"/>
            <a:ext cx="446194" cy="612000"/>
          </a:xfrm>
          <a:custGeom>
            <a:avLst/>
            <a:gdLst>
              <a:gd name="T0" fmla="*/ 31 w 124"/>
              <a:gd name="T1" fmla="*/ 39 h 170"/>
              <a:gd name="T2" fmla="*/ 34 w 124"/>
              <a:gd name="T3" fmla="*/ 38 h 170"/>
              <a:gd name="T4" fmla="*/ 58 w 124"/>
              <a:gd name="T5" fmla="*/ 13 h 170"/>
              <a:gd name="T6" fmla="*/ 58 w 124"/>
              <a:gd name="T7" fmla="*/ 135 h 170"/>
              <a:gd name="T8" fmla="*/ 62 w 124"/>
              <a:gd name="T9" fmla="*/ 139 h 170"/>
              <a:gd name="T10" fmla="*/ 66 w 124"/>
              <a:gd name="T11" fmla="*/ 135 h 170"/>
              <a:gd name="T12" fmla="*/ 66 w 124"/>
              <a:gd name="T13" fmla="*/ 13 h 170"/>
              <a:gd name="T14" fmla="*/ 90 w 124"/>
              <a:gd name="T15" fmla="*/ 38 h 170"/>
              <a:gd name="T16" fmla="*/ 93 w 124"/>
              <a:gd name="T17" fmla="*/ 39 h 170"/>
              <a:gd name="T18" fmla="*/ 97 w 124"/>
              <a:gd name="T19" fmla="*/ 35 h 170"/>
              <a:gd name="T20" fmla="*/ 96 w 124"/>
              <a:gd name="T21" fmla="*/ 32 h 170"/>
              <a:gd name="T22" fmla="*/ 65 w 124"/>
              <a:gd name="T23" fmla="*/ 1 h 170"/>
              <a:gd name="T24" fmla="*/ 62 w 124"/>
              <a:gd name="T25" fmla="*/ 0 h 170"/>
              <a:gd name="T26" fmla="*/ 60 w 124"/>
              <a:gd name="T27" fmla="*/ 1 h 170"/>
              <a:gd name="T28" fmla="*/ 29 w 124"/>
              <a:gd name="T29" fmla="*/ 32 h 170"/>
              <a:gd name="T30" fmla="*/ 28 w 124"/>
              <a:gd name="T31" fmla="*/ 35 h 170"/>
              <a:gd name="T32" fmla="*/ 31 w 124"/>
              <a:gd name="T33" fmla="*/ 39 h 170"/>
              <a:gd name="T34" fmla="*/ 120 w 124"/>
              <a:gd name="T35" fmla="*/ 54 h 170"/>
              <a:gd name="T36" fmla="*/ 78 w 124"/>
              <a:gd name="T37" fmla="*/ 54 h 170"/>
              <a:gd name="T38" fmla="*/ 74 w 124"/>
              <a:gd name="T39" fmla="*/ 58 h 170"/>
              <a:gd name="T40" fmla="*/ 78 w 124"/>
              <a:gd name="T41" fmla="*/ 62 h 170"/>
              <a:gd name="T42" fmla="*/ 116 w 124"/>
              <a:gd name="T43" fmla="*/ 62 h 170"/>
              <a:gd name="T44" fmla="*/ 116 w 124"/>
              <a:gd name="T45" fmla="*/ 162 h 170"/>
              <a:gd name="T46" fmla="*/ 8 w 124"/>
              <a:gd name="T47" fmla="*/ 162 h 170"/>
              <a:gd name="T48" fmla="*/ 8 w 124"/>
              <a:gd name="T49" fmla="*/ 62 h 170"/>
              <a:gd name="T50" fmla="*/ 47 w 124"/>
              <a:gd name="T51" fmla="*/ 62 h 170"/>
              <a:gd name="T52" fmla="*/ 51 w 124"/>
              <a:gd name="T53" fmla="*/ 58 h 170"/>
              <a:gd name="T54" fmla="*/ 47 w 124"/>
              <a:gd name="T55" fmla="*/ 54 h 170"/>
              <a:gd name="T56" fmla="*/ 4 w 124"/>
              <a:gd name="T57" fmla="*/ 54 h 170"/>
              <a:gd name="T58" fmla="*/ 0 w 124"/>
              <a:gd name="T59" fmla="*/ 58 h 170"/>
              <a:gd name="T60" fmla="*/ 0 w 124"/>
              <a:gd name="T61" fmla="*/ 166 h 170"/>
              <a:gd name="T62" fmla="*/ 4 w 124"/>
              <a:gd name="T63" fmla="*/ 170 h 170"/>
              <a:gd name="T64" fmla="*/ 120 w 124"/>
              <a:gd name="T65" fmla="*/ 170 h 170"/>
              <a:gd name="T66" fmla="*/ 124 w 124"/>
              <a:gd name="T67" fmla="*/ 166 h 170"/>
              <a:gd name="T68" fmla="*/ 124 w 124"/>
              <a:gd name="T69" fmla="*/ 58 h 170"/>
              <a:gd name="T70" fmla="*/ 120 w 124"/>
              <a:gd name="T71" fmla="*/ 5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24" h="170">
                <a:moveTo>
                  <a:pt x="31" y="39"/>
                </a:moveTo>
                <a:cubicBezTo>
                  <a:pt x="32" y="39"/>
                  <a:pt x="33" y="38"/>
                  <a:pt x="34" y="38"/>
                </a:cubicBezTo>
                <a:cubicBezTo>
                  <a:pt x="58" y="13"/>
                  <a:pt x="58" y="13"/>
                  <a:pt x="58" y="13"/>
                </a:cubicBezTo>
                <a:cubicBezTo>
                  <a:pt x="58" y="135"/>
                  <a:pt x="58" y="135"/>
                  <a:pt x="58" y="135"/>
                </a:cubicBezTo>
                <a:cubicBezTo>
                  <a:pt x="58" y="137"/>
                  <a:pt x="60" y="139"/>
                  <a:pt x="62" y="139"/>
                </a:cubicBezTo>
                <a:cubicBezTo>
                  <a:pt x="64" y="139"/>
                  <a:pt x="66" y="137"/>
                  <a:pt x="66" y="135"/>
                </a:cubicBezTo>
                <a:cubicBezTo>
                  <a:pt x="66" y="13"/>
                  <a:pt x="66" y="13"/>
                  <a:pt x="66" y="13"/>
                </a:cubicBezTo>
                <a:cubicBezTo>
                  <a:pt x="90" y="38"/>
                  <a:pt x="90" y="38"/>
                  <a:pt x="90" y="38"/>
                </a:cubicBezTo>
                <a:cubicBezTo>
                  <a:pt x="91" y="38"/>
                  <a:pt x="92" y="39"/>
                  <a:pt x="93" y="39"/>
                </a:cubicBezTo>
                <a:cubicBezTo>
                  <a:pt x="95" y="39"/>
                  <a:pt x="97" y="37"/>
                  <a:pt x="97" y="35"/>
                </a:cubicBezTo>
                <a:cubicBezTo>
                  <a:pt x="97" y="34"/>
                  <a:pt x="97" y="33"/>
                  <a:pt x="96" y="32"/>
                </a:cubicBezTo>
                <a:cubicBezTo>
                  <a:pt x="65" y="1"/>
                  <a:pt x="65" y="1"/>
                  <a:pt x="65" y="1"/>
                </a:cubicBezTo>
                <a:cubicBezTo>
                  <a:pt x="64" y="0"/>
                  <a:pt x="63" y="0"/>
                  <a:pt x="62" y="0"/>
                </a:cubicBezTo>
                <a:cubicBezTo>
                  <a:pt x="61" y="0"/>
                  <a:pt x="60" y="0"/>
                  <a:pt x="60" y="1"/>
                </a:cubicBezTo>
                <a:cubicBezTo>
                  <a:pt x="29" y="32"/>
                  <a:pt x="29" y="32"/>
                  <a:pt x="29" y="32"/>
                </a:cubicBezTo>
                <a:cubicBezTo>
                  <a:pt x="28" y="33"/>
                  <a:pt x="28" y="34"/>
                  <a:pt x="28" y="35"/>
                </a:cubicBezTo>
                <a:cubicBezTo>
                  <a:pt x="28" y="37"/>
                  <a:pt x="29" y="39"/>
                  <a:pt x="31" y="39"/>
                </a:cubicBezTo>
                <a:moveTo>
                  <a:pt x="120" y="54"/>
                </a:moveTo>
                <a:cubicBezTo>
                  <a:pt x="78" y="54"/>
                  <a:pt x="78" y="54"/>
                  <a:pt x="78" y="54"/>
                </a:cubicBezTo>
                <a:cubicBezTo>
                  <a:pt x="76" y="54"/>
                  <a:pt x="74" y="56"/>
                  <a:pt x="74" y="58"/>
                </a:cubicBezTo>
                <a:cubicBezTo>
                  <a:pt x="74" y="60"/>
                  <a:pt x="76" y="62"/>
                  <a:pt x="78" y="62"/>
                </a:cubicBezTo>
                <a:cubicBezTo>
                  <a:pt x="116" y="62"/>
                  <a:pt x="116" y="62"/>
                  <a:pt x="116" y="62"/>
                </a:cubicBezTo>
                <a:cubicBezTo>
                  <a:pt x="116" y="162"/>
                  <a:pt x="116" y="162"/>
                  <a:pt x="116" y="162"/>
                </a:cubicBezTo>
                <a:cubicBezTo>
                  <a:pt x="8" y="162"/>
                  <a:pt x="8" y="162"/>
                  <a:pt x="8" y="162"/>
                </a:cubicBezTo>
                <a:cubicBezTo>
                  <a:pt x="8" y="62"/>
                  <a:pt x="8" y="62"/>
                  <a:pt x="8" y="62"/>
                </a:cubicBezTo>
                <a:cubicBezTo>
                  <a:pt x="47" y="62"/>
                  <a:pt x="47" y="62"/>
                  <a:pt x="47" y="62"/>
                </a:cubicBezTo>
                <a:cubicBezTo>
                  <a:pt x="49" y="62"/>
                  <a:pt x="51" y="60"/>
                  <a:pt x="51" y="58"/>
                </a:cubicBezTo>
                <a:cubicBezTo>
                  <a:pt x="51" y="56"/>
                  <a:pt x="49" y="54"/>
                  <a:pt x="47" y="54"/>
                </a:cubicBezTo>
                <a:cubicBezTo>
                  <a:pt x="4" y="54"/>
                  <a:pt x="4" y="54"/>
                  <a:pt x="4" y="54"/>
                </a:cubicBezTo>
                <a:cubicBezTo>
                  <a:pt x="2" y="54"/>
                  <a:pt x="0" y="56"/>
                  <a:pt x="0" y="58"/>
                </a:cubicBezTo>
                <a:cubicBezTo>
                  <a:pt x="0" y="166"/>
                  <a:pt x="0" y="166"/>
                  <a:pt x="0" y="166"/>
                </a:cubicBezTo>
                <a:cubicBezTo>
                  <a:pt x="0" y="168"/>
                  <a:pt x="2" y="170"/>
                  <a:pt x="4" y="170"/>
                </a:cubicBezTo>
                <a:cubicBezTo>
                  <a:pt x="120" y="170"/>
                  <a:pt x="120" y="170"/>
                  <a:pt x="120" y="170"/>
                </a:cubicBezTo>
                <a:cubicBezTo>
                  <a:pt x="122" y="170"/>
                  <a:pt x="124" y="168"/>
                  <a:pt x="124" y="166"/>
                </a:cubicBezTo>
                <a:cubicBezTo>
                  <a:pt x="124" y="58"/>
                  <a:pt x="124" y="58"/>
                  <a:pt x="124" y="58"/>
                </a:cubicBezTo>
                <a:cubicBezTo>
                  <a:pt x="124" y="56"/>
                  <a:pt x="122" y="54"/>
                  <a:pt x="120" y="54"/>
                </a:cubicBezTo>
              </a:path>
            </a:pathLst>
          </a:custGeom>
          <a:solidFill>
            <a:srgbClr val="29AAE1"/>
          </a:solidFill>
          <a:ln>
            <a:noFill/>
          </a:ln>
        </p:spPr>
        <p:txBody>
          <a:bodyPr vert="horz" wrap="square" lIns="91440" tIns="45720" rIns="91440" bIns="45720" numCol="1" anchor="t" anchorCtr="0" compatLnSpc="1">
            <a:prstTxWarp prst="textNoShape">
              <a:avLst/>
            </a:prstTxWarp>
          </a:bodyPr>
          <a:lstStyle/>
          <a:p>
            <a:endParaRPr lang="en-AU" dirty="0"/>
          </a:p>
        </p:txBody>
      </p:sp>
    </p:spTree>
    <p:extLst>
      <p:ext uri="{BB962C8B-B14F-4D97-AF65-F5344CB8AC3E}">
        <p14:creationId xmlns:p14="http://schemas.microsoft.com/office/powerpoint/2010/main" val="41290963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A05C5-63A9-4269-9681-5EBA30B34FA0}"/>
              </a:ext>
            </a:extLst>
          </p:cNvPr>
          <p:cNvSpPr>
            <a:spLocks noGrp="1"/>
          </p:cNvSpPr>
          <p:nvPr>
            <p:ph type="title"/>
          </p:nvPr>
        </p:nvSpPr>
        <p:spPr>
          <a:xfrm>
            <a:off x="838200" y="365127"/>
            <a:ext cx="10515600" cy="462188"/>
          </a:xfrm>
        </p:spPr>
        <p:txBody>
          <a:bodyPr/>
          <a:lstStyle/>
          <a:p>
            <a:r>
              <a:rPr lang="en-AU" dirty="0"/>
              <a:t>6. Current referral arrangements are complex and inconsistent</a:t>
            </a:r>
            <a:endParaRPr lang="en-US" dirty="0"/>
          </a:p>
        </p:txBody>
      </p:sp>
      <p:sp>
        <p:nvSpPr>
          <p:cNvPr id="3" name="Content Placeholder 2">
            <a:extLst>
              <a:ext uri="{FF2B5EF4-FFF2-40B4-BE49-F238E27FC236}">
                <a16:creationId xmlns:a16="http://schemas.microsoft.com/office/drawing/2014/main" id="{347AB488-3383-47C8-AC4B-F75FFA6A3521}"/>
              </a:ext>
            </a:extLst>
          </p:cNvPr>
          <p:cNvSpPr>
            <a:spLocks noGrp="1"/>
          </p:cNvSpPr>
          <p:nvPr>
            <p:ph idx="1"/>
          </p:nvPr>
        </p:nvSpPr>
        <p:spPr/>
        <p:txBody>
          <a:bodyPr/>
          <a:lstStyle/>
          <a:p>
            <a:pPr marL="0" indent="0">
              <a:buNone/>
            </a:pPr>
            <a:r>
              <a:rPr lang="en-AU" dirty="0"/>
              <a:t>As discussed previously, the majority of stakeholders indicated there is a cohort of CASP clients across the ACT who are continuing to receive support for medium to long term periods for a range of valid reasons. While not consistent with the original aim of the CASP, </a:t>
            </a:r>
            <a:br>
              <a:rPr lang="en-AU" dirty="0"/>
            </a:br>
            <a:r>
              <a:rPr lang="en-AU" dirty="0"/>
              <a:t>the ACT Health Directorate and providers are applying flexibility for these clients.</a:t>
            </a:r>
          </a:p>
          <a:p>
            <a:pPr marL="0" indent="0">
              <a:buNone/>
            </a:pPr>
            <a:r>
              <a:rPr lang="en-AU" dirty="0"/>
              <a:t>Some of these clients require ongoing support to sustain their health and wellbeing and avoid the need to present in acute health settings in the ACT. While their conditions might not be short term or episodic, they will be unable to build capacity over time.</a:t>
            </a:r>
          </a:p>
          <a:p>
            <a:pPr marL="0" indent="0">
              <a:buNone/>
            </a:pPr>
            <a:r>
              <a:rPr lang="en-AU" dirty="0"/>
              <a:t>Clients seeking access to the NDIS are experiencing lengthy waiting periods to have their applications assessed, and in some cases reviewed, and require supports under the CASP until their applications are resolved and services can be funded.</a:t>
            </a:r>
          </a:p>
          <a:p>
            <a:pPr marL="0" indent="0">
              <a:buNone/>
            </a:pPr>
            <a:r>
              <a:rPr lang="en-AU" dirty="0"/>
              <a:t>Stakeholders expressed great concern over the implications for clients who are deemed no longer eligible for supports under CASP and could not be referred on safely to other programs to receive the supports they need.</a:t>
            </a:r>
          </a:p>
          <a:p>
            <a:pPr marL="0" indent="0">
              <a:buNone/>
            </a:pPr>
            <a:r>
              <a:rPr lang="en-AU" dirty="0"/>
              <a:t>Our experience is that t</a:t>
            </a:r>
            <a:r>
              <a:rPr lang="en-GB" dirty="0"/>
              <a:t>his is a common issue with short term programs, which are often designed in response to an ongoing lack of availability elsewhere in health systems or long waiting lists for existing ongoing programs.</a:t>
            </a:r>
            <a:endParaRPr lang="en-AU" dirty="0"/>
          </a:p>
        </p:txBody>
      </p:sp>
      <p:sp>
        <p:nvSpPr>
          <p:cNvPr id="4" name="Text Placeholder 3">
            <a:extLst>
              <a:ext uri="{FF2B5EF4-FFF2-40B4-BE49-F238E27FC236}">
                <a16:creationId xmlns:a16="http://schemas.microsoft.com/office/drawing/2014/main" id="{B0DFB4A1-08FD-4968-8D25-FDEB2BA3B29D}"/>
              </a:ext>
            </a:extLst>
          </p:cNvPr>
          <p:cNvSpPr>
            <a:spLocks noGrp="1"/>
          </p:cNvSpPr>
          <p:nvPr>
            <p:ph type="body" sz="quarter" idx="13"/>
          </p:nvPr>
        </p:nvSpPr>
        <p:spPr/>
        <p:txBody>
          <a:bodyPr/>
          <a:lstStyle/>
          <a:p>
            <a:r>
              <a:rPr lang="en-AU" dirty="0"/>
              <a:t>Concerns exist about how, and if, clients can exit safely from the CASP</a:t>
            </a:r>
            <a:endParaRPr lang="en-US" dirty="0">
              <a:solidFill>
                <a:srgbClr val="FF0000"/>
              </a:solidFill>
            </a:endParaRPr>
          </a:p>
        </p:txBody>
      </p:sp>
      <p:sp>
        <p:nvSpPr>
          <p:cNvPr id="5" name="Slide Number Placeholder 4">
            <a:extLst>
              <a:ext uri="{FF2B5EF4-FFF2-40B4-BE49-F238E27FC236}">
                <a16:creationId xmlns:a16="http://schemas.microsoft.com/office/drawing/2014/main" id="{6D6EF10C-FF34-4245-AD64-E76193AAB50E}"/>
              </a:ext>
            </a:extLst>
          </p:cNvPr>
          <p:cNvSpPr>
            <a:spLocks noGrp="1"/>
          </p:cNvSpPr>
          <p:nvPr>
            <p:ph type="sldNum" sz="quarter" idx="12"/>
          </p:nvPr>
        </p:nvSpPr>
        <p:spPr/>
        <p:txBody>
          <a:bodyPr/>
          <a:lstStyle/>
          <a:p>
            <a:fld id="{76D07C32-C9EA-42AD-AEC0-DB5F495AE52E}" type="slidenum">
              <a:rPr lang="en-US" smtClean="0"/>
              <a:t>31</a:t>
            </a:fld>
            <a:endParaRPr lang="en-US" dirty="0"/>
          </a:p>
        </p:txBody>
      </p:sp>
      <p:sp>
        <p:nvSpPr>
          <p:cNvPr id="8" name="Freeform 47">
            <a:extLst>
              <a:ext uri="{FF2B5EF4-FFF2-40B4-BE49-F238E27FC236}">
                <a16:creationId xmlns:a16="http://schemas.microsoft.com/office/drawing/2014/main" id="{40B8BFDB-FF7A-4B5B-9A67-4BB917D3CDF3}"/>
              </a:ext>
            </a:extLst>
          </p:cNvPr>
          <p:cNvSpPr>
            <a:spLocks noChangeAspect="1" noEditPoints="1"/>
          </p:cNvSpPr>
          <p:nvPr/>
        </p:nvSpPr>
        <p:spPr bwMode="auto">
          <a:xfrm>
            <a:off x="11353800" y="215315"/>
            <a:ext cx="446194" cy="612000"/>
          </a:xfrm>
          <a:custGeom>
            <a:avLst/>
            <a:gdLst>
              <a:gd name="T0" fmla="*/ 31 w 124"/>
              <a:gd name="T1" fmla="*/ 39 h 170"/>
              <a:gd name="T2" fmla="*/ 34 w 124"/>
              <a:gd name="T3" fmla="*/ 38 h 170"/>
              <a:gd name="T4" fmla="*/ 58 w 124"/>
              <a:gd name="T5" fmla="*/ 13 h 170"/>
              <a:gd name="T6" fmla="*/ 58 w 124"/>
              <a:gd name="T7" fmla="*/ 135 h 170"/>
              <a:gd name="T8" fmla="*/ 62 w 124"/>
              <a:gd name="T9" fmla="*/ 139 h 170"/>
              <a:gd name="T10" fmla="*/ 66 w 124"/>
              <a:gd name="T11" fmla="*/ 135 h 170"/>
              <a:gd name="T12" fmla="*/ 66 w 124"/>
              <a:gd name="T13" fmla="*/ 13 h 170"/>
              <a:gd name="T14" fmla="*/ 90 w 124"/>
              <a:gd name="T15" fmla="*/ 38 h 170"/>
              <a:gd name="T16" fmla="*/ 93 w 124"/>
              <a:gd name="T17" fmla="*/ 39 h 170"/>
              <a:gd name="T18" fmla="*/ 97 w 124"/>
              <a:gd name="T19" fmla="*/ 35 h 170"/>
              <a:gd name="T20" fmla="*/ 96 w 124"/>
              <a:gd name="T21" fmla="*/ 32 h 170"/>
              <a:gd name="T22" fmla="*/ 65 w 124"/>
              <a:gd name="T23" fmla="*/ 1 h 170"/>
              <a:gd name="T24" fmla="*/ 62 w 124"/>
              <a:gd name="T25" fmla="*/ 0 h 170"/>
              <a:gd name="T26" fmla="*/ 60 w 124"/>
              <a:gd name="T27" fmla="*/ 1 h 170"/>
              <a:gd name="T28" fmla="*/ 29 w 124"/>
              <a:gd name="T29" fmla="*/ 32 h 170"/>
              <a:gd name="T30" fmla="*/ 28 w 124"/>
              <a:gd name="T31" fmla="*/ 35 h 170"/>
              <a:gd name="T32" fmla="*/ 31 w 124"/>
              <a:gd name="T33" fmla="*/ 39 h 170"/>
              <a:gd name="T34" fmla="*/ 120 w 124"/>
              <a:gd name="T35" fmla="*/ 54 h 170"/>
              <a:gd name="T36" fmla="*/ 78 w 124"/>
              <a:gd name="T37" fmla="*/ 54 h 170"/>
              <a:gd name="T38" fmla="*/ 74 w 124"/>
              <a:gd name="T39" fmla="*/ 58 h 170"/>
              <a:gd name="T40" fmla="*/ 78 w 124"/>
              <a:gd name="T41" fmla="*/ 62 h 170"/>
              <a:gd name="T42" fmla="*/ 116 w 124"/>
              <a:gd name="T43" fmla="*/ 62 h 170"/>
              <a:gd name="T44" fmla="*/ 116 w 124"/>
              <a:gd name="T45" fmla="*/ 162 h 170"/>
              <a:gd name="T46" fmla="*/ 8 w 124"/>
              <a:gd name="T47" fmla="*/ 162 h 170"/>
              <a:gd name="T48" fmla="*/ 8 w 124"/>
              <a:gd name="T49" fmla="*/ 62 h 170"/>
              <a:gd name="T50" fmla="*/ 47 w 124"/>
              <a:gd name="T51" fmla="*/ 62 h 170"/>
              <a:gd name="T52" fmla="*/ 51 w 124"/>
              <a:gd name="T53" fmla="*/ 58 h 170"/>
              <a:gd name="T54" fmla="*/ 47 w 124"/>
              <a:gd name="T55" fmla="*/ 54 h 170"/>
              <a:gd name="T56" fmla="*/ 4 w 124"/>
              <a:gd name="T57" fmla="*/ 54 h 170"/>
              <a:gd name="T58" fmla="*/ 0 w 124"/>
              <a:gd name="T59" fmla="*/ 58 h 170"/>
              <a:gd name="T60" fmla="*/ 0 w 124"/>
              <a:gd name="T61" fmla="*/ 166 h 170"/>
              <a:gd name="T62" fmla="*/ 4 w 124"/>
              <a:gd name="T63" fmla="*/ 170 h 170"/>
              <a:gd name="T64" fmla="*/ 120 w 124"/>
              <a:gd name="T65" fmla="*/ 170 h 170"/>
              <a:gd name="T66" fmla="*/ 124 w 124"/>
              <a:gd name="T67" fmla="*/ 166 h 170"/>
              <a:gd name="T68" fmla="*/ 124 w 124"/>
              <a:gd name="T69" fmla="*/ 58 h 170"/>
              <a:gd name="T70" fmla="*/ 120 w 124"/>
              <a:gd name="T71" fmla="*/ 5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24" h="170">
                <a:moveTo>
                  <a:pt x="31" y="39"/>
                </a:moveTo>
                <a:cubicBezTo>
                  <a:pt x="32" y="39"/>
                  <a:pt x="33" y="38"/>
                  <a:pt x="34" y="38"/>
                </a:cubicBezTo>
                <a:cubicBezTo>
                  <a:pt x="58" y="13"/>
                  <a:pt x="58" y="13"/>
                  <a:pt x="58" y="13"/>
                </a:cubicBezTo>
                <a:cubicBezTo>
                  <a:pt x="58" y="135"/>
                  <a:pt x="58" y="135"/>
                  <a:pt x="58" y="135"/>
                </a:cubicBezTo>
                <a:cubicBezTo>
                  <a:pt x="58" y="137"/>
                  <a:pt x="60" y="139"/>
                  <a:pt x="62" y="139"/>
                </a:cubicBezTo>
                <a:cubicBezTo>
                  <a:pt x="64" y="139"/>
                  <a:pt x="66" y="137"/>
                  <a:pt x="66" y="135"/>
                </a:cubicBezTo>
                <a:cubicBezTo>
                  <a:pt x="66" y="13"/>
                  <a:pt x="66" y="13"/>
                  <a:pt x="66" y="13"/>
                </a:cubicBezTo>
                <a:cubicBezTo>
                  <a:pt x="90" y="38"/>
                  <a:pt x="90" y="38"/>
                  <a:pt x="90" y="38"/>
                </a:cubicBezTo>
                <a:cubicBezTo>
                  <a:pt x="91" y="38"/>
                  <a:pt x="92" y="39"/>
                  <a:pt x="93" y="39"/>
                </a:cubicBezTo>
                <a:cubicBezTo>
                  <a:pt x="95" y="39"/>
                  <a:pt x="97" y="37"/>
                  <a:pt x="97" y="35"/>
                </a:cubicBezTo>
                <a:cubicBezTo>
                  <a:pt x="97" y="34"/>
                  <a:pt x="97" y="33"/>
                  <a:pt x="96" y="32"/>
                </a:cubicBezTo>
                <a:cubicBezTo>
                  <a:pt x="65" y="1"/>
                  <a:pt x="65" y="1"/>
                  <a:pt x="65" y="1"/>
                </a:cubicBezTo>
                <a:cubicBezTo>
                  <a:pt x="64" y="0"/>
                  <a:pt x="63" y="0"/>
                  <a:pt x="62" y="0"/>
                </a:cubicBezTo>
                <a:cubicBezTo>
                  <a:pt x="61" y="0"/>
                  <a:pt x="60" y="0"/>
                  <a:pt x="60" y="1"/>
                </a:cubicBezTo>
                <a:cubicBezTo>
                  <a:pt x="29" y="32"/>
                  <a:pt x="29" y="32"/>
                  <a:pt x="29" y="32"/>
                </a:cubicBezTo>
                <a:cubicBezTo>
                  <a:pt x="28" y="33"/>
                  <a:pt x="28" y="34"/>
                  <a:pt x="28" y="35"/>
                </a:cubicBezTo>
                <a:cubicBezTo>
                  <a:pt x="28" y="37"/>
                  <a:pt x="29" y="39"/>
                  <a:pt x="31" y="39"/>
                </a:cubicBezTo>
                <a:moveTo>
                  <a:pt x="120" y="54"/>
                </a:moveTo>
                <a:cubicBezTo>
                  <a:pt x="78" y="54"/>
                  <a:pt x="78" y="54"/>
                  <a:pt x="78" y="54"/>
                </a:cubicBezTo>
                <a:cubicBezTo>
                  <a:pt x="76" y="54"/>
                  <a:pt x="74" y="56"/>
                  <a:pt x="74" y="58"/>
                </a:cubicBezTo>
                <a:cubicBezTo>
                  <a:pt x="74" y="60"/>
                  <a:pt x="76" y="62"/>
                  <a:pt x="78" y="62"/>
                </a:cubicBezTo>
                <a:cubicBezTo>
                  <a:pt x="116" y="62"/>
                  <a:pt x="116" y="62"/>
                  <a:pt x="116" y="62"/>
                </a:cubicBezTo>
                <a:cubicBezTo>
                  <a:pt x="116" y="162"/>
                  <a:pt x="116" y="162"/>
                  <a:pt x="116" y="162"/>
                </a:cubicBezTo>
                <a:cubicBezTo>
                  <a:pt x="8" y="162"/>
                  <a:pt x="8" y="162"/>
                  <a:pt x="8" y="162"/>
                </a:cubicBezTo>
                <a:cubicBezTo>
                  <a:pt x="8" y="62"/>
                  <a:pt x="8" y="62"/>
                  <a:pt x="8" y="62"/>
                </a:cubicBezTo>
                <a:cubicBezTo>
                  <a:pt x="47" y="62"/>
                  <a:pt x="47" y="62"/>
                  <a:pt x="47" y="62"/>
                </a:cubicBezTo>
                <a:cubicBezTo>
                  <a:pt x="49" y="62"/>
                  <a:pt x="51" y="60"/>
                  <a:pt x="51" y="58"/>
                </a:cubicBezTo>
                <a:cubicBezTo>
                  <a:pt x="51" y="56"/>
                  <a:pt x="49" y="54"/>
                  <a:pt x="47" y="54"/>
                </a:cubicBezTo>
                <a:cubicBezTo>
                  <a:pt x="4" y="54"/>
                  <a:pt x="4" y="54"/>
                  <a:pt x="4" y="54"/>
                </a:cubicBezTo>
                <a:cubicBezTo>
                  <a:pt x="2" y="54"/>
                  <a:pt x="0" y="56"/>
                  <a:pt x="0" y="58"/>
                </a:cubicBezTo>
                <a:cubicBezTo>
                  <a:pt x="0" y="166"/>
                  <a:pt x="0" y="166"/>
                  <a:pt x="0" y="166"/>
                </a:cubicBezTo>
                <a:cubicBezTo>
                  <a:pt x="0" y="168"/>
                  <a:pt x="2" y="170"/>
                  <a:pt x="4" y="170"/>
                </a:cubicBezTo>
                <a:cubicBezTo>
                  <a:pt x="120" y="170"/>
                  <a:pt x="120" y="170"/>
                  <a:pt x="120" y="170"/>
                </a:cubicBezTo>
                <a:cubicBezTo>
                  <a:pt x="122" y="170"/>
                  <a:pt x="124" y="168"/>
                  <a:pt x="124" y="166"/>
                </a:cubicBezTo>
                <a:cubicBezTo>
                  <a:pt x="124" y="58"/>
                  <a:pt x="124" y="58"/>
                  <a:pt x="124" y="58"/>
                </a:cubicBezTo>
                <a:cubicBezTo>
                  <a:pt x="124" y="56"/>
                  <a:pt x="122" y="54"/>
                  <a:pt x="120" y="54"/>
                </a:cubicBezTo>
              </a:path>
            </a:pathLst>
          </a:custGeom>
          <a:solidFill>
            <a:srgbClr val="29AAE1"/>
          </a:solidFill>
          <a:ln>
            <a:noFill/>
          </a:ln>
        </p:spPr>
        <p:txBody>
          <a:bodyPr vert="horz" wrap="square" lIns="91440" tIns="45720" rIns="91440" bIns="45720" numCol="1" anchor="t" anchorCtr="0" compatLnSpc="1">
            <a:prstTxWarp prst="textNoShape">
              <a:avLst/>
            </a:prstTxWarp>
          </a:bodyPr>
          <a:lstStyle/>
          <a:p>
            <a:endParaRPr lang="en-AU" dirty="0"/>
          </a:p>
        </p:txBody>
      </p:sp>
      <p:grpSp>
        <p:nvGrpSpPr>
          <p:cNvPr id="13" name="Group 12">
            <a:extLst>
              <a:ext uri="{FF2B5EF4-FFF2-40B4-BE49-F238E27FC236}">
                <a16:creationId xmlns:a16="http://schemas.microsoft.com/office/drawing/2014/main" id="{AD00A9B3-29A7-42FC-B933-5866425E437E}"/>
              </a:ext>
            </a:extLst>
          </p:cNvPr>
          <p:cNvGrpSpPr>
            <a:grpSpLocks noChangeAspect="1"/>
          </p:cNvGrpSpPr>
          <p:nvPr/>
        </p:nvGrpSpPr>
        <p:grpSpPr>
          <a:xfrm>
            <a:off x="6720325" y="5060495"/>
            <a:ext cx="788192" cy="885825"/>
            <a:chOff x="7402367" y="3490762"/>
            <a:chExt cx="2689250" cy="3022367"/>
          </a:xfrm>
        </p:grpSpPr>
        <p:sp>
          <p:nvSpPr>
            <p:cNvPr id="14" name="Oval 13">
              <a:extLst>
                <a:ext uri="{FF2B5EF4-FFF2-40B4-BE49-F238E27FC236}">
                  <a16:creationId xmlns:a16="http://schemas.microsoft.com/office/drawing/2014/main" id="{6DC34826-4A63-4669-BFEB-BBA50F510AFC}"/>
                </a:ext>
              </a:extLst>
            </p:cNvPr>
            <p:cNvSpPr/>
            <p:nvPr/>
          </p:nvSpPr>
          <p:spPr>
            <a:xfrm>
              <a:off x="7402367" y="5801111"/>
              <a:ext cx="2689250" cy="712018"/>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5" name="Group 14">
              <a:extLst>
                <a:ext uri="{FF2B5EF4-FFF2-40B4-BE49-F238E27FC236}">
                  <a16:creationId xmlns:a16="http://schemas.microsoft.com/office/drawing/2014/main" id="{516F9217-F4B7-4DD8-8435-55D462A2250E}"/>
                </a:ext>
              </a:extLst>
            </p:cNvPr>
            <p:cNvGrpSpPr/>
            <p:nvPr/>
          </p:nvGrpSpPr>
          <p:grpSpPr>
            <a:xfrm>
              <a:off x="8160264" y="3490762"/>
              <a:ext cx="1175182" cy="2686201"/>
              <a:chOff x="9152503" y="5787817"/>
              <a:chExt cx="1747411" cy="3994194"/>
            </a:xfrm>
            <a:solidFill>
              <a:schemeClr val="accent1"/>
            </a:solidFill>
          </p:grpSpPr>
          <p:sp>
            <p:nvSpPr>
              <p:cNvPr id="16" name="Freeform 58">
                <a:extLst>
                  <a:ext uri="{FF2B5EF4-FFF2-40B4-BE49-F238E27FC236}">
                    <a16:creationId xmlns:a16="http://schemas.microsoft.com/office/drawing/2014/main" id="{26DE6B1E-B42D-4117-B5B9-E74E10ED6900}"/>
                  </a:ext>
                </a:extLst>
              </p:cNvPr>
              <p:cNvSpPr/>
              <p:nvPr/>
            </p:nvSpPr>
            <p:spPr>
              <a:xfrm>
                <a:off x="9152503" y="6720151"/>
                <a:ext cx="1747411" cy="3061860"/>
              </a:xfrm>
              <a:custGeom>
                <a:avLst/>
                <a:gdLst>
                  <a:gd name="connsiteX0" fmla="*/ 320731 w 425006"/>
                  <a:gd name="connsiteY0" fmla="*/ 413 h 744708"/>
                  <a:gd name="connsiteX1" fmla="*/ 311244 w 425006"/>
                  <a:gd name="connsiteY1" fmla="*/ 9348 h 744708"/>
                  <a:gd name="connsiteX2" fmla="*/ 113161 w 425006"/>
                  <a:gd name="connsiteY2" fmla="*/ 9348 h 744708"/>
                  <a:gd name="connsiteX3" fmla="*/ 103674 w 425006"/>
                  <a:gd name="connsiteY3" fmla="*/ -157 h 744708"/>
                  <a:gd name="connsiteX4" fmla="*/ -206 w 425006"/>
                  <a:gd name="connsiteY4" fmla="*/ 142994 h 744708"/>
                  <a:gd name="connsiteX5" fmla="*/ -206 w 425006"/>
                  <a:gd name="connsiteY5" fmla="*/ 345933 h 744708"/>
                  <a:gd name="connsiteX6" fmla="*/ 58802 w 425006"/>
                  <a:gd name="connsiteY6" fmla="*/ 405056 h 744708"/>
                  <a:gd name="connsiteX7" fmla="*/ 73316 w 425006"/>
                  <a:gd name="connsiteY7" fmla="*/ 405056 h 744708"/>
                  <a:gd name="connsiteX8" fmla="*/ 73316 w 425006"/>
                  <a:gd name="connsiteY8" fmla="*/ 679666 h 744708"/>
                  <a:gd name="connsiteX9" fmla="*/ 138120 w 425006"/>
                  <a:gd name="connsiteY9" fmla="*/ 739731 h 744708"/>
                  <a:gd name="connsiteX10" fmla="*/ 198067 w 425006"/>
                  <a:gd name="connsiteY10" fmla="*/ 679666 h 744708"/>
                  <a:gd name="connsiteX11" fmla="*/ 198067 w 425006"/>
                  <a:gd name="connsiteY11" fmla="*/ 508570 h 744708"/>
                  <a:gd name="connsiteX12" fmla="*/ 210656 w 425006"/>
                  <a:gd name="connsiteY12" fmla="*/ 492658 h 744708"/>
                  <a:gd name="connsiteX13" fmla="*/ 226527 w 425006"/>
                  <a:gd name="connsiteY13" fmla="*/ 505272 h 744708"/>
                  <a:gd name="connsiteX14" fmla="*/ 226527 w 425006"/>
                  <a:gd name="connsiteY14" fmla="*/ 508570 h 744708"/>
                  <a:gd name="connsiteX15" fmla="*/ 226527 w 425006"/>
                  <a:gd name="connsiteY15" fmla="*/ 679666 h 744708"/>
                  <a:gd name="connsiteX16" fmla="*/ 286379 w 425006"/>
                  <a:gd name="connsiteY16" fmla="*/ 744502 h 744708"/>
                  <a:gd name="connsiteX17" fmla="*/ 351088 w 425006"/>
                  <a:gd name="connsiteY17" fmla="*/ 684543 h 744708"/>
                  <a:gd name="connsiteX18" fmla="*/ 351088 w 425006"/>
                  <a:gd name="connsiteY18" fmla="*/ 679666 h 744708"/>
                  <a:gd name="connsiteX19" fmla="*/ 351088 w 425006"/>
                  <a:gd name="connsiteY19" fmla="*/ 405247 h 744708"/>
                  <a:gd name="connsiteX20" fmla="*/ 365793 w 425006"/>
                  <a:gd name="connsiteY20" fmla="*/ 405247 h 744708"/>
                  <a:gd name="connsiteX21" fmla="*/ 424800 w 425006"/>
                  <a:gd name="connsiteY21" fmla="*/ 346124 h 744708"/>
                  <a:gd name="connsiteX22" fmla="*/ 424800 w 425006"/>
                  <a:gd name="connsiteY22" fmla="*/ 143564 h 744708"/>
                  <a:gd name="connsiteX23" fmla="*/ 320731 w 425006"/>
                  <a:gd name="connsiteY23" fmla="*/ 413 h 744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25006" h="744708">
                    <a:moveTo>
                      <a:pt x="320731" y="413"/>
                    </a:moveTo>
                    <a:cubicBezTo>
                      <a:pt x="317695" y="3455"/>
                      <a:pt x="314564" y="6497"/>
                      <a:pt x="311244" y="9348"/>
                    </a:cubicBezTo>
                    <a:cubicBezTo>
                      <a:pt x="254124" y="57940"/>
                      <a:pt x="170280" y="57940"/>
                      <a:pt x="113161" y="9348"/>
                    </a:cubicBezTo>
                    <a:cubicBezTo>
                      <a:pt x="109746" y="6497"/>
                      <a:pt x="106615" y="3455"/>
                      <a:pt x="103674" y="-157"/>
                    </a:cubicBezTo>
                    <a:cubicBezTo>
                      <a:pt x="41754" y="19976"/>
                      <a:pt x="-177" y="77768"/>
                      <a:pt x="-206" y="142994"/>
                    </a:cubicBezTo>
                    <a:lnTo>
                      <a:pt x="-206" y="345933"/>
                    </a:lnTo>
                    <a:cubicBezTo>
                      <a:pt x="-206" y="378584"/>
                      <a:pt x="26215" y="405056"/>
                      <a:pt x="58802" y="405056"/>
                    </a:cubicBezTo>
                    <a:lnTo>
                      <a:pt x="73316" y="405056"/>
                    </a:lnTo>
                    <a:lnTo>
                      <a:pt x="73316" y="679666"/>
                    </a:lnTo>
                    <a:cubicBezTo>
                      <a:pt x="74664" y="714180"/>
                      <a:pt x="103674" y="741071"/>
                      <a:pt x="138120" y="739731"/>
                    </a:cubicBezTo>
                    <a:cubicBezTo>
                      <a:pt x="170688" y="738457"/>
                      <a:pt x="196796" y="712298"/>
                      <a:pt x="198067" y="679666"/>
                    </a:cubicBezTo>
                    <a:lnTo>
                      <a:pt x="198067" y="508570"/>
                    </a:lnTo>
                    <a:cubicBezTo>
                      <a:pt x="197156" y="500699"/>
                      <a:pt x="202792" y="493570"/>
                      <a:pt x="210656" y="492658"/>
                    </a:cubicBezTo>
                    <a:cubicBezTo>
                      <a:pt x="218511" y="491755"/>
                      <a:pt x="225617" y="497401"/>
                      <a:pt x="226527" y="505272"/>
                    </a:cubicBezTo>
                    <a:cubicBezTo>
                      <a:pt x="226651" y="506365"/>
                      <a:pt x="226651" y="507477"/>
                      <a:pt x="226527" y="508570"/>
                    </a:cubicBezTo>
                    <a:lnTo>
                      <a:pt x="226527" y="679666"/>
                    </a:lnTo>
                    <a:cubicBezTo>
                      <a:pt x="225180" y="714133"/>
                      <a:pt x="251980" y="743162"/>
                      <a:pt x="286379" y="744502"/>
                    </a:cubicBezTo>
                    <a:cubicBezTo>
                      <a:pt x="320769" y="745852"/>
                      <a:pt x="349741" y="719000"/>
                      <a:pt x="351088" y="684543"/>
                    </a:cubicBezTo>
                    <a:cubicBezTo>
                      <a:pt x="351155" y="682917"/>
                      <a:pt x="351155" y="681292"/>
                      <a:pt x="351088" y="679666"/>
                    </a:cubicBezTo>
                    <a:lnTo>
                      <a:pt x="351088" y="405247"/>
                    </a:lnTo>
                    <a:lnTo>
                      <a:pt x="365793" y="405247"/>
                    </a:lnTo>
                    <a:cubicBezTo>
                      <a:pt x="398380" y="405247"/>
                      <a:pt x="424800" y="378775"/>
                      <a:pt x="424800" y="346124"/>
                    </a:cubicBezTo>
                    <a:lnTo>
                      <a:pt x="424800" y="143564"/>
                    </a:lnTo>
                    <a:cubicBezTo>
                      <a:pt x="424781" y="78281"/>
                      <a:pt x="382746" y="20460"/>
                      <a:pt x="320731" y="413"/>
                    </a:cubicBezTo>
                    <a:close/>
                  </a:path>
                </a:pathLst>
              </a:custGeom>
              <a:solidFill>
                <a:srgbClr val="29AAE1"/>
              </a:solidFill>
              <a:ln w="9468" cap="flat">
                <a:noFill/>
                <a:prstDash val="solid"/>
                <a:miter/>
              </a:ln>
            </p:spPr>
            <p:txBody>
              <a:bodyPr rtlCol="0" anchor="ctr"/>
              <a:lstStyle/>
              <a:p>
                <a:endParaRPr lang="en-US" dirty="0"/>
              </a:p>
            </p:txBody>
          </p:sp>
          <p:sp>
            <p:nvSpPr>
              <p:cNvPr id="17" name="Freeform 59">
                <a:extLst>
                  <a:ext uri="{FF2B5EF4-FFF2-40B4-BE49-F238E27FC236}">
                    <a16:creationId xmlns:a16="http://schemas.microsoft.com/office/drawing/2014/main" id="{083533E7-4D19-4EBD-9B82-4477C86596E9}"/>
                  </a:ext>
                </a:extLst>
              </p:cNvPr>
              <p:cNvSpPr/>
              <p:nvPr/>
            </p:nvSpPr>
            <p:spPr>
              <a:xfrm>
                <a:off x="9537269" y="5787817"/>
                <a:ext cx="972809" cy="975755"/>
              </a:xfrm>
              <a:custGeom>
                <a:avLst/>
                <a:gdLst>
                  <a:gd name="connsiteX0" fmla="*/ 42536 w 236607"/>
                  <a:gd name="connsiteY0" fmla="*/ 209022 h 237324"/>
                  <a:gd name="connsiteX1" fmla="*/ 57715 w 236607"/>
                  <a:gd name="connsiteY1" fmla="*/ 219858 h 237324"/>
                  <a:gd name="connsiteX2" fmla="*/ 179904 w 236607"/>
                  <a:gd name="connsiteY2" fmla="*/ 219858 h 237324"/>
                  <a:gd name="connsiteX3" fmla="*/ 194324 w 236607"/>
                  <a:gd name="connsiteY3" fmla="*/ 209022 h 237324"/>
                  <a:gd name="connsiteX4" fmla="*/ 208563 w 236607"/>
                  <a:gd name="connsiteY4" fmla="*/ 42003 h 237324"/>
                  <a:gd name="connsiteX5" fmla="*/ 41872 w 236607"/>
                  <a:gd name="connsiteY5" fmla="*/ 27735 h 237324"/>
                  <a:gd name="connsiteX6" fmla="*/ 27632 w 236607"/>
                  <a:gd name="connsiteY6" fmla="*/ 194754 h 237324"/>
                  <a:gd name="connsiteX7" fmla="*/ 41872 w 236607"/>
                  <a:gd name="connsiteY7" fmla="*/ 209022 h 237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607" h="237324">
                    <a:moveTo>
                      <a:pt x="42536" y="209022"/>
                    </a:moveTo>
                    <a:cubicBezTo>
                      <a:pt x="47317" y="213014"/>
                      <a:pt x="52383" y="216636"/>
                      <a:pt x="57715" y="219858"/>
                    </a:cubicBezTo>
                    <a:cubicBezTo>
                      <a:pt x="95187" y="242937"/>
                      <a:pt x="142431" y="242937"/>
                      <a:pt x="179904" y="219858"/>
                    </a:cubicBezTo>
                    <a:cubicBezTo>
                      <a:pt x="184989" y="216636"/>
                      <a:pt x="189808" y="213004"/>
                      <a:pt x="194324" y="209022"/>
                    </a:cubicBezTo>
                    <a:cubicBezTo>
                      <a:pt x="244290" y="166837"/>
                      <a:pt x="250665" y="92058"/>
                      <a:pt x="208563" y="42003"/>
                    </a:cubicBezTo>
                    <a:cubicBezTo>
                      <a:pt x="166471" y="-8062"/>
                      <a:pt x="91838" y="-14449"/>
                      <a:pt x="41872" y="27735"/>
                    </a:cubicBezTo>
                    <a:cubicBezTo>
                      <a:pt x="-8095" y="69911"/>
                      <a:pt x="-14470" y="144689"/>
                      <a:pt x="27632" y="194754"/>
                    </a:cubicBezTo>
                    <a:cubicBezTo>
                      <a:pt x="31968" y="199906"/>
                      <a:pt x="36730" y="204678"/>
                      <a:pt x="41872" y="209022"/>
                    </a:cubicBezTo>
                    <a:close/>
                  </a:path>
                </a:pathLst>
              </a:custGeom>
              <a:solidFill>
                <a:srgbClr val="29AAE1"/>
              </a:solidFill>
              <a:ln w="9468" cap="flat">
                <a:noFill/>
                <a:prstDash val="solid"/>
                <a:miter/>
              </a:ln>
            </p:spPr>
            <p:txBody>
              <a:bodyPr rtlCol="0" anchor="ctr"/>
              <a:lstStyle/>
              <a:p>
                <a:endParaRPr lang="en-US" dirty="0"/>
              </a:p>
            </p:txBody>
          </p:sp>
        </p:grpSp>
      </p:grpSp>
      <p:sp>
        <p:nvSpPr>
          <p:cNvPr id="18" name="Speech Bubble: Rectangle 17">
            <a:extLst>
              <a:ext uri="{FF2B5EF4-FFF2-40B4-BE49-F238E27FC236}">
                <a16:creationId xmlns:a16="http://schemas.microsoft.com/office/drawing/2014/main" id="{74730642-72EE-4D1D-A3DB-A94EFCBB23C0}"/>
              </a:ext>
            </a:extLst>
          </p:cNvPr>
          <p:cNvSpPr/>
          <p:nvPr/>
        </p:nvSpPr>
        <p:spPr>
          <a:xfrm>
            <a:off x="7655088" y="5044621"/>
            <a:ext cx="1931387" cy="901699"/>
          </a:xfrm>
          <a:prstGeom prst="wedgeRectCallout">
            <a:avLst>
              <a:gd name="adj1" fmla="val -57957"/>
              <a:gd name="adj2" fmla="val -34398"/>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Arial Nova Light" panose="020B0304020202020204" pitchFamily="34" charset="0"/>
              </a:rPr>
              <a:t>“CASP as a short term program is challenged by not being able to refer people safely on”</a:t>
            </a:r>
          </a:p>
        </p:txBody>
      </p:sp>
      <p:grpSp>
        <p:nvGrpSpPr>
          <p:cNvPr id="19" name="Group 18">
            <a:extLst>
              <a:ext uri="{FF2B5EF4-FFF2-40B4-BE49-F238E27FC236}">
                <a16:creationId xmlns:a16="http://schemas.microsoft.com/office/drawing/2014/main" id="{B177D53B-578C-4F77-B7C0-2B9E8667BD04}"/>
              </a:ext>
            </a:extLst>
          </p:cNvPr>
          <p:cNvGrpSpPr>
            <a:grpSpLocks noChangeAspect="1"/>
          </p:cNvGrpSpPr>
          <p:nvPr/>
        </p:nvGrpSpPr>
        <p:grpSpPr>
          <a:xfrm>
            <a:off x="2086850" y="5044621"/>
            <a:ext cx="788192" cy="885825"/>
            <a:chOff x="7402367" y="3490762"/>
            <a:chExt cx="2689250" cy="3022367"/>
          </a:xfrm>
        </p:grpSpPr>
        <p:sp>
          <p:nvSpPr>
            <p:cNvPr id="20" name="Oval 19">
              <a:extLst>
                <a:ext uri="{FF2B5EF4-FFF2-40B4-BE49-F238E27FC236}">
                  <a16:creationId xmlns:a16="http://schemas.microsoft.com/office/drawing/2014/main" id="{24FD542F-AD19-4767-8300-A627A7FBAAAC}"/>
                </a:ext>
              </a:extLst>
            </p:cNvPr>
            <p:cNvSpPr/>
            <p:nvPr/>
          </p:nvSpPr>
          <p:spPr>
            <a:xfrm>
              <a:off x="7402367" y="5801111"/>
              <a:ext cx="2689250" cy="712018"/>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1" name="Group 20">
              <a:extLst>
                <a:ext uri="{FF2B5EF4-FFF2-40B4-BE49-F238E27FC236}">
                  <a16:creationId xmlns:a16="http://schemas.microsoft.com/office/drawing/2014/main" id="{6D446B98-825C-4F98-99E0-8D034B558F5F}"/>
                </a:ext>
              </a:extLst>
            </p:cNvPr>
            <p:cNvGrpSpPr/>
            <p:nvPr/>
          </p:nvGrpSpPr>
          <p:grpSpPr>
            <a:xfrm>
              <a:off x="8160264" y="3490762"/>
              <a:ext cx="1175182" cy="2686201"/>
              <a:chOff x="9152503" y="5787817"/>
              <a:chExt cx="1747411" cy="3994194"/>
            </a:xfrm>
            <a:solidFill>
              <a:schemeClr val="accent1"/>
            </a:solidFill>
          </p:grpSpPr>
          <p:sp>
            <p:nvSpPr>
              <p:cNvPr id="22" name="Freeform 58">
                <a:extLst>
                  <a:ext uri="{FF2B5EF4-FFF2-40B4-BE49-F238E27FC236}">
                    <a16:creationId xmlns:a16="http://schemas.microsoft.com/office/drawing/2014/main" id="{46A1785F-D00B-4870-9270-F685733F4782}"/>
                  </a:ext>
                </a:extLst>
              </p:cNvPr>
              <p:cNvSpPr/>
              <p:nvPr/>
            </p:nvSpPr>
            <p:spPr>
              <a:xfrm>
                <a:off x="9152503" y="6720151"/>
                <a:ext cx="1747411" cy="3061860"/>
              </a:xfrm>
              <a:custGeom>
                <a:avLst/>
                <a:gdLst>
                  <a:gd name="connsiteX0" fmla="*/ 320731 w 425006"/>
                  <a:gd name="connsiteY0" fmla="*/ 413 h 744708"/>
                  <a:gd name="connsiteX1" fmla="*/ 311244 w 425006"/>
                  <a:gd name="connsiteY1" fmla="*/ 9348 h 744708"/>
                  <a:gd name="connsiteX2" fmla="*/ 113161 w 425006"/>
                  <a:gd name="connsiteY2" fmla="*/ 9348 h 744708"/>
                  <a:gd name="connsiteX3" fmla="*/ 103674 w 425006"/>
                  <a:gd name="connsiteY3" fmla="*/ -157 h 744708"/>
                  <a:gd name="connsiteX4" fmla="*/ -206 w 425006"/>
                  <a:gd name="connsiteY4" fmla="*/ 142994 h 744708"/>
                  <a:gd name="connsiteX5" fmla="*/ -206 w 425006"/>
                  <a:gd name="connsiteY5" fmla="*/ 345933 h 744708"/>
                  <a:gd name="connsiteX6" fmla="*/ 58802 w 425006"/>
                  <a:gd name="connsiteY6" fmla="*/ 405056 h 744708"/>
                  <a:gd name="connsiteX7" fmla="*/ 73316 w 425006"/>
                  <a:gd name="connsiteY7" fmla="*/ 405056 h 744708"/>
                  <a:gd name="connsiteX8" fmla="*/ 73316 w 425006"/>
                  <a:gd name="connsiteY8" fmla="*/ 679666 h 744708"/>
                  <a:gd name="connsiteX9" fmla="*/ 138120 w 425006"/>
                  <a:gd name="connsiteY9" fmla="*/ 739731 h 744708"/>
                  <a:gd name="connsiteX10" fmla="*/ 198067 w 425006"/>
                  <a:gd name="connsiteY10" fmla="*/ 679666 h 744708"/>
                  <a:gd name="connsiteX11" fmla="*/ 198067 w 425006"/>
                  <a:gd name="connsiteY11" fmla="*/ 508570 h 744708"/>
                  <a:gd name="connsiteX12" fmla="*/ 210656 w 425006"/>
                  <a:gd name="connsiteY12" fmla="*/ 492658 h 744708"/>
                  <a:gd name="connsiteX13" fmla="*/ 226527 w 425006"/>
                  <a:gd name="connsiteY13" fmla="*/ 505272 h 744708"/>
                  <a:gd name="connsiteX14" fmla="*/ 226527 w 425006"/>
                  <a:gd name="connsiteY14" fmla="*/ 508570 h 744708"/>
                  <a:gd name="connsiteX15" fmla="*/ 226527 w 425006"/>
                  <a:gd name="connsiteY15" fmla="*/ 679666 h 744708"/>
                  <a:gd name="connsiteX16" fmla="*/ 286379 w 425006"/>
                  <a:gd name="connsiteY16" fmla="*/ 744502 h 744708"/>
                  <a:gd name="connsiteX17" fmla="*/ 351088 w 425006"/>
                  <a:gd name="connsiteY17" fmla="*/ 684543 h 744708"/>
                  <a:gd name="connsiteX18" fmla="*/ 351088 w 425006"/>
                  <a:gd name="connsiteY18" fmla="*/ 679666 h 744708"/>
                  <a:gd name="connsiteX19" fmla="*/ 351088 w 425006"/>
                  <a:gd name="connsiteY19" fmla="*/ 405247 h 744708"/>
                  <a:gd name="connsiteX20" fmla="*/ 365793 w 425006"/>
                  <a:gd name="connsiteY20" fmla="*/ 405247 h 744708"/>
                  <a:gd name="connsiteX21" fmla="*/ 424800 w 425006"/>
                  <a:gd name="connsiteY21" fmla="*/ 346124 h 744708"/>
                  <a:gd name="connsiteX22" fmla="*/ 424800 w 425006"/>
                  <a:gd name="connsiteY22" fmla="*/ 143564 h 744708"/>
                  <a:gd name="connsiteX23" fmla="*/ 320731 w 425006"/>
                  <a:gd name="connsiteY23" fmla="*/ 413 h 744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25006" h="744708">
                    <a:moveTo>
                      <a:pt x="320731" y="413"/>
                    </a:moveTo>
                    <a:cubicBezTo>
                      <a:pt x="317695" y="3455"/>
                      <a:pt x="314564" y="6497"/>
                      <a:pt x="311244" y="9348"/>
                    </a:cubicBezTo>
                    <a:cubicBezTo>
                      <a:pt x="254124" y="57940"/>
                      <a:pt x="170280" y="57940"/>
                      <a:pt x="113161" y="9348"/>
                    </a:cubicBezTo>
                    <a:cubicBezTo>
                      <a:pt x="109746" y="6497"/>
                      <a:pt x="106615" y="3455"/>
                      <a:pt x="103674" y="-157"/>
                    </a:cubicBezTo>
                    <a:cubicBezTo>
                      <a:pt x="41754" y="19976"/>
                      <a:pt x="-177" y="77768"/>
                      <a:pt x="-206" y="142994"/>
                    </a:cubicBezTo>
                    <a:lnTo>
                      <a:pt x="-206" y="345933"/>
                    </a:lnTo>
                    <a:cubicBezTo>
                      <a:pt x="-206" y="378584"/>
                      <a:pt x="26215" y="405056"/>
                      <a:pt x="58802" y="405056"/>
                    </a:cubicBezTo>
                    <a:lnTo>
                      <a:pt x="73316" y="405056"/>
                    </a:lnTo>
                    <a:lnTo>
                      <a:pt x="73316" y="679666"/>
                    </a:lnTo>
                    <a:cubicBezTo>
                      <a:pt x="74664" y="714180"/>
                      <a:pt x="103674" y="741071"/>
                      <a:pt x="138120" y="739731"/>
                    </a:cubicBezTo>
                    <a:cubicBezTo>
                      <a:pt x="170688" y="738457"/>
                      <a:pt x="196796" y="712298"/>
                      <a:pt x="198067" y="679666"/>
                    </a:cubicBezTo>
                    <a:lnTo>
                      <a:pt x="198067" y="508570"/>
                    </a:lnTo>
                    <a:cubicBezTo>
                      <a:pt x="197156" y="500699"/>
                      <a:pt x="202792" y="493570"/>
                      <a:pt x="210656" y="492658"/>
                    </a:cubicBezTo>
                    <a:cubicBezTo>
                      <a:pt x="218511" y="491755"/>
                      <a:pt x="225617" y="497401"/>
                      <a:pt x="226527" y="505272"/>
                    </a:cubicBezTo>
                    <a:cubicBezTo>
                      <a:pt x="226651" y="506365"/>
                      <a:pt x="226651" y="507477"/>
                      <a:pt x="226527" y="508570"/>
                    </a:cubicBezTo>
                    <a:lnTo>
                      <a:pt x="226527" y="679666"/>
                    </a:lnTo>
                    <a:cubicBezTo>
                      <a:pt x="225180" y="714133"/>
                      <a:pt x="251980" y="743162"/>
                      <a:pt x="286379" y="744502"/>
                    </a:cubicBezTo>
                    <a:cubicBezTo>
                      <a:pt x="320769" y="745852"/>
                      <a:pt x="349741" y="719000"/>
                      <a:pt x="351088" y="684543"/>
                    </a:cubicBezTo>
                    <a:cubicBezTo>
                      <a:pt x="351155" y="682917"/>
                      <a:pt x="351155" y="681292"/>
                      <a:pt x="351088" y="679666"/>
                    </a:cubicBezTo>
                    <a:lnTo>
                      <a:pt x="351088" y="405247"/>
                    </a:lnTo>
                    <a:lnTo>
                      <a:pt x="365793" y="405247"/>
                    </a:lnTo>
                    <a:cubicBezTo>
                      <a:pt x="398380" y="405247"/>
                      <a:pt x="424800" y="378775"/>
                      <a:pt x="424800" y="346124"/>
                    </a:cubicBezTo>
                    <a:lnTo>
                      <a:pt x="424800" y="143564"/>
                    </a:lnTo>
                    <a:cubicBezTo>
                      <a:pt x="424781" y="78281"/>
                      <a:pt x="382746" y="20460"/>
                      <a:pt x="320731" y="413"/>
                    </a:cubicBezTo>
                    <a:close/>
                  </a:path>
                </a:pathLst>
              </a:custGeom>
              <a:solidFill>
                <a:srgbClr val="29AAE1"/>
              </a:solidFill>
              <a:ln w="9468" cap="flat">
                <a:noFill/>
                <a:prstDash val="solid"/>
                <a:miter/>
              </a:ln>
            </p:spPr>
            <p:txBody>
              <a:bodyPr rtlCol="0" anchor="ctr"/>
              <a:lstStyle/>
              <a:p>
                <a:endParaRPr lang="en-US" dirty="0"/>
              </a:p>
            </p:txBody>
          </p:sp>
          <p:sp>
            <p:nvSpPr>
              <p:cNvPr id="23" name="Freeform 59">
                <a:extLst>
                  <a:ext uri="{FF2B5EF4-FFF2-40B4-BE49-F238E27FC236}">
                    <a16:creationId xmlns:a16="http://schemas.microsoft.com/office/drawing/2014/main" id="{15C9CD0B-A4E4-4114-A8E0-7E11423538C1}"/>
                  </a:ext>
                </a:extLst>
              </p:cNvPr>
              <p:cNvSpPr/>
              <p:nvPr/>
            </p:nvSpPr>
            <p:spPr>
              <a:xfrm>
                <a:off x="9537269" y="5787817"/>
                <a:ext cx="972809" cy="975755"/>
              </a:xfrm>
              <a:custGeom>
                <a:avLst/>
                <a:gdLst>
                  <a:gd name="connsiteX0" fmla="*/ 42536 w 236607"/>
                  <a:gd name="connsiteY0" fmla="*/ 209022 h 237324"/>
                  <a:gd name="connsiteX1" fmla="*/ 57715 w 236607"/>
                  <a:gd name="connsiteY1" fmla="*/ 219858 h 237324"/>
                  <a:gd name="connsiteX2" fmla="*/ 179904 w 236607"/>
                  <a:gd name="connsiteY2" fmla="*/ 219858 h 237324"/>
                  <a:gd name="connsiteX3" fmla="*/ 194324 w 236607"/>
                  <a:gd name="connsiteY3" fmla="*/ 209022 h 237324"/>
                  <a:gd name="connsiteX4" fmla="*/ 208563 w 236607"/>
                  <a:gd name="connsiteY4" fmla="*/ 42003 h 237324"/>
                  <a:gd name="connsiteX5" fmla="*/ 41872 w 236607"/>
                  <a:gd name="connsiteY5" fmla="*/ 27735 h 237324"/>
                  <a:gd name="connsiteX6" fmla="*/ 27632 w 236607"/>
                  <a:gd name="connsiteY6" fmla="*/ 194754 h 237324"/>
                  <a:gd name="connsiteX7" fmla="*/ 41872 w 236607"/>
                  <a:gd name="connsiteY7" fmla="*/ 209022 h 237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607" h="237324">
                    <a:moveTo>
                      <a:pt x="42536" y="209022"/>
                    </a:moveTo>
                    <a:cubicBezTo>
                      <a:pt x="47317" y="213014"/>
                      <a:pt x="52383" y="216636"/>
                      <a:pt x="57715" y="219858"/>
                    </a:cubicBezTo>
                    <a:cubicBezTo>
                      <a:pt x="95187" y="242937"/>
                      <a:pt x="142431" y="242937"/>
                      <a:pt x="179904" y="219858"/>
                    </a:cubicBezTo>
                    <a:cubicBezTo>
                      <a:pt x="184989" y="216636"/>
                      <a:pt x="189808" y="213004"/>
                      <a:pt x="194324" y="209022"/>
                    </a:cubicBezTo>
                    <a:cubicBezTo>
                      <a:pt x="244290" y="166837"/>
                      <a:pt x="250665" y="92058"/>
                      <a:pt x="208563" y="42003"/>
                    </a:cubicBezTo>
                    <a:cubicBezTo>
                      <a:pt x="166471" y="-8062"/>
                      <a:pt x="91838" y="-14449"/>
                      <a:pt x="41872" y="27735"/>
                    </a:cubicBezTo>
                    <a:cubicBezTo>
                      <a:pt x="-8095" y="69911"/>
                      <a:pt x="-14470" y="144689"/>
                      <a:pt x="27632" y="194754"/>
                    </a:cubicBezTo>
                    <a:cubicBezTo>
                      <a:pt x="31968" y="199906"/>
                      <a:pt x="36730" y="204678"/>
                      <a:pt x="41872" y="209022"/>
                    </a:cubicBezTo>
                    <a:close/>
                  </a:path>
                </a:pathLst>
              </a:custGeom>
              <a:solidFill>
                <a:srgbClr val="29AAE1"/>
              </a:solidFill>
              <a:ln w="9468" cap="flat">
                <a:noFill/>
                <a:prstDash val="solid"/>
                <a:miter/>
              </a:ln>
            </p:spPr>
            <p:txBody>
              <a:bodyPr rtlCol="0" anchor="ctr"/>
              <a:lstStyle/>
              <a:p>
                <a:endParaRPr lang="en-US" dirty="0"/>
              </a:p>
            </p:txBody>
          </p:sp>
        </p:grpSp>
      </p:grpSp>
      <p:sp>
        <p:nvSpPr>
          <p:cNvPr id="24" name="Speech Bubble: Rectangle 23">
            <a:extLst>
              <a:ext uri="{FF2B5EF4-FFF2-40B4-BE49-F238E27FC236}">
                <a16:creationId xmlns:a16="http://schemas.microsoft.com/office/drawing/2014/main" id="{6D2EB131-5B41-424A-B1AF-4F6B62A6C6BB}"/>
              </a:ext>
            </a:extLst>
          </p:cNvPr>
          <p:cNvSpPr/>
          <p:nvPr/>
        </p:nvSpPr>
        <p:spPr>
          <a:xfrm>
            <a:off x="3021613" y="5028747"/>
            <a:ext cx="1931387" cy="901699"/>
          </a:xfrm>
          <a:prstGeom prst="wedgeRectCallout">
            <a:avLst>
              <a:gd name="adj1" fmla="val -57957"/>
              <a:gd name="adj2" fmla="val -34398"/>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Arial Nova Light" panose="020B0304020202020204" pitchFamily="34" charset="0"/>
              </a:rPr>
              <a:t>“Services have people who have been in for years receiving a CASP service because they do not fit any other program.”</a:t>
            </a:r>
          </a:p>
        </p:txBody>
      </p:sp>
    </p:spTree>
    <p:extLst>
      <p:ext uri="{BB962C8B-B14F-4D97-AF65-F5344CB8AC3E}">
        <p14:creationId xmlns:p14="http://schemas.microsoft.com/office/powerpoint/2010/main" val="16179994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F643D-4271-4F20-B554-F3E4291C4E54}"/>
              </a:ext>
            </a:extLst>
          </p:cNvPr>
          <p:cNvSpPr>
            <a:spLocks noGrp="1"/>
          </p:cNvSpPr>
          <p:nvPr>
            <p:ph type="title"/>
          </p:nvPr>
        </p:nvSpPr>
        <p:spPr/>
        <p:txBody>
          <a:bodyPr/>
          <a:lstStyle/>
          <a:p>
            <a:r>
              <a:rPr lang="en-AU" dirty="0"/>
              <a:t>7. Challenges to be tackled when designing a future program</a:t>
            </a:r>
            <a:endParaRPr lang="en-US" dirty="0"/>
          </a:p>
        </p:txBody>
      </p:sp>
      <p:sp>
        <p:nvSpPr>
          <p:cNvPr id="3" name="Content Placeholder 2">
            <a:extLst>
              <a:ext uri="{FF2B5EF4-FFF2-40B4-BE49-F238E27FC236}">
                <a16:creationId xmlns:a16="http://schemas.microsoft.com/office/drawing/2014/main" id="{6A3FCCA0-6A61-46AC-98A2-793D1117453A}"/>
              </a:ext>
            </a:extLst>
          </p:cNvPr>
          <p:cNvSpPr>
            <a:spLocks noGrp="1"/>
          </p:cNvSpPr>
          <p:nvPr>
            <p:ph idx="1"/>
          </p:nvPr>
        </p:nvSpPr>
        <p:spPr/>
        <p:txBody>
          <a:bodyPr/>
          <a:lstStyle/>
          <a:p>
            <a:pPr marL="0" indent="0">
              <a:buNone/>
            </a:pPr>
            <a:endParaRPr lang="en-GB" dirty="0"/>
          </a:p>
          <a:p>
            <a:pPr marL="0" indent="0">
              <a:buNone/>
            </a:pPr>
            <a:r>
              <a:rPr lang="en-GB" dirty="0"/>
              <a:t>It is difficult to make firm recommendations ahead of the transition to a commissioning approach for health and community services in the ACT as there are several issues still to be resolved.</a:t>
            </a:r>
          </a:p>
          <a:p>
            <a:pPr marL="0" indent="0">
              <a:buNone/>
            </a:pPr>
            <a:r>
              <a:rPr lang="en-GB" dirty="0"/>
              <a:t>The full scope of future service delivery programs, the outcomes they will seek to achieve, how they will be provided and how they will be measured are all still to be discussed and finalised.</a:t>
            </a:r>
          </a:p>
          <a:p>
            <a:pPr marL="0" indent="0">
              <a:buNone/>
            </a:pPr>
            <a:r>
              <a:rPr lang="en-GB" dirty="0"/>
              <a:t>The ACT Government’s relationship with the community services sector and its providers will also be influenced by these future settings.</a:t>
            </a:r>
          </a:p>
          <a:p>
            <a:pPr marL="0" indent="0">
              <a:buNone/>
            </a:pPr>
            <a:endParaRPr lang="en-GB" dirty="0"/>
          </a:p>
          <a:p>
            <a:pPr marL="0" indent="0">
              <a:buNone/>
            </a:pPr>
            <a:r>
              <a:rPr lang="en-GB" dirty="0"/>
              <a:t>The recommendations in this report are made to help inform this commissioning process and the future design of any program(s) that might carry on the services currently delivered by CASP.</a:t>
            </a:r>
          </a:p>
          <a:p>
            <a:pPr marL="0" indent="0">
              <a:buNone/>
            </a:pPr>
            <a:endParaRPr lang="en-US" dirty="0"/>
          </a:p>
          <a:p>
            <a:pPr marL="0" indent="0">
              <a:buNone/>
            </a:pPr>
            <a:r>
              <a:rPr lang="en-US" dirty="0"/>
              <a:t>Recommendations are provided to prompt discussions between the ACT Health Directorate and the community sector as they work collectively to design these future programs.</a:t>
            </a:r>
          </a:p>
        </p:txBody>
      </p:sp>
      <p:sp>
        <p:nvSpPr>
          <p:cNvPr id="4" name="Slide Number Placeholder 3">
            <a:extLst>
              <a:ext uri="{FF2B5EF4-FFF2-40B4-BE49-F238E27FC236}">
                <a16:creationId xmlns:a16="http://schemas.microsoft.com/office/drawing/2014/main" id="{005CE834-815D-4544-80B5-D687F6C1717B}"/>
              </a:ext>
            </a:extLst>
          </p:cNvPr>
          <p:cNvSpPr>
            <a:spLocks noGrp="1"/>
          </p:cNvSpPr>
          <p:nvPr>
            <p:ph type="sldNum" sz="quarter" idx="12"/>
          </p:nvPr>
        </p:nvSpPr>
        <p:spPr/>
        <p:txBody>
          <a:bodyPr/>
          <a:lstStyle/>
          <a:p>
            <a:fld id="{76D07C32-C9EA-42AD-AEC0-DB5F495AE52E}" type="slidenum">
              <a:rPr lang="en-US" smtClean="0"/>
              <a:t>32</a:t>
            </a:fld>
            <a:endParaRPr lang="en-US" dirty="0"/>
          </a:p>
        </p:txBody>
      </p:sp>
      <p:sp>
        <p:nvSpPr>
          <p:cNvPr id="5" name="Text Placeholder 4">
            <a:extLst>
              <a:ext uri="{FF2B5EF4-FFF2-40B4-BE49-F238E27FC236}">
                <a16:creationId xmlns:a16="http://schemas.microsoft.com/office/drawing/2014/main" id="{37837868-0DCB-4BD5-8349-32FD89410BAB}"/>
              </a:ext>
            </a:extLst>
          </p:cNvPr>
          <p:cNvSpPr>
            <a:spLocks noGrp="1"/>
          </p:cNvSpPr>
          <p:nvPr>
            <p:ph type="body" sz="quarter" idx="13"/>
          </p:nvPr>
        </p:nvSpPr>
        <p:spPr/>
        <p:txBody>
          <a:bodyPr/>
          <a:lstStyle/>
          <a:p>
            <a:r>
              <a:rPr lang="en-AU" dirty="0"/>
              <a:t>There are several opportunities to improve referral arrangements</a:t>
            </a:r>
            <a:endParaRPr lang="en-US" dirty="0"/>
          </a:p>
        </p:txBody>
      </p:sp>
    </p:spTree>
    <p:extLst>
      <p:ext uri="{BB962C8B-B14F-4D97-AF65-F5344CB8AC3E}">
        <p14:creationId xmlns:p14="http://schemas.microsoft.com/office/powerpoint/2010/main" val="23573392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F643D-4271-4F20-B554-F3E4291C4E54}"/>
              </a:ext>
            </a:extLst>
          </p:cNvPr>
          <p:cNvSpPr>
            <a:spLocks noGrp="1"/>
          </p:cNvSpPr>
          <p:nvPr>
            <p:ph type="title"/>
          </p:nvPr>
        </p:nvSpPr>
        <p:spPr/>
        <p:txBody>
          <a:bodyPr/>
          <a:lstStyle/>
          <a:p>
            <a:r>
              <a:rPr lang="en-AU" dirty="0"/>
              <a:t>7. Challenges to be tackled when designing a future program</a:t>
            </a:r>
            <a:endParaRPr lang="en-US" dirty="0"/>
          </a:p>
        </p:txBody>
      </p:sp>
      <p:sp>
        <p:nvSpPr>
          <p:cNvPr id="3" name="Content Placeholder 2">
            <a:extLst>
              <a:ext uri="{FF2B5EF4-FFF2-40B4-BE49-F238E27FC236}">
                <a16:creationId xmlns:a16="http://schemas.microsoft.com/office/drawing/2014/main" id="{6A3FCCA0-6A61-46AC-98A2-793D1117453A}"/>
              </a:ext>
            </a:extLst>
          </p:cNvPr>
          <p:cNvSpPr>
            <a:spLocks noGrp="1"/>
          </p:cNvSpPr>
          <p:nvPr>
            <p:ph idx="1"/>
          </p:nvPr>
        </p:nvSpPr>
        <p:spPr/>
        <p:txBody>
          <a:bodyPr/>
          <a:lstStyle/>
          <a:p>
            <a:pPr marL="0" indent="0">
              <a:buNone/>
            </a:pPr>
            <a:r>
              <a:rPr lang="en-US" dirty="0"/>
              <a:t>Based on the evidence gathered during this project, observations and recommendations for future consideration by the ACT Health Directorate and the community sector are presented against four high level categories.</a:t>
            </a:r>
          </a:p>
          <a:p>
            <a:pPr marL="0" indent="0">
              <a:buNone/>
            </a:pPr>
            <a:endParaRPr lang="en-US" dirty="0"/>
          </a:p>
        </p:txBody>
      </p:sp>
      <p:sp>
        <p:nvSpPr>
          <p:cNvPr id="4" name="Slide Number Placeholder 3">
            <a:extLst>
              <a:ext uri="{FF2B5EF4-FFF2-40B4-BE49-F238E27FC236}">
                <a16:creationId xmlns:a16="http://schemas.microsoft.com/office/drawing/2014/main" id="{005CE834-815D-4544-80B5-D687F6C1717B}"/>
              </a:ext>
            </a:extLst>
          </p:cNvPr>
          <p:cNvSpPr>
            <a:spLocks noGrp="1"/>
          </p:cNvSpPr>
          <p:nvPr>
            <p:ph type="sldNum" sz="quarter" idx="12"/>
          </p:nvPr>
        </p:nvSpPr>
        <p:spPr/>
        <p:txBody>
          <a:bodyPr/>
          <a:lstStyle/>
          <a:p>
            <a:fld id="{76D07C32-C9EA-42AD-AEC0-DB5F495AE52E}" type="slidenum">
              <a:rPr lang="en-US" smtClean="0"/>
              <a:t>33</a:t>
            </a:fld>
            <a:endParaRPr lang="en-US" dirty="0"/>
          </a:p>
        </p:txBody>
      </p:sp>
      <p:sp>
        <p:nvSpPr>
          <p:cNvPr id="5" name="Text Placeholder 4">
            <a:extLst>
              <a:ext uri="{FF2B5EF4-FFF2-40B4-BE49-F238E27FC236}">
                <a16:creationId xmlns:a16="http://schemas.microsoft.com/office/drawing/2014/main" id="{37837868-0DCB-4BD5-8349-32FD89410BAB}"/>
              </a:ext>
            </a:extLst>
          </p:cNvPr>
          <p:cNvSpPr>
            <a:spLocks noGrp="1"/>
          </p:cNvSpPr>
          <p:nvPr>
            <p:ph type="body" sz="quarter" idx="13"/>
          </p:nvPr>
        </p:nvSpPr>
        <p:spPr/>
        <p:txBody>
          <a:bodyPr/>
          <a:lstStyle/>
          <a:p>
            <a:r>
              <a:rPr lang="en-AU" dirty="0"/>
              <a:t>There are several opportunities to improve referral arrangements</a:t>
            </a:r>
            <a:endParaRPr lang="en-US" dirty="0"/>
          </a:p>
        </p:txBody>
      </p:sp>
      <p:grpSp>
        <p:nvGrpSpPr>
          <p:cNvPr id="17" name="Group 16">
            <a:extLst>
              <a:ext uri="{FF2B5EF4-FFF2-40B4-BE49-F238E27FC236}">
                <a16:creationId xmlns:a16="http://schemas.microsoft.com/office/drawing/2014/main" id="{70413945-77C0-4847-867A-F88020B16493}"/>
              </a:ext>
            </a:extLst>
          </p:cNvPr>
          <p:cNvGrpSpPr/>
          <p:nvPr/>
        </p:nvGrpSpPr>
        <p:grpSpPr>
          <a:xfrm>
            <a:off x="1985962" y="2586183"/>
            <a:ext cx="8220075" cy="762000"/>
            <a:chOff x="911303" y="2567330"/>
            <a:chExt cx="8220075" cy="762000"/>
          </a:xfrm>
        </p:grpSpPr>
        <p:sp>
          <p:nvSpPr>
            <p:cNvPr id="7" name="Rectangle 6">
              <a:extLst>
                <a:ext uri="{FF2B5EF4-FFF2-40B4-BE49-F238E27FC236}">
                  <a16:creationId xmlns:a16="http://schemas.microsoft.com/office/drawing/2014/main" id="{10AB8073-D24C-4A29-84C0-EA66163D4161}"/>
                </a:ext>
              </a:extLst>
            </p:cNvPr>
            <p:cNvSpPr/>
            <p:nvPr/>
          </p:nvSpPr>
          <p:spPr>
            <a:xfrm>
              <a:off x="911303" y="2567330"/>
              <a:ext cx="8220075" cy="762000"/>
            </a:xfrm>
            <a:prstGeom prst="rect">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dirty="0">
                  <a:latin typeface="Arial Nova Light" panose="020B0304020202020204" pitchFamily="34" charset="0"/>
                </a:rPr>
                <a:t>Confirming the future scope and eligibility of the program</a:t>
              </a:r>
              <a:endParaRPr lang="en-US" dirty="0">
                <a:latin typeface="Arial Nova Light" panose="020B0304020202020204" pitchFamily="34" charset="0"/>
              </a:endParaRPr>
            </a:p>
          </p:txBody>
        </p:sp>
        <p:sp>
          <p:nvSpPr>
            <p:cNvPr id="11" name="Oval 10">
              <a:extLst>
                <a:ext uri="{FF2B5EF4-FFF2-40B4-BE49-F238E27FC236}">
                  <a16:creationId xmlns:a16="http://schemas.microsoft.com/office/drawing/2014/main" id="{EC56BA45-A030-4777-A357-F647776A4553}"/>
                </a:ext>
              </a:extLst>
            </p:cNvPr>
            <p:cNvSpPr/>
            <p:nvPr/>
          </p:nvSpPr>
          <p:spPr>
            <a:xfrm>
              <a:off x="1065225" y="2660812"/>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chemeClr val="accent3">
                      <a:lumMod val="40000"/>
                      <a:lumOff val="60000"/>
                    </a:schemeClr>
                  </a:solidFill>
                  <a:latin typeface="Arial Nova Light" panose="020B0304020202020204" pitchFamily="34" charset="0"/>
                </a:rPr>
                <a:t>1</a:t>
              </a:r>
              <a:endParaRPr lang="en-US" sz="2000" b="1" dirty="0">
                <a:solidFill>
                  <a:schemeClr val="accent3">
                    <a:lumMod val="40000"/>
                    <a:lumOff val="60000"/>
                  </a:schemeClr>
                </a:solidFill>
                <a:latin typeface="Arial Nova Light" panose="020B0304020202020204" pitchFamily="34" charset="0"/>
              </a:endParaRPr>
            </a:p>
          </p:txBody>
        </p:sp>
      </p:grpSp>
      <p:grpSp>
        <p:nvGrpSpPr>
          <p:cNvPr id="16" name="Group 15">
            <a:extLst>
              <a:ext uri="{FF2B5EF4-FFF2-40B4-BE49-F238E27FC236}">
                <a16:creationId xmlns:a16="http://schemas.microsoft.com/office/drawing/2014/main" id="{D7CC9F69-B074-43F4-ACB2-A9B41A9DE65A}"/>
              </a:ext>
            </a:extLst>
          </p:cNvPr>
          <p:cNvGrpSpPr/>
          <p:nvPr/>
        </p:nvGrpSpPr>
        <p:grpSpPr>
          <a:xfrm>
            <a:off x="1985962" y="3491942"/>
            <a:ext cx="8220075" cy="762000"/>
            <a:chOff x="1985962" y="3275519"/>
            <a:chExt cx="8220075" cy="762000"/>
          </a:xfrm>
        </p:grpSpPr>
        <p:sp>
          <p:nvSpPr>
            <p:cNvPr id="8" name="Rectangle 7">
              <a:extLst>
                <a:ext uri="{FF2B5EF4-FFF2-40B4-BE49-F238E27FC236}">
                  <a16:creationId xmlns:a16="http://schemas.microsoft.com/office/drawing/2014/main" id="{4DE32E78-1725-4298-A37D-5BFCE6E5E78B}"/>
                </a:ext>
              </a:extLst>
            </p:cNvPr>
            <p:cNvSpPr/>
            <p:nvPr/>
          </p:nvSpPr>
          <p:spPr>
            <a:xfrm>
              <a:off x="1985962" y="3275519"/>
              <a:ext cx="8220075" cy="762000"/>
            </a:xfrm>
            <a:prstGeom prst="rect">
              <a:avLst/>
            </a:prstGeom>
            <a:solidFill>
              <a:srgbClr val="29AAE1"/>
            </a:solidFill>
            <a:ln>
              <a:solidFill>
                <a:srgbClr val="29AA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dirty="0">
                  <a:latin typeface="Arial Nova Light" panose="020B0304020202020204" pitchFamily="34" charset="0"/>
                </a:rPr>
                <a:t>Improving arrangements for intake and referral</a:t>
              </a:r>
            </a:p>
          </p:txBody>
        </p:sp>
        <p:sp>
          <p:nvSpPr>
            <p:cNvPr id="13" name="Oval 12">
              <a:extLst>
                <a:ext uri="{FF2B5EF4-FFF2-40B4-BE49-F238E27FC236}">
                  <a16:creationId xmlns:a16="http://schemas.microsoft.com/office/drawing/2014/main" id="{D74FAC0D-997F-421C-AEBA-2E90D1632D53}"/>
                </a:ext>
              </a:extLst>
            </p:cNvPr>
            <p:cNvSpPr/>
            <p:nvPr/>
          </p:nvSpPr>
          <p:spPr>
            <a:xfrm>
              <a:off x="2139884" y="3362833"/>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rgbClr val="29AAE1"/>
                  </a:solidFill>
                  <a:latin typeface="Arial Nova Light" panose="020B0304020202020204" pitchFamily="34" charset="0"/>
                </a:rPr>
                <a:t>2</a:t>
              </a:r>
              <a:endParaRPr lang="en-US" sz="2000" b="1" dirty="0">
                <a:solidFill>
                  <a:srgbClr val="29AAE1"/>
                </a:solidFill>
                <a:latin typeface="Arial Nova Light" panose="020B0304020202020204" pitchFamily="34" charset="0"/>
              </a:endParaRPr>
            </a:p>
          </p:txBody>
        </p:sp>
      </p:grpSp>
      <p:grpSp>
        <p:nvGrpSpPr>
          <p:cNvPr id="18" name="Group 17">
            <a:extLst>
              <a:ext uri="{FF2B5EF4-FFF2-40B4-BE49-F238E27FC236}">
                <a16:creationId xmlns:a16="http://schemas.microsoft.com/office/drawing/2014/main" id="{2FD8D927-8815-4002-BFCA-D25B668DC3C0}"/>
              </a:ext>
            </a:extLst>
          </p:cNvPr>
          <p:cNvGrpSpPr/>
          <p:nvPr/>
        </p:nvGrpSpPr>
        <p:grpSpPr>
          <a:xfrm>
            <a:off x="1985962" y="4397701"/>
            <a:ext cx="8220075" cy="762000"/>
            <a:chOff x="1985962" y="4247069"/>
            <a:chExt cx="8220075" cy="762000"/>
          </a:xfrm>
        </p:grpSpPr>
        <p:sp>
          <p:nvSpPr>
            <p:cNvPr id="9" name="Rectangle 8">
              <a:extLst>
                <a:ext uri="{FF2B5EF4-FFF2-40B4-BE49-F238E27FC236}">
                  <a16:creationId xmlns:a16="http://schemas.microsoft.com/office/drawing/2014/main" id="{77B1210B-2626-40EF-8BA7-4E73EF7C32EB}"/>
                </a:ext>
              </a:extLst>
            </p:cNvPr>
            <p:cNvSpPr/>
            <p:nvPr/>
          </p:nvSpPr>
          <p:spPr>
            <a:xfrm>
              <a:off x="1985962" y="4247069"/>
              <a:ext cx="8220075" cy="762000"/>
            </a:xfrm>
            <a:prstGeom prst="rect">
              <a:avLst/>
            </a:prstGeom>
            <a:solidFill>
              <a:srgbClr val="29AAE1"/>
            </a:solidFill>
            <a:ln>
              <a:solidFill>
                <a:srgbClr val="29AA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dirty="0">
                  <a:latin typeface="Arial Nova Light" panose="020B0304020202020204" pitchFamily="34" charset="0"/>
                </a:rPr>
                <a:t>Improving awareness of available supports</a:t>
              </a:r>
            </a:p>
          </p:txBody>
        </p:sp>
        <p:sp>
          <p:nvSpPr>
            <p:cNvPr id="14" name="Oval 13">
              <a:extLst>
                <a:ext uri="{FF2B5EF4-FFF2-40B4-BE49-F238E27FC236}">
                  <a16:creationId xmlns:a16="http://schemas.microsoft.com/office/drawing/2014/main" id="{4DCBB765-4CBA-4B69-942B-764F17E9121C}"/>
                </a:ext>
              </a:extLst>
            </p:cNvPr>
            <p:cNvSpPr/>
            <p:nvPr/>
          </p:nvSpPr>
          <p:spPr>
            <a:xfrm>
              <a:off x="2139884" y="4340551"/>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rgbClr val="29AAE1"/>
                  </a:solidFill>
                  <a:latin typeface="Arial Nova Light" panose="020B0304020202020204" pitchFamily="34" charset="0"/>
                </a:rPr>
                <a:t>3</a:t>
              </a:r>
              <a:endParaRPr lang="en-US" sz="2000" b="1" dirty="0">
                <a:solidFill>
                  <a:srgbClr val="29AAE1"/>
                </a:solidFill>
                <a:latin typeface="Arial Nova Light" panose="020B0304020202020204" pitchFamily="34" charset="0"/>
              </a:endParaRPr>
            </a:p>
          </p:txBody>
        </p:sp>
      </p:grpSp>
      <p:grpSp>
        <p:nvGrpSpPr>
          <p:cNvPr id="19" name="Group 18">
            <a:extLst>
              <a:ext uri="{FF2B5EF4-FFF2-40B4-BE49-F238E27FC236}">
                <a16:creationId xmlns:a16="http://schemas.microsoft.com/office/drawing/2014/main" id="{E2953402-8670-499C-96DA-AF6DF58D7108}"/>
              </a:ext>
            </a:extLst>
          </p:cNvPr>
          <p:cNvGrpSpPr/>
          <p:nvPr/>
        </p:nvGrpSpPr>
        <p:grpSpPr>
          <a:xfrm>
            <a:off x="1985962" y="5303461"/>
            <a:ext cx="8220075" cy="762000"/>
            <a:chOff x="1985962" y="5218619"/>
            <a:chExt cx="8220075" cy="762000"/>
          </a:xfrm>
        </p:grpSpPr>
        <p:sp>
          <p:nvSpPr>
            <p:cNvPr id="10" name="Rectangle 9">
              <a:extLst>
                <a:ext uri="{FF2B5EF4-FFF2-40B4-BE49-F238E27FC236}">
                  <a16:creationId xmlns:a16="http://schemas.microsoft.com/office/drawing/2014/main" id="{0C64DB32-16F2-4743-AD45-659F0748EFE4}"/>
                </a:ext>
              </a:extLst>
            </p:cNvPr>
            <p:cNvSpPr/>
            <p:nvPr/>
          </p:nvSpPr>
          <p:spPr>
            <a:xfrm>
              <a:off x="1985962" y="5218619"/>
              <a:ext cx="8220075" cy="762000"/>
            </a:xfrm>
            <a:prstGeom prst="rect">
              <a:avLst/>
            </a:prstGeom>
            <a:solidFill>
              <a:srgbClr val="29AAE1"/>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dirty="0">
                  <a:latin typeface="Arial Nova Light" panose="020B0304020202020204" pitchFamily="34" charset="0"/>
                </a:rPr>
                <a:t>Improving data collection and reporting</a:t>
              </a:r>
            </a:p>
          </p:txBody>
        </p:sp>
        <p:sp>
          <p:nvSpPr>
            <p:cNvPr id="15" name="Oval 14">
              <a:extLst>
                <a:ext uri="{FF2B5EF4-FFF2-40B4-BE49-F238E27FC236}">
                  <a16:creationId xmlns:a16="http://schemas.microsoft.com/office/drawing/2014/main" id="{EAEDA83F-0271-4620-8195-3911EBA2129D}"/>
                </a:ext>
              </a:extLst>
            </p:cNvPr>
            <p:cNvSpPr/>
            <p:nvPr/>
          </p:nvSpPr>
          <p:spPr>
            <a:xfrm>
              <a:off x="2139884" y="5305933"/>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rgbClr val="29AAE1"/>
                  </a:solidFill>
                  <a:latin typeface="Arial Nova Light" panose="020B0304020202020204" pitchFamily="34" charset="0"/>
                </a:rPr>
                <a:t>4</a:t>
              </a:r>
              <a:endParaRPr lang="en-US" sz="2000" b="1" dirty="0">
                <a:solidFill>
                  <a:srgbClr val="29AAE1"/>
                </a:solidFill>
                <a:latin typeface="Arial Nova Light" panose="020B0304020202020204" pitchFamily="34" charset="0"/>
              </a:endParaRPr>
            </a:p>
          </p:txBody>
        </p:sp>
      </p:grpSp>
    </p:spTree>
    <p:extLst>
      <p:ext uri="{BB962C8B-B14F-4D97-AF65-F5344CB8AC3E}">
        <p14:creationId xmlns:p14="http://schemas.microsoft.com/office/powerpoint/2010/main" val="20114853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F643D-4271-4F20-B554-F3E4291C4E54}"/>
              </a:ext>
            </a:extLst>
          </p:cNvPr>
          <p:cNvSpPr>
            <a:spLocks noGrp="1"/>
          </p:cNvSpPr>
          <p:nvPr>
            <p:ph type="title"/>
          </p:nvPr>
        </p:nvSpPr>
        <p:spPr/>
        <p:txBody>
          <a:bodyPr/>
          <a:lstStyle/>
          <a:p>
            <a:r>
              <a:rPr lang="en-AU" dirty="0"/>
              <a:t>7. Challenges to be tackled when designing a future program</a:t>
            </a:r>
            <a:endParaRPr lang="en-US" dirty="0"/>
          </a:p>
        </p:txBody>
      </p:sp>
      <p:sp>
        <p:nvSpPr>
          <p:cNvPr id="3" name="Content Placeholder 2">
            <a:extLst>
              <a:ext uri="{FF2B5EF4-FFF2-40B4-BE49-F238E27FC236}">
                <a16:creationId xmlns:a16="http://schemas.microsoft.com/office/drawing/2014/main" id="{6A3FCCA0-6A61-46AC-98A2-793D1117453A}"/>
              </a:ext>
            </a:extLst>
          </p:cNvPr>
          <p:cNvSpPr>
            <a:spLocks noGrp="1"/>
          </p:cNvSpPr>
          <p:nvPr>
            <p:ph idx="1"/>
          </p:nvPr>
        </p:nvSpPr>
        <p:spPr/>
        <p:txBody>
          <a:bodyPr>
            <a:noAutofit/>
          </a:bodyPr>
          <a:lstStyle/>
          <a:p>
            <a:pPr marL="0" indent="0">
              <a:buNone/>
            </a:pPr>
            <a:endParaRPr lang="en-AU" dirty="0"/>
          </a:p>
          <a:p>
            <a:pPr marL="0" indent="0">
              <a:buNone/>
            </a:pPr>
            <a:r>
              <a:rPr lang="en-AU" dirty="0"/>
              <a:t>A number of stakeholders indicated during consultations that the CASP had evolved over time to provide supports to clients, that while valuable, were not consistent with the original intent of the program. </a:t>
            </a:r>
          </a:p>
          <a:p>
            <a:pPr marL="0" indent="0">
              <a:buNone/>
            </a:pPr>
            <a:r>
              <a:rPr lang="en-AU" dirty="0"/>
              <a:t>The most common example provided was the provision of assistance to clients as they embarked upon the (often lengthy) process of applying to the NDIS for ongoing support.</a:t>
            </a:r>
          </a:p>
          <a:p>
            <a:pPr marL="0" indent="0">
              <a:buNone/>
            </a:pPr>
            <a:r>
              <a:rPr lang="en-AU" dirty="0"/>
              <a:t>It was suggested that CASP service providers are interpreting the program and its eligibility requirements differently which is leading to referrers and clients receiving inconsistent advice from providers about the program and what support can be provided. </a:t>
            </a:r>
          </a:p>
          <a:p>
            <a:pPr marL="0" indent="0">
              <a:buNone/>
            </a:pPr>
            <a:r>
              <a:rPr lang="en-AU" dirty="0"/>
              <a:t>In addition, it was inferred by some participants that CASP services are currently being provided to existing</a:t>
            </a:r>
            <a:r>
              <a:rPr lang="en-AU" dirty="0">
                <a:solidFill>
                  <a:srgbClr val="FF0000"/>
                </a:solidFill>
              </a:rPr>
              <a:t> </a:t>
            </a:r>
            <a:r>
              <a:rPr lang="en-AU" dirty="0"/>
              <a:t>clients that might be better targeted to other</a:t>
            </a:r>
            <a:r>
              <a:rPr lang="en-AU" dirty="0">
                <a:solidFill>
                  <a:srgbClr val="FF0000"/>
                </a:solidFill>
              </a:rPr>
              <a:t> </a:t>
            </a:r>
            <a:r>
              <a:rPr lang="en-AU" dirty="0"/>
              <a:t>members of our community with more immediate and pressing needs for support. </a:t>
            </a:r>
          </a:p>
          <a:p>
            <a:pPr marL="0" indent="0">
              <a:buNone/>
            </a:pPr>
            <a:r>
              <a:rPr lang="en-AU" dirty="0"/>
              <a:t>Stakeholders also identified the opportunity to expand the program’s eligibility to provide supports to additional cohorts such as those with early onset conditions that were not short-term in nature.</a:t>
            </a:r>
          </a:p>
          <a:p>
            <a:pPr marL="0" indent="0">
              <a:buNone/>
            </a:pPr>
            <a:r>
              <a:rPr lang="en-AU" dirty="0"/>
              <a:t>A clear message was also provided that the program is not currently as integrated with other parts of the health system as it could be and was in many ways an adjunct to the wider health system.</a:t>
            </a:r>
          </a:p>
          <a:p>
            <a:pPr marL="0" indent="0">
              <a:buNone/>
            </a:pPr>
            <a:r>
              <a:rPr lang="en-AU" dirty="0"/>
              <a:t>To address these challenges, a useful first step will be to finalise the outcomes the program wants to deliver and how it will go about delivering them. This will then allow the ACT Health Directorate to pursue other initiatives to improve the program, its system of referrals and raise its awareness with key stakeholders across the Territory and its systems.</a:t>
            </a:r>
          </a:p>
          <a:p>
            <a:pPr marL="0" indent="0">
              <a:buNone/>
            </a:pPr>
            <a:endParaRPr lang="en-AU" dirty="0"/>
          </a:p>
        </p:txBody>
      </p:sp>
      <p:sp>
        <p:nvSpPr>
          <p:cNvPr id="4" name="Slide Number Placeholder 3">
            <a:extLst>
              <a:ext uri="{FF2B5EF4-FFF2-40B4-BE49-F238E27FC236}">
                <a16:creationId xmlns:a16="http://schemas.microsoft.com/office/drawing/2014/main" id="{005CE834-815D-4544-80B5-D687F6C1717B}"/>
              </a:ext>
            </a:extLst>
          </p:cNvPr>
          <p:cNvSpPr>
            <a:spLocks noGrp="1"/>
          </p:cNvSpPr>
          <p:nvPr>
            <p:ph type="sldNum" sz="quarter" idx="12"/>
          </p:nvPr>
        </p:nvSpPr>
        <p:spPr/>
        <p:txBody>
          <a:bodyPr/>
          <a:lstStyle/>
          <a:p>
            <a:fld id="{76D07C32-C9EA-42AD-AEC0-DB5F495AE52E}" type="slidenum">
              <a:rPr lang="en-US" smtClean="0"/>
              <a:t>34</a:t>
            </a:fld>
            <a:endParaRPr lang="en-US" dirty="0"/>
          </a:p>
        </p:txBody>
      </p:sp>
      <p:grpSp>
        <p:nvGrpSpPr>
          <p:cNvPr id="8" name="Group 7">
            <a:extLst>
              <a:ext uri="{FF2B5EF4-FFF2-40B4-BE49-F238E27FC236}">
                <a16:creationId xmlns:a16="http://schemas.microsoft.com/office/drawing/2014/main" id="{928FC713-7EDE-46F1-8B39-3BED692C1536}"/>
              </a:ext>
            </a:extLst>
          </p:cNvPr>
          <p:cNvGrpSpPr/>
          <p:nvPr/>
        </p:nvGrpSpPr>
        <p:grpSpPr>
          <a:xfrm>
            <a:off x="838200" y="973931"/>
            <a:ext cx="10515600" cy="762000"/>
            <a:chOff x="911303" y="2567330"/>
            <a:chExt cx="10515600" cy="762000"/>
          </a:xfrm>
        </p:grpSpPr>
        <p:sp>
          <p:nvSpPr>
            <p:cNvPr id="9" name="Rectangle 8">
              <a:extLst>
                <a:ext uri="{FF2B5EF4-FFF2-40B4-BE49-F238E27FC236}">
                  <a16:creationId xmlns:a16="http://schemas.microsoft.com/office/drawing/2014/main" id="{355E316F-430F-4973-8957-864AA21089E4}"/>
                </a:ext>
              </a:extLst>
            </p:cNvPr>
            <p:cNvSpPr/>
            <p:nvPr/>
          </p:nvSpPr>
          <p:spPr>
            <a:xfrm>
              <a:off x="911303" y="2567330"/>
              <a:ext cx="10515600" cy="762000"/>
            </a:xfrm>
            <a:prstGeom prst="rect">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900000" rtlCol="0" anchor="ctr"/>
            <a:lstStyle/>
            <a:p>
              <a:r>
                <a:rPr lang="en-GB" dirty="0">
                  <a:latin typeface="Arial Nova Light" panose="020B0304020202020204" pitchFamily="34" charset="0"/>
                </a:rPr>
                <a:t>Confirming the future scope and eligibility of the program</a:t>
              </a:r>
              <a:endParaRPr lang="en-US" dirty="0">
                <a:latin typeface="Arial Nova Light" panose="020B0304020202020204" pitchFamily="34" charset="0"/>
              </a:endParaRPr>
            </a:p>
          </p:txBody>
        </p:sp>
        <p:sp>
          <p:nvSpPr>
            <p:cNvPr id="10" name="Oval 9">
              <a:extLst>
                <a:ext uri="{FF2B5EF4-FFF2-40B4-BE49-F238E27FC236}">
                  <a16:creationId xmlns:a16="http://schemas.microsoft.com/office/drawing/2014/main" id="{45BF0720-79A4-41F3-8ED2-28E54708E0A0}"/>
                </a:ext>
              </a:extLst>
            </p:cNvPr>
            <p:cNvSpPr/>
            <p:nvPr/>
          </p:nvSpPr>
          <p:spPr>
            <a:xfrm>
              <a:off x="1065225" y="2660812"/>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chemeClr val="accent3">
                      <a:lumMod val="40000"/>
                      <a:lumOff val="60000"/>
                    </a:schemeClr>
                  </a:solidFill>
                  <a:latin typeface="Arial Nova Light" panose="020B0304020202020204" pitchFamily="34" charset="0"/>
                </a:rPr>
                <a:t>1</a:t>
              </a:r>
              <a:endParaRPr lang="en-US" sz="2000" b="1" dirty="0">
                <a:solidFill>
                  <a:schemeClr val="accent3">
                    <a:lumMod val="40000"/>
                    <a:lumOff val="60000"/>
                  </a:schemeClr>
                </a:solidFill>
                <a:latin typeface="Arial Nova Light" panose="020B0304020202020204" pitchFamily="34" charset="0"/>
              </a:endParaRPr>
            </a:p>
          </p:txBody>
        </p:sp>
      </p:grpSp>
    </p:spTree>
    <p:extLst>
      <p:ext uri="{BB962C8B-B14F-4D97-AF65-F5344CB8AC3E}">
        <p14:creationId xmlns:p14="http://schemas.microsoft.com/office/powerpoint/2010/main" val="4708002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D60A817-497D-494F-9B08-20C0C481F1F2}"/>
              </a:ext>
            </a:extLst>
          </p:cNvPr>
          <p:cNvSpPr/>
          <p:nvPr/>
        </p:nvSpPr>
        <p:spPr>
          <a:xfrm>
            <a:off x="838200" y="1825625"/>
            <a:ext cx="10671928" cy="1718853"/>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A3FCCA0-6A61-46AC-98A2-793D1117453A}"/>
              </a:ext>
            </a:extLst>
          </p:cNvPr>
          <p:cNvSpPr>
            <a:spLocks noGrp="1"/>
          </p:cNvSpPr>
          <p:nvPr>
            <p:ph idx="1"/>
          </p:nvPr>
        </p:nvSpPr>
        <p:spPr>
          <a:xfrm>
            <a:off x="838199" y="1825625"/>
            <a:ext cx="10775623" cy="4351338"/>
          </a:xfrm>
        </p:spPr>
        <p:txBody>
          <a:bodyPr>
            <a:noAutofit/>
          </a:bodyPr>
          <a:lstStyle/>
          <a:p>
            <a:pPr marL="0" indent="0">
              <a:buNone/>
            </a:pPr>
            <a:r>
              <a:rPr lang="en-AU" b="1" dirty="0"/>
              <a:t>Recommendation 1.1</a:t>
            </a:r>
          </a:p>
          <a:p>
            <a:pPr marL="0" indent="0">
              <a:buNone/>
            </a:pPr>
            <a:r>
              <a:rPr lang="en-AU" dirty="0"/>
              <a:t>As part of the commissioning process, the ACT Health Directorate and community sector stakeholders should review and clearly articulate:</a:t>
            </a:r>
          </a:p>
          <a:p>
            <a:r>
              <a:rPr lang="en-AU" dirty="0"/>
              <a:t>the desired outcomes that the CASP (or its successor program) is seeking to achieve</a:t>
            </a:r>
          </a:p>
          <a:p>
            <a:r>
              <a:rPr lang="en-AU" dirty="0"/>
              <a:t>the target clients it is seeking to support, and</a:t>
            </a:r>
          </a:p>
          <a:p>
            <a:r>
              <a:rPr lang="en-AU" dirty="0"/>
              <a:t>what benefits clients can expect to receive.</a:t>
            </a:r>
          </a:p>
          <a:p>
            <a:pPr marL="0" indent="0">
              <a:spcBef>
                <a:spcPts val="1800"/>
              </a:spcBef>
              <a:buNone/>
            </a:pPr>
            <a:r>
              <a:rPr lang="en-AU" dirty="0"/>
              <a:t>Resolutions about the future intent and scope of the program can then inform how it is designed to be successful. This will include consideration of the most effective system for the referral of eligible clients from, and to, the ACT health system.</a:t>
            </a:r>
          </a:p>
          <a:p>
            <a:pPr marL="0" indent="0">
              <a:buNone/>
            </a:pPr>
            <a:r>
              <a:rPr lang="en-AU" dirty="0"/>
              <a:t>Questions the ACT Health Directorate can consider as part of this process include:</a:t>
            </a:r>
          </a:p>
          <a:p>
            <a:pPr>
              <a:spcBef>
                <a:spcPts val="900"/>
              </a:spcBef>
            </a:pPr>
            <a:r>
              <a:rPr lang="en-AU" sz="1200" dirty="0"/>
              <a:t>should the program continue to emphasise supports for people with health problems that are short-term or episodic in nature, or should its eligibility be expanded to include people requiring medium- or long- term support ?</a:t>
            </a:r>
          </a:p>
          <a:p>
            <a:pPr>
              <a:spcBef>
                <a:spcPts val="900"/>
              </a:spcBef>
            </a:pPr>
            <a:r>
              <a:rPr lang="en-AU" sz="1200" dirty="0"/>
              <a:t>should more emphasis be given to early intervention and supports that prevent future decline in clients’ health and wellbeing ?</a:t>
            </a:r>
          </a:p>
          <a:p>
            <a:pPr>
              <a:spcBef>
                <a:spcPts val="900"/>
              </a:spcBef>
            </a:pPr>
            <a:r>
              <a:rPr lang="en-AU" sz="1200" dirty="0"/>
              <a:t>should the program have some focus on capacity building and empowerment ? (delivering with vs. delivering for)</a:t>
            </a:r>
          </a:p>
          <a:p>
            <a:pPr>
              <a:spcBef>
                <a:spcPts val="900"/>
              </a:spcBef>
            </a:pPr>
            <a:r>
              <a:rPr lang="en-AU" sz="1200" dirty="0"/>
              <a:t>should the program explicitly support pathways and transitions to other parts of the health system (such as the NDIS) ? and if so, how can the ACT Health Directorate best work with other program owners to address these ?</a:t>
            </a:r>
          </a:p>
          <a:p>
            <a:pPr>
              <a:spcBef>
                <a:spcPts val="900"/>
              </a:spcBef>
            </a:pPr>
            <a:r>
              <a:rPr lang="en-AU" sz="1200" dirty="0"/>
              <a:t>should eligibility be expanded to include other client cohorts whose support needs aren’t met by other programs ?</a:t>
            </a:r>
          </a:p>
          <a:p>
            <a:pPr marL="0" indent="0">
              <a:buNone/>
            </a:pPr>
            <a:endParaRPr lang="en-AU" dirty="0"/>
          </a:p>
        </p:txBody>
      </p:sp>
      <p:sp>
        <p:nvSpPr>
          <p:cNvPr id="2" name="Title 1">
            <a:extLst>
              <a:ext uri="{FF2B5EF4-FFF2-40B4-BE49-F238E27FC236}">
                <a16:creationId xmlns:a16="http://schemas.microsoft.com/office/drawing/2014/main" id="{1A2F643D-4271-4F20-B554-F3E4291C4E54}"/>
              </a:ext>
            </a:extLst>
          </p:cNvPr>
          <p:cNvSpPr>
            <a:spLocks noGrp="1"/>
          </p:cNvSpPr>
          <p:nvPr>
            <p:ph type="title"/>
          </p:nvPr>
        </p:nvSpPr>
        <p:spPr/>
        <p:txBody>
          <a:bodyPr/>
          <a:lstStyle/>
          <a:p>
            <a:r>
              <a:rPr lang="en-AU" dirty="0"/>
              <a:t>7. Challenges to be tackled when designing a future program</a:t>
            </a:r>
            <a:endParaRPr lang="en-US" dirty="0"/>
          </a:p>
        </p:txBody>
      </p:sp>
      <p:sp>
        <p:nvSpPr>
          <p:cNvPr id="4" name="Slide Number Placeholder 3">
            <a:extLst>
              <a:ext uri="{FF2B5EF4-FFF2-40B4-BE49-F238E27FC236}">
                <a16:creationId xmlns:a16="http://schemas.microsoft.com/office/drawing/2014/main" id="{005CE834-815D-4544-80B5-D687F6C1717B}"/>
              </a:ext>
            </a:extLst>
          </p:cNvPr>
          <p:cNvSpPr>
            <a:spLocks noGrp="1"/>
          </p:cNvSpPr>
          <p:nvPr>
            <p:ph type="sldNum" sz="quarter" idx="12"/>
          </p:nvPr>
        </p:nvSpPr>
        <p:spPr/>
        <p:txBody>
          <a:bodyPr/>
          <a:lstStyle/>
          <a:p>
            <a:fld id="{76D07C32-C9EA-42AD-AEC0-DB5F495AE52E}" type="slidenum">
              <a:rPr lang="en-US" smtClean="0"/>
              <a:t>35</a:t>
            </a:fld>
            <a:endParaRPr lang="en-US" dirty="0"/>
          </a:p>
        </p:txBody>
      </p:sp>
      <p:grpSp>
        <p:nvGrpSpPr>
          <p:cNvPr id="8" name="Group 7">
            <a:extLst>
              <a:ext uri="{FF2B5EF4-FFF2-40B4-BE49-F238E27FC236}">
                <a16:creationId xmlns:a16="http://schemas.microsoft.com/office/drawing/2014/main" id="{928FC713-7EDE-46F1-8B39-3BED692C1536}"/>
              </a:ext>
            </a:extLst>
          </p:cNvPr>
          <p:cNvGrpSpPr/>
          <p:nvPr/>
        </p:nvGrpSpPr>
        <p:grpSpPr>
          <a:xfrm>
            <a:off x="838200" y="973931"/>
            <a:ext cx="10515600" cy="762000"/>
            <a:chOff x="911303" y="2567330"/>
            <a:chExt cx="10515600" cy="762000"/>
          </a:xfrm>
        </p:grpSpPr>
        <p:sp>
          <p:nvSpPr>
            <p:cNvPr id="9" name="Rectangle 8">
              <a:extLst>
                <a:ext uri="{FF2B5EF4-FFF2-40B4-BE49-F238E27FC236}">
                  <a16:creationId xmlns:a16="http://schemas.microsoft.com/office/drawing/2014/main" id="{355E316F-430F-4973-8957-864AA21089E4}"/>
                </a:ext>
              </a:extLst>
            </p:cNvPr>
            <p:cNvSpPr/>
            <p:nvPr/>
          </p:nvSpPr>
          <p:spPr>
            <a:xfrm>
              <a:off x="911303" y="2567330"/>
              <a:ext cx="10515600" cy="762000"/>
            </a:xfrm>
            <a:prstGeom prst="rect">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900000" rtlCol="0" anchor="ctr"/>
            <a:lstStyle/>
            <a:p>
              <a:r>
                <a:rPr lang="en-GB" dirty="0">
                  <a:latin typeface="Arial Nova Light" panose="020B0304020202020204" pitchFamily="34" charset="0"/>
                </a:rPr>
                <a:t>Confirming the future scope and eligibility of the program</a:t>
              </a:r>
              <a:endParaRPr lang="en-US" dirty="0">
                <a:latin typeface="Arial Nova Light" panose="020B0304020202020204" pitchFamily="34" charset="0"/>
              </a:endParaRPr>
            </a:p>
          </p:txBody>
        </p:sp>
        <p:sp>
          <p:nvSpPr>
            <p:cNvPr id="10" name="Oval 9">
              <a:extLst>
                <a:ext uri="{FF2B5EF4-FFF2-40B4-BE49-F238E27FC236}">
                  <a16:creationId xmlns:a16="http://schemas.microsoft.com/office/drawing/2014/main" id="{45BF0720-79A4-41F3-8ED2-28E54708E0A0}"/>
                </a:ext>
              </a:extLst>
            </p:cNvPr>
            <p:cNvSpPr/>
            <p:nvPr/>
          </p:nvSpPr>
          <p:spPr>
            <a:xfrm>
              <a:off x="1065225" y="2660812"/>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chemeClr val="accent3">
                      <a:lumMod val="40000"/>
                      <a:lumOff val="60000"/>
                    </a:schemeClr>
                  </a:solidFill>
                  <a:latin typeface="Arial Nova Light" panose="020B0304020202020204" pitchFamily="34" charset="0"/>
                </a:rPr>
                <a:t>1</a:t>
              </a:r>
              <a:endParaRPr lang="en-US" sz="2000" b="1" dirty="0">
                <a:solidFill>
                  <a:schemeClr val="accent3">
                    <a:lumMod val="40000"/>
                    <a:lumOff val="60000"/>
                  </a:schemeClr>
                </a:solidFill>
                <a:latin typeface="Arial Nova Light" panose="020B0304020202020204" pitchFamily="34" charset="0"/>
              </a:endParaRPr>
            </a:p>
          </p:txBody>
        </p:sp>
      </p:grpSp>
    </p:spTree>
    <p:extLst>
      <p:ext uri="{BB962C8B-B14F-4D97-AF65-F5344CB8AC3E}">
        <p14:creationId xmlns:p14="http://schemas.microsoft.com/office/powerpoint/2010/main" val="34565880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F643D-4271-4F20-B554-F3E4291C4E54}"/>
              </a:ext>
            </a:extLst>
          </p:cNvPr>
          <p:cNvSpPr>
            <a:spLocks noGrp="1"/>
          </p:cNvSpPr>
          <p:nvPr>
            <p:ph type="title"/>
          </p:nvPr>
        </p:nvSpPr>
        <p:spPr/>
        <p:txBody>
          <a:bodyPr/>
          <a:lstStyle/>
          <a:p>
            <a:r>
              <a:rPr lang="en-AU" dirty="0"/>
              <a:t>7. Challenges to be tackled when designing a future program</a:t>
            </a:r>
            <a:endParaRPr lang="en-US" dirty="0"/>
          </a:p>
        </p:txBody>
      </p:sp>
      <p:sp>
        <p:nvSpPr>
          <p:cNvPr id="3" name="Content Placeholder 2">
            <a:extLst>
              <a:ext uri="{FF2B5EF4-FFF2-40B4-BE49-F238E27FC236}">
                <a16:creationId xmlns:a16="http://schemas.microsoft.com/office/drawing/2014/main" id="{6A3FCCA0-6A61-46AC-98A2-793D1117453A}"/>
              </a:ext>
            </a:extLst>
          </p:cNvPr>
          <p:cNvSpPr>
            <a:spLocks noGrp="1"/>
          </p:cNvSpPr>
          <p:nvPr>
            <p:ph idx="1"/>
          </p:nvPr>
        </p:nvSpPr>
        <p:spPr/>
        <p:txBody>
          <a:bodyPr>
            <a:noAutofit/>
          </a:bodyPr>
          <a:lstStyle/>
          <a:p>
            <a:pPr marL="0" indent="0">
              <a:buNone/>
            </a:pPr>
            <a:endParaRPr lang="en-AU" dirty="0"/>
          </a:p>
          <a:p>
            <a:pPr marL="0" indent="0">
              <a:buNone/>
            </a:pPr>
            <a:r>
              <a:rPr lang="en-AU" dirty="0"/>
              <a:t>Consultations with stakeholders identified that current arrangements for the referral of clients to CASP providers and their intake to access services are complex and inconsistent.</a:t>
            </a:r>
          </a:p>
          <a:p>
            <a:pPr marL="0" indent="0">
              <a:buNone/>
            </a:pPr>
            <a:r>
              <a:rPr lang="en-AU" dirty="0"/>
              <a:t>The challenges associated with referrals to, and between, CASP providers are summarised in Section 6.</a:t>
            </a:r>
          </a:p>
          <a:p>
            <a:pPr marL="0" indent="0">
              <a:buNone/>
            </a:pPr>
            <a:endParaRPr lang="en-AU" dirty="0"/>
          </a:p>
          <a:p>
            <a:pPr marL="0" indent="0">
              <a:buNone/>
            </a:pPr>
            <a:r>
              <a:rPr lang="en-AU" dirty="0"/>
              <a:t>Based on these challenges, this section discusses some of the opportunities for improvement and provides some recommendations across three overarching areas:</a:t>
            </a:r>
          </a:p>
          <a:p>
            <a:pPr marL="342900" indent="-342900">
              <a:spcBef>
                <a:spcPts val="2400"/>
              </a:spcBef>
              <a:buSzPct val="110000"/>
              <a:buFont typeface="+mj-lt"/>
              <a:buAutoNum type="alphaLcParenR"/>
            </a:pPr>
            <a:r>
              <a:rPr lang="en-US" dirty="0"/>
              <a:t>providing a more user-friendly interface for the CASP</a:t>
            </a:r>
          </a:p>
          <a:p>
            <a:pPr marL="342900" indent="-342900">
              <a:spcBef>
                <a:spcPts val="2400"/>
              </a:spcBef>
              <a:buSzPct val="110000"/>
              <a:buFont typeface="+mj-lt"/>
              <a:buAutoNum type="alphaLcParenR"/>
            </a:pPr>
            <a:r>
              <a:rPr lang="en-US" dirty="0"/>
              <a:t>better integrating CASP and its services with other parts of the health system, and</a:t>
            </a:r>
          </a:p>
          <a:p>
            <a:pPr marL="342900" indent="-342900">
              <a:spcBef>
                <a:spcPts val="2400"/>
              </a:spcBef>
              <a:buSzPct val="110000"/>
              <a:buFont typeface="+mj-lt"/>
              <a:buAutoNum type="alphaLcParenR"/>
            </a:pPr>
            <a:r>
              <a:rPr lang="en-US" dirty="0"/>
              <a:t>better matching the demand for services with providers’ capacity to supply.</a:t>
            </a:r>
          </a:p>
        </p:txBody>
      </p:sp>
      <p:sp>
        <p:nvSpPr>
          <p:cNvPr id="4" name="Slide Number Placeholder 3">
            <a:extLst>
              <a:ext uri="{FF2B5EF4-FFF2-40B4-BE49-F238E27FC236}">
                <a16:creationId xmlns:a16="http://schemas.microsoft.com/office/drawing/2014/main" id="{005CE834-815D-4544-80B5-D687F6C1717B}"/>
              </a:ext>
            </a:extLst>
          </p:cNvPr>
          <p:cNvSpPr>
            <a:spLocks noGrp="1"/>
          </p:cNvSpPr>
          <p:nvPr>
            <p:ph type="sldNum" sz="quarter" idx="12"/>
          </p:nvPr>
        </p:nvSpPr>
        <p:spPr/>
        <p:txBody>
          <a:bodyPr/>
          <a:lstStyle/>
          <a:p>
            <a:fld id="{76D07C32-C9EA-42AD-AEC0-DB5F495AE52E}" type="slidenum">
              <a:rPr lang="en-US" smtClean="0"/>
              <a:t>36</a:t>
            </a:fld>
            <a:endParaRPr lang="en-US" dirty="0"/>
          </a:p>
        </p:txBody>
      </p:sp>
      <p:grpSp>
        <p:nvGrpSpPr>
          <p:cNvPr id="8" name="Group 7">
            <a:extLst>
              <a:ext uri="{FF2B5EF4-FFF2-40B4-BE49-F238E27FC236}">
                <a16:creationId xmlns:a16="http://schemas.microsoft.com/office/drawing/2014/main" id="{06AA92C2-5609-4E20-8798-CC91D113D4F4}"/>
              </a:ext>
            </a:extLst>
          </p:cNvPr>
          <p:cNvGrpSpPr/>
          <p:nvPr/>
        </p:nvGrpSpPr>
        <p:grpSpPr>
          <a:xfrm>
            <a:off x="838200" y="938440"/>
            <a:ext cx="10515600" cy="762000"/>
            <a:chOff x="1985962" y="3275519"/>
            <a:chExt cx="10515600" cy="762000"/>
          </a:xfrm>
        </p:grpSpPr>
        <p:sp>
          <p:nvSpPr>
            <p:cNvPr id="9" name="Rectangle 8">
              <a:extLst>
                <a:ext uri="{FF2B5EF4-FFF2-40B4-BE49-F238E27FC236}">
                  <a16:creationId xmlns:a16="http://schemas.microsoft.com/office/drawing/2014/main" id="{8980B787-6ACF-4E9D-A191-1F4A59761B2B}"/>
                </a:ext>
              </a:extLst>
            </p:cNvPr>
            <p:cNvSpPr/>
            <p:nvPr/>
          </p:nvSpPr>
          <p:spPr>
            <a:xfrm>
              <a:off x="1985962" y="3275519"/>
              <a:ext cx="10515600" cy="762000"/>
            </a:xfrm>
            <a:prstGeom prst="rect">
              <a:avLst/>
            </a:prstGeom>
            <a:solidFill>
              <a:srgbClr val="29AAE1"/>
            </a:solidFill>
            <a:ln>
              <a:solidFill>
                <a:srgbClr val="29AAE1"/>
              </a:solidFill>
            </a:ln>
          </p:spPr>
          <p:style>
            <a:lnRef idx="2">
              <a:schemeClr val="accent1">
                <a:shade val="50000"/>
              </a:schemeClr>
            </a:lnRef>
            <a:fillRef idx="1">
              <a:schemeClr val="accent1"/>
            </a:fillRef>
            <a:effectRef idx="0">
              <a:schemeClr val="accent1"/>
            </a:effectRef>
            <a:fontRef idx="minor">
              <a:schemeClr val="lt1"/>
            </a:fontRef>
          </p:style>
          <p:txBody>
            <a:bodyPr lIns="900000" rtlCol="0" anchor="ctr"/>
            <a:lstStyle/>
            <a:p>
              <a:r>
                <a:rPr lang="en-US" dirty="0">
                  <a:latin typeface="Arial Nova Light" panose="020B0304020202020204" pitchFamily="34" charset="0"/>
                </a:rPr>
                <a:t>Improving arrangements for intake and referral</a:t>
              </a:r>
            </a:p>
          </p:txBody>
        </p:sp>
        <p:sp>
          <p:nvSpPr>
            <p:cNvPr id="10" name="Oval 9">
              <a:extLst>
                <a:ext uri="{FF2B5EF4-FFF2-40B4-BE49-F238E27FC236}">
                  <a16:creationId xmlns:a16="http://schemas.microsoft.com/office/drawing/2014/main" id="{90DEF4C5-450F-42FF-BC41-5020F2C574C3}"/>
                </a:ext>
              </a:extLst>
            </p:cNvPr>
            <p:cNvSpPr/>
            <p:nvPr/>
          </p:nvSpPr>
          <p:spPr>
            <a:xfrm>
              <a:off x="2139884" y="3362833"/>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rgbClr val="29AAE1"/>
                  </a:solidFill>
                  <a:latin typeface="Arial Nova Light" panose="020B0304020202020204" pitchFamily="34" charset="0"/>
                </a:rPr>
                <a:t>2</a:t>
              </a:r>
              <a:endParaRPr lang="en-US" sz="2000" b="1" dirty="0">
                <a:solidFill>
                  <a:srgbClr val="29AAE1"/>
                </a:solidFill>
                <a:latin typeface="Arial Nova Light" panose="020B0304020202020204" pitchFamily="34" charset="0"/>
              </a:endParaRPr>
            </a:p>
          </p:txBody>
        </p:sp>
      </p:grpSp>
    </p:spTree>
    <p:extLst>
      <p:ext uri="{BB962C8B-B14F-4D97-AF65-F5344CB8AC3E}">
        <p14:creationId xmlns:p14="http://schemas.microsoft.com/office/powerpoint/2010/main" val="36247056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F643D-4271-4F20-B554-F3E4291C4E54}"/>
              </a:ext>
            </a:extLst>
          </p:cNvPr>
          <p:cNvSpPr>
            <a:spLocks noGrp="1"/>
          </p:cNvSpPr>
          <p:nvPr>
            <p:ph type="title"/>
          </p:nvPr>
        </p:nvSpPr>
        <p:spPr/>
        <p:txBody>
          <a:bodyPr/>
          <a:lstStyle/>
          <a:p>
            <a:r>
              <a:rPr lang="en-AU" dirty="0"/>
              <a:t>7. Challenges to be tackled when designing a future program</a:t>
            </a:r>
            <a:endParaRPr lang="en-US" dirty="0"/>
          </a:p>
        </p:txBody>
      </p:sp>
      <p:sp>
        <p:nvSpPr>
          <p:cNvPr id="3" name="Content Placeholder 2">
            <a:extLst>
              <a:ext uri="{FF2B5EF4-FFF2-40B4-BE49-F238E27FC236}">
                <a16:creationId xmlns:a16="http://schemas.microsoft.com/office/drawing/2014/main" id="{6A3FCCA0-6A61-46AC-98A2-793D1117453A}"/>
              </a:ext>
            </a:extLst>
          </p:cNvPr>
          <p:cNvSpPr>
            <a:spLocks noGrp="1"/>
          </p:cNvSpPr>
          <p:nvPr>
            <p:ph idx="1"/>
          </p:nvPr>
        </p:nvSpPr>
        <p:spPr>
          <a:xfrm>
            <a:off x="838200" y="1825625"/>
            <a:ext cx="10078039" cy="4351338"/>
          </a:xfrm>
        </p:spPr>
        <p:txBody>
          <a:bodyPr>
            <a:noAutofit/>
          </a:bodyPr>
          <a:lstStyle/>
          <a:p>
            <a:pPr marL="0" indent="0">
              <a:buNone/>
            </a:pPr>
            <a:r>
              <a:rPr lang="en-AU" b="1" dirty="0"/>
              <a:t>a) Providing a more user-friendly interface for CASP</a:t>
            </a:r>
          </a:p>
          <a:p>
            <a:pPr marL="0" indent="0">
              <a:buNone/>
            </a:pPr>
            <a:r>
              <a:rPr lang="en-AU" dirty="0"/>
              <a:t>Stakeholders have indicated that the current arrangements for accessing the CASP are not user friendly.  </a:t>
            </a:r>
          </a:p>
          <a:p>
            <a:pPr marL="0" indent="0">
              <a:buNone/>
            </a:pPr>
            <a:r>
              <a:rPr lang="en-US" dirty="0"/>
              <a:t>Access to the program and its supports under current settings relies upon either:</a:t>
            </a:r>
          </a:p>
          <a:p>
            <a:r>
              <a:rPr lang="en-US" dirty="0"/>
              <a:t>a pre-existing knowledge of the program and/or its providers</a:t>
            </a:r>
          </a:p>
          <a:p>
            <a:r>
              <a:rPr lang="en-US" dirty="0"/>
              <a:t>clients or referrers approaching service providers independently looking for help, or </a:t>
            </a:r>
          </a:p>
          <a:p>
            <a:r>
              <a:rPr lang="en-US" dirty="0"/>
              <a:t>the ability to find the program website online and then use its Service Directory to “ring around” and find a suitable provider.</a:t>
            </a:r>
          </a:p>
          <a:p>
            <a:pPr marL="0" indent="0">
              <a:buNone/>
            </a:pPr>
            <a:endParaRPr lang="en-US" dirty="0"/>
          </a:p>
          <a:p>
            <a:pPr marL="811213" indent="0">
              <a:buNone/>
            </a:pPr>
            <a:r>
              <a:rPr lang="en-US" dirty="0"/>
              <a:t>One of the challenges associated with accessing the CASP is a direct result of one of its strengths. While the program can provide eligible clients with a wide variety of valuable services, in combination it is difficult to encapsulate these services into a single term that referrers or clients might naturally search for online.</a:t>
            </a:r>
          </a:p>
          <a:p>
            <a:pPr marL="811213" indent="0">
              <a:buNone/>
            </a:pPr>
            <a:r>
              <a:rPr lang="en-US" dirty="0"/>
              <a:t>For example, a web search for each of the individual services available under CASP is unlikely to lead a client or referrer to the CASP website and Service Directory.</a:t>
            </a:r>
          </a:p>
          <a:p>
            <a:pPr marL="811213" indent="0">
              <a:buNone/>
            </a:pPr>
            <a:r>
              <a:rPr lang="en-US" dirty="0"/>
              <a:t>Similarly, a search for “community support” does not feature the CASP website on its first page of search results unless it is combined with the term “ACT”.</a:t>
            </a:r>
          </a:p>
        </p:txBody>
      </p:sp>
      <p:sp>
        <p:nvSpPr>
          <p:cNvPr id="4" name="Slide Number Placeholder 3">
            <a:extLst>
              <a:ext uri="{FF2B5EF4-FFF2-40B4-BE49-F238E27FC236}">
                <a16:creationId xmlns:a16="http://schemas.microsoft.com/office/drawing/2014/main" id="{005CE834-815D-4544-80B5-D687F6C1717B}"/>
              </a:ext>
            </a:extLst>
          </p:cNvPr>
          <p:cNvSpPr>
            <a:spLocks noGrp="1"/>
          </p:cNvSpPr>
          <p:nvPr>
            <p:ph type="sldNum" sz="quarter" idx="12"/>
          </p:nvPr>
        </p:nvSpPr>
        <p:spPr/>
        <p:txBody>
          <a:bodyPr/>
          <a:lstStyle/>
          <a:p>
            <a:fld id="{76D07C32-C9EA-42AD-AEC0-DB5F495AE52E}" type="slidenum">
              <a:rPr lang="en-US" smtClean="0"/>
              <a:t>37</a:t>
            </a:fld>
            <a:endParaRPr lang="en-US" dirty="0"/>
          </a:p>
        </p:txBody>
      </p:sp>
      <p:grpSp>
        <p:nvGrpSpPr>
          <p:cNvPr id="8" name="Group 7">
            <a:extLst>
              <a:ext uri="{FF2B5EF4-FFF2-40B4-BE49-F238E27FC236}">
                <a16:creationId xmlns:a16="http://schemas.microsoft.com/office/drawing/2014/main" id="{06AA92C2-5609-4E20-8798-CC91D113D4F4}"/>
              </a:ext>
            </a:extLst>
          </p:cNvPr>
          <p:cNvGrpSpPr/>
          <p:nvPr/>
        </p:nvGrpSpPr>
        <p:grpSpPr>
          <a:xfrm>
            <a:off x="838200" y="938440"/>
            <a:ext cx="10515600" cy="762000"/>
            <a:chOff x="1985962" y="3275519"/>
            <a:chExt cx="10515600" cy="762000"/>
          </a:xfrm>
        </p:grpSpPr>
        <p:sp>
          <p:nvSpPr>
            <p:cNvPr id="9" name="Rectangle 8">
              <a:extLst>
                <a:ext uri="{FF2B5EF4-FFF2-40B4-BE49-F238E27FC236}">
                  <a16:creationId xmlns:a16="http://schemas.microsoft.com/office/drawing/2014/main" id="{8980B787-6ACF-4E9D-A191-1F4A59761B2B}"/>
                </a:ext>
              </a:extLst>
            </p:cNvPr>
            <p:cNvSpPr/>
            <p:nvPr/>
          </p:nvSpPr>
          <p:spPr>
            <a:xfrm>
              <a:off x="1985962" y="3275519"/>
              <a:ext cx="10515600" cy="762000"/>
            </a:xfrm>
            <a:prstGeom prst="rect">
              <a:avLst/>
            </a:prstGeom>
            <a:solidFill>
              <a:srgbClr val="29AAE1"/>
            </a:solidFill>
            <a:ln>
              <a:solidFill>
                <a:srgbClr val="29AAE1"/>
              </a:solidFill>
            </a:ln>
          </p:spPr>
          <p:style>
            <a:lnRef idx="2">
              <a:schemeClr val="accent1">
                <a:shade val="50000"/>
              </a:schemeClr>
            </a:lnRef>
            <a:fillRef idx="1">
              <a:schemeClr val="accent1"/>
            </a:fillRef>
            <a:effectRef idx="0">
              <a:schemeClr val="accent1"/>
            </a:effectRef>
            <a:fontRef idx="minor">
              <a:schemeClr val="lt1"/>
            </a:fontRef>
          </p:style>
          <p:txBody>
            <a:bodyPr lIns="900000" rtlCol="0" anchor="ctr"/>
            <a:lstStyle/>
            <a:p>
              <a:r>
                <a:rPr lang="en-US" dirty="0">
                  <a:latin typeface="Arial Nova Light" panose="020B0304020202020204" pitchFamily="34" charset="0"/>
                </a:rPr>
                <a:t>Improving arrangements for intake and referral</a:t>
              </a:r>
            </a:p>
          </p:txBody>
        </p:sp>
        <p:sp>
          <p:nvSpPr>
            <p:cNvPr id="10" name="Oval 9">
              <a:extLst>
                <a:ext uri="{FF2B5EF4-FFF2-40B4-BE49-F238E27FC236}">
                  <a16:creationId xmlns:a16="http://schemas.microsoft.com/office/drawing/2014/main" id="{90DEF4C5-450F-42FF-BC41-5020F2C574C3}"/>
                </a:ext>
              </a:extLst>
            </p:cNvPr>
            <p:cNvSpPr/>
            <p:nvPr/>
          </p:nvSpPr>
          <p:spPr>
            <a:xfrm>
              <a:off x="2139884" y="3362833"/>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rgbClr val="29AAE1"/>
                  </a:solidFill>
                  <a:latin typeface="Arial Nova Light" panose="020B0304020202020204" pitchFamily="34" charset="0"/>
                </a:rPr>
                <a:t>2</a:t>
              </a:r>
              <a:endParaRPr lang="en-US" sz="2000" b="1" dirty="0">
                <a:solidFill>
                  <a:srgbClr val="29AAE1"/>
                </a:solidFill>
                <a:latin typeface="Arial Nova Light" panose="020B0304020202020204" pitchFamily="34" charset="0"/>
              </a:endParaRPr>
            </a:p>
          </p:txBody>
        </p:sp>
      </p:grpSp>
      <p:grpSp>
        <p:nvGrpSpPr>
          <p:cNvPr id="11" name="Group 10">
            <a:extLst>
              <a:ext uri="{FF2B5EF4-FFF2-40B4-BE49-F238E27FC236}">
                <a16:creationId xmlns:a16="http://schemas.microsoft.com/office/drawing/2014/main" id="{915C1394-A597-48AE-AE92-7DD250F186E7}"/>
              </a:ext>
            </a:extLst>
          </p:cNvPr>
          <p:cNvGrpSpPr>
            <a:grpSpLocks noChangeAspect="1"/>
          </p:cNvGrpSpPr>
          <p:nvPr/>
        </p:nvGrpSpPr>
        <p:grpSpPr>
          <a:xfrm>
            <a:off x="886519" y="4704663"/>
            <a:ext cx="518820" cy="619125"/>
            <a:chOff x="9466263" y="1044575"/>
            <a:chExt cx="476250" cy="568325"/>
          </a:xfrm>
          <a:solidFill>
            <a:srgbClr val="29AAE1"/>
          </a:solidFill>
        </p:grpSpPr>
        <p:sp>
          <p:nvSpPr>
            <p:cNvPr id="12" name="Freeform 90">
              <a:extLst>
                <a:ext uri="{FF2B5EF4-FFF2-40B4-BE49-F238E27FC236}">
                  <a16:creationId xmlns:a16="http://schemas.microsoft.com/office/drawing/2014/main" id="{09E37A41-7D3A-46BD-A392-AC88B90157BA}"/>
                </a:ext>
              </a:extLst>
            </p:cNvPr>
            <p:cNvSpPr>
              <a:spLocks noEditPoints="1"/>
            </p:cNvSpPr>
            <p:nvPr/>
          </p:nvSpPr>
          <p:spPr bwMode="auto">
            <a:xfrm>
              <a:off x="9575800" y="1555750"/>
              <a:ext cx="260350" cy="57150"/>
            </a:xfrm>
            <a:custGeom>
              <a:avLst/>
              <a:gdLst>
                <a:gd name="T0" fmla="*/ 78 w 82"/>
                <a:gd name="T1" fmla="*/ 0 h 18"/>
                <a:gd name="T2" fmla="*/ 3 w 82"/>
                <a:gd name="T3" fmla="*/ 0 h 18"/>
                <a:gd name="T4" fmla="*/ 0 w 82"/>
                <a:gd name="T5" fmla="*/ 4 h 18"/>
                <a:gd name="T6" fmla="*/ 12 w 82"/>
                <a:gd name="T7" fmla="*/ 18 h 18"/>
                <a:gd name="T8" fmla="*/ 71 w 82"/>
                <a:gd name="T9" fmla="*/ 18 h 18"/>
                <a:gd name="T10" fmla="*/ 82 w 82"/>
                <a:gd name="T11" fmla="*/ 4 h 18"/>
                <a:gd name="T12" fmla="*/ 78 w 82"/>
                <a:gd name="T13" fmla="*/ 0 h 18"/>
                <a:gd name="T14" fmla="*/ 71 w 82"/>
                <a:gd name="T15" fmla="*/ 11 h 18"/>
                <a:gd name="T16" fmla="*/ 12 w 82"/>
                <a:gd name="T17" fmla="*/ 11 h 18"/>
                <a:gd name="T18" fmla="*/ 9 w 82"/>
                <a:gd name="T19" fmla="*/ 7 h 18"/>
                <a:gd name="T20" fmla="*/ 74 w 82"/>
                <a:gd name="T21" fmla="*/ 7 h 18"/>
                <a:gd name="T22" fmla="*/ 71 w 82"/>
                <a:gd name="T23" fmla="*/ 1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2" h="18">
                  <a:moveTo>
                    <a:pt x="78" y="0"/>
                  </a:moveTo>
                  <a:cubicBezTo>
                    <a:pt x="78" y="0"/>
                    <a:pt x="78" y="0"/>
                    <a:pt x="3" y="0"/>
                  </a:cubicBezTo>
                  <a:cubicBezTo>
                    <a:pt x="1" y="0"/>
                    <a:pt x="0" y="2"/>
                    <a:pt x="0" y="4"/>
                  </a:cubicBezTo>
                  <a:cubicBezTo>
                    <a:pt x="0" y="11"/>
                    <a:pt x="5" y="18"/>
                    <a:pt x="12" y="18"/>
                  </a:cubicBezTo>
                  <a:cubicBezTo>
                    <a:pt x="12" y="18"/>
                    <a:pt x="12" y="18"/>
                    <a:pt x="71" y="18"/>
                  </a:cubicBezTo>
                  <a:cubicBezTo>
                    <a:pt x="76" y="18"/>
                    <a:pt x="82" y="11"/>
                    <a:pt x="82" y="4"/>
                  </a:cubicBezTo>
                  <a:cubicBezTo>
                    <a:pt x="82" y="2"/>
                    <a:pt x="80" y="0"/>
                    <a:pt x="78" y="0"/>
                  </a:cubicBezTo>
                  <a:close/>
                  <a:moveTo>
                    <a:pt x="71" y="11"/>
                  </a:moveTo>
                  <a:cubicBezTo>
                    <a:pt x="71" y="11"/>
                    <a:pt x="71" y="11"/>
                    <a:pt x="12" y="11"/>
                  </a:cubicBezTo>
                  <a:cubicBezTo>
                    <a:pt x="10" y="11"/>
                    <a:pt x="9" y="9"/>
                    <a:pt x="9" y="7"/>
                  </a:cubicBezTo>
                  <a:cubicBezTo>
                    <a:pt x="74" y="7"/>
                    <a:pt x="74" y="7"/>
                    <a:pt x="74" y="7"/>
                  </a:cubicBezTo>
                  <a:cubicBezTo>
                    <a:pt x="73" y="9"/>
                    <a:pt x="72" y="11"/>
                    <a:pt x="71"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3" name="Freeform 91">
              <a:extLst>
                <a:ext uri="{FF2B5EF4-FFF2-40B4-BE49-F238E27FC236}">
                  <a16:creationId xmlns:a16="http://schemas.microsoft.com/office/drawing/2014/main" id="{E7FB4E96-D4F8-4CF4-A35C-50C0B6C399BE}"/>
                </a:ext>
              </a:extLst>
            </p:cNvPr>
            <p:cNvSpPr>
              <a:spLocks noEditPoints="1"/>
            </p:cNvSpPr>
            <p:nvPr/>
          </p:nvSpPr>
          <p:spPr bwMode="auto">
            <a:xfrm>
              <a:off x="9466263" y="1274763"/>
              <a:ext cx="476250" cy="261938"/>
            </a:xfrm>
            <a:custGeom>
              <a:avLst/>
              <a:gdLst>
                <a:gd name="T0" fmla="*/ 127 w 149"/>
                <a:gd name="T1" fmla="*/ 18 h 82"/>
                <a:gd name="T2" fmla="*/ 123 w 149"/>
                <a:gd name="T3" fmla="*/ 11 h 82"/>
                <a:gd name="T4" fmla="*/ 106 w 149"/>
                <a:gd name="T5" fmla="*/ 0 h 82"/>
                <a:gd name="T6" fmla="*/ 47 w 149"/>
                <a:gd name="T7" fmla="*/ 0 h 82"/>
                <a:gd name="T8" fmla="*/ 28 w 149"/>
                <a:gd name="T9" fmla="*/ 13 h 82"/>
                <a:gd name="T10" fmla="*/ 0 w 149"/>
                <a:gd name="T11" fmla="*/ 59 h 82"/>
                <a:gd name="T12" fmla="*/ 0 w 149"/>
                <a:gd name="T13" fmla="*/ 61 h 82"/>
                <a:gd name="T14" fmla="*/ 21 w 149"/>
                <a:gd name="T15" fmla="*/ 82 h 82"/>
                <a:gd name="T16" fmla="*/ 37 w 149"/>
                <a:gd name="T17" fmla="*/ 82 h 82"/>
                <a:gd name="T18" fmla="*/ 114 w 149"/>
                <a:gd name="T19" fmla="*/ 82 h 82"/>
                <a:gd name="T20" fmla="*/ 128 w 149"/>
                <a:gd name="T21" fmla="*/ 82 h 82"/>
                <a:gd name="T22" fmla="*/ 149 w 149"/>
                <a:gd name="T23" fmla="*/ 61 h 82"/>
                <a:gd name="T24" fmla="*/ 149 w 149"/>
                <a:gd name="T25" fmla="*/ 59 h 82"/>
                <a:gd name="T26" fmla="*/ 127 w 149"/>
                <a:gd name="T27" fmla="*/ 18 h 82"/>
                <a:gd name="T28" fmla="*/ 110 w 149"/>
                <a:gd name="T29" fmla="*/ 74 h 82"/>
                <a:gd name="T30" fmla="*/ 41 w 149"/>
                <a:gd name="T31" fmla="*/ 74 h 82"/>
                <a:gd name="T32" fmla="*/ 41 w 149"/>
                <a:gd name="T33" fmla="*/ 35 h 82"/>
                <a:gd name="T34" fmla="*/ 47 w 149"/>
                <a:gd name="T35" fmla="*/ 32 h 82"/>
                <a:gd name="T36" fmla="*/ 104 w 149"/>
                <a:gd name="T37" fmla="*/ 32 h 82"/>
                <a:gd name="T38" fmla="*/ 110 w 149"/>
                <a:gd name="T39" fmla="*/ 35 h 82"/>
                <a:gd name="T40" fmla="*/ 110 w 149"/>
                <a:gd name="T41" fmla="*/ 74 h 82"/>
                <a:gd name="T42" fmla="*/ 128 w 149"/>
                <a:gd name="T43" fmla="*/ 74 h 82"/>
                <a:gd name="T44" fmla="*/ 117 w 149"/>
                <a:gd name="T45" fmla="*/ 74 h 82"/>
                <a:gd name="T46" fmla="*/ 117 w 149"/>
                <a:gd name="T47" fmla="*/ 37 h 82"/>
                <a:gd name="T48" fmla="*/ 117 w 149"/>
                <a:gd name="T49" fmla="*/ 35 h 82"/>
                <a:gd name="T50" fmla="*/ 104 w 149"/>
                <a:gd name="T51" fmla="*/ 24 h 82"/>
                <a:gd name="T52" fmla="*/ 47 w 149"/>
                <a:gd name="T53" fmla="*/ 24 h 82"/>
                <a:gd name="T54" fmla="*/ 34 w 149"/>
                <a:gd name="T55" fmla="*/ 35 h 82"/>
                <a:gd name="T56" fmla="*/ 34 w 149"/>
                <a:gd name="T57" fmla="*/ 37 h 82"/>
                <a:gd name="T58" fmla="*/ 34 w 149"/>
                <a:gd name="T59" fmla="*/ 74 h 82"/>
                <a:gd name="T60" fmla="*/ 21 w 149"/>
                <a:gd name="T61" fmla="*/ 74 h 82"/>
                <a:gd name="T62" fmla="*/ 8 w 149"/>
                <a:gd name="T63" fmla="*/ 61 h 82"/>
                <a:gd name="T64" fmla="*/ 34 w 149"/>
                <a:gd name="T65" fmla="*/ 17 h 82"/>
                <a:gd name="T66" fmla="*/ 47 w 149"/>
                <a:gd name="T67" fmla="*/ 7 h 82"/>
                <a:gd name="T68" fmla="*/ 106 w 149"/>
                <a:gd name="T69" fmla="*/ 7 h 82"/>
                <a:gd name="T70" fmla="*/ 117 w 149"/>
                <a:gd name="T71" fmla="*/ 15 h 82"/>
                <a:gd name="T72" fmla="*/ 141 w 149"/>
                <a:gd name="T73" fmla="*/ 61 h 82"/>
                <a:gd name="T74" fmla="*/ 128 w 149"/>
                <a:gd name="T75" fmla="*/ 74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49" h="82">
                  <a:moveTo>
                    <a:pt x="127" y="18"/>
                  </a:moveTo>
                  <a:cubicBezTo>
                    <a:pt x="125" y="15"/>
                    <a:pt x="123" y="11"/>
                    <a:pt x="123" y="11"/>
                  </a:cubicBezTo>
                  <a:cubicBezTo>
                    <a:pt x="119" y="4"/>
                    <a:pt x="115" y="0"/>
                    <a:pt x="106" y="0"/>
                  </a:cubicBezTo>
                  <a:cubicBezTo>
                    <a:pt x="47" y="0"/>
                    <a:pt x="47" y="0"/>
                    <a:pt x="47" y="0"/>
                  </a:cubicBezTo>
                  <a:cubicBezTo>
                    <a:pt x="37" y="0"/>
                    <a:pt x="32" y="5"/>
                    <a:pt x="28" y="13"/>
                  </a:cubicBezTo>
                  <a:cubicBezTo>
                    <a:pt x="0" y="59"/>
                    <a:pt x="0" y="59"/>
                    <a:pt x="0" y="59"/>
                  </a:cubicBezTo>
                  <a:cubicBezTo>
                    <a:pt x="0" y="59"/>
                    <a:pt x="0" y="59"/>
                    <a:pt x="0" y="61"/>
                  </a:cubicBezTo>
                  <a:cubicBezTo>
                    <a:pt x="0" y="73"/>
                    <a:pt x="9" y="82"/>
                    <a:pt x="21" y="82"/>
                  </a:cubicBezTo>
                  <a:cubicBezTo>
                    <a:pt x="37" y="82"/>
                    <a:pt x="37" y="82"/>
                    <a:pt x="37" y="82"/>
                  </a:cubicBezTo>
                  <a:cubicBezTo>
                    <a:pt x="114" y="82"/>
                    <a:pt x="114" y="82"/>
                    <a:pt x="114" y="82"/>
                  </a:cubicBezTo>
                  <a:cubicBezTo>
                    <a:pt x="128" y="82"/>
                    <a:pt x="128" y="82"/>
                    <a:pt x="128" y="82"/>
                  </a:cubicBezTo>
                  <a:cubicBezTo>
                    <a:pt x="140" y="82"/>
                    <a:pt x="149" y="73"/>
                    <a:pt x="149" y="61"/>
                  </a:cubicBezTo>
                  <a:cubicBezTo>
                    <a:pt x="149" y="59"/>
                    <a:pt x="149" y="59"/>
                    <a:pt x="149" y="59"/>
                  </a:cubicBezTo>
                  <a:cubicBezTo>
                    <a:pt x="127" y="18"/>
                    <a:pt x="127" y="18"/>
                    <a:pt x="127" y="18"/>
                  </a:cubicBezTo>
                  <a:close/>
                  <a:moveTo>
                    <a:pt x="110" y="74"/>
                  </a:moveTo>
                  <a:cubicBezTo>
                    <a:pt x="41" y="74"/>
                    <a:pt x="41" y="74"/>
                    <a:pt x="41" y="74"/>
                  </a:cubicBezTo>
                  <a:cubicBezTo>
                    <a:pt x="41" y="35"/>
                    <a:pt x="41" y="35"/>
                    <a:pt x="41" y="35"/>
                  </a:cubicBezTo>
                  <a:cubicBezTo>
                    <a:pt x="41" y="33"/>
                    <a:pt x="43" y="32"/>
                    <a:pt x="47" y="32"/>
                  </a:cubicBezTo>
                  <a:cubicBezTo>
                    <a:pt x="104" y="32"/>
                    <a:pt x="104" y="32"/>
                    <a:pt x="104" y="32"/>
                  </a:cubicBezTo>
                  <a:cubicBezTo>
                    <a:pt x="108" y="32"/>
                    <a:pt x="110" y="33"/>
                    <a:pt x="110" y="35"/>
                  </a:cubicBezTo>
                  <a:cubicBezTo>
                    <a:pt x="110" y="74"/>
                    <a:pt x="110" y="74"/>
                    <a:pt x="110" y="74"/>
                  </a:cubicBezTo>
                  <a:close/>
                  <a:moveTo>
                    <a:pt x="128" y="74"/>
                  </a:moveTo>
                  <a:cubicBezTo>
                    <a:pt x="117" y="74"/>
                    <a:pt x="117" y="74"/>
                    <a:pt x="117" y="74"/>
                  </a:cubicBezTo>
                  <a:cubicBezTo>
                    <a:pt x="117" y="37"/>
                    <a:pt x="117" y="37"/>
                    <a:pt x="117" y="37"/>
                  </a:cubicBezTo>
                  <a:cubicBezTo>
                    <a:pt x="117" y="35"/>
                    <a:pt x="117" y="35"/>
                    <a:pt x="117" y="35"/>
                  </a:cubicBezTo>
                  <a:cubicBezTo>
                    <a:pt x="117" y="30"/>
                    <a:pt x="112" y="24"/>
                    <a:pt x="104" y="24"/>
                  </a:cubicBezTo>
                  <a:cubicBezTo>
                    <a:pt x="47" y="24"/>
                    <a:pt x="47" y="24"/>
                    <a:pt x="47" y="24"/>
                  </a:cubicBezTo>
                  <a:cubicBezTo>
                    <a:pt x="39" y="24"/>
                    <a:pt x="34" y="30"/>
                    <a:pt x="34" y="35"/>
                  </a:cubicBezTo>
                  <a:cubicBezTo>
                    <a:pt x="34" y="37"/>
                    <a:pt x="34" y="37"/>
                    <a:pt x="34" y="37"/>
                  </a:cubicBezTo>
                  <a:cubicBezTo>
                    <a:pt x="34" y="74"/>
                    <a:pt x="34" y="74"/>
                    <a:pt x="34" y="74"/>
                  </a:cubicBezTo>
                  <a:cubicBezTo>
                    <a:pt x="21" y="74"/>
                    <a:pt x="21" y="74"/>
                    <a:pt x="21" y="74"/>
                  </a:cubicBezTo>
                  <a:cubicBezTo>
                    <a:pt x="13" y="74"/>
                    <a:pt x="8" y="69"/>
                    <a:pt x="8" y="61"/>
                  </a:cubicBezTo>
                  <a:cubicBezTo>
                    <a:pt x="32" y="22"/>
                    <a:pt x="34" y="17"/>
                    <a:pt x="34" y="17"/>
                  </a:cubicBezTo>
                  <a:cubicBezTo>
                    <a:pt x="39" y="10"/>
                    <a:pt x="41" y="7"/>
                    <a:pt x="47" y="7"/>
                  </a:cubicBezTo>
                  <a:cubicBezTo>
                    <a:pt x="106" y="7"/>
                    <a:pt x="106" y="7"/>
                    <a:pt x="106" y="7"/>
                  </a:cubicBezTo>
                  <a:cubicBezTo>
                    <a:pt x="112" y="7"/>
                    <a:pt x="113" y="8"/>
                    <a:pt x="117" y="15"/>
                  </a:cubicBezTo>
                  <a:cubicBezTo>
                    <a:pt x="141" y="61"/>
                    <a:pt x="141" y="61"/>
                    <a:pt x="141" y="61"/>
                  </a:cubicBezTo>
                  <a:cubicBezTo>
                    <a:pt x="141" y="69"/>
                    <a:pt x="134" y="74"/>
                    <a:pt x="12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4" name="Freeform 92">
              <a:extLst>
                <a:ext uri="{FF2B5EF4-FFF2-40B4-BE49-F238E27FC236}">
                  <a16:creationId xmlns:a16="http://schemas.microsoft.com/office/drawing/2014/main" id="{8A7D1BC0-010E-40EA-8BA3-1E6FBFA6282F}"/>
                </a:ext>
              </a:extLst>
            </p:cNvPr>
            <p:cNvSpPr>
              <a:spLocks noEditPoints="1"/>
            </p:cNvSpPr>
            <p:nvPr/>
          </p:nvSpPr>
          <p:spPr bwMode="auto">
            <a:xfrm>
              <a:off x="9617075" y="1044575"/>
              <a:ext cx="184150" cy="220663"/>
            </a:xfrm>
            <a:custGeom>
              <a:avLst/>
              <a:gdLst>
                <a:gd name="T0" fmla="*/ 8 w 58"/>
                <a:gd name="T1" fmla="*/ 50 h 69"/>
                <a:gd name="T2" fmla="*/ 10 w 58"/>
                <a:gd name="T3" fmla="*/ 55 h 69"/>
                <a:gd name="T4" fmla="*/ 12 w 58"/>
                <a:gd name="T5" fmla="*/ 57 h 69"/>
                <a:gd name="T6" fmla="*/ 12 w 58"/>
                <a:gd name="T7" fmla="*/ 58 h 69"/>
                <a:gd name="T8" fmla="*/ 14 w 58"/>
                <a:gd name="T9" fmla="*/ 61 h 69"/>
                <a:gd name="T10" fmla="*/ 16 w 58"/>
                <a:gd name="T11" fmla="*/ 63 h 69"/>
                <a:gd name="T12" fmla="*/ 29 w 58"/>
                <a:gd name="T13" fmla="*/ 69 h 69"/>
                <a:gd name="T14" fmla="*/ 42 w 58"/>
                <a:gd name="T15" fmla="*/ 64 h 69"/>
                <a:gd name="T16" fmla="*/ 44 w 58"/>
                <a:gd name="T17" fmla="*/ 61 h 69"/>
                <a:gd name="T18" fmla="*/ 46 w 58"/>
                <a:gd name="T19" fmla="*/ 58 h 69"/>
                <a:gd name="T20" fmla="*/ 48 w 58"/>
                <a:gd name="T21" fmla="*/ 54 h 69"/>
                <a:gd name="T22" fmla="*/ 50 w 58"/>
                <a:gd name="T23" fmla="*/ 50 h 69"/>
                <a:gd name="T24" fmla="*/ 57 w 58"/>
                <a:gd name="T25" fmla="*/ 39 h 69"/>
                <a:gd name="T26" fmla="*/ 56 w 58"/>
                <a:gd name="T27" fmla="*/ 30 h 69"/>
                <a:gd name="T28" fmla="*/ 55 w 58"/>
                <a:gd name="T29" fmla="*/ 29 h 69"/>
                <a:gd name="T30" fmla="*/ 51 w 58"/>
                <a:gd name="T31" fmla="*/ 10 h 69"/>
                <a:gd name="T32" fmla="*/ 29 w 58"/>
                <a:gd name="T33" fmla="*/ 0 h 69"/>
                <a:gd name="T34" fmla="*/ 7 w 58"/>
                <a:gd name="T35" fmla="*/ 10 h 69"/>
                <a:gd name="T36" fmla="*/ 3 w 58"/>
                <a:gd name="T37" fmla="*/ 29 h 69"/>
                <a:gd name="T38" fmla="*/ 3 w 58"/>
                <a:gd name="T39" fmla="*/ 30 h 69"/>
                <a:gd name="T40" fmla="*/ 1 w 58"/>
                <a:gd name="T41" fmla="*/ 39 h 69"/>
                <a:gd name="T42" fmla="*/ 8 w 58"/>
                <a:gd name="T43" fmla="*/ 50 h 69"/>
                <a:gd name="T44" fmla="*/ 8 w 58"/>
                <a:gd name="T45" fmla="*/ 34 h 69"/>
                <a:gd name="T46" fmla="*/ 8 w 58"/>
                <a:gd name="T47" fmla="*/ 34 h 69"/>
                <a:gd name="T48" fmla="*/ 10 w 58"/>
                <a:gd name="T49" fmla="*/ 33 h 69"/>
                <a:gd name="T50" fmla="*/ 10 w 58"/>
                <a:gd name="T51" fmla="*/ 30 h 69"/>
                <a:gd name="T52" fmla="*/ 9 w 58"/>
                <a:gd name="T53" fmla="*/ 26 h 69"/>
                <a:gd name="T54" fmla="*/ 12 w 58"/>
                <a:gd name="T55" fmla="*/ 14 h 69"/>
                <a:gd name="T56" fmla="*/ 16 w 58"/>
                <a:gd name="T57" fmla="*/ 10 h 69"/>
                <a:gd name="T58" fmla="*/ 29 w 58"/>
                <a:gd name="T59" fmla="*/ 6 h 69"/>
                <a:gd name="T60" fmla="*/ 42 w 58"/>
                <a:gd name="T61" fmla="*/ 11 h 69"/>
                <a:gd name="T62" fmla="*/ 46 w 58"/>
                <a:gd name="T63" fmla="*/ 14 h 69"/>
                <a:gd name="T64" fmla="*/ 49 w 58"/>
                <a:gd name="T65" fmla="*/ 26 h 69"/>
                <a:gd name="T66" fmla="*/ 48 w 58"/>
                <a:gd name="T67" fmla="*/ 30 h 69"/>
                <a:gd name="T68" fmla="*/ 48 w 58"/>
                <a:gd name="T69" fmla="*/ 33 h 69"/>
                <a:gd name="T70" fmla="*/ 50 w 58"/>
                <a:gd name="T71" fmla="*/ 34 h 69"/>
                <a:gd name="T72" fmla="*/ 51 w 58"/>
                <a:gd name="T73" fmla="*/ 34 h 69"/>
                <a:gd name="T74" fmla="*/ 50 w 58"/>
                <a:gd name="T75" fmla="*/ 38 h 69"/>
                <a:gd name="T76" fmla="*/ 50 w 58"/>
                <a:gd name="T77" fmla="*/ 38 h 69"/>
                <a:gd name="T78" fmla="*/ 49 w 58"/>
                <a:gd name="T79" fmla="*/ 42 h 69"/>
                <a:gd name="T80" fmla="*/ 48 w 58"/>
                <a:gd name="T81" fmla="*/ 44 h 69"/>
                <a:gd name="T82" fmla="*/ 45 w 58"/>
                <a:gd name="T83" fmla="*/ 45 h 69"/>
                <a:gd name="T84" fmla="*/ 45 w 58"/>
                <a:gd name="T85" fmla="*/ 45 h 69"/>
                <a:gd name="T86" fmla="*/ 40 w 58"/>
                <a:gd name="T87" fmla="*/ 56 h 69"/>
                <a:gd name="T88" fmla="*/ 39 w 58"/>
                <a:gd name="T89" fmla="*/ 57 h 69"/>
                <a:gd name="T90" fmla="*/ 34 w 58"/>
                <a:gd name="T91" fmla="*/ 61 h 69"/>
                <a:gd name="T92" fmla="*/ 24 w 58"/>
                <a:gd name="T93" fmla="*/ 61 h 69"/>
                <a:gd name="T94" fmla="*/ 19 w 58"/>
                <a:gd name="T95" fmla="*/ 57 h 69"/>
                <a:gd name="T96" fmla="*/ 18 w 58"/>
                <a:gd name="T97" fmla="*/ 55 h 69"/>
                <a:gd name="T98" fmla="*/ 14 w 58"/>
                <a:gd name="T99" fmla="*/ 46 h 69"/>
                <a:gd name="T100" fmla="*/ 11 w 58"/>
                <a:gd name="T101" fmla="*/ 44 h 69"/>
                <a:gd name="T102" fmla="*/ 11 w 58"/>
                <a:gd name="T103" fmla="*/ 44 h 69"/>
                <a:gd name="T104" fmla="*/ 9 w 58"/>
                <a:gd name="T105" fmla="*/ 42 h 69"/>
                <a:gd name="T106" fmla="*/ 8 w 58"/>
                <a:gd name="T107" fmla="*/ 38 h 69"/>
                <a:gd name="T108" fmla="*/ 8 w 58"/>
                <a:gd name="T109" fmla="*/ 34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8" h="69">
                  <a:moveTo>
                    <a:pt x="8" y="50"/>
                  </a:moveTo>
                  <a:cubicBezTo>
                    <a:pt x="8" y="51"/>
                    <a:pt x="9" y="53"/>
                    <a:pt x="10" y="55"/>
                  </a:cubicBezTo>
                  <a:cubicBezTo>
                    <a:pt x="11" y="56"/>
                    <a:pt x="11" y="56"/>
                    <a:pt x="12" y="57"/>
                  </a:cubicBezTo>
                  <a:cubicBezTo>
                    <a:pt x="12" y="58"/>
                    <a:pt x="12" y="58"/>
                    <a:pt x="12" y="58"/>
                  </a:cubicBezTo>
                  <a:cubicBezTo>
                    <a:pt x="13" y="59"/>
                    <a:pt x="14" y="60"/>
                    <a:pt x="14" y="61"/>
                  </a:cubicBezTo>
                  <a:cubicBezTo>
                    <a:pt x="15" y="62"/>
                    <a:pt x="16" y="63"/>
                    <a:pt x="16" y="63"/>
                  </a:cubicBezTo>
                  <a:cubicBezTo>
                    <a:pt x="20" y="67"/>
                    <a:pt x="25" y="69"/>
                    <a:pt x="29" y="69"/>
                  </a:cubicBezTo>
                  <a:cubicBezTo>
                    <a:pt x="34" y="69"/>
                    <a:pt x="38" y="67"/>
                    <a:pt x="42" y="64"/>
                  </a:cubicBezTo>
                  <a:cubicBezTo>
                    <a:pt x="42" y="63"/>
                    <a:pt x="43" y="62"/>
                    <a:pt x="44" y="61"/>
                  </a:cubicBezTo>
                  <a:cubicBezTo>
                    <a:pt x="45" y="60"/>
                    <a:pt x="45" y="59"/>
                    <a:pt x="46" y="58"/>
                  </a:cubicBezTo>
                  <a:cubicBezTo>
                    <a:pt x="47" y="57"/>
                    <a:pt x="48" y="55"/>
                    <a:pt x="48" y="54"/>
                  </a:cubicBezTo>
                  <a:cubicBezTo>
                    <a:pt x="49" y="52"/>
                    <a:pt x="50" y="51"/>
                    <a:pt x="50" y="50"/>
                  </a:cubicBezTo>
                  <a:cubicBezTo>
                    <a:pt x="54" y="48"/>
                    <a:pt x="56" y="43"/>
                    <a:pt x="57" y="39"/>
                  </a:cubicBezTo>
                  <a:cubicBezTo>
                    <a:pt x="58" y="35"/>
                    <a:pt x="57" y="32"/>
                    <a:pt x="56" y="30"/>
                  </a:cubicBezTo>
                  <a:cubicBezTo>
                    <a:pt x="55" y="29"/>
                    <a:pt x="55" y="29"/>
                    <a:pt x="55" y="29"/>
                  </a:cubicBezTo>
                  <a:cubicBezTo>
                    <a:pt x="56" y="22"/>
                    <a:pt x="55" y="16"/>
                    <a:pt x="51" y="10"/>
                  </a:cubicBezTo>
                  <a:cubicBezTo>
                    <a:pt x="46" y="4"/>
                    <a:pt x="38" y="0"/>
                    <a:pt x="29" y="0"/>
                  </a:cubicBezTo>
                  <a:cubicBezTo>
                    <a:pt x="20" y="0"/>
                    <a:pt x="12" y="4"/>
                    <a:pt x="7" y="10"/>
                  </a:cubicBezTo>
                  <a:cubicBezTo>
                    <a:pt x="3" y="16"/>
                    <a:pt x="2" y="22"/>
                    <a:pt x="3" y="29"/>
                  </a:cubicBezTo>
                  <a:cubicBezTo>
                    <a:pt x="3" y="29"/>
                    <a:pt x="3" y="29"/>
                    <a:pt x="3" y="30"/>
                  </a:cubicBezTo>
                  <a:cubicBezTo>
                    <a:pt x="1" y="32"/>
                    <a:pt x="0" y="35"/>
                    <a:pt x="1" y="39"/>
                  </a:cubicBezTo>
                  <a:cubicBezTo>
                    <a:pt x="2" y="43"/>
                    <a:pt x="4" y="48"/>
                    <a:pt x="8" y="50"/>
                  </a:cubicBezTo>
                  <a:close/>
                  <a:moveTo>
                    <a:pt x="8" y="34"/>
                  </a:moveTo>
                  <a:cubicBezTo>
                    <a:pt x="8" y="34"/>
                    <a:pt x="8" y="34"/>
                    <a:pt x="8" y="34"/>
                  </a:cubicBezTo>
                  <a:cubicBezTo>
                    <a:pt x="9" y="34"/>
                    <a:pt x="9" y="33"/>
                    <a:pt x="10" y="33"/>
                  </a:cubicBezTo>
                  <a:cubicBezTo>
                    <a:pt x="10" y="32"/>
                    <a:pt x="10" y="31"/>
                    <a:pt x="10" y="30"/>
                  </a:cubicBezTo>
                  <a:cubicBezTo>
                    <a:pt x="10" y="29"/>
                    <a:pt x="10" y="28"/>
                    <a:pt x="9" y="26"/>
                  </a:cubicBezTo>
                  <a:cubicBezTo>
                    <a:pt x="9" y="22"/>
                    <a:pt x="10" y="18"/>
                    <a:pt x="12" y="14"/>
                  </a:cubicBezTo>
                  <a:cubicBezTo>
                    <a:pt x="13" y="13"/>
                    <a:pt x="15" y="11"/>
                    <a:pt x="16" y="10"/>
                  </a:cubicBezTo>
                  <a:cubicBezTo>
                    <a:pt x="19" y="8"/>
                    <a:pt x="24" y="6"/>
                    <a:pt x="29" y="6"/>
                  </a:cubicBezTo>
                  <a:cubicBezTo>
                    <a:pt x="34" y="6"/>
                    <a:pt x="39" y="8"/>
                    <a:pt x="42" y="11"/>
                  </a:cubicBezTo>
                  <a:cubicBezTo>
                    <a:pt x="44" y="12"/>
                    <a:pt x="45" y="13"/>
                    <a:pt x="46" y="14"/>
                  </a:cubicBezTo>
                  <a:cubicBezTo>
                    <a:pt x="48" y="17"/>
                    <a:pt x="49" y="22"/>
                    <a:pt x="49" y="26"/>
                  </a:cubicBezTo>
                  <a:cubicBezTo>
                    <a:pt x="49" y="27"/>
                    <a:pt x="48" y="29"/>
                    <a:pt x="48" y="30"/>
                  </a:cubicBezTo>
                  <a:cubicBezTo>
                    <a:pt x="48" y="31"/>
                    <a:pt x="48" y="32"/>
                    <a:pt x="48" y="33"/>
                  </a:cubicBezTo>
                  <a:cubicBezTo>
                    <a:pt x="49" y="33"/>
                    <a:pt x="50" y="34"/>
                    <a:pt x="50" y="34"/>
                  </a:cubicBezTo>
                  <a:cubicBezTo>
                    <a:pt x="51" y="34"/>
                    <a:pt x="51" y="34"/>
                    <a:pt x="51" y="34"/>
                  </a:cubicBezTo>
                  <a:cubicBezTo>
                    <a:pt x="51" y="34"/>
                    <a:pt x="51" y="36"/>
                    <a:pt x="50" y="38"/>
                  </a:cubicBezTo>
                  <a:cubicBezTo>
                    <a:pt x="50" y="38"/>
                    <a:pt x="50" y="38"/>
                    <a:pt x="50" y="38"/>
                  </a:cubicBezTo>
                  <a:cubicBezTo>
                    <a:pt x="50" y="40"/>
                    <a:pt x="50" y="41"/>
                    <a:pt x="49" y="42"/>
                  </a:cubicBezTo>
                  <a:cubicBezTo>
                    <a:pt x="48" y="43"/>
                    <a:pt x="48" y="44"/>
                    <a:pt x="48" y="44"/>
                  </a:cubicBezTo>
                  <a:cubicBezTo>
                    <a:pt x="46" y="44"/>
                    <a:pt x="45" y="44"/>
                    <a:pt x="45" y="45"/>
                  </a:cubicBezTo>
                  <a:cubicBezTo>
                    <a:pt x="45" y="45"/>
                    <a:pt x="45" y="45"/>
                    <a:pt x="45" y="45"/>
                  </a:cubicBezTo>
                  <a:cubicBezTo>
                    <a:pt x="44" y="49"/>
                    <a:pt x="42" y="53"/>
                    <a:pt x="40" y="56"/>
                  </a:cubicBezTo>
                  <a:cubicBezTo>
                    <a:pt x="40" y="56"/>
                    <a:pt x="40" y="56"/>
                    <a:pt x="39" y="57"/>
                  </a:cubicBezTo>
                  <a:cubicBezTo>
                    <a:pt x="38" y="59"/>
                    <a:pt x="36" y="60"/>
                    <a:pt x="34" y="61"/>
                  </a:cubicBezTo>
                  <a:cubicBezTo>
                    <a:pt x="31" y="63"/>
                    <a:pt x="27" y="63"/>
                    <a:pt x="24" y="61"/>
                  </a:cubicBezTo>
                  <a:cubicBezTo>
                    <a:pt x="22" y="60"/>
                    <a:pt x="20" y="59"/>
                    <a:pt x="19" y="57"/>
                  </a:cubicBezTo>
                  <a:cubicBezTo>
                    <a:pt x="18" y="56"/>
                    <a:pt x="18" y="56"/>
                    <a:pt x="18" y="55"/>
                  </a:cubicBezTo>
                  <a:cubicBezTo>
                    <a:pt x="16" y="53"/>
                    <a:pt x="15" y="50"/>
                    <a:pt x="14" y="46"/>
                  </a:cubicBezTo>
                  <a:cubicBezTo>
                    <a:pt x="13" y="44"/>
                    <a:pt x="12" y="44"/>
                    <a:pt x="11" y="44"/>
                  </a:cubicBezTo>
                  <a:cubicBezTo>
                    <a:pt x="11" y="44"/>
                    <a:pt x="11" y="44"/>
                    <a:pt x="11" y="44"/>
                  </a:cubicBezTo>
                  <a:cubicBezTo>
                    <a:pt x="10" y="44"/>
                    <a:pt x="10" y="43"/>
                    <a:pt x="9" y="42"/>
                  </a:cubicBezTo>
                  <a:cubicBezTo>
                    <a:pt x="9" y="41"/>
                    <a:pt x="8" y="40"/>
                    <a:pt x="8" y="38"/>
                  </a:cubicBezTo>
                  <a:cubicBezTo>
                    <a:pt x="7" y="36"/>
                    <a:pt x="7" y="34"/>
                    <a:pt x="8"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grpSp>
    </p:spTree>
    <p:extLst>
      <p:ext uri="{BB962C8B-B14F-4D97-AF65-F5344CB8AC3E}">
        <p14:creationId xmlns:p14="http://schemas.microsoft.com/office/powerpoint/2010/main" val="20758082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F643D-4271-4F20-B554-F3E4291C4E54}"/>
              </a:ext>
            </a:extLst>
          </p:cNvPr>
          <p:cNvSpPr>
            <a:spLocks noGrp="1"/>
          </p:cNvSpPr>
          <p:nvPr>
            <p:ph type="title"/>
          </p:nvPr>
        </p:nvSpPr>
        <p:spPr/>
        <p:txBody>
          <a:bodyPr/>
          <a:lstStyle/>
          <a:p>
            <a:r>
              <a:rPr lang="en-AU" dirty="0"/>
              <a:t>7. Challenges to be tackled when designing a future program</a:t>
            </a:r>
            <a:endParaRPr lang="en-US" dirty="0"/>
          </a:p>
        </p:txBody>
      </p:sp>
      <p:sp>
        <p:nvSpPr>
          <p:cNvPr id="3" name="Content Placeholder 2">
            <a:extLst>
              <a:ext uri="{FF2B5EF4-FFF2-40B4-BE49-F238E27FC236}">
                <a16:creationId xmlns:a16="http://schemas.microsoft.com/office/drawing/2014/main" id="{6A3FCCA0-6A61-46AC-98A2-793D1117453A}"/>
              </a:ext>
            </a:extLst>
          </p:cNvPr>
          <p:cNvSpPr>
            <a:spLocks noGrp="1"/>
          </p:cNvSpPr>
          <p:nvPr>
            <p:ph idx="1"/>
          </p:nvPr>
        </p:nvSpPr>
        <p:spPr/>
        <p:txBody>
          <a:bodyPr>
            <a:noAutofit/>
          </a:bodyPr>
          <a:lstStyle/>
          <a:p>
            <a:pPr marL="0" indent="0">
              <a:buNone/>
            </a:pPr>
            <a:endParaRPr lang="en-AU" b="1" dirty="0"/>
          </a:p>
          <a:p>
            <a:pPr marL="0" indent="0">
              <a:buNone/>
            </a:pPr>
            <a:r>
              <a:rPr lang="en-AU" dirty="0"/>
              <a:t>Consultations uncovered polarised views about whether the CASP would benefit from a single program intake.</a:t>
            </a:r>
          </a:p>
          <a:p>
            <a:pPr marL="0" indent="0">
              <a:buNone/>
            </a:pPr>
            <a:r>
              <a:rPr lang="en-AU" dirty="0"/>
              <a:t>There are a range of models for how programs can be designed to manage, monitor and response to service demand.</a:t>
            </a:r>
          </a:p>
          <a:p>
            <a:pPr marL="0" indent="0">
              <a:buNone/>
            </a:pPr>
            <a:r>
              <a:rPr lang="en-AU" dirty="0"/>
              <a:t>At one end of the spectrum are programs that have a single program intake through which all applications to receive services must be channelled. Examples of this type of program intake include:</a:t>
            </a:r>
          </a:p>
          <a:p>
            <a:r>
              <a:rPr lang="en-AU" dirty="0"/>
              <a:t>The </a:t>
            </a:r>
            <a:r>
              <a:rPr lang="en-AU" b="1" dirty="0"/>
              <a:t>OneLink</a:t>
            </a:r>
            <a:r>
              <a:rPr lang="en-AU" dirty="0"/>
              <a:t> platform which is used in the ACT to provide support services for families, young people and people who need support with homelessness.</a:t>
            </a:r>
          </a:p>
          <a:p>
            <a:pPr marL="263525" indent="0">
              <a:buNone/>
            </a:pPr>
            <a:r>
              <a:rPr lang="en-AU" dirty="0"/>
              <a:t>For homelessness services, all requests for support must be channelled through OneLink which attempts to provide a coordinated picture of housing availability across the sector.</a:t>
            </a:r>
          </a:p>
          <a:p>
            <a:pPr marL="263525" indent="0">
              <a:buNone/>
            </a:pPr>
            <a:r>
              <a:rPr lang="en-AU" dirty="0"/>
              <a:t>The ACT Government contracts Woden Community Service to deliver information and connections for support services over the phone, online or in person. The service’s “</a:t>
            </a:r>
            <a:r>
              <a:rPr lang="en-GB" dirty="0"/>
              <a:t>focus is on making access easier by assisting people to navigate the system through minimising the need to repeat their story and providing supported (‘warm’) referrals to service agencies that can further assist them.”</a:t>
            </a:r>
            <a:endParaRPr lang="en-AU" dirty="0"/>
          </a:p>
          <a:p>
            <a:pPr marL="263525" indent="-263525">
              <a:tabLst>
                <a:tab pos="263525" algn="l"/>
                <a:tab pos="631825" algn="l"/>
              </a:tabLst>
            </a:pPr>
            <a:r>
              <a:rPr lang="en-AU" dirty="0"/>
              <a:t>The </a:t>
            </a:r>
            <a:r>
              <a:rPr lang="en-AU" b="1" dirty="0"/>
              <a:t>My Aged Care </a:t>
            </a:r>
            <a:r>
              <a:rPr lang="en-AU" dirty="0"/>
              <a:t>portal which the Australian Government uses to accept requests for aged care services and provide advice for those seeking information on aged care programs and supports.</a:t>
            </a:r>
          </a:p>
        </p:txBody>
      </p:sp>
      <p:sp>
        <p:nvSpPr>
          <p:cNvPr id="4" name="Slide Number Placeholder 3">
            <a:extLst>
              <a:ext uri="{FF2B5EF4-FFF2-40B4-BE49-F238E27FC236}">
                <a16:creationId xmlns:a16="http://schemas.microsoft.com/office/drawing/2014/main" id="{005CE834-815D-4544-80B5-D687F6C1717B}"/>
              </a:ext>
            </a:extLst>
          </p:cNvPr>
          <p:cNvSpPr>
            <a:spLocks noGrp="1"/>
          </p:cNvSpPr>
          <p:nvPr>
            <p:ph type="sldNum" sz="quarter" idx="12"/>
          </p:nvPr>
        </p:nvSpPr>
        <p:spPr/>
        <p:txBody>
          <a:bodyPr/>
          <a:lstStyle/>
          <a:p>
            <a:fld id="{76D07C32-C9EA-42AD-AEC0-DB5F495AE52E}" type="slidenum">
              <a:rPr lang="en-US" smtClean="0"/>
              <a:t>38</a:t>
            </a:fld>
            <a:endParaRPr lang="en-US" dirty="0"/>
          </a:p>
        </p:txBody>
      </p:sp>
      <p:grpSp>
        <p:nvGrpSpPr>
          <p:cNvPr id="8" name="Group 7">
            <a:extLst>
              <a:ext uri="{FF2B5EF4-FFF2-40B4-BE49-F238E27FC236}">
                <a16:creationId xmlns:a16="http://schemas.microsoft.com/office/drawing/2014/main" id="{06AA92C2-5609-4E20-8798-CC91D113D4F4}"/>
              </a:ext>
            </a:extLst>
          </p:cNvPr>
          <p:cNvGrpSpPr/>
          <p:nvPr/>
        </p:nvGrpSpPr>
        <p:grpSpPr>
          <a:xfrm>
            <a:off x="838200" y="938440"/>
            <a:ext cx="10515600" cy="762000"/>
            <a:chOff x="1985962" y="3275519"/>
            <a:chExt cx="10515600" cy="762000"/>
          </a:xfrm>
        </p:grpSpPr>
        <p:sp>
          <p:nvSpPr>
            <p:cNvPr id="9" name="Rectangle 8">
              <a:extLst>
                <a:ext uri="{FF2B5EF4-FFF2-40B4-BE49-F238E27FC236}">
                  <a16:creationId xmlns:a16="http://schemas.microsoft.com/office/drawing/2014/main" id="{8980B787-6ACF-4E9D-A191-1F4A59761B2B}"/>
                </a:ext>
              </a:extLst>
            </p:cNvPr>
            <p:cNvSpPr/>
            <p:nvPr/>
          </p:nvSpPr>
          <p:spPr>
            <a:xfrm>
              <a:off x="1985962" y="3275519"/>
              <a:ext cx="10515600" cy="762000"/>
            </a:xfrm>
            <a:prstGeom prst="rect">
              <a:avLst/>
            </a:prstGeom>
            <a:solidFill>
              <a:srgbClr val="29AAE1"/>
            </a:solidFill>
            <a:ln>
              <a:solidFill>
                <a:srgbClr val="29AAE1"/>
              </a:solidFill>
            </a:ln>
          </p:spPr>
          <p:style>
            <a:lnRef idx="2">
              <a:schemeClr val="accent1">
                <a:shade val="50000"/>
              </a:schemeClr>
            </a:lnRef>
            <a:fillRef idx="1">
              <a:schemeClr val="accent1"/>
            </a:fillRef>
            <a:effectRef idx="0">
              <a:schemeClr val="accent1"/>
            </a:effectRef>
            <a:fontRef idx="minor">
              <a:schemeClr val="lt1"/>
            </a:fontRef>
          </p:style>
          <p:txBody>
            <a:bodyPr lIns="900000" rtlCol="0" anchor="ctr"/>
            <a:lstStyle/>
            <a:p>
              <a:r>
                <a:rPr lang="en-US" dirty="0">
                  <a:latin typeface="Arial Nova Light" panose="020B0304020202020204" pitchFamily="34" charset="0"/>
                </a:rPr>
                <a:t>Improving arrangements for intake and referral</a:t>
              </a:r>
            </a:p>
          </p:txBody>
        </p:sp>
        <p:sp>
          <p:nvSpPr>
            <p:cNvPr id="10" name="Oval 9">
              <a:extLst>
                <a:ext uri="{FF2B5EF4-FFF2-40B4-BE49-F238E27FC236}">
                  <a16:creationId xmlns:a16="http://schemas.microsoft.com/office/drawing/2014/main" id="{90DEF4C5-450F-42FF-BC41-5020F2C574C3}"/>
                </a:ext>
              </a:extLst>
            </p:cNvPr>
            <p:cNvSpPr/>
            <p:nvPr/>
          </p:nvSpPr>
          <p:spPr>
            <a:xfrm>
              <a:off x="2139884" y="3362833"/>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rgbClr val="29AAE1"/>
                  </a:solidFill>
                  <a:latin typeface="Arial Nova Light" panose="020B0304020202020204" pitchFamily="34" charset="0"/>
                </a:rPr>
                <a:t>2</a:t>
              </a:r>
              <a:endParaRPr lang="en-US" sz="2000" b="1" dirty="0">
                <a:solidFill>
                  <a:srgbClr val="29AAE1"/>
                </a:solidFill>
                <a:latin typeface="Arial Nova Light" panose="020B0304020202020204" pitchFamily="34" charset="0"/>
              </a:endParaRPr>
            </a:p>
          </p:txBody>
        </p:sp>
      </p:grpSp>
    </p:spTree>
    <p:extLst>
      <p:ext uri="{BB962C8B-B14F-4D97-AF65-F5344CB8AC3E}">
        <p14:creationId xmlns:p14="http://schemas.microsoft.com/office/powerpoint/2010/main" val="29878117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F643D-4271-4F20-B554-F3E4291C4E54}"/>
              </a:ext>
            </a:extLst>
          </p:cNvPr>
          <p:cNvSpPr>
            <a:spLocks noGrp="1"/>
          </p:cNvSpPr>
          <p:nvPr>
            <p:ph type="title"/>
          </p:nvPr>
        </p:nvSpPr>
        <p:spPr/>
        <p:txBody>
          <a:bodyPr/>
          <a:lstStyle/>
          <a:p>
            <a:r>
              <a:rPr lang="en-AU" dirty="0"/>
              <a:t>7. Challenges to be tackled when designing a future program</a:t>
            </a:r>
            <a:endParaRPr lang="en-US" dirty="0"/>
          </a:p>
        </p:txBody>
      </p:sp>
      <p:sp>
        <p:nvSpPr>
          <p:cNvPr id="3" name="Content Placeholder 2">
            <a:extLst>
              <a:ext uri="{FF2B5EF4-FFF2-40B4-BE49-F238E27FC236}">
                <a16:creationId xmlns:a16="http://schemas.microsoft.com/office/drawing/2014/main" id="{6A3FCCA0-6A61-46AC-98A2-793D1117453A}"/>
              </a:ext>
            </a:extLst>
          </p:cNvPr>
          <p:cNvSpPr>
            <a:spLocks noGrp="1"/>
          </p:cNvSpPr>
          <p:nvPr>
            <p:ph idx="1"/>
          </p:nvPr>
        </p:nvSpPr>
        <p:spPr/>
        <p:txBody>
          <a:bodyPr>
            <a:noAutofit/>
          </a:bodyPr>
          <a:lstStyle/>
          <a:p>
            <a:pPr marL="0" indent="0">
              <a:buNone/>
            </a:pPr>
            <a:endParaRPr lang="en-AU" b="1" dirty="0"/>
          </a:p>
          <a:p>
            <a:pPr marL="0" indent="0">
              <a:buNone/>
            </a:pPr>
            <a:r>
              <a:rPr lang="en-AU" dirty="0"/>
              <a:t>As an alternative, the current approach used in the CASP is at the other end of the spectrum and applies a “no wrong doors” approach.</a:t>
            </a:r>
          </a:p>
          <a:p>
            <a:pPr marL="0" indent="0">
              <a:buNone/>
            </a:pPr>
            <a:r>
              <a:rPr lang="en-AU" dirty="0"/>
              <a:t>Under this model, no matter how prospective clients present to the ACT health system (or beyond), their specific needs should be identified and assessed along with a successful referral to the service providers who can support them with their needs.</a:t>
            </a:r>
          </a:p>
          <a:p>
            <a:pPr marL="0" indent="0">
              <a:buNone/>
            </a:pPr>
            <a:r>
              <a:rPr lang="en-AU" dirty="0"/>
              <a:t>To be successful, such a service delivery model relies on:</a:t>
            </a:r>
          </a:p>
          <a:p>
            <a:r>
              <a:rPr lang="en-AU" dirty="0"/>
              <a:t>a strong awareness across the system of the services that are available </a:t>
            </a:r>
          </a:p>
          <a:p>
            <a:r>
              <a:rPr lang="en-AU" dirty="0"/>
              <a:t>a clear process for how they can be accessed by the clients who need them, and</a:t>
            </a:r>
          </a:p>
          <a:p>
            <a:r>
              <a:rPr lang="en-AU" dirty="0"/>
              <a:t>a strong network of relationships between service providers who will know who is best placed to support individuals.</a:t>
            </a:r>
          </a:p>
          <a:p>
            <a:pPr marL="0" indent="0">
              <a:buNone/>
            </a:pPr>
            <a:endParaRPr lang="en-AU" dirty="0"/>
          </a:p>
          <a:p>
            <a:pPr marL="0" indent="0">
              <a:buNone/>
            </a:pPr>
            <a:r>
              <a:rPr lang="en-AU" dirty="0"/>
              <a:t>Based on the discussions undertaken for this review, it would appear that the CASP is not operating as effectively as it could be in ensuring clients receive the services they need, when they need them, through a system and process that is easy to navigate.</a:t>
            </a:r>
          </a:p>
        </p:txBody>
      </p:sp>
      <p:sp>
        <p:nvSpPr>
          <p:cNvPr id="4" name="Slide Number Placeholder 3">
            <a:extLst>
              <a:ext uri="{FF2B5EF4-FFF2-40B4-BE49-F238E27FC236}">
                <a16:creationId xmlns:a16="http://schemas.microsoft.com/office/drawing/2014/main" id="{005CE834-815D-4544-80B5-D687F6C1717B}"/>
              </a:ext>
            </a:extLst>
          </p:cNvPr>
          <p:cNvSpPr>
            <a:spLocks noGrp="1"/>
          </p:cNvSpPr>
          <p:nvPr>
            <p:ph type="sldNum" sz="quarter" idx="12"/>
          </p:nvPr>
        </p:nvSpPr>
        <p:spPr/>
        <p:txBody>
          <a:bodyPr/>
          <a:lstStyle/>
          <a:p>
            <a:fld id="{76D07C32-C9EA-42AD-AEC0-DB5F495AE52E}" type="slidenum">
              <a:rPr lang="en-US" smtClean="0"/>
              <a:t>39</a:t>
            </a:fld>
            <a:endParaRPr lang="en-US" dirty="0"/>
          </a:p>
        </p:txBody>
      </p:sp>
      <p:grpSp>
        <p:nvGrpSpPr>
          <p:cNvPr id="8" name="Group 7">
            <a:extLst>
              <a:ext uri="{FF2B5EF4-FFF2-40B4-BE49-F238E27FC236}">
                <a16:creationId xmlns:a16="http://schemas.microsoft.com/office/drawing/2014/main" id="{06AA92C2-5609-4E20-8798-CC91D113D4F4}"/>
              </a:ext>
            </a:extLst>
          </p:cNvPr>
          <p:cNvGrpSpPr/>
          <p:nvPr/>
        </p:nvGrpSpPr>
        <p:grpSpPr>
          <a:xfrm>
            <a:off x="838200" y="938440"/>
            <a:ext cx="10515600" cy="762000"/>
            <a:chOff x="1985962" y="3275519"/>
            <a:chExt cx="10515600" cy="762000"/>
          </a:xfrm>
        </p:grpSpPr>
        <p:sp>
          <p:nvSpPr>
            <p:cNvPr id="9" name="Rectangle 8">
              <a:extLst>
                <a:ext uri="{FF2B5EF4-FFF2-40B4-BE49-F238E27FC236}">
                  <a16:creationId xmlns:a16="http://schemas.microsoft.com/office/drawing/2014/main" id="{8980B787-6ACF-4E9D-A191-1F4A59761B2B}"/>
                </a:ext>
              </a:extLst>
            </p:cNvPr>
            <p:cNvSpPr/>
            <p:nvPr/>
          </p:nvSpPr>
          <p:spPr>
            <a:xfrm>
              <a:off x="1985962" y="3275519"/>
              <a:ext cx="10515600" cy="762000"/>
            </a:xfrm>
            <a:prstGeom prst="rect">
              <a:avLst/>
            </a:prstGeom>
            <a:solidFill>
              <a:srgbClr val="29AAE1"/>
            </a:solidFill>
            <a:ln>
              <a:solidFill>
                <a:srgbClr val="29AAE1"/>
              </a:solidFill>
            </a:ln>
          </p:spPr>
          <p:style>
            <a:lnRef idx="2">
              <a:schemeClr val="accent1">
                <a:shade val="50000"/>
              </a:schemeClr>
            </a:lnRef>
            <a:fillRef idx="1">
              <a:schemeClr val="accent1"/>
            </a:fillRef>
            <a:effectRef idx="0">
              <a:schemeClr val="accent1"/>
            </a:effectRef>
            <a:fontRef idx="minor">
              <a:schemeClr val="lt1"/>
            </a:fontRef>
          </p:style>
          <p:txBody>
            <a:bodyPr lIns="900000" rtlCol="0" anchor="ctr"/>
            <a:lstStyle/>
            <a:p>
              <a:r>
                <a:rPr lang="en-US" dirty="0">
                  <a:latin typeface="Arial Nova Light" panose="020B0304020202020204" pitchFamily="34" charset="0"/>
                </a:rPr>
                <a:t>Improving arrangements for intake and referral</a:t>
              </a:r>
            </a:p>
          </p:txBody>
        </p:sp>
        <p:sp>
          <p:nvSpPr>
            <p:cNvPr id="10" name="Oval 9">
              <a:extLst>
                <a:ext uri="{FF2B5EF4-FFF2-40B4-BE49-F238E27FC236}">
                  <a16:creationId xmlns:a16="http://schemas.microsoft.com/office/drawing/2014/main" id="{90DEF4C5-450F-42FF-BC41-5020F2C574C3}"/>
                </a:ext>
              </a:extLst>
            </p:cNvPr>
            <p:cNvSpPr/>
            <p:nvPr/>
          </p:nvSpPr>
          <p:spPr>
            <a:xfrm>
              <a:off x="2139884" y="3362833"/>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rgbClr val="29AAE1"/>
                  </a:solidFill>
                  <a:latin typeface="Arial Nova Light" panose="020B0304020202020204" pitchFamily="34" charset="0"/>
                </a:rPr>
                <a:t>2</a:t>
              </a:r>
              <a:endParaRPr lang="en-US" sz="2000" b="1" dirty="0">
                <a:solidFill>
                  <a:srgbClr val="29AAE1"/>
                </a:solidFill>
                <a:latin typeface="Arial Nova Light" panose="020B0304020202020204" pitchFamily="34" charset="0"/>
              </a:endParaRPr>
            </a:p>
          </p:txBody>
        </p:sp>
      </p:grpSp>
    </p:spTree>
    <p:extLst>
      <p:ext uri="{BB962C8B-B14F-4D97-AF65-F5344CB8AC3E}">
        <p14:creationId xmlns:p14="http://schemas.microsoft.com/office/powerpoint/2010/main" val="1912680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37D02-43A1-4752-9918-95F26D7AC2CD}"/>
              </a:ext>
            </a:extLst>
          </p:cNvPr>
          <p:cNvSpPr>
            <a:spLocks noGrp="1"/>
          </p:cNvSpPr>
          <p:nvPr>
            <p:ph type="title"/>
          </p:nvPr>
        </p:nvSpPr>
        <p:spPr/>
        <p:txBody>
          <a:bodyPr/>
          <a:lstStyle/>
          <a:p>
            <a:r>
              <a:rPr lang="en-AU" dirty="0"/>
              <a:t>1. Introduction</a:t>
            </a:r>
            <a:endParaRPr lang="en-US" dirty="0"/>
          </a:p>
        </p:txBody>
      </p:sp>
      <p:sp>
        <p:nvSpPr>
          <p:cNvPr id="3" name="Content Placeholder 2">
            <a:extLst>
              <a:ext uri="{FF2B5EF4-FFF2-40B4-BE49-F238E27FC236}">
                <a16:creationId xmlns:a16="http://schemas.microsoft.com/office/drawing/2014/main" id="{5F764CF5-02A5-4F7E-B412-C8BA2034B769}"/>
              </a:ext>
            </a:extLst>
          </p:cNvPr>
          <p:cNvSpPr>
            <a:spLocks noGrp="1"/>
          </p:cNvSpPr>
          <p:nvPr>
            <p:ph idx="1"/>
          </p:nvPr>
        </p:nvSpPr>
        <p:spPr/>
        <p:txBody>
          <a:bodyPr>
            <a:noAutofit/>
          </a:bodyPr>
          <a:lstStyle/>
          <a:p>
            <a:pPr marL="0" indent="0">
              <a:lnSpc>
                <a:spcPct val="100000"/>
              </a:lnSpc>
              <a:buNone/>
            </a:pPr>
            <a:r>
              <a:rPr lang="en-GB" dirty="0"/>
              <a:t>The ACT Health Directorate has engaged Chris Nightingale Consulting to:</a:t>
            </a:r>
          </a:p>
          <a:p>
            <a:pPr>
              <a:lnSpc>
                <a:spcPct val="100000"/>
              </a:lnSpc>
            </a:pPr>
            <a:r>
              <a:rPr lang="en-GB" dirty="0"/>
              <a:t>map the current processes, pathways and obstacles for the referral of eligible people to, and between, CASP and health service providers under the ACT Health Directorate’s Community Assistance and Support Program (CASP), and</a:t>
            </a:r>
          </a:p>
          <a:p>
            <a:pPr>
              <a:lnSpc>
                <a:spcPct val="100000"/>
              </a:lnSpc>
            </a:pPr>
            <a:r>
              <a:rPr lang="en-GB" dirty="0"/>
              <a:t>identify options and recommendations for improving referrals in the future, and the visibility of the CASP, particularly for vulnerable cohorts.</a:t>
            </a:r>
          </a:p>
          <a:p>
            <a:pPr marL="0" indent="0">
              <a:lnSpc>
                <a:spcPct val="100000"/>
              </a:lnSpc>
              <a:buNone/>
            </a:pPr>
            <a:endParaRPr lang="en-GB" sz="800" dirty="0"/>
          </a:p>
          <a:p>
            <a:pPr marL="0" indent="0">
              <a:lnSpc>
                <a:spcPct val="100000"/>
              </a:lnSpc>
              <a:buNone/>
            </a:pPr>
            <a:r>
              <a:rPr lang="en-GB" dirty="0"/>
              <a:t>The project, and this report, seek to improve the collective understanding of the challenges associated with referring CASP-eligible individuals to, and between, CASP and other service providers in the ACT. </a:t>
            </a:r>
          </a:p>
          <a:p>
            <a:pPr marL="0" indent="0">
              <a:lnSpc>
                <a:spcPct val="100000"/>
              </a:lnSpc>
              <a:buNone/>
            </a:pPr>
            <a:r>
              <a:rPr lang="en-GB" dirty="0"/>
              <a:t>It also identifies potential solutions and makes recommendations to address these challenges in the future.</a:t>
            </a:r>
          </a:p>
          <a:p>
            <a:pPr marL="0" indent="0">
              <a:lnSpc>
                <a:spcPct val="100000"/>
              </a:lnSpc>
              <a:buNone/>
            </a:pPr>
            <a:endParaRPr lang="en-GB" sz="800" dirty="0"/>
          </a:p>
          <a:p>
            <a:pPr marL="0" indent="0">
              <a:lnSpc>
                <a:spcPct val="100000"/>
              </a:lnSpc>
              <a:buNone/>
            </a:pPr>
            <a:r>
              <a:rPr lang="en-GB" dirty="0"/>
              <a:t>This report is being delivered as the ACT Government looks to apply a commissioning approach to delivering health and community services in the Territory. This project aims to provide all sector stakeholders with an evidence base that can support the future design of community support programs (like the CASP) and their referral arrangements.</a:t>
            </a:r>
          </a:p>
          <a:p>
            <a:pPr marL="0" indent="0">
              <a:lnSpc>
                <a:spcPct val="100000"/>
              </a:lnSpc>
              <a:buNone/>
            </a:pPr>
            <a:r>
              <a:rPr lang="en-GB" dirty="0"/>
              <a:t> </a:t>
            </a:r>
            <a:endParaRPr lang="en-GB" sz="800" dirty="0"/>
          </a:p>
          <a:p>
            <a:pPr marL="0" indent="0">
              <a:lnSpc>
                <a:spcPct val="100000"/>
              </a:lnSpc>
              <a:buNone/>
            </a:pPr>
            <a:r>
              <a:rPr lang="en-GB" dirty="0"/>
              <a:t>The methodology for this project is summarised at Appendix A.</a:t>
            </a:r>
          </a:p>
        </p:txBody>
      </p:sp>
      <p:sp>
        <p:nvSpPr>
          <p:cNvPr id="4" name="Text Placeholder 3">
            <a:extLst>
              <a:ext uri="{FF2B5EF4-FFF2-40B4-BE49-F238E27FC236}">
                <a16:creationId xmlns:a16="http://schemas.microsoft.com/office/drawing/2014/main" id="{03F9F1C9-440B-4C37-A242-0643C3C60C3C}"/>
              </a:ext>
            </a:extLst>
          </p:cNvPr>
          <p:cNvSpPr>
            <a:spLocks noGrp="1"/>
          </p:cNvSpPr>
          <p:nvPr>
            <p:ph type="body" sz="quarter" idx="13"/>
          </p:nvPr>
        </p:nvSpPr>
        <p:spPr/>
        <p:txBody>
          <a:bodyPr/>
          <a:lstStyle/>
          <a:p>
            <a:r>
              <a:rPr lang="en-AU" dirty="0"/>
              <a:t>This review of referral pathways aims to inform future program design discussions</a:t>
            </a:r>
            <a:endParaRPr lang="en-US" dirty="0"/>
          </a:p>
        </p:txBody>
      </p:sp>
      <p:sp>
        <p:nvSpPr>
          <p:cNvPr id="5" name="Slide Number Placeholder 4">
            <a:extLst>
              <a:ext uri="{FF2B5EF4-FFF2-40B4-BE49-F238E27FC236}">
                <a16:creationId xmlns:a16="http://schemas.microsoft.com/office/drawing/2014/main" id="{6327DF31-D523-4FEE-9056-16A61CDDA2E3}"/>
              </a:ext>
            </a:extLst>
          </p:cNvPr>
          <p:cNvSpPr>
            <a:spLocks noGrp="1"/>
          </p:cNvSpPr>
          <p:nvPr>
            <p:ph type="sldNum" sz="quarter" idx="12"/>
          </p:nvPr>
        </p:nvSpPr>
        <p:spPr/>
        <p:txBody>
          <a:bodyPr/>
          <a:lstStyle/>
          <a:p>
            <a:fld id="{76D07C32-C9EA-42AD-AEC0-DB5F495AE52E}" type="slidenum">
              <a:rPr lang="en-US" smtClean="0"/>
              <a:t>4</a:t>
            </a:fld>
            <a:endParaRPr lang="en-US" dirty="0"/>
          </a:p>
        </p:txBody>
      </p:sp>
    </p:spTree>
    <p:extLst>
      <p:ext uri="{BB962C8B-B14F-4D97-AF65-F5344CB8AC3E}">
        <p14:creationId xmlns:p14="http://schemas.microsoft.com/office/powerpoint/2010/main" val="527637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F643D-4271-4F20-B554-F3E4291C4E54}"/>
              </a:ext>
            </a:extLst>
          </p:cNvPr>
          <p:cNvSpPr>
            <a:spLocks noGrp="1"/>
          </p:cNvSpPr>
          <p:nvPr>
            <p:ph type="title"/>
          </p:nvPr>
        </p:nvSpPr>
        <p:spPr/>
        <p:txBody>
          <a:bodyPr/>
          <a:lstStyle/>
          <a:p>
            <a:r>
              <a:rPr lang="en-AU" dirty="0"/>
              <a:t>7. Challenges to be tackled when designing a future program</a:t>
            </a:r>
            <a:endParaRPr lang="en-US" dirty="0"/>
          </a:p>
        </p:txBody>
      </p:sp>
      <p:sp>
        <p:nvSpPr>
          <p:cNvPr id="3" name="Content Placeholder 2">
            <a:extLst>
              <a:ext uri="{FF2B5EF4-FFF2-40B4-BE49-F238E27FC236}">
                <a16:creationId xmlns:a16="http://schemas.microsoft.com/office/drawing/2014/main" id="{6A3FCCA0-6A61-46AC-98A2-793D1117453A}"/>
              </a:ext>
            </a:extLst>
          </p:cNvPr>
          <p:cNvSpPr>
            <a:spLocks noGrp="1"/>
          </p:cNvSpPr>
          <p:nvPr>
            <p:ph idx="1"/>
          </p:nvPr>
        </p:nvSpPr>
        <p:spPr/>
        <p:txBody>
          <a:bodyPr>
            <a:noAutofit/>
          </a:bodyPr>
          <a:lstStyle/>
          <a:p>
            <a:pPr marL="0" indent="0">
              <a:buNone/>
            </a:pPr>
            <a:endParaRPr lang="en-AU" b="1" dirty="0"/>
          </a:p>
          <a:p>
            <a:pPr marL="0" indent="0">
              <a:buNone/>
            </a:pPr>
            <a:r>
              <a:rPr lang="en-AU" dirty="0"/>
              <a:t>The decision on whether a single point of entry or “no wrong doors approach” will best serve the CASP in future does not have to be a binary one.  </a:t>
            </a:r>
          </a:p>
          <a:p>
            <a:pPr marL="0" indent="0">
              <a:buNone/>
            </a:pPr>
            <a:r>
              <a:rPr lang="en-AU" dirty="0"/>
              <a:t>This review suggests that the current “no wrong doors” approach be supplemented by additional mechanisms to improve awareness of the program’s available supports, improve the processes and systems supporting referrals and formalising the (already strong) relationships between providers.</a:t>
            </a:r>
          </a:p>
          <a:p>
            <a:pPr marL="0" indent="0">
              <a:buNone/>
            </a:pPr>
            <a:r>
              <a:rPr lang="en-AU" dirty="0"/>
              <a:t>These mechanisms are the subject of the remaining recommendations in this report.</a:t>
            </a:r>
          </a:p>
        </p:txBody>
      </p:sp>
      <p:sp>
        <p:nvSpPr>
          <p:cNvPr id="4" name="Slide Number Placeholder 3">
            <a:extLst>
              <a:ext uri="{FF2B5EF4-FFF2-40B4-BE49-F238E27FC236}">
                <a16:creationId xmlns:a16="http://schemas.microsoft.com/office/drawing/2014/main" id="{005CE834-815D-4544-80B5-D687F6C1717B}"/>
              </a:ext>
            </a:extLst>
          </p:cNvPr>
          <p:cNvSpPr>
            <a:spLocks noGrp="1"/>
          </p:cNvSpPr>
          <p:nvPr>
            <p:ph type="sldNum" sz="quarter" idx="12"/>
          </p:nvPr>
        </p:nvSpPr>
        <p:spPr/>
        <p:txBody>
          <a:bodyPr/>
          <a:lstStyle/>
          <a:p>
            <a:fld id="{76D07C32-C9EA-42AD-AEC0-DB5F495AE52E}" type="slidenum">
              <a:rPr lang="en-US" smtClean="0"/>
              <a:t>40</a:t>
            </a:fld>
            <a:endParaRPr lang="en-US" dirty="0"/>
          </a:p>
        </p:txBody>
      </p:sp>
      <p:grpSp>
        <p:nvGrpSpPr>
          <p:cNvPr id="8" name="Group 7">
            <a:extLst>
              <a:ext uri="{FF2B5EF4-FFF2-40B4-BE49-F238E27FC236}">
                <a16:creationId xmlns:a16="http://schemas.microsoft.com/office/drawing/2014/main" id="{06AA92C2-5609-4E20-8798-CC91D113D4F4}"/>
              </a:ext>
            </a:extLst>
          </p:cNvPr>
          <p:cNvGrpSpPr/>
          <p:nvPr/>
        </p:nvGrpSpPr>
        <p:grpSpPr>
          <a:xfrm>
            <a:off x="838200" y="938440"/>
            <a:ext cx="10515600" cy="762000"/>
            <a:chOff x="1985962" y="3275519"/>
            <a:chExt cx="10515600" cy="762000"/>
          </a:xfrm>
        </p:grpSpPr>
        <p:sp>
          <p:nvSpPr>
            <p:cNvPr id="9" name="Rectangle 8">
              <a:extLst>
                <a:ext uri="{FF2B5EF4-FFF2-40B4-BE49-F238E27FC236}">
                  <a16:creationId xmlns:a16="http://schemas.microsoft.com/office/drawing/2014/main" id="{8980B787-6ACF-4E9D-A191-1F4A59761B2B}"/>
                </a:ext>
              </a:extLst>
            </p:cNvPr>
            <p:cNvSpPr/>
            <p:nvPr/>
          </p:nvSpPr>
          <p:spPr>
            <a:xfrm>
              <a:off x="1985962" y="3275519"/>
              <a:ext cx="10515600" cy="762000"/>
            </a:xfrm>
            <a:prstGeom prst="rect">
              <a:avLst/>
            </a:prstGeom>
            <a:solidFill>
              <a:srgbClr val="29AAE1"/>
            </a:solidFill>
            <a:ln>
              <a:solidFill>
                <a:srgbClr val="29AAE1"/>
              </a:solidFill>
            </a:ln>
          </p:spPr>
          <p:style>
            <a:lnRef idx="2">
              <a:schemeClr val="accent1">
                <a:shade val="50000"/>
              </a:schemeClr>
            </a:lnRef>
            <a:fillRef idx="1">
              <a:schemeClr val="accent1"/>
            </a:fillRef>
            <a:effectRef idx="0">
              <a:schemeClr val="accent1"/>
            </a:effectRef>
            <a:fontRef idx="minor">
              <a:schemeClr val="lt1"/>
            </a:fontRef>
          </p:style>
          <p:txBody>
            <a:bodyPr lIns="900000" rtlCol="0" anchor="ctr"/>
            <a:lstStyle/>
            <a:p>
              <a:r>
                <a:rPr lang="en-US" dirty="0">
                  <a:latin typeface="Arial Nova Light" panose="020B0304020202020204" pitchFamily="34" charset="0"/>
                </a:rPr>
                <a:t>Improving arrangements for intake and referral</a:t>
              </a:r>
            </a:p>
          </p:txBody>
        </p:sp>
        <p:sp>
          <p:nvSpPr>
            <p:cNvPr id="10" name="Oval 9">
              <a:extLst>
                <a:ext uri="{FF2B5EF4-FFF2-40B4-BE49-F238E27FC236}">
                  <a16:creationId xmlns:a16="http://schemas.microsoft.com/office/drawing/2014/main" id="{90DEF4C5-450F-42FF-BC41-5020F2C574C3}"/>
                </a:ext>
              </a:extLst>
            </p:cNvPr>
            <p:cNvSpPr/>
            <p:nvPr/>
          </p:nvSpPr>
          <p:spPr>
            <a:xfrm>
              <a:off x="2139884" y="3362833"/>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rgbClr val="29AAE1"/>
                  </a:solidFill>
                  <a:latin typeface="Arial Nova Light" panose="020B0304020202020204" pitchFamily="34" charset="0"/>
                </a:rPr>
                <a:t>2</a:t>
              </a:r>
              <a:endParaRPr lang="en-US" sz="2000" b="1" dirty="0">
                <a:solidFill>
                  <a:srgbClr val="29AAE1"/>
                </a:solidFill>
                <a:latin typeface="Arial Nova Light" panose="020B0304020202020204" pitchFamily="34" charset="0"/>
              </a:endParaRPr>
            </a:p>
          </p:txBody>
        </p:sp>
      </p:grpSp>
      <p:cxnSp>
        <p:nvCxnSpPr>
          <p:cNvPr id="6" name="Straight Connector 5">
            <a:extLst>
              <a:ext uri="{FF2B5EF4-FFF2-40B4-BE49-F238E27FC236}">
                <a16:creationId xmlns:a16="http://schemas.microsoft.com/office/drawing/2014/main" id="{3B4A7ED5-8DA6-4161-8B5B-17F0CE0FB24D}"/>
              </a:ext>
            </a:extLst>
          </p:cNvPr>
          <p:cNvCxnSpPr/>
          <p:nvPr/>
        </p:nvCxnSpPr>
        <p:spPr>
          <a:xfrm>
            <a:off x="1913641" y="5033913"/>
            <a:ext cx="8144759" cy="0"/>
          </a:xfrm>
          <a:prstGeom prst="line">
            <a:avLst/>
          </a:prstGeom>
          <a:ln w="57150">
            <a:solidFill>
              <a:srgbClr val="29AAE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11" name="Freeform 197">
            <a:extLst>
              <a:ext uri="{FF2B5EF4-FFF2-40B4-BE49-F238E27FC236}">
                <a16:creationId xmlns:a16="http://schemas.microsoft.com/office/drawing/2014/main" id="{A9375177-9BCA-4B27-8301-E4CC5B41A4BB}"/>
              </a:ext>
            </a:extLst>
          </p:cNvPr>
          <p:cNvSpPr>
            <a:spLocks noChangeAspect="1" noEditPoints="1"/>
          </p:cNvSpPr>
          <p:nvPr/>
        </p:nvSpPr>
        <p:spPr bwMode="auto">
          <a:xfrm>
            <a:off x="9761537" y="4334110"/>
            <a:ext cx="593725" cy="563562"/>
          </a:xfrm>
          <a:custGeom>
            <a:avLst/>
            <a:gdLst>
              <a:gd name="T0" fmla="*/ 152 w 183"/>
              <a:gd name="T1" fmla="*/ 55 h 174"/>
              <a:gd name="T2" fmla="*/ 103 w 183"/>
              <a:gd name="T3" fmla="*/ 5 h 174"/>
              <a:gd name="T4" fmla="*/ 67 w 183"/>
              <a:gd name="T5" fmla="*/ 25 h 174"/>
              <a:gd name="T6" fmla="*/ 4 w 183"/>
              <a:gd name="T7" fmla="*/ 89 h 174"/>
              <a:gd name="T8" fmla="*/ 29 w 183"/>
              <a:gd name="T9" fmla="*/ 135 h 174"/>
              <a:gd name="T10" fmla="*/ 46 w 183"/>
              <a:gd name="T11" fmla="*/ 174 h 174"/>
              <a:gd name="T12" fmla="*/ 90 w 183"/>
              <a:gd name="T13" fmla="*/ 168 h 174"/>
              <a:gd name="T14" fmla="*/ 132 w 183"/>
              <a:gd name="T15" fmla="*/ 174 h 174"/>
              <a:gd name="T16" fmla="*/ 150 w 183"/>
              <a:gd name="T17" fmla="*/ 137 h 174"/>
              <a:gd name="T18" fmla="*/ 169 w 183"/>
              <a:gd name="T19" fmla="*/ 98 h 174"/>
              <a:gd name="T20" fmla="*/ 174 w 183"/>
              <a:gd name="T21" fmla="*/ 82 h 174"/>
              <a:gd name="T22" fmla="*/ 158 w 183"/>
              <a:gd name="T23" fmla="*/ 95 h 174"/>
              <a:gd name="T24" fmla="*/ 141 w 183"/>
              <a:gd name="T25" fmla="*/ 85 h 174"/>
              <a:gd name="T26" fmla="*/ 149 w 183"/>
              <a:gd name="T27" fmla="*/ 62 h 174"/>
              <a:gd name="T28" fmla="*/ 161 w 183"/>
              <a:gd name="T29" fmla="*/ 61 h 174"/>
              <a:gd name="T30" fmla="*/ 135 w 183"/>
              <a:gd name="T31" fmla="*/ 72 h 174"/>
              <a:gd name="T32" fmla="*/ 96 w 183"/>
              <a:gd name="T33" fmla="*/ 72 h 174"/>
              <a:gd name="T34" fmla="*/ 93 w 183"/>
              <a:gd name="T35" fmla="*/ 47 h 174"/>
              <a:gd name="T36" fmla="*/ 146 w 183"/>
              <a:gd name="T37" fmla="*/ 57 h 174"/>
              <a:gd name="T38" fmla="*/ 100 w 183"/>
              <a:gd name="T39" fmla="*/ 10 h 174"/>
              <a:gd name="T40" fmla="*/ 106 w 183"/>
              <a:gd name="T41" fmla="*/ 29 h 174"/>
              <a:gd name="T42" fmla="*/ 87 w 183"/>
              <a:gd name="T43" fmla="*/ 41 h 174"/>
              <a:gd name="T44" fmla="*/ 73 w 183"/>
              <a:gd name="T45" fmla="*/ 23 h 174"/>
              <a:gd name="T46" fmla="*/ 102 w 183"/>
              <a:gd name="T47" fmla="*/ 106 h 174"/>
              <a:gd name="T48" fmla="*/ 86 w 183"/>
              <a:gd name="T49" fmla="*/ 111 h 174"/>
              <a:gd name="T50" fmla="*/ 75 w 183"/>
              <a:gd name="T51" fmla="*/ 103 h 174"/>
              <a:gd name="T52" fmla="*/ 74 w 183"/>
              <a:gd name="T53" fmla="*/ 88 h 174"/>
              <a:gd name="T54" fmla="*/ 93 w 183"/>
              <a:gd name="T55" fmla="*/ 78 h 174"/>
              <a:gd name="T56" fmla="*/ 107 w 183"/>
              <a:gd name="T57" fmla="*/ 93 h 174"/>
              <a:gd name="T58" fmla="*/ 87 w 183"/>
              <a:gd name="T59" fmla="*/ 47 h 174"/>
              <a:gd name="T60" fmla="*/ 47 w 183"/>
              <a:gd name="T61" fmla="*/ 80 h 174"/>
              <a:gd name="T62" fmla="*/ 68 w 183"/>
              <a:gd name="T63" fmla="*/ 31 h 174"/>
              <a:gd name="T64" fmla="*/ 25 w 183"/>
              <a:gd name="T65" fmla="*/ 61 h 174"/>
              <a:gd name="T66" fmla="*/ 41 w 183"/>
              <a:gd name="T67" fmla="*/ 79 h 174"/>
              <a:gd name="T68" fmla="*/ 33 w 183"/>
              <a:gd name="T69" fmla="*/ 92 h 174"/>
              <a:gd name="T70" fmla="*/ 16 w 183"/>
              <a:gd name="T71" fmla="*/ 93 h 174"/>
              <a:gd name="T72" fmla="*/ 32 w 183"/>
              <a:gd name="T73" fmla="*/ 129 h 174"/>
              <a:gd name="T74" fmla="*/ 36 w 183"/>
              <a:gd name="T75" fmla="*/ 98 h 174"/>
              <a:gd name="T76" fmla="*/ 70 w 183"/>
              <a:gd name="T77" fmla="*/ 106 h 174"/>
              <a:gd name="T78" fmla="*/ 51 w 183"/>
              <a:gd name="T79" fmla="*/ 129 h 174"/>
              <a:gd name="T80" fmla="*/ 32 w 183"/>
              <a:gd name="T81" fmla="*/ 129 h 174"/>
              <a:gd name="T82" fmla="*/ 29 w 183"/>
              <a:gd name="T83" fmla="*/ 147 h 174"/>
              <a:gd name="T84" fmla="*/ 37 w 183"/>
              <a:gd name="T85" fmla="*/ 136 h 174"/>
              <a:gd name="T86" fmla="*/ 54 w 183"/>
              <a:gd name="T87" fmla="*/ 136 h 174"/>
              <a:gd name="T88" fmla="*/ 62 w 183"/>
              <a:gd name="T89" fmla="*/ 156 h 174"/>
              <a:gd name="T90" fmla="*/ 67 w 183"/>
              <a:gd name="T91" fmla="*/ 158 h 174"/>
              <a:gd name="T92" fmla="*/ 78 w 183"/>
              <a:gd name="T93" fmla="*/ 114 h 174"/>
              <a:gd name="T94" fmla="*/ 101 w 183"/>
              <a:gd name="T95" fmla="*/ 115 h 174"/>
              <a:gd name="T96" fmla="*/ 110 w 183"/>
              <a:gd name="T97" fmla="*/ 159 h 174"/>
              <a:gd name="T98" fmla="*/ 149 w 183"/>
              <a:gd name="T99" fmla="*/ 155 h 174"/>
              <a:gd name="T100" fmla="*/ 116 w 183"/>
              <a:gd name="T101" fmla="*/ 157 h 174"/>
              <a:gd name="T102" fmla="*/ 123 w 183"/>
              <a:gd name="T103" fmla="*/ 136 h 174"/>
              <a:gd name="T104" fmla="*/ 136 w 183"/>
              <a:gd name="T105" fmla="*/ 135 h 174"/>
              <a:gd name="T106" fmla="*/ 147 w 183"/>
              <a:gd name="T107" fmla="*/ 142 h 174"/>
              <a:gd name="T108" fmla="*/ 138 w 183"/>
              <a:gd name="T109" fmla="*/ 129 h 174"/>
              <a:gd name="T110" fmla="*/ 112 w 183"/>
              <a:gd name="T111" fmla="*/ 100 h 174"/>
              <a:gd name="T112" fmla="*/ 137 w 183"/>
              <a:gd name="T113" fmla="*/ 89 h 174"/>
              <a:gd name="T114" fmla="*/ 157 w 183"/>
              <a:gd name="T115" fmla="*/ 101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83" h="174">
                <a:moveTo>
                  <a:pt x="163" y="55"/>
                </a:moveTo>
                <a:cubicBezTo>
                  <a:pt x="163" y="55"/>
                  <a:pt x="163" y="55"/>
                  <a:pt x="163" y="55"/>
                </a:cubicBezTo>
                <a:cubicBezTo>
                  <a:pt x="159" y="54"/>
                  <a:pt x="155" y="54"/>
                  <a:pt x="152" y="55"/>
                </a:cubicBezTo>
                <a:cubicBezTo>
                  <a:pt x="143" y="41"/>
                  <a:pt x="130" y="30"/>
                  <a:pt x="113" y="25"/>
                </a:cubicBezTo>
                <a:cubicBezTo>
                  <a:pt x="113" y="23"/>
                  <a:pt x="113" y="22"/>
                  <a:pt x="113" y="20"/>
                </a:cubicBezTo>
                <a:cubicBezTo>
                  <a:pt x="112" y="14"/>
                  <a:pt x="108" y="9"/>
                  <a:pt x="103" y="5"/>
                </a:cubicBezTo>
                <a:cubicBezTo>
                  <a:pt x="98" y="2"/>
                  <a:pt x="92" y="0"/>
                  <a:pt x="86" y="1"/>
                </a:cubicBezTo>
                <a:cubicBezTo>
                  <a:pt x="80" y="2"/>
                  <a:pt x="75" y="6"/>
                  <a:pt x="71" y="11"/>
                </a:cubicBezTo>
                <a:cubicBezTo>
                  <a:pt x="68" y="15"/>
                  <a:pt x="67" y="20"/>
                  <a:pt x="67" y="25"/>
                </a:cubicBezTo>
                <a:cubicBezTo>
                  <a:pt x="51" y="30"/>
                  <a:pt x="37" y="41"/>
                  <a:pt x="28" y="55"/>
                </a:cubicBezTo>
                <a:cubicBezTo>
                  <a:pt x="16" y="53"/>
                  <a:pt x="5" y="60"/>
                  <a:pt x="1" y="72"/>
                </a:cubicBezTo>
                <a:cubicBezTo>
                  <a:pt x="0" y="78"/>
                  <a:pt x="1" y="84"/>
                  <a:pt x="4" y="89"/>
                </a:cubicBezTo>
                <a:cubicBezTo>
                  <a:pt x="7" y="94"/>
                  <a:pt x="11" y="98"/>
                  <a:pt x="17" y="100"/>
                </a:cubicBezTo>
                <a:cubicBezTo>
                  <a:pt x="17" y="111"/>
                  <a:pt x="21" y="122"/>
                  <a:pt x="27" y="132"/>
                </a:cubicBezTo>
                <a:cubicBezTo>
                  <a:pt x="27" y="133"/>
                  <a:pt x="28" y="134"/>
                  <a:pt x="29" y="135"/>
                </a:cubicBezTo>
                <a:cubicBezTo>
                  <a:pt x="26" y="138"/>
                  <a:pt x="24" y="142"/>
                  <a:pt x="23" y="145"/>
                </a:cubicBezTo>
                <a:cubicBezTo>
                  <a:pt x="20" y="158"/>
                  <a:pt x="27" y="170"/>
                  <a:pt x="40" y="174"/>
                </a:cubicBezTo>
                <a:cubicBezTo>
                  <a:pt x="42" y="174"/>
                  <a:pt x="44" y="174"/>
                  <a:pt x="46" y="174"/>
                </a:cubicBezTo>
                <a:cubicBezTo>
                  <a:pt x="53" y="174"/>
                  <a:pt x="61" y="170"/>
                  <a:pt x="65" y="164"/>
                </a:cubicBezTo>
                <a:cubicBezTo>
                  <a:pt x="67" y="165"/>
                  <a:pt x="69" y="165"/>
                  <a:pt x="72" y="166"/>
                </a:cubicBezTo>
                <a:cubicBezTo>
                  <a:pt x="78" y="167"/>
                  <a:pt x="84" y="168"/>
                  <a:pt x="90" y="168"/>
                </a:cubicBezTo>
                <a:cubicBezTo>
                  <a:pt x="98" y="168"/>
                  <a:pt x="106" y="167"/>
                  <a:pt x="113" y="164"/>
                </a:cubicBezTo>
                <a:cubicBezTo>
                  <a:pt x="116" y="169"/>
                  <a:pt x="121" y="172"/>
                  <a:pt x="126" y="174"/>
                </a:cubicBezTo>
                <a:cubicBezTo>
                  <a:pt x="128" y="174"/>
                  <a:pt x="130" y="174"/>
                  <a:pt x="132" y="174"/>
                </a:cubicBezTo>
                <a:cubicBezTo>
                  <a:pt x="142" y="174"/>
                  <a:pt x="152" y="167"/>
                  <a:pt x="154" y="157"/>
                </a:cubicBezTo>
                <a:cubicBezTo>
                  <a:pt x="156" y="151"/>
                  <a:pt x="155" y="145"/>
                  <a:pt x="152" y="139"/>
                </a:cubicBezTo>
                <a:cubicBezTo>
                  <a:pt x="151" y="139"/>
                  <a:pt x="151" y="138"/>
                  <a:pt x="150" y="137"/>
                </a:cubicBezTo>
                <a:cubicBezTo>
                  <a:pt x="155" y="130"/>
                  <a:pt x="159" y="122"/>
                  <a:pt x="161" y="113"/>
                </a:cubicBezTo>
                <a:cubicBezTo>
                  <a:pt x="162" y="109"/>
                  <a:pt x="163" y="104"/>
                  <a:pt x="163" y="100"/>
                </a:cubicBezTo>
                <a:cubicBezTo>
                  <a:pt x="165" y="99"/>
                  <a:pt x="167" y="99"/>
                  <a:pt x="169" y="98"/>
                </a:cubicBezTo>
                <a:cubicBezTo>
                  <a:pt x="174" y="94"/>
                  <a:pt x="178" y="89"/>
                  <a:pt x="179" y="83"/>
                </a:cubicBezTo>
                <a:cubicBezTo>
                  <a:pt x="183" y="71"/>
                  <a:pt x="175" y="59"/>
                  <a:pt x="163" y="55"/>
                </a:cubicBezTo>
                <a:close/>
                <a:moveTo>
                  <a:pt x="174" y="82"/>
                </a:moveTo>
                <a:cubicBezTo>
                  <a:pt x="172" y="86"/>
                  <a:pt x="170" y="90"/>
                  <a:pt x="166" y="92"/>
                </a:cubicBezTo>
                <a:cubicBezTo>
                  <a:pt x="165" y="93"/>
                  <a:pt x="164" y="93"/>
                  <a:pt x="164" y="93"/>
                </a:cubicBezTo>
                <a:cubicBezTo>
                  <a:pt x="162" y="94"/>
                  <a:pt x="160" y="95"/>
                  <a:pt x="158" y="95"/>
                </a:cubicBezTo>
                <a:cubicBezTo>
                  <a:pt x="156" y="95"/>
                  <a:pt x="154" y="95"/>
                  <a:pt x="153" y="94"/>
                </a:cubicBezTo>
                <a:cubicBezTo>
                  <a:pt x="148" y="93"/>
                  <a:pt x="145" y="90"/>
                  <a:pt x="142" y="86"/>
                </a:cubicBezTo>
                <a:cubicBezTo>
                  <a:pt x="142" y="86"/>
                  <a:pt x="142" y="85"/>
                  <a:pt x="141" y="85"/>
                </a:cubicBezTo>
                <a:cubicBezTo>
                  <a:pt x="141" y="83"/>
                  <a:pt x="140" y="81"/>
                  <a:pt x="140" y="79"/>
                </a:cubicBezTo>
                <a:cubicBezTo>
                  <a:pt x="140" y="77"/>
                  <a:pt x="140" y="75"/>
                  <a:pt x="140" y="73"/>
                </a:cubicBezTo>
                <a:cubicBezTo>
                  <a:pt x="142" y="68"/>
                  <a:pt x="145" y="65"/>
                  <a:pt x="149" y="62"/>
                </a:cubicBezTo>
                <a:cubicBezTo>
                  <a:pt x="151" y="62"/>
                  <a:pt x="153" y="61"/>
                  <a:pt x="155" y="61"/>
                </a:cubicBezTo>
                <a:cubicBezTo>
                  <a:pt x="156" y="61"/>
                  <a:pt x="156" y="61"/>
                  <a:pt x="157" y="61"/>
                </a:cubicBezTo>
                <a:cubicBezTo>
                  <a:pt x="158" y="61"/>
                  <a:pt x="160" y="61"/>
                  <a:pt x="161" y="61"/>
                </a:cubicBezTo>
                <a:cubicBezTo>
                  <a:pt x="170" y="64"/>
                  <a:pt x="176" y="73"/>
                  <a:pt x="174" y="82"/>
                </a:cubicBezTo>
                <a:close/>
                <a:moveTo>
                  <a:pt x="146" y="57"/>
                </a:moveTo>
                <a:cubicBezTo>
                  <a:pt x="141" y="60"/>
                  <a:pt x="136" y="65"/>
                  <a:pt x="135" y="72"/>
                </a:cubicBezTo>
                <a:cubicBezTo>
                  <a:pt x="134" y="75"/>
                  <a:pt x="134" y="78"/>
                  <a:pt x="134" y="80"/>
                </a:cubicBezTo>
                <a:cubicBezTo>
                  <a:pt x="111" y="86"/>
                  <a:pt x="111" y="86"/>
                  <a:pt x="111" y="86"/>
                </a:cubicBezTo>
                <a:cubicBezTo>
                  <a:pt x="109" y="79"/>
                  <a:pt x="103" y="74"/>
                  <a:pt x="96" y="72"/>
                </a:cubicBezTo>
                <a:cubicBezTo>
                  <a:pt x="96" y="72"/>
                  <a:pt x="96" y="72"/>
                  <a:pt x="96" y="72"/>
                </a:cubicBezTo>
                <a:cubicBezTo>
                  <a:pt x="95" y="72"/>
                  <a:pt x="94" y="72"/>
                  <a:pt x="93" y="72"/>
                </a:cubicBezTo>
                <a:cubicBezTo>
                  <a:pt x="93" y="47"/>
                  <a:pt x="93" y="47"/>
                  <a:pt x="93" y="47"/>
                </a:cubicBezTo>
                <a:cubicBezTo>
                  <a:pt x="93" y="47"/>
                  <a:pt x="94" y="47"/>
                  <a:pt x="94" y="47"/>
                </a:cubicBezTo>
                <a:cubicBezTo>
                  <a:pt x="103" y="45"/>
                  <a:pt x="110" y="39"/>
                  <a:pt x="112" y="31"/>
                </a:cubicBezTo>
                <a:cubicBezTo>
                  <a:pt x="127" y="36"/>
                  <a:pt x="138" y="45"/>
                  <a:pt x="146" y="57"/>
                </a:cubicBezTo>
                <a:close/>
                <a:moveTo>
                  <a:pt x="76" y="14"/>
                </a:moveTo>
                <a:cubicBezTo>
                  <a:pt x="79" y="10"/>
                  <a:pt x="83" y="8"/>
                  <a:pt x="87" y="7"/>
                </a:cubicBezTo>
                <a:cubicBezTo>
                  <a:pt x="92" y="6"/>
                  <a:pt x="96" y="7"/>
                  <a:pt x="100" y="10"/>
                </a:cubicBezTo>
                <a:cubicBezTo>
                  <a:pt x="104" y="13"/>
                  <a:pt x="106" y="17"/>
                  <a:pt x="107" y="21"/>
                </a:cubicBezTo>
                <a:cubicBezTo>
                  <a:pt x="107" y="22"/>
                  <a:pt x="107" y="22"/>
                  <a:pt x="107" y="23"/>
                </a:cubicBezTo>
                <a:cubicBezTo>
                  <a:pt x="107" y="25"/>
                  <a:pt x="107" y="27"/>
                  <a:pt x="106" y="29"/>
                </a:cubicBezTo>
                <a:cubicBezTo>
                  <a:pt x="104" y="35"/>
                  <a:pt x="100" y="40"/>
                  <a:pt x="93" y="41"/>
                </a:cubicBezTo>
                <a:cubicBezTo>
                  <a:pt x="93" y="41"/>
                  <a:pt x="93" y="41"/>
                  <a:pt x="93" y="41"/>
                </a:cubicBezTo>
                <a:cubicBezTo>
                  <a:pt x="91" y="41"/>
                  <a:pt x="89" y="41"/>
                  <a:pt x="87" y="41"/>
                </a:cubicBezTo>
                <a:cubicBezTo>
                  <a:pt x="81" y="40"/>
                  <a:pt x="76" y="35"/>
                  <a:pt x="74" y="29"/>
                </a:cubicBezTo>
                <a:cubicBezTo>
                  <a:pt x="74" y="28"/>
                  <a:pt x="73" y="28"/>
                  <a:pt x="73" y="27"/>
                </a:cubicBezTo>
                <a:cubicBezTo>
                  <a:pt x="73" y="26"/>
                  <a:pt x="73" y="24"/>
                  <a:pt x="73" y="23"/>
                </a:cubicBezTo>
                <a:cubicBezTo>
                  <a:pt x="73" y="20"/>
                  <a:pt x="74" y="17"/>
                  <a:pt x="76" y="14"/>
                </a:cubicBezTo>
                <a:close/>
                <a:moveTo>
                  <a:pt x="107" y="99"/>
                </a:moveTo>
                <a:cubicBezTo>
                  <a:pt x="106" y="102"/>
                  <a:pt x="104" y="104"/>
                  <a:pt x="102" y="106"/>
                </a:cubicBezTo>
                <a:cubicBezTo>
                  <a:pt x="101" y="107"/>
                  <a:pt x="100" y="109"/>
                  <a:pt x="99" y="109"/>
                </a:cubicBezTo>
                <a:cubicBezTo>
                  <a:pt x="98" y="110"/>
                  <a:pt x="98" y="110"/>
                  <a:pt x="98" y="110"/>
                </a:cubicBezTo>
                <a:cubicBezTo>
                  <a:pt x="94" y="112"/>
                  <a:pt x="90" y="112"/>
                  <a:pt x="86" y="111"/>
                </a:cubicBezTo>
                <a:cubicBezTo>
                  <a:pt x="84" y="111"/>
                  <a:pt x="83" y="110"/>
                  <a:pt x="82" y="110"/>
                </a:cubicBezTo>
                <a:cubicBezTo>
                  <a:pt x="80" y="109"/>
                  <a:pt x="79" y="108"/>
                  <a:pt x="77" y="106"/>
                </a:cubicBezTo>
                <a:cubicBezTo>
                  <a:pt x="77" y="105"/>
                  <a:pt x="76" y="104"/>
                  <a:pt x="75" y="103"/>
                </a:cubicBezTo>
                <a:cubicBezTo>
                  <a:pt x="73" y="100"/>
                  <a:pt x="73" y="97"/>
                  <a:pt x="73" y="93"/>
                </a:cubicBezTo>
                <a:cubicBezTo>
                  <a:pt x="73" y="92"/>
                  <a:pt x="73" y="91"/>
                  <a:pt x="73" y="90"/>
                </a:cubicBezTo>
                <a:cubicBezTo>
                  <a:pt x="74" y="89"/>
                  <a:pt x="74" y="88"/>
                  <a:pt x="74" y="88"/>
                </a:cubicBezTo>
                <a:cubicBezTo>
                  <a:pt x="77" y="82"/>
                  <a:pt x="82" y="79"/>
                  <a:pt x="87" y="78"/>
                </a:cubicBezTo>
                <a:cubicBezTo>
                  <a:pt x="88" y="78"/>
                  <a:pt x="89" y="78"/>
                  <a:pt x="90" y="78"/>
                </a:cubicBezTo>
                <a:cubicBezTo>
                  <a:pt x="91" y="78"/>
                  <a:pt x="92" y="78"/>
                  <a:pt x="93" y="78"/>
                </a:cubicBezTo>
                <a:cubicBezTo>
                  <a:pt x="93" y="78"/>
                  <a:pt x="94" y="78"/>
                  <a:pt x="94" y="78"/>
                </a:cubicBezTo>
                <a:cubicBezTo>
                  <a:pt x="99" y="79"/>
                  <a:pt x="103" y="83"/>
                  <a:pt x="106" y="88"/>
                </a:cubicBezTo>
                <a:cubicBezTo>
                  <a:pt x="106" y="89"/>
                  <a:pt x="107" y="91"/>
                  <a:pt x="107" y="93"/>
                </a:cubicBezTo>
                <a:cubicBezTo>
                  <a:pt x="107" y="95"/>
                  <a:pt x="107" y="97"/>
                  <a:pt x="107" y="99"/>
                </a:cubicBezTo>
                <a:close/>
                <a:moveTo>
                  <a:pt x="68" y="31"/>
                </a:moveTo>
                <a:cubicBezTo>
                  <a:pt x="71" y="39"/>
                  <a:pt x="78" y="46"/>
                  <a:pt x="87" y="47"/>
                </a:cubicBezTo>
                <a:cubicBezTo>
                  <a:pt x="87" y="72"/>
                  <a:pt x="87" y="72"/>
                  <a:pt x="87" y="72"/>
                </a:cubicBezTo>
                <a:cubicBezTo>
                  <a:pt x="79" y="73"/>
                  <a:pt x="72" y="78"/>
                  <a:pt x="69" y="86"/>
                </a:cubicBezTo>
                <a:cubicBezTo>
                  <a:pt x="47" y="80"/>
                  <a:pt x="47" y="80"/>
                  <a:pt x="47" y="80"/>
                </a:cubicBezTo>
                <a:cubicBezTo>
                  <a:pt x="47" y="75"/>
                  <a:pt x="46" y="70"/>
                  <a:pt x="44" y="66"/>
                </a:cubicBezTo>
                <a:cubicBezTo>
                  <a:pt x="41" y="62"/>
                  <a:pt x="38" y="59"/>
                  <a:pt x="34" y="57"/>
                </a:cubicBezTo>
                <a:cubicBezTo>
                  <a:pt x="42" y="45"/>
                  <a:pt x="54" y="36"/>
                  <a:pt x="68" y="31"/>
                </a:cubicBezTo>
                <a:close/>
                <a:moveTo>
                  <a:pt x="7" y="73"/>
                </a:moveTo>
                <a:cubicBezTo>
                  <a:pt x="9" y="66"/>
                  <a:pt x="16" y="61"/>
                  <a:pt x="24" y="61"/>
                </a:cubicBezTo>
                <a:cubicBezTo>
                  <a:pt x="24" y="61"/>
                  <a:pt x="24" y="61"/>
                  <a:pt x="25" y="61"/>
                </a:cubicBezTo>
                <a:cubicBezTo>
                  <a:pt x="26" y="61"/>
                  <a:pt x="27" y="61"/>
                  <a:pt x="28" y="61"/>
                </a:cubicBezTo>
                <a:cubicBezTo>
                  <a:pt x="29" y="61"/>
                  <a:pt x="30" y="62"/>
                  <a:pt x="31" y="62"/>
                </a:cubicBezTo>
                <a:cubicBezTo>
                  <a:pt x="37" y="65"/>
                  <a:pt x="41" y="72"/>
                  <a:pt x="41" y="79"/>
                </a:cubicBezTo>
                <a:cubicBezTo>
                  <a:pt x="41" y="80"/>
                  <a:pt x="41" y="81"/>
                  <a:pt x="40" y="82"/>
                </a:cubicBezTo>
                <a:cubicBezTo>
                  <a:pt x="40" y="83"/>
                  <a:pt x="40" y="84"/>
                  <a:pt x="39" y="85"/>
                </a:cubicBezTo>
                <a:cubicBezTo>
                  <a:pt x="38" y="88"/>
                  <a:pt x="36" y="91"/>
                  <a:pt x="33" y="92"/>
                </a:cubicBezTo>
                <a:cubicBezTo>
                  <a:pt x="29" y="94"/>
                  <a:pt x="26" y="95"/>
                  <a:pt x="22" y="95"/>
                </a:cubicBezTo>
                <a:cubicBezTo>
                  <a:pt x="22" y="95"/>
                  <a:pt x="21" y="95"/>
                  <a:pt x="20" y="94"/>
                </a:cubicBezTo>
                <a:cubicBezTo>
                  <a:pt x="19" y="94"/>
                  <a:pt x="17" y="94"/>
                  <a:pt x="16" y="93"/>
                </a:cubicBezTo>
                <a:cubicBezTo>
                  <a:pt x="13" y="92"/>
                  <a:pt x="11" y="89"/>
                  <a:pt x="9" y="86"/>
                </a:cubicBezTo>
                <a:cubicBezTo>
                  <a:pt x="7" y="82"/>
                  <a:pt x="6" y="78"/>
                  <a:pt x="7" y="73"/>
                </a:cubicBezTo>
                <a:close/>
                <a:moveTo>
                  <a:pt x="32" y="129"/>
                </a:moveTo>
                <a:cubicBezTo>
                  <a:pt x="27" y="120"/>
                  <a:pt x="24" y="111"/>
                  <a:pt x="23" y="101"/>
                </a:cubicBezTo>
                <a:cubicBezTo>
                  <a:pt x="23" y="101"/>
                  <a:pt x="24" y="101"/>
                  <a:pt x="24" y="101"/>
                </a:cubicBezTo>
                <a:cubicBezTo>
                  <a:pt x="28" y="101"/>
                  <a:pt x="32" y="100"/>
                  <a:pt x="36" y="98"/>
                </a:cubicBezTo>
                <a:cubicBezTo>
                  <a:pt x="40" y="95"/>
                  <a:pt x="43" y="91"/>
                  <a:pt x="45" y="86"/>
                </a:cubicBezTo>
                <a:cubicBezTo>
                  <a:pt x="67" y="92"/>
                  <a:pt x="67" y="92"/>
                  <a:pt x="67" y="92"/>
                </a:cubicBezTo>
                <a:cubicBezTo>
                  <a:pt x="67" y="97"/>
                  <a:pt x="68" y="102"/>
                  <a:pt x="70" y="106"/>
                </a:cubicBezTo>
                <a:cubicBezTo>
                  <a:pt x="71" y="108"/>
                  <a:pt x="72" y="109"/>
                  <a:pt x="74" y="111"/>
                </a:cubicBezTo>
                <a:cubicBezTo>
                  <a:pt x="57" y="131"/>
                  <a:pt x="57" y="131"/>
                  <a:pt x="57" y="131"/>
                </a:cubicBezTo>
                <a:cubicBezTo>
                  <a:pt x="55" y="130"/>
                  <a:pt x="53" y="129"/>
                  <a:pt x="51" y="129"/>
                </a:cubicBezTo>
                <a:cubicBezTo>
                  <a:pt x="45" y="127"/>
                  <a:pt x="39" y="128"/>
                  <a:pt x="34" y="131"/>
                </a:cubicBezTo>
                <a:cubicBezTo>
                  <a:pt x="34" y="131"/>
                  <a:pt x="34" y="131"/>
                  <a:pt x="33" y="132"/>
                </a:cubicBezTo>
                <a:cubicBezTo>
                  <a:pt x="33" y="131"/>
                  <a:pt x="32" y="130"/>
                  <a:pt x="32" y="129"/>
                </a:cubicBezTo>
                <a:close/>
                <a:moveTo>
                  <a:pt x="59" y="161"/>
                </a:moveTo>
                <a:cubicBezTo>
                  <a:pt x="55" y="167"/>
                  <a:pt x="48" y="170"/>
                  <a:pt x="41" y="168"/>
                </a:cubicBezTo>
                <a:cubicBezTo>
                  <a:pt x="32" y="165"/>
                  <a:pt x="27" y="156"/>
                  <a:pt x="29" y="147"/>
                </a:cubicBezTo>
                <a:cubicBezTo>
                  <a:pt x="30" y="144"/>
                  <a:pt x="31" y="142"/>
                  <a:pt x="32" y="140"/>
                </a:cubicBezTo>
                <a:cubicBezTo>
                  <a:pt x="34" y="139"/>
                  <a:pt x="35" y="137"/>
                  <a:pt x="37" y="136"/>
                </a:cubicBezTo>
                <a:cubicBezTo>
                  <a:pt x="37" y="136"/>
                  <a:pt x="37" y="136"/>
                  <a:pt x="37" y="136"/>
                </a:cubicBezTo>
                <a:cubicBezTo>
                  <a:pt x="40" y="135"/>
                  <a:pt x="43" y="134"/>
                  <a:pt x="45" y="134"/>
                </a:cubicBezTo>
                <a:cubicBezTo>
                  <a:pt x="47" y="134"/>
                  <a:pt x="48" y="134"/>
                  <a:pt x="50" y="135"/>
                </a:cubicBezTo>
                <a:cubicBezTo>
                  <a:pt x="51" y="135"/>
                  <a:pt x="52" y="135"/>
                  <a:pt x="54" y="136"/>
                </a:cubicBezTo>
                <a:cubicBezTo>
                  <a:pt x="55" y="137"/>
                  <a:pt x="57" y="138"/>
                  <a:pt x="58" y="140"/>
                </a:cubicBezTo>
                <a:cubicBezTo>
                  <a:pt x="62" y="144"/>
                  <a:pt x="64" y="150"/>
                  <a:pt x="62" y="155"/>
                </a:cubicBezTo>
                <a:cubicBezTo>
                  <a:pt x="62" y="156"/>
                  <a:pt x="62" y="156"/>
                  <a:pt x="62" y="156"/>
                </a:cubicBezTo>
                <a:cubicBezTo>
                  <a:pt x="61" y="158"/>
                  <a:pt x="60" y="160"/>
                  <a:pt x="59" y="161"/>
                </a:cubicBezTo>
                <a:close/>
                <a:moveTo>
                  <a:pt x="73" y="160"/>
                </a:moveTo>
                <a:cubicBezTo>
                  <a:pt x="71" y="160"/>
                  <a:pt x="69" y="159"/>
                  <a:pt x="67" y="158"/>
                </a:cubicBezTo>
                <a:cubicBezTo>
                  <a:pt x="68" y="158"/>
                  <a:pt x="68" y="157"/>
                  <a:pt x="68" y="157"/>
                </a:cubicBezTo>
                <a:cubicBezTo>
                  <a:pt x="70" y="149"/>
                  <a:pt x="67" y="141"/>
                  <a:pt x="62" y="135"/>
                </a:cubicBezTo>
                <a:cubicBezTo>
                  <a:pt x="78" y="114"/>
                  <a:pt x="78" y="114"/>
                  <a:pt x="78" y="114"/>
                </a:cubicBezTo>
                <a:cubicBezTo>
                  <a:pt x="80" y="116"/>
                  <a:pt x="82" y="116"/>
                  <a:pt x="84" y="117"/>
                </a:cubicBezTo>
                <a:cubicBezTo>
                  <a:pt x="86" y="117"/>
                  <a:pt x="88" y="118"/>
                  <a:pt x="90" y="118"/>
                </a:cubicBezTo>
                <a:cubicBezTo>
                  <a:pt x="94" y="118"/>
                  <a:pt x="98" y="117"/>
                  <a:pt x="101" y="115"/>
                </a:cubicBezTo>
                <a:cubicBezTo>
                  <a:pt x="116" y="135"/>
                  <a:pt x="116" y="135"/>
                  <a:pt x="116" y="135"/>
                </a:cubicBezTo>
                <a:cubicBezTo>
                  <a:pt x="113" y="138"/>
                  <a:pt x="111" y="141"/>
                  <a:pt x="110" y="145"/>
                </a:cubicBezTo>
                <a:cubicBezTo>
                  <a:pt x="109" y="150"/>
                  <a:pt x="109" y="155"/>
                  <a:pt x="110" y="159"/>
                </a:cubicBezTo>
                <a:cubicBezTo>
                  <a:pt x="99" y="163"/>
                  <a:pt x="86" y="163"/>
                  <a:pt x="73" y="160"/>
                </a:cubicBezTo>
                <a:close/>
                <a:moveTo>
                  <a:pt x="147" y="142"/>
                </a:moveTo>
                <a:cubicBezTo>
                  <a:pt x="149" y="146"/>
                  <a:pt x="150" y="151"/>
                  <a:pt x="149" y="155"/>
                </a:cubicBezTo>
                <a:cubicBezTo>
                  <a:pt x="146" y="165"/>
                  <a:pt x="137" y="170"/>
                  <a:pt x="128" y="168"/>
                </a:cubicBezTo>
                <a:cubicBezTo>
                  <a:pt x="124" y="167"/>
                  <a:pt x="121" y="165"/>
                  <a:pt x="119" y="162"/>
                </a:cubicBezTo>
                <a:cubicBezTo>
                  <a:pt x="118" y="161"/>
                  <a:pt x="117" y="159"/>
                  <a:pt x="116" y="157"/>
                </a:cubicBezTo>
                <a:cubicBezTo>
                  <a:pt x="115" y="154"/>
                  <a:pt x="115" y="150"/>
                  <a:pt x="116" y="147"/>
                </a:cubicBezTo>
                <a:cubicBezTo>
                  <a:pt x="116" y="144"/>
                  <a:pt x="118" y="142"/>
                  <a:pt x="120" y="140"/>
                </a:cubicBezTo>
                <a:cubicBezTo>
                  <a:pt x="121" y="138"/>
                  <a:pt x="122" y="137"/>
                  <a:pt x="123" y="136"/>
                </a:cubicBezTo>
                <a:cubicBezTo>
                  <a:pt x="124" y="136"/>
                  <a:pt x="124" y="136"/>
                  <a:pt x="124" y="136"/>
                </a:cubicBezTo>
                <a:cubicBezTo>
                  <a:pt x="127" y="135"/>
                  <a:pt x="129" y="134"/>
                  <a:pt x="132" y="134"/>
                </a:cubicBezTo>
                <a:cubicBezTo>
                  <a:pt x="133" y="134"/>
                  <a:pt x="135" y="134"/>
                  <a:pt x="136" y="135"/>
                </a:cubicBezTo>
                <a:cubicBezTo>
                  <a:pt x="139" y="135"/>
                  <a:pt x="140" y="136"/>
                  <a:pt x="142" y="137"/>
                </a:cubicBezTo>
                <a:cubicBezTo>
                  <a:pt x="144" y="139"/>
                  <a:pt x="145" y="140"/>
                  <a:pt x="146" y="142"/>
                </a:cubicBezTo>
                <a:cubicBezTo>
                  <a:pt x="147" y="142"/>
                  <a:pt x="147" y="142"/>
                  <a:pt x="147" y="142"/>
                </a:cubicBezTo>
                <a:close/>
                <a:moveTo>
                  <a:pt x="155" y="111"/>
                </a:moveTo>
                <a:cubicBezTo>
                  <a:pt x="153" y="119"/>
                  <a:pt x="150" y="126"/>
                  <a:pt x="146" y="133"/>
                </a:cubicBezTo>
                <a:cubicBezTo>
                  <a:pt x="143" y="131"/>
                  <a:pt x="141" y="130"/>
                  <a:pt x="138" y="129"/>
                </a:cubicBezTo>
                <a:cubicBezTo>
                  <a:pt x="132" y="127"/>
                  <a:pt x="126" y="128"/>
                  <a:pt x="121" y="131"/>
                </a:cubicBezTo>
                <a:cubicBezTo>
                  <a:pt x="106" y="111"/>
                  <a:pt x="106" y="111"/>
                  <a:pt x="106" y="111"/>
                </a:cubicBezTo>
                <a:cubicBezTo>
                  <a:pt x="109" y="108"/>
                  <a:pt x="111" y="105"/>
                  <a:pt x="112" y="100"/>
                </a:cubicBezTo>
                <a:cubicBezTo>
                  <a:pt x="113" y="98"/>
                  <a:pt x="113" y="95"/>
                  <a:pt x="113" y="92"/>
                </a:cubicBezTo>
                <a:cubicBezTo>
                  <a:pt x="136" y="86"/>
                  <a:pt x="136" y="86"/>
                  <a:pt x="136" y="86"/>
                </a:cubicBezTo>
                <a:cubicBezTo>
                  <a:pt x="136" y="87"/>
                  <a:pt x="137" y="88"/>
                  <a:pt x="137" y="89"/>
                </a:cubicBezTo>
                <a:cubicBezTo>
                  <a:pt x="140" y="95"/>
                  <a:pt x="145" y="99"/>
                  <a:pt x="151" y="100"/>
                </a:cubicBezTo>
                <a:cubicBezTo>
                  <a:pt x="153" y="101"/>
                  <a:pt x="155" y="101"/>
                  <a:pt x="157" y="101"/>
                </a:cubicBezTo>
                <a:cubicBezTo>
                  <a:pt x="157" y="101"/>
                  <a:pt x="157" y="101"/>
                  <a:pt x="157" y="101"/>
                </a:cubicBezTo>
                <a:cubicBezTo>
                  <a:pt x="157" y="104"/>
                  <a:pt x="156" y="108"/>
                  <a:pt x="155" y="111"/>
                </a:cubicBezTo>
                <a:close/>
              </a:path>
            </a:pathLst>
          </a:custGeom>
          <a:solidFill>
            <a:srgbClr val="00B0F0"/>
          </a:solidFill>
          <a:ln>
            <a:noFill/>
          </a:ln>
        </p:spPr>
        <p:txBody>
          <a:bodyPr vert="horz" wrap="square" lIns="91440" tIns="45720" rIns="91440" bIns="45720" numCol="1" anchor="t" anchorCtr="0" compatLnSpc="1">
            <a:prstTxWarp prst="textNoShape">
              <a:avLst/>
            </a:prstTxWarp>
          </a:bodyPr>
          <a:lstStyle/>
          <a:p>
            <a:endParaRPr lang="en-AU" dirty="0"/>
          </a:p>
        </p:txBody>
      </p:sp>
      <p:grpSp>
        <p:nvGrpSpPr>
          <p:cNvPr id="12" name="Gráfico 74">
            <a:extLst>
              <a:ext uri="{FF2B5EF4-FFF2-40B4-BE49-F238E27FC236}">
                <a16:creationId xmlns:a16="http://schemas.microsoft.com/office/drawing/2014/main" id="{C0A7A188-A897-4DC1-B6C4-77C3D167699C}"/>
              </a:ext>
            </a:extLst>
          </p:cNvPr>
          <p:cNvGrpSpPr>
            <a:grpSpLocks noChangeAspect="1"/>
          </p:cNvGrpSpPr>
          <p:nvPr/>
        </p:nvGrpSpPr>
        <p:grpSpPr>
          <a:xfrm>
            <a:off x="1597991" y="4377031"/>
            <a:ext cx="477493" cy="477493"/>
            <a:chOff x="3999529" y="2932309"/>
            <a:chExt cx="570831" cy="570831"/>
          </a:xfrm>
          <a:solidFill>
            <a:srgbClr val="29AAE1"/>
          </a:solidFill>
        </p:grpSpPr>
        <p:sp>
          <p:nvSpPr>
            <p:cNvPr id="13" name="Forma libre 151">
              <a:extLst>
                <a:ext uri="{FF2B5EF4-FFF2-40B4-BE49-F238E27FC236}">
                  <a16:creationId xmlns:a16="http://schemas.microsoft.com/office/drawing/2014/main" id="{79208623-334B-4418-BB1D-A35C456997FC}"/>
                </a:ext>
              </a:extLst>
            </p:cNvPr>
            <p:cNvSpPr/>
            <p:nvPr/>
          </p:nvSpPr>
          <p:spPr>
            <a:xfrm>
              <a:off x="4213703" y="2932317"/>
              <a:ext cx="356930" cy="571088"/>
            </a:xfrm>
            <a:custGeom>
              <a:avLst/>
              <a:gdLst>
                <a:gd name="connsiteX0" fmla="*/ 321236 w 356930"/>
                <a:gd name="connsiteY0" fmla="*/ 0 h 571088"/>
                <a:gd name="connsiteX1" fmla="*/ 35693 w 356930"/>
                <a:gd name="connsiteY1" fmla="*/ 0 h 571088"/>
                <a:gd name="connsiteX2" fmla="*/ 0 w 356930"/>
                <a:gd name="connsiteY2" fmla="*/ 35693 h 571088"/>
                <a:gd name="connsiteX3" fmla="*/ 0 w 356930"/>
                <a:gd name="connsiteY3" fmla="*/ 192641 h 571088"/>
                <a:gd name="connsiteX4" fmla="*/ 108386 w 356930"/>
                <a:gd name="connsiteY4" fmla="*/ 285544 h 571088"/>
                <a:gd name="connsiteX5" fmla="*/ 0 w 356930"/>
                <a:gd name="connsiteY5" fmla="*/ 378447 h 571088"/>
                <a:gd name="connsiteX6" fmla="*/ 0 w 356930"/>
                <a:gd name="connsiteY6" fmla="*/ 535395 h 571088"/>
                <a:gd name="connsiteX7" fmla="*/ 35693 w 356930"/>
                <a:gd name="connsiteY7" fmla="*/ 571088 h 571088"/>
                <a:gd name="connsiteX8" fmla="*/ 321237 w 356930"/>
                <a:gd name="connsiteY8" fmla="*/ 571088 h 571088"/>
                <a:gd name="connsiteX9" fmla="*/ 356931 w 356930"/>
                <a:gd name="connsiteY9" fmla="*/ 535395 h 571088"/>
                <a:gd name="connsiteX10" fmla="*/ 356931 w 356930"/>
                <a:gd name="connsiteY10" fmla="*/ 35693 h 571088"/>
                <a:gd name="connsiteX11" fmla="*/ 321236 w 356930"/>
                <a:gd name="connsiteY11" fmla="*/ 0 h 571088"/>
                <a:gd name="connsiteX12" fmla="*/ 249851 w 356930"/>
                <a:gd name="connsiteY12" fmla="*/ 321236 h 571088"/>
                <a:gd name="connsiteX13" fmla="*/ 214157 w 356930"/>
                <a:gd name="connsiteY13" fmla="*/ 285543 h 571088"/>
                <a:gd name="connsiteX14" fmla="*/ 249851 w 356930"/>
                <a:gd name="connsiteY14" fmla="*/ 249850 h 571088"/>
                <a:gd name="connsiteX15" fmla="*/ 285544 w 356930"/>
                <a:gd name="connsiteY15" fmla="*/ 285543 h 571088"/>
                <a:gd name="connsiteX16" fmla="*/ 249851 w 356930"/>
                <a:gd name="connsiteY16" fmla="*/ 321236 h 571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56930" h="571088">
                  <a:moveTo>
                    <a:pt x="321236" y="0"/>
                  </a:moveTo>
                  <a:lnTo>
                    <a:pt x="35693" y="0"/>
                  </a:lnTo>
                  <a:cubicBezTo>
                    <a:pt x="15982" y="0"/>
                    <a:pt x="0" y="15982"/>
                    <a:pt x="0" y="35693"/>
                  </a:cubicBezTo>
                  <a:lnTo>
                    <a:pt x="0" y="192641"/>
                  </a:lnTo>
                  <a:lnTo>
                    <a:pt x="108386" y="285544"/>
                  </a:lnTo>
                  <a:lnTo>
                    <a:pt x="0" y="378447"/>
                  </a:lnTo>
                  <a:lnTo>
                    <a:pt x="0" y="535395"/>
                  </a:lnTo>
                  <a:cubicBezTo>
                    <a:pt x="0" y="555106"/>
                    <a:pt x="15982" y="571088"/>
                    <a:pt x="35693" y="571088"/>
                  </a:cubicBezTo>
                  <a:lnTo>
                    <a:pt x="321237" y="571088"/>
                  </a:lnTo>
                  <a:cubicBezTo>
                    <a:pt x="340948" y="571088"/>
                    <a:pt x="356931" y="555106"/>
                    <a:pt x="356931" y="535395"/>
                  </a:cubicBezTo>
                  <a:lnTo>
                    <a:pt x="356931" y="35693"/>
                  </a:lnTo>
                  <a:cubicBezTo>
                    <a:pt x="356929" y="15981"/>
                    <a:pt x="340948" y="0"/>
                    <a:pt x="321236" y="0"/>
                  </a:cubicBezTo>
                  <a:close/>
                  <a:moveTo>
                    <a:pt x="249851" y="321236"/>
                  </a:moveTo>
                  <a:cubicBezTo>
                    <a:pt x="230137" y="321236"/>
                    <a:pt x="214157" y="305254"/>
                    <a:pt x="214157" y="285543"/>
                  </a:cubicBezTo>
                  <a:cubicBezTo>
                    <a:pt x="214157" y="265830"/>
                    <a:pt x="230137" y="249850"/>
                    <a:pt x="249851" y="249850"/>
                  </a:cubicBezTo>
                  <a:cubicBezTo>
                    <a:pt x="269564" y="249850"/>
                    <a:pt x="285544" y="265830"/>
                    <a:pt x="285544" y="285543"/>
                  </a:cubicBezTo>
                  <a:cubicBezTo>
                    <a:pt x="285544" y="305255"/>
                    <a:pt x="269564" y="321236"/>
                    <a:pt x="249851" y="321236"/>
                  </a:cubicBezTo>
                  <a:close/>
                </a:path>
              </a:pathLst>
            </a:custGeom>
            <a:grpFill/>
            <a:ln w="1072" cap="flat">
              <a:noFill/>
              <a:prstDash val="solid"/>
              <a:miter/>
            </a:ln>
          </p:spPr>
          <p:txBody>
            <a:bodyPr rtlCol="0" anchor="ctr"/>
            <a:lstStyle/>
            <a:p>
              <a:endParaRPr lang="es-MX" dirty="0"/>
            </a:p>
          </p:txBody>
        </p:sp>
        <p:sp>
          <p:nvSpPr>
            <p:cNvPr id="14" name="Forma libre 152">
              <a:extLst>
                <a:ext uri="{FF2B5EF4-FFF2-40B4-BE49-F238E27FC236}">
                  <a16:creationId xmlns:a16="http://schemas.microsoft.com/office/drawing/2014/main" id="{56B46610-3AEE-42C2-B164-C8906FB58DE2}"/>
                </a:ext>
              </a:extLst>
            </p:cNvPr>
            <p:cNvSpPr/>
            <p:nvPr/>
          </p:nvSpPr>
          <p:spPr>
            <a:xfrm>
              <a:off x="3999529" y="3110783"/>
              <a:ext cx="267714" cy="214156"/>
            </a:xfrm>
            <a:custGeom>
              <a:avLst/>
              <a:gdLst>
                <a:gd name="connsiteX0" fmla="*/ 267714 w 267714"/>
                <a:gd name="connsiteY0" fmla="*/ 107079 h 214156"/>
                <a:gd name="connsiteX1" fmla="*/ 142789 w 267714"/>
                <a:gd name="connsiteY1" fmla="*/ 0 h 214156"/>
                <a:gd name="connsiteX2" fmla="*/ 142789 w 267714"/>
                <a:gd name="connsiteY2" fmla="*/ 71385 h 214156"/>
                <a:gd name="connsiteX3" fmla="*/ 0 w 267714"/>
                <a:gd name="connsiteY3" fmla="*/ 71385 h 214156"/>
                <a:gd name="connsiteX4" fmla="*/ 35 w 267714"/>
                <a:gd name="connsiteY4" fmla="*/ 142771 h 214156"/>
                <a:gd name="connsiteX5" fmla="*/ 142789 w 267714"/>
                <a:gd name="connsiteY5" fmla="*/ 142730 h 214156"/>
                <a:gd name="connsiteX6" fmla="*/ 142789 w 267714"/>
                <a:gd name="connsiteY6" fmla="*/ 214156 h 214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714" h="214156">
                  <a:moveTo>
                    <a:pt x="267714" y="107079"/>
                  </a:moveTo>
                  <a:lnTo>
                    <a:pt x="142789" y="0"/>
                  </a:lnTo>
                  <a:lnTo>
                    <a:pt x="142789" y="71385"/>
                  </a:lnTo>
                  <a:lnTo>
                    <a:pt x="0" y="71385"/>
                  </a:lnTo>
                  <a:lnTo>
                    <a:pt x="35" y="142771"/>
                  </a:lnTo>
                  <a:lnTo>
                    <a:pt x="142789" y="142730"/>
                  </a:lnTo>
                  <a:lnTo>
                    <a:pt x="142789" y="214156"/>
                  </a:lnTo>
                  <a:close/>
                </a:path>
              </a:pathLst>
            </a:custGeom>
            <a:grpFill/>
            <a:ln w="1072" cap="flat">
              <a:noFill/>
              <a:prstDash val="solid"/>
              <a:miter/>
            </a:ln>
          </p:spPr>
          <p:txBody>
            <a:bodyPr rtlCol="0" anchor="ctr"/>
            <a:lstStyle/>
            <a:p>
              <a:endParaRPr lang="es-MX" dirty="0"/>
            </a:p>
          </p:txBody>
        </p:sp>
      </p:grpSp>
      <p:sp>
        <p:nvSpPr>
          <p:cNvPr id="7" name="TextBox 6">
            <a:extLst>
              <a:ext uri="{FF2B5EF4-FFF2-40B4-BE49-F238E27FC236}">
                <a16:creationId xmlns:a16="http://schemas.microsoft.com/office/drawing/2014/main" id="{D76856EF-F02C-4F89-A003-CAA3B693BC0C}"/>
              </a:ext>
            </a:extLst>
          </p:cNvPr>
          <p:cNvSpPr txBox="1"/>
          <p:nvPr/>
        </p:nvSpPr>
        <p:spPr>
          <a:xfrm>
            <a:off x="1169714" y="5213081"/>
            <a:ext cx="1513428" cy="307777"/>
          </a:xfrm>
          <a:prstGeom prst="rect">
            <a:avLst/>
          </a:prstGeom>
          <a:noFill/>
        </p:spPr>
        <p:txBody>
          <a:bodyPr wrap="none" rtlCol="0">
            <a:spAutoFit/>
          </a:bodyPr>
          <a:lstStyle/>
          <a:p>
            <a:r>
              <a:rPr lang="en-AU" sz="1400" dirty="0">
                <a:latin typeface="Arial Nova Light" panose="020B0304020202020204" pitchFamily="34" charset="0"/>
              </a:rPr>
              <a:t>Single entry point</a:t>
            </a:r>
            <a:endParaRPr lang="en-US" sz="1400" dirty="0">
              <a:latin typeface="Arial Nova Light" panose="020B0304020202020204" pitchFamily="34" charset="0"/>
            </a:endParaRPr>
          </a:p>
        </p:txBody>
      </p:sp>
      <p:sp>
        <p:nvSpPr>
          <p:cNvPr id="15" name="TextBox 14">
            <a:extLst>
              <a:ext uri="{FF2B5EF4-FFF2-40B4-BE49-F238E27FC236}">
                <a16:creationId xmlns:a16="http://schemas.microsoft.com/office/drawing/2014/main" id="{3E4FE5B3-1DBA-417C-829E-D39E2D181ECB}"/>
              </a:ext>
            </a:extLst>
          </p:cNvPr>
          <p:cNvSpPr txBox="1"/>
          <p:nvPr/>
        </p:nvSpPr>
        <p:spPr>
          <a:xfrm>
            <a:off x="9301685" y="5213080"/>
            <a:ext cx="1555106" cy="307777"/>
          </a:xfrm>
          <a:prstGeom prst="rect">
            <a:avLst/>
          </a:prstGeom>
          <a:noFill/>
        </p:spPr>
        <p:txBody>
          <a:bodyPr wrap="none" rtlCol="0">
            <a:spAutoFit/>
          </a:bodyPr>
          <a:lstStyle/>
          <a:p>
            <a:r>
              <a:rPr lang="en-AU" sz="1400" dirty="0">
                <a:latin typeface="Arial Nova Light" panose="020B0304020202020204" pitchFamily="34" charset="0"/>
              </a:rPr>
              <a:t>“No wrong doors”</a:t>
            </a:r>
            <a:endParaRPr lang="en-US" sz="1400" dirty="0">
              <a:latin typeface="Arial Nova Light" panose="020B0304020202020204" pitchFamily="34" charset="0"/>
            </a:endParaRPr>
          </a:p>
        </p:txBody>
      </p:sp>
      <p:sp>
        <p:nvSpPr>
          <p:cNvPr id="16" name="TextBox 15">
            <a:extLst>
              <a:ext uri="{FF2B5EF4-FFF2-40B4-BE49-F238E27FC236}">
                <a16:creationId xmlns:a16="http://schemas.microsoft.com/office/drawing/2014/main" id="{8DA2A278-E0A3-41F2-A468-03D5248AEE03}"/>
              </a:ext>
            </a:extLst>
          </p:cNvPr>
          <p:cNvSpPr txBox="1"/>
          <p:nvPr/>
        </p:nvSpPr>
        <p:spPr>
          <a:xfrm>
            <a:off x="2490493" y="5644755"/>
            <a:ext cx="1693092" cy="261610"/>
          </a:xfrm>
          <a:prstGeom prst="rect">
            <a:avLst/>
          </a:prstGeom>
          <a:noFill/>
        </p:spPr>
        <p:txBody>
          <a:bodyPr wrap="none" rtlCol="0">
            <a:spAutoFit/>
          </a:bodyPr>
          <a:lstStyle/>
          <a:p>
            <a:r>
              <a:rPr lang="en-AU" sz="1100" dirty="0">
                <a:latin typeface="Arial Nova Light" panose="020B0304020202020204" pitchFamily="34" charset="0"/>
              </a:rPr>
              <a:t>OneLink (Homelessness)</a:t>
            </a:r>
            <a:endParaRPr lang="en-US" sz="1100" dirty="0">
              <a:latin typeface="Arial Nova Light" panose="020B0304020202020204" pitchFamily="34" charset="0"/>
            </a:endParaRPr>
          </a:p>
        </p:txBody>
      </p:sp>
      <p:sp>
        <p:nvSpPr>
          <p:cNvPr id="17" name="TextBox 16">
            <a:extLst>
              <a:ext uri="{FF2B5EF4-FFF2-40B4-BE49-F238E27FC236}">
                <a16:creationId xmlns:a16="http://schemas.microsoft.com/office/drawing/2014/main" id="{EFFCCFCE-1D81-4152-B7D9-BD02A07D928D}"/>
              </a:ext>
            </a:extLst>
          </p:cNvPr>
          <p:cNvSpPr txBox="1"/>
          <p:nvPr/>
        </p:nvSpPr>
        <p:spPr>
          <a:xfrm>
            <a:off x="2490493" y="5942773"/>
            <a:ext cx="1058303" cy="261610"/>
          </a:xfrm>
          <a:prstGeom prst="rect">
            <a:avLst/>
          </a:prstGeom>
          <a:noFill/>
        </p:spPr>
        <p:txBody>
          <a:bodyPr wrap="none" rtlCol="0">
            <a:spAutoFit/>
          </a:bodyPr>
          <a:lstStyle/>
          <a:p>
            <a:r>
              <a:rPr lang="en-AU" sz="1100" dirty="0">
                <a:latin typeface="Arial Nova Light" panose="020B0304020202020204" pitchFamily="34" charset="0"/>
              </a:rPr>
              <a:t>My Aged Care</a:t>
            </a:r>
            <a:endParaRPr lang="en-US" sz="1100" dirty="0">
              <a:latin typeface="Arial Nova Light" panose="020B0304020202020204" pitchFamily="34" charset="0"/>
            </a:endParaRPr>
          </a:p>
        </p:txBody>
      </p:sp>
      <p:sp>
        <p:nvSpPr>
          <p:cNvPr id="18" name="TextBox 17">
            <a:extLst>
              <a:ext uri="{FF2B5EF4-FFF2-40B4-BE49-F238E27FC236}">
                <a16:creationId xmlns:a16="http://schemas.microsoft.com/office/drawing/2014/main" id="{0A5FCC0E-0B7A-4B2B-B8F6-5105DF850407}"/>
              </a:ext>
            </a:extLst>
          </p:cNvPr>
          <p:cNvSpPr txBox="1"/>
          <p:nvPr/>
        </p:nvSpPr>
        <p:spPr>
          <a:xfrm>
            <a:off x="8307922" y="5640514"/>
            <a:ext cx="1114408" cy="261610"/>
          </a:xfrm>
          <a:prstGeom prst="rect">
            <a:avLst/>
          </a:prstGeom>
          <a:noFill/>
        </p:spPr>
        <p:txBody>
          <a:bodyPr wrap="none" rtlCol="0">
            <a:spAutoFit/>
          </a:bodyPr>
          <a:lstStyle/>
          <a:p>
            <a:r>
              <a:rPr lang="en-AU" sz="1100" dirty="0">
                <a:latin typeface="Arial Nova Light" panose="020B0304020202020204" pitchFamily="34" charset="0"/>
              </a:rPr>
              <a:t>CASP (current)</a:t>
            </a:r>
            <a:endParaRPr lang="en-US" sz="1100" dirty="0">
              <a:latin typeface="Arial Nova Light" panose="020B0304020202020204" pitchFamily="34" charset="0"/>
            </a:endParaRPr>
          </a:p>
        </p:txBody>
      </p:sp>
      <p:sp>
        <p:nvSpPr>
          <p:cNvPr id="19" name="Oval 18">
            <a:extLst>
              <a:ext uri="{FF2B5EF4-FFF2-40B4-BE49-F238E27FC236}">
                <a16:creationId xmlns:a16="http://schemas.microsoft.com/office/drawing/2014/main" id="{DF649D48-4290-467A-8CC9-0EE0D04CB3BA}"/>
              </a:ext>
            </a:extLst>
          </p:cNvPr>
          <p:cNvSpPr>
            <a:spLocks noChangeAspect="1"/>
          </p:cNvSpPr>
          <p:nvPr/>
        </p:nvSpPr>
        <p:spPr>
          <a:xfrm>
            <a:off x="8775126" y="4948091"/>
            <a:ext cx="180000" cy="180000"/>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a:extLst>
              <a:ext uri="{FF2B5EF4-FFF2-40B4-BE49-F238E27FC236}">
                <a16:creationId xmlns:a16="http://schemas.microsoft.com/office/drawing/2014/main" id="{830554FD-0014-43BD-B087-A417AC06A196}"/>
              </a:ext>
            </a:extLst>
          </p:cNvPr>
          <p:cNvCxnSpPr>
            <a:cxnSpLocks/>
          </p:cNvCxnSpPr>
          <p:nvPr/>
        </p:nvCxnSpPr>
        <p:spPr>
          <a:xfrm>
            <a:off x="8865126" y="5128091"/>
            <a:ext cx="0" cy="512423"/>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3D538B3B-7F6A-40FF-BF76-BBF8DF4F544F}"/>
              </a:ext>
            </a:extLst>
          </p:cNvPr>
          <p:cNvSpPr>
            <a:spLocks noChangeAspect="1"/>
          </p:cNvSpPr>
          <p:nvPr/>
        </p:nvSpPr>
        <p:spPr>
          <a:xfrm>
            <a:off x="7996112" y="4948091"/>
            <a:ext cx="180000" cy="180000"/>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3" name="Straight Connector 22">
            <a:extLst>
              <a:ext uri="{FF2B5EF4-FFF2-40B4-BE49-F238E27FC236}">
                <a16:creationId xmlns:a16="http://schemas.microsoft.com/office/drawing/2014/main" id="{70011B3B-EDFE-4825-9D3B-4F328B2915DB}"/>
              </a:ext>
            </a:extLst>
          </p:cNvPr>
          <p:cNvCxnSpPr>
            <a:cxnSpLocks/>
          </p:cNvCxnSpPr>
          <p:nvPr/>
        </p:nvCxnSpPr>
        <p:spPr>
          <a:xfrm>
            <a:off x="8086112" y="4435668"/>
            <a:ext cx="0" cy="512423"/>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9CB85CA7-1586-42A3-9034-C00F9A858DB6}"/>
              </a:ext>
            </a:extLst>
          </p:cNvPr>
          <p:cNvSpPr txBox="1"/>
          <p:nvPr/>
        </p:nvSpPr>
        <p:spPr>
          <a:xfrm>
            <a:off x="7571387" y="4189415"/>
            <a:ext cx="1029449" cy="261610"/>
          </a:xfrm>
          <a:prstGeom prst="rect">
            <a:avLst/>
          </a:prstGeom>
          <a:noFill/>
        </p:spPr>
        <p:txBody>
          <a:bodyPr wrap="none" rtlCol="0">
            <a:spAutoFit/>
          </a:bodyPr>
          <a:lstStyle/>
          <a:p>
            <a:r>
              <a:rPr lang="en-AU" sz="1100" dirty="0">
                <a:latin typeface="Arial Nova Light" panose="020B0304020202020204" pitchFamily="34" charset="0"/>
              </a:rPr>
              <a:t>CASP (future)</a:t>
            </a:r>
            <a:endParaRPr lang="en-US" sz="1100" dirty="0">
              <a:latin typeface="Arial Nova Light" panose="020B0304020202020204" pitchFamily="34" charset="0"/>
            </a:endParaRPr>
          </a:p>
        </p:txBody>
      </p:sp>
      <p:sp>
        <p:nvSpPr>
          <p:cNvPr id="25" name="Arrow: Right 24">
            <a:extLst>
              <a:ext uri="{FF2B5EF4-FFF2-40B4-BE49-F238E27FC236}">
                <a16:creationId xmlns:a16="http://schemas.microsoft.com/office/drawing/2014/main" id="{C9A2BAE2-026A-4A9A-884C-22A466EF5E7B}"/>
              </a:ext>
            </a:extLst>
          </p:cNvPr>
          <p:cNvSpPr/>
          <p:nvPr/>
        </p:nvSpPr>
        <p:spPr>
          <a:xfrm rot="10800000">
            <a:off x="8312639" y="4817958"/>
            <a:ext cx="348792" cy="148236"/>
          </a:xfrm>
          <a:prstGeom prst="rightArrow">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0209489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858822F-B913-439D-9263-221237905FEE}"/>
              </a:ext>
            </a:extLst>
          </p:cNvPr>
          <p:cNvSpPr/>
          <p:nvPr/>
        </p:nvSpPr>
        <p:spPr>
          <a:xfrm>
            <a:off x="838200" y="1800518"/>
            <a:ext cx="10515600" cy="110460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A3FCCA0-6A61-46AC-98A2-793D1117453A}"/>
              </a:ext>
            </a:extLst>
          </p:cNvPr>
          <p:cNvSpPr>
            <a:spLocks noGrp="1"/>
          </p:cNvSpPr>
          <p:nvPr>
            <p:ph idx="1"/>
          </p:nvPr>
        </p:nvSpPr>
        <p:spPr/>
        <p:txBody>
          <a:bodyPr>
            <a:noAutofit/>
          </a:bodyPr>
          <a:lstStyle/>
          <a:p>
            <a:pPr marL="0" indent="0">
              <a:buNone/>
            </a:pPr>
            <a:r>
              <a:rPr lang="en-AU" b="1" dirty="0"/>
              <a:t>Recommendation 2.1</a:t>
            </a:r>
          </a:p>
          <a:p>
            <a:pPr marL="0" indent="0">
              <a:buNone/>
            </a:pPr>
            <a:r>
              <a:rPr lang="en-US" dirty="0"/>
              <a:t>The ACT Health Directorate should fund the development of a new website for the services that are funded under the CASP </a:t>
            </a:r>
            <a:br>
              <a:rPr lang="en-US" dirty="0"/>
            </a:br>
            <a:r>
              <a:rPr lang="en-US" dirty="0"/>
              <a:t>(or its successor program) that is optimised to help people seeking services and supports to find them online and be the centerpiece of other promotional activity. </a:t>
            </a:r>
          </a:p>
          <a:p>
            <a:pPr marL="0" indent="0">
              <a:buNone/>
            </a:pPr>
            <a:r>
              <a:rPr lang="en-US" dirty="0"/>
              <a:t>A new website for the CASP (or a similar program) should include:</a:t>
            </a:r>
          </a:p>
          <a:p>
            <a:r>
              <a:rPr lang="en-US" dirty="0"/>
              <a:t>a simple user interface explaining what services are available, who can access them and how</a:t>
            </a:r>
          </a:p>
          <a:p>
            <a:r>
              <a:rPr lang="en-US" dirty="0"/>
              <a:t>a web form for referrers and/or prospective clients to identify the services they require and provide a uniform set of intake information, that can be used to assess eligibility and refer them quickly and effectively to service providers</a:t>
            </a:r>
          </a:p>
          <a:p>
            <a:r>
              <a:rPr lang="en-US" dirty="0"/>
              <a:t>a single phone number that referrers or prospective clients can call to speak to an Intake Officer (see Recommendation 2.5) about the support they require</a:t>
            </a:r>
          </a:p>
          <a:p>
            <a:r>
              <a:rPr lang="en-US" dirty="0"/>
              <a:t>contact details and links for service providers that can be used for referrers and clients to make direct contact (if they wish)</a:t>
            </a:r>
          </a:p>
          <a:p>
            <a:r>
              <a:rPr lang="en-US" dirty="0"/>
              <a:t>content that ensures Search Engine Optimization (SEO) for the terms referrers and clients might search for when needing help, and</a:t>
            </a:r>
          </a:p>
          <a:p>
            <a:r>
              <a:rPr lang="en-US" dirty="0"/>
              <a:t>content that it accessible for culturally and linguistically diverse (CALD) communities.</a:t>
            </a:r>
          </a:p>
          <a:p>
            <a:pPr marL="0" indent="0">
              <a:buNone/>
            </a:pPr>
            <a:r>
              <a:rPr lang="en-US" dirty="0"/>
              <a:t>It is recommended a new website be co-designed with user experience front of mind, rather than simply applying standard </a:t>
            </a:r>
            <a:br>
              <a:rPr lang="en-US" dirty="0"/>
            </a:br>
            <a:r>
              <a:rPr lang="en-US" dirty="0"/>
              <a:t>ACT Government web styles and templates that might not be as accessible.</a:t>
            </a:r>
          </a:p>
        </p:txBody>
      </p:sp>
      <p:sp>
        <p:nvSpPr>
          <p:cNvPr id="2" name="Title 1">
            <a:extLst>
              <a:ext uri="{FF2B5EF4-FFF2-40B4-BE49-F238E27FC236}">
                <a16:creationId xmlns:a16="http://schemas.microsoft.com/office/drawing/2014/main" id="{1A2F643D-4271-4F20-B554-F3E4291C4E54}"/>
              </a:ext>
            </a:extLst>
          </p:cNvPr>
          <p:cNvSpPr>
            <a:spLocks noGrp="1"/>
          </p:cNvSpPr>
          <p:nvPr>
            <p:ph type="title"/>
          </p:nvPr>
        </p:nvSpPr>
        <p:spPr/>
        <p:txBody>
          <a:bodyPr/>
          <a:lstStyle/>
          <a:p>
            <a:r>
              <a:rPr lang="en-AU" dirty="0"/>
              <a:t>7. Challenges to be tackled when designing a future program</a:t>
            </a:r>
            <a:endParaRPr lang="en-US" dirty="0"/>
          </a:p>
        </p:txBody>
      </p:sp>
      <p:sp>
        <p:nvSpPr>
          <p:cNvPr id="4" name="Slide Number Placeholder 3">
            <a:extLst>
              <a:ext uri="{FF2B5EF4-FFF2-40B4-BE49-F238E27FC236}">
                <a16:creationId xmlns:a16="http://schemas.microsoft.com/office/drawing/2014/main" id="{005CE834-815D-4544-80B5-D687F6C1717B}"/>
              </a:ext>
            </a:extLst>
          </p:cNvPr>
          <p:cNvSpPr>
            <a:spLocks noGrp="1"/>
          </p:cNvSpPr>
          <p:nvPr>
            <p:ph type="sldNum" sz="quarter" idx="12"/>
          </p:nvPr>
        </p:nvSpPr>
        <p:spPr/>
        <p:txBody>
          <a:bodyPr/>
          <a:lstStyle/>
          <a:p>
            <a:fld id="{76D07C32-C9EA-42AD-AEC0-DB5F495AE52E}" type="slidenum">
              <a:rPr lang="en-US" smtClean="0"/>
              <a:t>41</a:t>
            </a:fld>
            <a:endParaRPr lang="en-US" dirty="0"/>
          </a:p>
        </p:txBody>
      </p:sp>
      <p:grpSp>
        <p:nvGrpSpPr>
          <p:cNvPr id="8" name="Group 7">
            <a:extLst>
              <a:ext uri="{FF2B5EF4-FFF2-40B4-BE49-F238E27FC236}">
                <a16:creationId xmlns:a16="http://schemas.microsoft.com/office/drawing/2014/main" id="{06AA92C2-5609-4E20-8798-CC91D113D4F4}"/>
              </a:ext>
            </a:extLst>
          </p:cNvPr>
          <p:cNvGrpSpPr/>
          <p:nvPr/>
        </p:nvGrpSpPr>
        <p:grpSpPr>
          <a:xfrm>
            <a:off x="838200" y="938440"/>
            <a:ext cx="10515600" cy="762000"/>
            <a:chOff x="1985962" y="3275519"/>
            <a:chExt cx="10515600" cy="762000"/>
          </a:xfrm>
        </p:grpSpPr>
        <p:sp>
          <p:nvSpPr>
            <p:cNvPr id="9" name="Rectangle 8">
              <a:extLst>
                <a:ext uri="{FF2B5EF4-FFF2-40B4-BE49-F238E27FC236}">
                  <a16:creationId xmlns:a16="http://schemas.microsoft.com/office/drawing/2014/main" id="{8980B787-6ACF-4E9D-A191-1F4A59761B2B}"/>
                </a:ext>
              </a:extLst>
            </p:cNvPr>
            <p:cNvSpPr/>
            <p:nvPr/>
          </p:nvSpPr>
          <p:spPr>
            <a:xfrm>
              <a:off x="1985962" y="3275519"/>
              <a:ext cx="10515600" cy="762000"/>
            </a:xfrm>
            <a:prstGeom prst="rect">
              <a:avLst/>
            </a:prstGeom>
            <a:solidFill>
              <a:srgbClr val="29AAE1"/>
            </a:solidFill>
            <a:ln>
              <a:solidFill>
                <a:srgbClr val="29AAE1"/>
              </a:solidFill>
            </a:ln>
          </p:spPr>
          <p:style>
            <a:lnRef idx="2">
              <a:schemeClr val="accent1">
                <a:shade val="50000"/>
              </a:schemeClr>
            </a:lnRef>
            <a:fillRef idx="1">
              <a:schemeClr val="accent1"/>
            </a:fillRef>
            <a:effectRef idx="0">
              <a:schemeClr val="accent1"/>
            </a:effectRef>
            <a:fontRef idx="minor">
              <a:schemeClr val="lt1"/>
            </a:fontRef>
          </p:style>
          <p:txBody>
            <a:bodyPr lIns="900000" rtlCol="0" anchor="ctr"/>
            <a:lstStyle/>
            <a:p>
              <a:r>
                <a:rPr lang="en-US" dirty="0">
                  <a:latin typeface="Arial Nova Light" panose="020B0304020202020204" pitchFamily="34" charset="0"/>
                </a:rPr>
                <a:t>Improving arrangements for intake and referral</a:t>
              </a:r>
            </a:p>
          </p:txBody>
        </p:sp>
        <p:sp>
          <p:nvSpPr>
            <p:cNvPr id="10" name="Oval 9">
              <a:extLst>
                <a:ext uri="{FF2B5EF4-FFF2-40B4-BE49-F238E27FC236}">
                  <a16:creationId xmlns:a16="http://schemas.microsoft.com/office/drawing/2014/main" id="{90DEF4C5-450F-42FF-BC41-5020F2C574C3}"/>
                </a:ext>
              </a:extLst>
            </p:cNvPr>
            <p:cNvSpPr/>
            <p:nvPr/>
          </p:nvSpPr>
          <p:spPr>
            <a:xfrm>
              <a:off x="2139884" y="3362833"/>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rgbClr val="29AAE1"/>
                  </a:solidFill>
                  <a:latin typeface="Arial Nova Light" panose="020B0304020202020204" pitchFamily="34" charset="0"/>
                </a:rPr>
                <a:t>2</a:t>
              </a:r>
              <a:endParaRPr lang="en-US" sz="2000" b="1" dirty="0">
                <a:solidFill>
                  <a:srgbClr val="29AAE1"/>
                </a:solidFill>
                <a:latin typeface="Arial Nova Light" panose="020B0304020202020204" pitchFamily="34" charset="0"/>
              </a:endParaRPr>
            </a:p>
          </p:txBody>
        </p:sp>
      </p:grpSp>
    </p:spTree>
    <p:extLst>
      <p:ext uri="{BB962C8B-B14F-4D97-AF65-F5344CB8AC3E}">
        <p14:creationId xmlns:p14="http://schemas.microsoft.com/office/powerpoint/2010/main" val="21220609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3BEE024-3374-4B24-8104-F61413008D68}"/>
              </a:ext>
            </a:extLst>
          </p:cNvPr>
          <p:cNvSpPr/>
          <p:nvPr/>
        </p:nvSpPr>
        <p:spPr>
          <a:xfrm>
            <a:off x="838200" y="3883846"/>
            <a:ext cx="10515600" cy="952109"/>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A3FCCA0-6A61-46AC-98A2-793D1117453A}"/>
              </a:ext>
            </a:extLst>
          </p:cNvPr>
          <p:cNvSpPr>
            <a:spLocks noGrp="1"/>
          </p:cNvSpPr>
          <p:nvPr>
            <p:ph idx="1"/>
          </p:nvPr>
        </p:nvSpPr>
        <p:spPr/>
        <p:txBody>
          <a:bodyPr>
            <a:noAutofit/>
          </a:bodyPr>
          <a:lstStyle/>
          <a:p>
            <a:pPr marL="0" indent="0">
              <a:buNone/>
            </a:pPr>
            <a:r>
              <a:rPr lang="en-AU" b="1" dirty="0"/>
              <a:t>b) Better integrating CASP services with other parts of the health system</a:t>
            </a:r>
            <a:endParaRPr lang="en-AU" dirty="0"/>
          </a:p>
          <a:p>
            <a:pPr marL="0" indent="0">
              <a:buNone/>
            </a:pPr>
            <a:r>
              <a:rPr lang="en-AU" dirty="0"/>
              <a:t>As outlined from stakeholder discussions, the ability for stakeholders to refer clients to CASP service providers (if they are aware of the program and/or its services) is impeded by the difficulties associated with locating information about the program and the inconsistency of current referral pathways and mechanisms between providers. </a:t>
            </a:r>
          </a:p>
          <a:p>
            <a:pPr marL="0" indent="0">
              <a:buNone/>
            </a:pPr>
            <a:r>
              <a:rPr lang="en-AU" dirty="0"/>
              <a:t>This can result in busy referrers relying on personal relationships and knowledge of providers to inform referrals, or alternatively leaving the task of finding support services to clients themselves.</a:t>
            </a:r>
          </a:p>
          <a:p>
            <a:pPr marL="0" indent="0">
              <a:buNone/>
            </a:pPr>
            <a:r>
              <a:rPr lang="en-GB" dirty="0"/>
              <a:t>It will be important for any future program to make the process of referring potential clients as streamlined as possible.</a:t>
            </a:r>
          </a:p>
          <a:p>
            <a:pPr marL="0" indent="0">
              <a:spcBef>
                <a:spcPts val="1800"/>
              </a:spcBef>
              <a:buNone/>
            </a:pPr>
            <a:r>
              <a:rPr lang="en-GB" b="1" dirty="0"/>
              <a:t>Recommendation 2.2</a:t>
            </a:r>
          </a:p>
          <a:p>
            <a:pPr marL="0" indent="0">
              <a:buNone/>
            </a:pPr>
            <a:r>
              <a:rPr lang="en-GB" dirty="0"/>
              <a:t>The ACT Health Directorate should engage with the Capital Health Network to include the CASP (or any successor program) in its Health Pathways service directory to facilitate the referral of clients from general practitioners.</a:t>
            </a:r>
          </a:p>
          <a:p>
            <a:pPr marL="0" indent="0">
              <a:spcBef>
                <a:spcPts val="1800"/>
              </a:spcBef>
              <a:buNone/>
            </a:pPr>
            <a:r>
              <a:rPr lang="en-GB" dirty="0"/>
              <a:t>The ACT Health Directorate can also leverage communication tools and channels associated with Health Pathways to promote any program of community support services to the GP community.</a:t>
            </a:r>
          </a:p>
          <a:p>
            <a:pPr marL="0" indent="0">
              <a:buNone/>
            </a:pPr>
            <a:endParaRPr lang="en-AU" dirty="0"/>
          </a:p>
          <a:p>
            <a:pPr marL="0" indent="0">
              <a:buNone/>
            </a:pPr>
            <a:endParaRPr lang="en-AU" dirty="0"/>
          </a:p>
          <a:p>
            <a:pPr marL="0" indent="0">
              <a:buNone/>
            </a:pPr>
            <a:endParaRPr lang="en-AU" dirty="0"/>
          </a:p>
        </p:txBody>
      </p:sp>
      <p:sp>
        <p:nvSpPr>
          <p:cNvPr id="2" name="Title 1">
            <a:extLst>
              <a:ext uri="{FF2B5EF4-FFF2-40B4-BE49-F238E27FC236}">
                <a16:creationId xmlns:a16="http://schemas.microsoft.com/office/drawing/2014/main" id="{1A2F643D-4271-4F20-B554-F3E4291C4E54}"/>
              </a:ext>
            </a:extLst>
          </p:cNvPr>
          <p:cNvSpPr>
            <a:spLocks noGrp="1"/>
          </p:cNvSpPr>
          <p:nvPr>
            <p:ph type="title"/>
          </p:nvPr>
        </p:nvSpPr>
        <p:spPr/>
        <p:txBody>
          <a:bodyPr/>
          <a:lstStyle/>
          <a:p>
            <a:r>
              <a:rPr lang="en-AU" dirty="0"/>
              <a:t>7. Challenges to be tackled when designing a future program</a:t>
            </a:r>
            <a:endParaRPr lang="en-US" dirty="0"/>
          </a:p>
        </p:txBody>
      </p:sp>
      <p:sp>
        <p:nvSpPr>
          <p:cNvPr id="4" name="Slide Number Placeholder 3">
            <a:extLst>
              <a:ext uri="{FF2B5EF4-FFF2-40B4-BE49-F238E27FC236}">
                <a16:creationId xmlns:a16="http://schemas.microsoft.com/office/drawing/2014/main" id="{005CE834-815D-4544-80B5-D687F6C1717B}"/>
              </a:ext>
            </a:extLst>
          </p:cNvPr>
          <p:cNvSpPr>
            <a:spLocks noGrp="1"/>
          </p:cNvSpPr>
          <p:nvPr>
            <p:ph type="sldNum" sz="quarter" idx="12"/>
          </p:nvPr>
        </p:nvSpPr>
        <p:spPr/>
        <p:txBody>
          <a:bodyPr/>
          <a:lstStyle/>
          <a:p>
            <a:fld id="{76D07C32-C9EA-42AD-AEC0-DB5F495AE52E}" type="slidenum">
              <a:rPr lang="en-US" smtClean="0"/>
              <a:t>42</a:t>
            </a:fld>
            <a:endParaRPr lang="en-US" dirty="0"/>
          </a:p>
        </p:txBody>
      </p:sp>
      <p:grpSp>
        <p:nvGrpSpPr>
          <p:cNvPr id="8" name="Group 7">
            <a:extLst>
              <a:ext uri="{FF2B5EF4-FFF2-40B4-BE49-F238E27FC236}">
                <a16:creationId xmlns:a16="http://schemas.microsoft.com/office/drawing/2014/main" id="{06AA92C2-5609-4E20-8798-CC91D113D4F4}"/>
              </a:ext>
            </a:extLst>
          </p:cNvPr>
          <p:cNvGrpSpPr/>
          <p:nvPr/>
        </p:nvGrpSpPr>
        <p:grpSpPr>
          <a:xfrm>
            <a:off x="838200" y="938440"/>
            <a:ext cx="10515600" cy="762000"/>
            <a:chOff x="1985962" y="3275519"/>
            <a:chExt cx="10515600" cy="762000"/>
          </a:xfrm>
        </p:grpSpPr>
        <p:sp>
          <p:nvSpPr>
            <p:cNvPr id="9" name="Rectangle 8">
              <a:extLst>
                <a:ext uri="{FF2B5EF4-FFF2-40B4-BE49-F238E27FC236}">
                  <a16:creationId xmlns:a16="http://schemas.microsoft.com/office/drawing/2014/main" id="{8980B787-6ACF-4E9D-A191-1F4A59761B2B}"/>
                </a:ext>
              </a:extLst>
            </p:cNvPr>
            <p:cNvSpPr/>
            <p:nvPr/>
          </p:nvSpPr>
          <p:spPr>
            <a:xfrm>
              <a:off x="1985962" y="3275519"/>
              <a:ext cx="10515600" cy="762000"/>
            </a:xfrm>
            <a:prstGeom prst="rect">
              <a:avLst/>
            </a:prstGeom>
            <a:solidFill>
              <a:srgbClr val="29AAE1"/>
            </a:solidFill>
            <a:ln>
              <a:solidFill>
                <a:srgbClr val="29AAE1"/>
              </a:solidFill>
            </a:ln>
          </p:spPr>
          <p:style>
            <a:lnRef idx="2">
              <a:schemeClr val="accent1">
                <a:shade val="50000"/>
              </a:schemeClr>
            </a:lnRef>
            <a:fillRef idx="1">
              <a:schemeClr val="accent1"/>
            </a:fillRef>
            <a:effectRef idx="0">
              <a:schemeClr val="accent1"/>
            </a:effectRef>
            <a:fontRef idx="minor">
              <a:schemeClr val="lt1"/>
            </a:fontRef>
          </p:style>
          <p:txBody>
            <a:bodyPr lIns="900000" rtlCol="0" anchor="ctr"/>
            <a:lstStyle/>
            <a:p>
              <a:r>
                <a:rPr lang="en-US" dirty="0">
                  <a:latin typeface="Arial Nova Light" panose="020B0304020202020204" pitchFamily="34" charset="0"/>
                </a:rPr>
                <a:t>Improving arrangements for intake and referral</a:t>
              </a:r>
            </a:p>
          </p:txBody>
        </p:sp>
        <p:sp>
          <p:nvSpPr>
            <p:cNvPr id="10" name="Oval 9">
              <a:extLst>
                <a:ext uri="{FF2B5EF4-FFF2-40B4-BE49-F238E27FC236}">
                  <a16:creationId xmlns:a16="http://schemas.microsoft.com/office/drawing/2014/main" id="{90DEF4C5-450F-42FF-BC41-5020F2C574C3}"/>
                </a:ext>
              </a:extLst>
            </p:cNvPr>
            <p:cNvSpPr/>
            <p:nvPr/>
          </p:nvSpPr>
          <p:spPr>
            <a:xfrm>
              <a:off x="2139884" y="3362833"/>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rgbClr val="29AAE1"/>
                  </a:solidFill>
                  <a:latin typeface="Arial Nova Light" panose="020B0304020202020204" pitchFamily="34" charset="0"/>
                </a:rPr>
                <a:t>2</a:t>
              </a:r>
              <a:endParaRPr lang="en-US" sz="2000" b="1" dirty="0">
                <a:solidFill>
                  <a:srgbClr val="29AAE1"/>
                </a:solidFill>
                <a:latin typeface="Arial Nova Light" panose="020B0304020202020204" pitchFamily="34" charset="0"/>
              </a:endParaRPr>
            </a:p>
          </p:txBody>
        </p:sp>
      </p:grpSp>
    </p:spTree>
    <p:extLst>
      <p:ext uri="{BB962C8B-B14F-4D97-AF65-F5344CB8AC3E}">
        <p14:creationId xmlns:p14="http://schemas.microsoft.com/office/powerpoint/2010/main" val="5148416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3BEE024-3374-4B24-8104-F61413008D68}"/>
              </a:ext>
            </a:extLst>
          </p:cNvPr>
          <p:cNvSpPr/>
          <p:nvPr/>
        </p:nvSpPr>
        <p:spPr>
          <a:xfrm>
            <a:off x="838200" y="3855565"/>
            <a:ext cx="10515600" cy="952109"/>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A3FCCA0-6A61-46AC-98A2-793D1117453A}"/>
              </a:ext>
            </a:extLst>
          </p:cNvPr>
          <p:cNvSpPr>
            <a:spLocks noGrp="1"/>
          </p:cNvSpPr>
          <p:nvPr>
            <p:ph idx="1"/>
          </p:nvPr>
        </p:nvSpPr>
        <p:spPr/>
        <p:txBody>
          <a:bodyPr>
            <a:noAutofit/>
          </a:bodyPr>
          <a:lstStyle/>
          <a:p>
            <a:pPr marL="0" indent="0">
              <a:buNone/>
            </a:pPr>
            <a:endParaRPr lang="en-AU" b="1" dirty="0"/>
          </a:p>
          <a:p>
            <a:pPr marL="0" indent="0">
              <a:buNone/>
            </a:pPr>
            <a:r>
              <a:rPr lang="en-GB" dirty="0"/>
              <a:t>Some CASP providers engaged for this review expressed frustration with the inconsistency of referral requirements and the information that their peer providers were requesting to consider (and accept) referrals. </a:t>
            </a:r>
          </a:p>
          <a:p>
            <a:pPr marL="0" indent="0">
              <a:buNone/>
            </a:pPr>
            <a:r>
              <a:rPr lang="en-GB" dirty="0"/>
              <a:t>It was suggested that this, in part, could be due to providers offering services to clients over and above the CASP which required additional information.</a:t>
            </a:r>
          </a:p>
          <a:p>
            <a:pPr marL="0" indent="0">
              <a:buNone/>
            </a:pPr>
            <a:r>
              <a:rPr lang="en-GB" dirty="0"/>
              <a:t>This is potentially impeding the referral of eligible clients into the CASP, as well as between CASP providers, and create significant delays to the delivery of supports.</a:t>
            </a:r>
          </a:p>
          <a:p>
            <a:pPr marL="0" indent="0">
              <a:spcBef>
                <a:spcPts val="1800"/>
              </a:spcBef>
              <a:buNone/>
            </a:pPr>
            <a:r>
              <a:rPr lang="en-GB" b="1" dirty="0"/>
              <a:t>Recommendation 2.3</a:t>
            </a:r>
          </a:p>
          <a:p>
            <a:pPr marL="0" indent="0">
              <a:buNone/>
            </a:pPr>
            <a:r>
              <a:rPr lang="en-AU" dirty="0"/>
              <a:t>The CASP provider network should work together to agree on a uniform set of intake data requirements and questions it asks of prospective referrers or clients to facilitate an assessment of eligibility, referral and the delivery of CASP services.</a:t>
            </a:r>
          </a:p>
          <a:p>
            <a:pPr marL="0" indent="0">
              <a:spcBef>
                <a:spcPts val="1800"/>
              </a:spcBef>
              <a:buNone/>
            </a:pPr>
            <a:r>
              <a:rPr lang="en-AU" dirty="0"/>
              <a:t>CASP providers should be free to ask prospective clients for additional information where they are considering providing them with additional services that are outside the scope of CASP. However, a uniform suite of information can be used to streamline the referral of eligible clients between CASP providers.</a:t>
            </a:r>
          </a:p>
          <a:p>
            <a:pPr marL="0" indent="0">
              <a:buNone/>
            </a:pPr>
            <a:r>
              <a:rPr lang="en-AU" dirty="0"/>
              <a:t>This approach can also support the creation of an online referral form on a new program website (see Recommendation 2.1) as well as support the collection of uniform data to monitor and evaluate a future program (see Recommendation 4.1)</a:t>
            </a:r>
          </a:p>
          <a:p>
            <a:pPr marL="0" indent="0">
              <a:buNone/>
            </a:pPr>
            <a:endParaRPr lang="en-AU" dirty="0"/>
          </a:p>
        </p:txBody>
      </p:sp>
      <p:sp>
        <p:nvSpPr>
          <p:cNvPr id="2" name="Title 1">
            <a:extLst>
              <a:ext uri="{FF2B5EF4-FFF2-40B4-BE49-F238E27FC236}">
                <a16:creationId xmlns:a16="http://schemas.microsoft.com/office/drawing/2014/main" id="{1A2F643D-4271-4F20-B554-F3E4291C4E54}"/>
              </a:ext>
            </a:extLst>
          </p:cNvPr>
          <p:cNvSpPr>
            <a:spLocks noGrp="1"/>
          </p:cNvSpPr>
          <p:nvPr>
            <p:ph type="title"/>
          </p:nvPr>
        </p:nvSpPr>
        <p:spPr/>
        <p:txBody>
          <a:bodyPr/>
          <a:lstStyle/>
          <a:p>
            <a:r>
              <a:rPr lang="en-AU" dirty="0"/>
              <a:t>7. Challenges to be tackled when designing a future program</a:t>
            </a:r>
            <a:endParaRPr lang="en-US" dirty="0"/>
          </a:p>
        </p:txBody>
      </p:sp>
      <p:sp>
        <p:nvSpPr>
          <p:cNvPr id="4" name="Slide Number Placeholder 3">
            <a:extLst>
              <a:ext uri="{FF2B5EF4-FFF2-40B4-BE49-F238E27FC236}">
                <a16:creationId xmlns:a16="http://schemas.microsoft.com/office/drawing/2014/main" id="{005CE834-815D-4544-80B5-D687F6C1717B}"/>
              </a:ext>
            </a:extLst>
          </p:cNvPr>
          <p:cNvSpPr>
            <a:spLocks noGrp="1"/>
          </p:cNvSpPr>
          <p:nvPr>
            <p:ph type="sldNum" sz="quarter" idx="12"/>
          </p:nvPr>
        </p:nvSpPr>
        <p:spPr/>
        <p:txBody>
          <a:bodyPr/>
          <a:lstStyle/>
          <a:p>
            <a:fld id="{76D07C32-C9EA-42AD-AEC0-DB5F495AE52E}" type="slidenum">
              <a:rPr lang="en-US" smtClean="0"/>
              <a:t>43</a:t>
            </a:fld>
            <a:endParaRPr lang="en-US" dirty="0"/>
          </a:p>
        </p:txBody>
      </p:sp>
      <p:grpSp>
        <p:nvGrpSpPr>
          <p:cNvPr id="8" name="Group 7">
            <a:extLst>
              <a:ext uri="{FF2B5EF4-FFF2-40B4-BE49-F238E27FC236}">
                <a16:creationId xmlns:a16="http://schemas.microsoft.com/office/drawing/2014/main" id="{06AA92C2-5609-4E20-8798-CC91D113D4F4}"/>
              </a:ext>
            </a:extLst>
          </p:cNvPr>
          <p:cNvGrpSpPr/>
          <p:nvPr/>
        </p:nvGrpSpPr>
        <p:grpSpPr>
          <a:xfrm>
            <a:off x="838200" y="938440"/>
            <a:ext cx="10515600" cy="762000"/>
            <a:chOff x="1985962" y="3275519"/>
            <a:chExt cx="10515600" cy="762000"/>
          </a:xfrm>
        </p:grpSpPr>
        <p:sp>
          <p:nvSpPr>
            <p:cNvPr id="9" name="Rectangle 8">
              <a:extLst>
                <a:ext uri="{FF2B5EF4-FFF2-40B4-BE49-F238E27FC236}">
                  <a16:creationId xmlns:a16="http://schemas.microsoft.com/office/drawing/2014/main" id="{8980B787-6ACF-4E9D-A191-1F4A59761B2B}"/>
                </a:ext>
              </a:extLst>
            </p:cNvPr>
            <p:cNvSpPr/>
            <p:nvPr/>
          </p:nvSpPr>
          <p:spPr>
            <a:xfrm>
              <a:off x="1985962" y="3275519"/>
              <a:ext cx="10515600" cy="762000"/>
            </a:xfrm>
            <a:prstGeom prst="rect">
              <a:avLst/>
            </a:prstGeom>
            <a:solidFill>
              <a:srgbClr val="29AAE1"/>
            </a:solidFill>
            <a:ln>
              <a:solidFill>
                <a:srgbClr val="29AAE1"/>
              </a:solidFill>
            </a:ln>
          </p:spPr>
          <p:style>
            <a:lnRef idx="2">
              <a:schemeClr val="accent1">
                <a:shade val="50000"/>
              </a:schemeClr>
            </a:lnRef>
            <a:fillRef idx="1">
              <a:schemeClr val="accent1"/>
            </a:fillRef>
            <a:effectRef idx="0">
              <a:schemeClr val="accent1"/>
            </a:effectRef>
            <a:fontRef idx="minor">
              <a:schemeClr val="lt1"/>
            </a:fontRef>
          </p:style>
          <p:txBody>
            <a:bodyPr lIns="900000" rtlCol="0" anchor="ctr"/>
            <a:lstStyle/>
            <a:p>
              <a:r>
                <a:rPr lang="en-US" dirty="0">
                  <a:latin typeface="Arial Nova Light" panose="020B0304020202020204" pitchFamily="34" charset="0"/>
                </a:rPr>
                <a:t>Improving arrangements for intake and referral</a:t>
              </a:r>
            </a:p>
          </p:txBody>
        </p:sp>
        <p:sp>
          <p:nvSpPr>
            <p:cNvPr id="10" name="Oval 9">
              <a:extLst>
                <a:ext uri="{FF2B5EF4-FFF2-40B4-BE49-F238E27FC236}">
                  <a16:creationId xmlns:a16="http://schemas.microsoft.com/office/drawing/2014/main" id="{90DEF4C5-450F-42FF-BC41-5020F2C574C3}"/>
                </a:ext>
              </a:extLst>
            </p:cNvPr>
            <p:cNvSpPr/>
            <p:nvPr/>
          </p:nvSpPr>
          <p:spPr>
            <a:xfrm>
              <a:off x="2139884" y="3362833"/>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rgbClr val="29AAE1"/>
                  </a:solidFill>
                  <a:latin typeface="Arial Nova Light" panose="020B0304020202020204" pitchFamily="34" charset="0"/>
                </a:rPr>
                <a:t>2</a:t>
              </a:r>
              <a:endParaRPr lang="en-US" sz="2000" b="1" dirty="0">
                <a:solidFill>
                  <a:srgbClr val="29AAE1"/>
                </a:solidFill>
                <a:latin typeface="Arial Nova Light" panose="020B0304020202020204" pitchFamily="34" charset="0"/>
              </a:endParaRPr>
            </a:p>
          </p:txBody>
        </p:sp>
      </p:grpSp>
    </p:spTree>
    <p:extLst>
      <p:ext uri="{BB962C8B-B14F-4D97-AF65-F5344CB8AC3E}">
        <p14:creationId xmlns:p14="http://schemas.microsoft.com/office/powerpoint/2010/main" val="165788800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F643D-4271-4F20-B554-F3E4291C4E54}"/>
              </a:ext>
            </a:extLst>
          </p:cNvPr>
          <p:cNvSpPr>
            <a:spLocks noGrp="1"/>
          </p:cNvSpPr>
          <p:nvPr>
            <p:ph type="title"/>
          </p:nvPr>
        </p:nvSpPr>
        <p:spPr/>
        <p:txBody>
          <a:bodyPr/>
          <a:lstStyle/>
          <a:p>
            <a:r>
              <a:rPr lang="en-AU" dirty="0"/>
              <a:t>7. Challenges to be tackled when designing a future program</a:t>
            </a:r>
            <a:endParaRPr lang="en-US" dirty="0"/>
          </a:p>
        </p:txBody>
      </p:sp>
      <p:sp>
        <p:nvSpPr>
          <p:cNvPr id="3" name="Content Placeholder 2">
            <a:extLst>
              <a:ext uri="{FF2B5EF4-FFF2-40B4-BE49-F238E27FC236}">
                <a16:creationId xmlns:a16="http://schemas.microsoft.com/office/drawing/2014/main" id="{6A3FCCA0-6A61-46AC-98A2-793D1117453A}"/>
              </a:ext>
            </a:extLst>
          </p:cNvPr>
          <p:cNvSpPr>
            <a:spLocks noGrp="1"/>
          </p:cNvSpPr>
          <p:nvPr>
            <p:ph idx="1"/>
          </p:nvPr>
        </p:nvSpPr>
        <p:spPr/>
        <p:txBody>
          <a:bodyPr>
            <a:noAutofit/>
          </a:bodyPr>
          <a:lstStyle/>
          <a:p>
            <a:pPr marL="0" indent="0">
              <a:buNone/>
            </a:pPr>
            <a:r>
              <a:rPr lang="en-AU" b="1" dirty="0"/>
              <a:t>c) Better matching </a:t>
            </a:r>
            <a:r>
              <a:rPr lang="en-US" b="1" dirty="0"/>
              <a:t>the demand for services with providers’ capacity to supply</a:t>
            </a:r>
          </a:p>
          <a:p>
            <a:pPr marL="0" indent="0">
              <a:buNone/>
            </a:pPr>
            <a:r>
              <a:rPr lang="en-US" dirty="0"/>
              <a:t>During consultations with CASP providers, it became apparent service providers’ experience with the CASP program, and their delivery of services</a:t>
            </a:r>
            <a:r>
              <a:rPr lang="en-AU" dirty="0"/>
              <a:t> could vary significantly. There does not appear to be a consistent approach.</a:t>
            </a:r>
          </a:p>
          <a:p>
            <a:pPr marL="0" indent="0">
              <a:buNone/>
            </a:pPr>
            <a:r>
              <a:rPr lang="en-AU" dirty="0"/>
              <a:t>This was particularly the case with referral pathways where some providers had strong relationships with larger referrers to the program (such as hospitals) that provided them a steady stream of clients, while others became aware of clients needing CASP eligible supports through more ad hoc means and avenues.</a:t>
            </a:r>
          </a:p>
          <a:p>
            <a:pPr marL="0" indent="0">
              <a:buNone/>
            </a:pPr>
            <a:r>
              <a:rPr lang="en-AU" dirty="0"/>
              <a:t>In addition, a range of views were heard on the capacity of providers within the CASP network. Stakeholders indicated that some providers had unutilised capacity to deliver contracted services, while others were having difficulties meeting the needs of clients due to workforce limitations or nearing the limits of their contracted service allowance.</a:t>
            </a:r>
          </a:p>
          <a:p>
            <a:pPr marL="0" indent="0">
              <a:buNone/>
            </a:pPr>
            <a:r>
              <a:rPr lang="en-AU" dirty="0"/>
              <a:t>Anecdotally, this was leading to referrers and clients being advised of wait times (of up to 6 weeks) to access some services.</a:t>
            </a:r>
          </a:p>
          <a:p>
            <a:pPr marL="0" indent="0">
              <a:buNone/>
            </a:pPr>
            <a:r>
              <a:rPr lang="en-AU" dirty="0"/>
              <a:t>It appears that current referral and intake arrangements, along with efforts to understand the available service capacity in the provider network, have not always been effective in matching demand with supply.</a:t>
            </a:r>
          </a:p>
          <a:p>
            <a:pPr marL="0" indent="0">
              <a:buNone/>
            </a:pPr>
            <a:r>
              <a:rPr lang="en-AU" dirty="0"/>
              <a:t>Efforts to better monitor CASP providers’ service delivery capacity by ACTCOSS have highlighted the challenges involved if the available mechanisms are not being used consistently by all providers.</a:t>
            </a:r>
          </a:p>
          <a:p>
            <a:pPr marL="0" indent="0">
              <a:buNone/>
            </a:pPr>
            <a:r>
              <a:rPr lang="en-AU" dirty="0"/>
              <a:t>As a result, there is an opportunity to supplement existing intake and referral requirements to better match client demand for services with available capacity under a future program.</a:t>
            </a:r>
          </a:p>
        </p:txBody>
      </p:sp>
      <p:sp>
        <p:nvSpPr>
          <p:cNvPr id="4" name="Slide Number Placeholder 3">
            <a:extLst>
              <a:ext uri="{FF2B5EF4-FFF2-40B4-BE49-F238E27FC236}">
                <a16:creationId xmlns:a16="http://schemas.microsoft.com/office/drawing/2014/main" id="{005CE834-815D-4544-80B5-D687F6C1717B}"/>
              </a:ext>
            </a:extLst>
          </p:cNvPr>
          <p:cNvSpPr>
            <a:spLocks noGrp="1"/>
          </p:cNvSpPr>
          <p:nvPr>
            <p:ph type="sldNum" sz="quarter" idx="12"/>
          </p:nvPr>
        </p:nvSpPr>
        <p:spPr/>
        <p:txBody>
          <a:bodyPr/>
          <a:lstStyle/>
          <a:p>
            <a:fld id="{76D07C32-C9EA-42AD-AEC0-DB5F495AE52E}" type="slidenum">
              <a:rPr lang="en-US" smtClean="0"/>
              <a:t>44</a:t>
            </a:fld>
            <a:endParaRPr lang="en-US" dirty="0"/>
          </a:p>
        </p:txBody>
      </p:sp>
      <p:grpSp>
        <p:nvGrpSpPr>
          <p:cNvPr id="8" name="Group 7">
            <a:extLst>
              <a:ext uri="{FF2B5EF4-FFF2-40B4-BE49-F238E27FC236}">
                <a16:creationId xmlns:a16="http://schemas.microsoft.com/office/drawing/2014/main" id="{06AA92C2-5609-4E20-8798-CC91D113D4F4}"/>
              </a:ext>
            </a:extLst>
          </p:cNvPr>
          <p:cNvGrpSpPr/>
          <p:nvPr/>
        </p:nvGrpSpPr>
        <p:grpSpPr>
          <a:xfrm>
            <a:off x="838200" y="938440"/>
            <a:ext cx="10515600" cy="762000"/>
            <a:chOff x="1985962" y="3275519"/>
            <a:chExt cx="10515600" cy="762000"/>
          </a:xfrm>
        </p:grpSpPr>
        <p:sp>
          <p:nvSpPr>
            <p:cNvPr id="9" name="Rectangle 8">
              <a:extLst>
                <a:ext uri="{FF2B5EF4-FFF2-40B4-BE49-F238E27FC236}">
                  <a16:creationId xmlns:a16="http://schemas.microsoft.com/office/drawing/2014/main" id="{8980B787-6ACF-4E9D-A191-1F4A59761B2B}"/>
                </a:ext>
              </a:extLst>
            </p:cNvPr>
            <p:cNvSpPr/>
            <p:nvPr/>
          </p:nvSpPr>
          <p:spPr>
            <a:xfrm>
              <a:off x="1985962" y="3275519"/>
              <a:ext cx="10515600" cy="762000"/>
            </a:xfrm>
            <a:prstGeom prst="rect">
              <a:avLst/>
            </a:prstGeom>
            <a:solidFill>
              <a:srgbClr val="29AAE1"/>
            </a:solidFill>
            <a:ln>
              <a:solidFill>
                <a:srgbClr val="29AAE1"/>
              </a:solidFill>
            </a:ln>
          </p:spPr>
          <p:style>
            <a:lnRef idx="2">
              <a:schemeClr val="accent1">
                <a:shade val="50000"/>
              </a:schemeClr>
            </a:lnRef>
            <a:fillRef idx="1">
              <a:schemeClr val="accent1"/>
            </a:fillRef>
            <a:effectRef idx="0">
              <a:schemeClr val="accent1"/>
            </a:effectRef>
            <a:fontRef idx="minor">
              <a:schemeClr val="lt1"/>
            </a:fontRef>
          </p:style>
          <p:txBody>
            <a:bodyPr lIns="900000" rtlCol="0" anchor="ctr"/>
            <a:lstStyle/>
            <a:p>
              <a:r>
                <a:rPr lang="en-US" dirty="0">
                  <a:latin typeface="Arial Nova Light" panose="020B0304020202020204" pitchFamily="34" charset="0"/>
                </a:rPr>
                <a:t>Improving arrangements for intake and referral</a:t>
              </a:r>
            </a:p>
          </p:txBody>
        </p:sp>
        <p:sp>
          <p:nvSpPr>
            <p:cNvPr id="10" name="Oval 9">
              <a:extLst>
                <a:ext uri="{FF2B5EF4-FFF2-40B4-BE49-F238E27FC236}">
                  <a16:creationId xmlns:a16="http://schemas.microsoft.com/office/drawing/2014/main" id="{90DEF4C5-450F-42FF-BC41-5020F2C574C3}"/>
                </a:ext>
              </a:extLst>
            </p:cNvPr>
            <p:cNvSpPr/>
            <p:nvPr/>
          </p:nvSpPr>
          <p:spPr>
            <a:xfrm>
              <a:off x="2139884" y="3362833"/>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rgbClr val="29AAE1"/>
                  </a:solidFill>
                  <a:latin typeface="Arial Nova Light" panose="020B0304020202020204" pitchFamily="34" charset="0"/>
                </a:rPr>
                <a:t>2</a:t>
              </a:r>
              <a:endParaRPr lang="en-US" sz="2000" b="1" dirty="0">
                <a:solidFill>
                  <a:srgbClr val="29AAE1"/>
                </a:solidFill>
                <a:latin typeface="Arial Nova Light" panose="020B0304020202020204" pitchFamily="34" charset="0"/>
              </a:endParaRPr>
            </a:p>
          </p:txBody>
        </p:sp>
      </p:grpSp>
    </p:spTree>
    <p:extLst>
      <p:ext uri="{BB962C8B-B14F-4D97-AF65-F5344CB8AC3E}">
        <p14:creationId xmlns:p14="http://schemas.microsoft.com/office/powerpoint/2010/main" val="40016670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FF347A9-C11D-44FE-A27E-E6FBA17B2254}"/>
              </a:ext>
            </a:extLst>
          </p:cNvPr>
          <p:cNvSpPr/>
          <p:nvPr/>
        </p:nvSpPr>
        <p:spPr>
          <a:xfrm>
            <a:off x="838200" y="4468307"/>
            <a:ext cx="10515600" cy="952109"/>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A2F643D-4271-4F20-B554-F3E4291C4E54}"/>
              </a:ext>
            </a:extLst>
          </p:cNvPr>
          <p:cNvSpPr>
            <a:spLocks noGrp="1"/>
          </p:cNvSpPr>
          <p:nvPr>
            <p:ph type="title"/>
          </p:nvPr>
        </p:nvSpPr>
        <p:spPr/>
        <p:txBody>
          <a:bodyPr/>
          <a:lstStyle/>
          <a:p>
            <a:r>
              <a:rPr lang="en-AU" dirty="0"/>
              <a:t>7. Challenges to be tackled when designing a future program</a:t>
            </a:r>
            <a:endParaRPr lang="en-US" dirty="0"/>
          </a:p>
        </p:txBody>
      </p:sp>
      <p:sp>
        <p:nvSpPr>
          <p:cNvPr id="3" name="Content Placeholder 2">
            <a:extLst>
              <a:ext uri="{FF2B5EF4-FFF2-40B4-BE49-F238E27FC236}">
                <a16:creationId xmlns:a16="http://schemas.microsoft.com/office/drawing/2014/main" id="{6A3FCCA0-6A61-46AC-98A2-793D1117453A}"/>
              </a:ext>
            </a:extLst>
          </p:cNvPr>
          <p:cNvSpPr>
            <a:spLocks noGrp="1"/>
          </p:cNvSpPr>
          <p:nvPr>
            <p:ph idx="1"/>
          </p:nvPr>
        </p:nvSpPr>
        <p:spPr/>
        <p:txBody>
          <a:bodyPr>
            <a:noAutofit/>
          </a:bodyPr>
          <a:lstStyle/>
          <a:p>
            <a:pPr marL="0" indent="0">
              <a:buNone/>
            </a:pPr>
            <a:endParaRPr lang="en-AU" b="1" dirty="0"/>
          </a:p>
          <a:p>
            <a:pPr marL="0" indent="0">
              <a:buNone/>
            </a:pPr>
            <a:r>
              <a:rPr lang="en-AU" dirty="0"/>
              <a:t>Ideally, the CASP would benefit from a single platform that the ACT Health Directorate and service providers can use to:</a:t>
            </a:r>
          </a:p>
          <a:p>
            <a:r>
              <a:rPr lang="en-AU" dirty="0"/>
              <a:t>capture and accept requests for client services and referrals</a:t>
            </a:r>
          </a:p>
          <a:p>
            <a:r>
              <a:rPr lang="en-AU" dirty="0"/>
              <a:t>store the necessary data on clients seeking and receiving service, and</a:t>
            </a:r>
          </a:p>
          <a:p>
            <a:r>
              <a:rPr lang="en-AU" dirty="0"/>
              <a:t>monitor and record service delivery and outcomes.</a:t>
            </a:r>
          </a:p>
          <a:p>
            <a:pPr marL="0" indent="0">
              <a:buNone/>
            </a:pPr>
            <a:r>
              <a:rPr lang="en-AU" dirty="0"/>
              <a:t>However, for a program of this size a dedicated program platform is unlikely to be a cost-effective option and could also present challenges for service providers having to maintain and operate multiple client systems.</a:t>
            </a:r>
          </a:p>
          <a:p>
            <a:pPr marL="0" indent="0">
              <a:buNone/>
            </a:pPr>
            <a:r>
              <a:rPr lang="en-AU" dirty="0"/>
              <a:t>As a result, there are two recommendations presented for consideration.</a:t>
            </a:r>
          </a:p>
          <a:p>
            <a:pPr marL="0" indent="0">
              <a:spcBef>
                <a:spcPts val="1800"/>
              </a:spcBef>
              <a:buNone/>
            </a:pPr>
            <a:r>
              <a:rPr lang="en-AU" b="1" dirty="0"/>
              <a:t>Recommendation 2.4</a:t>
            </a:r>
          </a:p>
          <a:p>
            <a:pPr marL="0" indent="0">
              <a:buNone/>
            </a:pPr>
            <a:r>
              <a:rPr lang="en-AU" dirty="0"/>
              <a:t>The ACT Health Directorate should explore whether there are other platforms and/or providers that can be leveraged to help deliver the intake and referral functions of the CASP including their feasibility and cost effectiveness.</a:t>
            </a:r>
          </a:p>
          <a:p>
            <a:pPr marL="0" indent="0">
              <a:spcBef>
                <a:spcPts val="1800"/>
              </a:spcBef>
              <a:buNone/>
            </a:pPr>
            <a:r>
              <a:rPr lang="en-AU" dirty="0"/>
              <a:t>Leveraging another platform or service to support the intake, referral and information provision functions for the CASP can supplement existing providers and networks and does not have to be a mandatory intake channel.</a:t>
            </a:r>
          </a:p>
          <a:p>
            <a:pPr marL="0" indent="0">
              <a:buNone/>
            </a:pPr>
            <a:endParaRPr lang="en-AU" dirty="0">
              <a:solidFill>
                <a:srgbClr val="FF0000"/>
              </a:solidFill>
            </a:endParaRPr>
          </a:p>
        </p:txBody>
      </p:sp>
      <p:sp>
        <p:nvSpPr>
          <p:cNvPr id="4" name="Slide Number Placeholder 3">
            <a:extLst>
              <a:ext uri="{FF2B5EF4-FFF2-40B4-BE49-F238E27FC236}">
                <a16:creationId xmlns:a16="http://schemas.microsoft.com/office/drawing/2014/main" id="{005CE834-815D-4544-80B5-D687F6C1717B}"/>
              </a:ext>
            </a:extLst>
          </p:cNvPr>
          <p:cNvSpPr>
            <a:spLocks noGrp="1"/>
          </p:cNvSpPr>
          <p:nvPr>
            <p:ph type="sldNum" sz="quarter" idx="12"/>
          </p:nvPr>
        </p:nvSpPr>
        <p:spPr/>
        <p:txBody>
          <a:bodyPr/>
          <a:lstStyle/>
          <a:p>
            <a:fld id="{76D07C32-C9EA-42AD-AEC0-DB5F495AE52E}" type="slidenum">
              <a:rPr lang="en-US" smtClean="0"/>
              <a:t>45</a:t>
            </a:fld>
            <a:endParaRPr lang="en-US" dirty="0"/>
          </a:p>
        </p:txBody>
      </p:sp>
      <p:grpSp>
        <p:nvGrpSpPr>
          <p:cNvPr id="8" name="Group 7">
            <a:extLst>
              <a:ext uri="{FF2B5EF4-FFF2-40B4-BE49-F238E27FC236}">
                <a16:creationId xmlns:a16="http://schemas.microsoft.com/office/drawing/2014/main" id="{06AA92C2-5609-4E20-8798-CC91D113D4F4}"/>
              </a:ext>
            </a:extLst>
          </p:cNvPr>
          <p:cNvGrpSpPr/>
          <p:nvPr/>
        </p:nvGrpSpPr>
        <p:grpSpPr>
          <a:xfrm>
            <a:off x="838200" y="938440"/>
            <a:ext cx="10515600" cy="762000"/>
            <a:chOff x="1985962" y="3275519"/>
            <a:chExt cx="10515600" cy="762000"/>
          </a:xfrm>
        </p:grpSpPr>
        <p:sp>
          <p:nvSpPr>
            <p:cNvPr id="9" name="Rectangle 8">
              <a:extLst>
                <a:ext uri="{FF2B5EF4-FFF2-40B4-BE49-F238E27FC236}">
                  <a16:creationId xmlns:a16="http://schemas.microsoft.com/office/drawing/2014/main" id="{8980B787-6ACF-4E9D-A191-1F4A59761B2B}"/>
                </a:ext>
              </a:extLst>
            </p:cNvPr>
            <p:cNvSpPr/>
            <p:nvPr/>
          </p:nvSpPr>
          <p:spPr>
            <a:xfrm>
              <a:off x="1985962" y="3275519"/>
              <a:ext cx="10515600" cy="762000"/>
            </a:xfrm>
            <a:prstGeom prst="rect">
              <a:avLst/>
            </a:prstGeom>
            <a:solidFill>
              <a:srgbClr val="29AAE1"/>
            </a:solidFill>
            <a:ln>
              <a:solidFill>
                <a:srgbClr val="29AAE1"/>
              </a:solidFill>
            </a:ln>
          </p:spPr>
          <p:style>
            <a:lnRef idx="2">
              <a:schemeClr val="accent1">
                <a:shade val="50000"/>
              </a:schemeClr>
            </a:lnRef>
            <a:fillRef idx="1">
              <a:schemeClr val="accent1"/>
            </a:fillRef>
            <a:effectRef idx="0">
              <a:schemeClr val="accent1"/>
            </a:effectRef>
            <a:fontRef idx="minor">
              <a:schemeClr val="lt1"/>
            </a:fontRef>
          </p:style>
          <p:txBody>
            <a:bodyPr lIns="900000" rtlCol="0" anchor="ctr"/>
            <a:lstStyle/>
            <a:p>
              <a:r>
                <a:rPr lang="en-US" dirty="0">
                  <a:latin typeface="Arial Nova Light" panose="020B0304020202020204" pitchFamily="34" charset="0"/>
                </a:rPr>
                <a:t>Improving arrangements for intake and referral</a:t>
              </a:r>
            </a:p>
          </p:txBody>
        </p:sp>
        <p:sp>
          <p:nvSpPr>
            <p:cNvPr id="10" name="Oval 9">
              <a:extLst>
                <a:ext uri="{FF2B5EF4-FFF2-40B4-BE49-F238E27FC236}">
                  <a16:creationId xmlns:a16="http://schemas.microsoft.com/office/drawing/2014/main" id="{90DEF4C5-450F-42FF-BC41-5020F2C574C3}"/>
                </a:ext>
              </a:extLst>
            </p:cNvPr>
            <p:cNvSpPr/>
            <p:nvPr/>
          </p:nvSpPr>
          <p:spPr>
            <a:xfrm>
              <a:off x="2139884" y="3362833"/>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rgbClr val="29AAE1"/>
                  </a:solidFill>
                  <a:latin typeface="Arial Nova Light" panose="020B0304020202020204" pitchFamily="34" charset="0"/>
                </a:rPr>
                <a:t>2</a:t>
              </a:r>
              <a:endParaRPr lang="en-US" sz="2000" b="1" dirty="0">
                <a:solidFill>
                  <a:srgbClr val="29AAE1"/>
                </a:solidFill>
                <a:latin typeface="Arial Nova Light" panose="020B0304020202020204" pitchFamily="34" charset="0"/>
              </a:endParaRPr>
            </a:p>
          </p:txBody>
        </p:sp>
      </p:grpSp>
    </p:spTree>
    <p:extLst>
      <p:ext uri="{BB962C8B-B14F-4D97-AF65-F5344CB8AC3E}">
        <p14:creationId xmlns:p14="http://schemas.microsoft.com/office/powerpoint/2010/main" val="14738226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CCDD94D-955F-4D76-B8B2-53C907DA96DA}"/>
              </a:ext>
            </a:extLst>
          </p:cNvPr>
          <p:cNvSpPr/>
          <p:nvPr/>
        </p:nvSpPr>
        <p:spPr>
          <a:xfrm>
            <a:off x="838200" y="2196448"/>
            <a:ext cx="10515600" cy="1008666"/>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A3FCCA0-6A61-46AC-98A2-793D1117453A}"/>
              </a:ext>
            </a:extLst>
          </p:cNvPr>
          <p:cNvSpPr>
            <a:spLocks noGrp="1"/>
          </p:cNvSpPr>
          <p:nvPr>
            <p:ph idx="1"/>
          </p:nvPr>
        </p:nvSpPr>
        <p:spPr/>
        <p:txBody>
          <a:bodyPr>
            <a:noAutofit/>
          </a:bodyPr>
          <a:lstStyle/>
          <a:p>
            <a:pPr marL="0" indent="0">
              <a:buNone/>
            </a:pPr>
            <a:endParaRPr lang="en-AU" b="1" dirty="0"/>
          </a:p>
          <a:p>
            <a:pPr marL="0" indent="0">
              <a:spcBef>
                <a:spcPts val="1800"/>
              </a:spcBef>
              <a:buNone/>
            </a:pPr>
            <a:r>
              <a:rPr lang="en-AU" b="1" dirty="0"/>
              <a:t>Recommendation 2.5</a:t>
            </a:r>
          </a:p>
          <a:p>
            <a:pPr marL="0" indent="0">
              <a:buNone/>
            </a:pPr>
            <a:r>
              <a:rPr lang="en-AU" dirty="0"/>
              <a:t>Future program funds should be applied to engage a dedicated Intake Officer function that can manage enquiries and referrals to a new CASP website (and phone line) as well as coordinate the referral of eligible clients to service providers across the network.</a:t>
            </a:r>
          </a:p>
          <a:p>
            <a:pPr marL="0" indent="0">
              <a:spcBef>
                <a:spcPts val="1800"/>
              </a:spcBef>
              <a:buNone/>
            </a:pPr>
            <a:r>
              <a:rPr lang="en-AU" dirty="0"/>
              <a:t>A dedicated intake capacity associated with the CASP can work in consultation with a network of service providers to manage the intake of prospective clients and supplement existing referral arrangements.</a:t>
            </a:r>
          </a:p>
          <a:p>
            <a:pPr marL="0" indent="0">
              <a:buNone/>
            </a:pPr>
            <a:r>
              <a:rPr lang="en-AU" dirty="0"/>
              <a:t>This Intake Officer role (or roles) can monitor service provider capacity and allocate eligible client demands for services to providers with the skills, expertise and capacity to meet their needs and deliver outcomes under the program as promptly as possible.</a:t>
            </a:r>
          </a:p>
          <a:p>
            <a:pPr marL="0" indent="0">
              <a:buNone/>
            </a:pPr>
            <a:endParaRPr lang="en-AU" b="1" dirty="0">
              <a:solidFill>
                <a:srgbClr val="FF0000"/>
              </a:solidFill>
            </a:endParaRPr>
          </a:p>
          <a:p>
            <a:pPr marL="0" indent="0">
              <a:buNone/>
            </a:pPr>
            <a:r>
              <a:rPr lang="en-AU" b="1" dirty="0">
                <a:solidFill>
                  <a:srgbClr val="FF0000"/>
                </a:solidFill>
              </a:rPr>
              <a:t> </a:t>
            </a:r>
          </a:p>
          <a:p>
            <a:pPr marL="0" indent="0">
              <a:buNone/>
            </a:pPr>
            <a:endParaRPr lang="en-AU" dirty="0">
              <a:solidFill>
                <a:srgbClr val="FF0000"/>
              </a:solidFill>
            </a:endParaRPr>
          </a:p>
        </p:txBody>
      </p:sp>
      <p:sp>
        <p:nvSpPr>
          <p:cNvPr id="2" name="Title 1">
            <a:extLst>
              <a:ext uri="{FF2B5EF4-FFF2-40B4-BE49-F238E27FC236}">
                <a16:creationId xmlns:a16="http://schemas.microsoft.com/office/drawing/2014/main" id="{1A2F643D-4271-4F20-B554-F3E4291C4E54}"/>
              </a:ext>
            </a:extLst>
          </p:cNvPr>
          <p:cNvSpPr>
            <a:spLocks noGrp="1"/>
          </p:cNvSpPr>
          <p:nvPr>
            <p:ph type="title"/>
          </p:nvPr>
        </p:nvSpPr>
        <p:spPr/>
        <p:txBody>
          <a:bodyPr/>
          <a:lstStyle/>
          <a:p>
            <a:r>
              <a:rPr lang="en-AU" dirty="0"/>
              <a:t>7. Challenges to be tackled when designing a future program</a:t>
            </a:r>
            <a:endParaRPr lang="en-US" dirty="0"/>
          </a:p>
        </p:txBody>
      </p:sp>
      <p:sp>
        <p:nvSpPr>
          <p:cNvPr id="4" name="Slide Number Placeholder 3">
            <a:extLst>
              <a:ext uri="{FF2B5EF4-FFF2-40B4-BE49-F238E27FC236}">
                <a16:creationId xmlns:a16="http://schemas.microsoft.com/office/drawing/2014/main" id="{005CE834-815D-4544-80B5-D687F6C1717B}"/>
              </a:ext>
            </a:extLst>
          </p:cNvPr>
          <p:cNvSpPr>
            <a:spLocks noGrp="1"/>
          </p:cNvSpPr>
          <p:nvPr>
            <p:ph type="sldNum" sz="quarter" idx="12"/>
          </p:nvPr>
        </p:nvSpPr>
        <p:spPr/>
        <p:txBody>
          <a:bodyPr/>
          <a:lstStyle/>
          <a:p>
            <a:fld id="{76D07C32-C9EA-42AD-AEC0-DB5F495AE52E}" type="slidenum">
              <a:rPr lang="en-US" smtClean="0"/>
              <a:t>46</a:t>
            </a:fld>
            <a:endParaRPr lang="en-US" dirty="0"/>
          </a:p>
        </p:txBody>
      </p:sp>
      <p:grpSp>
        <p:nvGrpSpPr>
          <p:cNvPr id="8" name="Group 7">
            <a:extLst>
              <a:ext uri="{FF2B5EF4-FFF2-40B4-BE49-F238E27FC236}">
                <a16:creationId xmlns:a16="http://schemas.microsoft.com/office/drawing/2014/main" id="{06AA92C2-5609-4E20-8798-CC91D113D4F4}"/>
              </a:ext>
            </a:extLst>
          </p:cNvPr>
          <p:cNvGrpSpPr/>
          <p:nvPr/>
        </p:nvGrpSpPr>
        <p:grpSpPr>
          <a:xfrm>
            <a:off x="838200" y="938440"/>
            <a:ext cx="10515600" cy="762000"/>
            <a:chOff x="1985962" y="3275519"/>
            <a:chExt cx="10515600" cy="762000"/>
          </a:xfrm>
        </p:grpSpPr>
        <p:sp>
          <p:nvSpPr>
            <p:cNvPr id="9" name="Rectangle 8">
              <a:extLst>
                <a:ext uri="{FF2B5EF4-FFF2-40B4-BE49-F238E27FC236}">
                  <a16:creationId xmlns:a16="http://schemas.microsoft.com/office/drawing/2014/main" id="{8980B787-6ACF-4E9D-A191-1F4A59761B2B}"/>
                </a:ext>
              </a:extLst>
            </p:cNvPr>
            <p:cNvSpPr/>
            <p:nvPr/>
          </p:nvSpPr>
          <p:spPr>
            <a:xfrm>
              <a:off x="1985962" y="3275519"/>
              <a:ext cx="10515600" cy="762000"/>
            </a:xfrm>
            <a:prstGeom prst="rect">
              <a:avLst/>
            </a:prstGeom>
            <a:solidFill>
              <a:srgbClr val="29AAE1"/>
            </a:solidFill>
            <a:ln>
              <a:solidFill>
                <a:srgbClr val="29AAE1"/>
              </a:solidFill>
            </a:ln>
          </p:spPr>
          <p:style>
            <a:lnRef idx="2">
              <a:schemeClr val="accent1">
                <a:shade val="50000"/>
              </a:schemeClr>
            </a:lnRef>
            <a:fillRef idx="1">
              <a:schemeClr val="accent1"/>
            </a:fillRef>
            <a:effectRef idx="0">
              <a:schemeClr val="accent1"/>
            </a:effectRef>
            <a:fontRef idx="minor">
              <a:schemeClr val="lt1"/>
            </a:fontRef>
          </p:style>
          <p:txBody>
            <a:bodyPr lIns="900000" rtlCol="0" anchor="ctr"/>
            <a:lstStyle/>
            <a:p>
              <a:r>
                <a:rPr lang="en-US" dirty="0">
                  <a:latin typeface="Arial Nova Light" panose="020B0304020202020204" pitchFamily="34" charset="0"/>
                </a:rPr>
                <a:t>Improving arrangements for intake and referral</a:t>
              </a:r>
            </a:p>
          </p:txBody>
        </p:sp>
        <p:sp>
          <p:nvSpPr>
            <p:cNvPr id="10" name="Oval 9">
              <a:extLst>
                <a:ext uri="{FF2B5EF4-FFF2-40B4-BE49-F238E27FC236}">
                  <a16:creationId xmlns:a16="http://schemas.microsoft.com/office/drawing/2014/main" id="{90DEF4C5-450F-42FF-BC41-5020F2C574C3}"/>
                </a:ext>
              </a:extLst>
            </p:cNvPr>
            <p:cNvSpPr/>
            <p:nvPr/>
          </p:nvSpPr>
          <p:spPr>
            <a:xfrm>
              <a:off x="2139884" y="3362833"/>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rgbClr val="29AAE1"/>
                  </a:solidFill>
                  <a:latin typeface="Arial Nova Light" panose="020B0304020202020204" pitchFamily="34" charset="0"/>
                </a:rPr>
                <a:t>2</a:t>
              </a:r>
              <a:endParaRPr lang="en-US" sz="2000" b="1" dirty="0">
                <a:solidFill>
                  <a:srgbClr val="29AAE1"/>
                </a:solidFill>
                <a:latin typeface="Arial Nova Light" panose="020B0304020202020204" pitchFamily="34" charset="0"/>
              </a:endParaRPr>
            </a:p>
          </p:txBody>
        </p:sp>
      </p:grpSp>
    </p:spTree>
    <p:extLst>
      <p:ext uri="{BB962C8B-B14F-4D97-AF65-F5344CB8AC3E}">
        <p14:creationId xmlns:p14="http://schemas.microsoft.com/office/powerpoint/2010/main" val="65526897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3FCCA0-6A61-46AC-98A2-793D1117453A}"/>
              </a:ext>
            </a:extLst>
          </p:cNvPr>
          <p:cNvSpPr>
            <a:spLocks noGrp="1"/>
          </p:cNvSpPr>
          <p:nvPr>
            <p:ph idx="1"/>
          </p:nvPr>
        </p:nvSpPr>
        <p:spPr/>
        <p:txBody>
          <a:bodyPr>
            <a:noAutofit/>
          </a:bodyPr>
          <a:lstStyle/>
          <a:p>
            <a:pPr marL="0" indent="0">
              <a:buNone/>
            </a:pPr>
            <a:endParaRPr lang="en-AU" b="1" dirty="0"/>
          </a:p>
          <a:p>
            <a:pPr marL="0" indent="0">
              <a:buNone/>
            </a:pPr>
            <a:r>
              <a:rPr lang="en-AU" b="1" dirty="0"/>
              <a:t>Opportunities for better integration with the health system</a:t>
            </a:r>
          </a:p>
          <a:p>
            <a:pPr marL="0" indent="0">
              <a:buNone/>
            </a:pPr>
            <a:r>
              <a:rPr lang="en-AU" dirty="0"/>
              <a:t>CASP providers indicated they infrequently refer clients out to other parts of the health system, and that in cases where clients required other health supports these were often requested directly through their GP.</a:t>
            </a:r>
          </a:p>
          <a:p>
            <a:pPr marL="0" indent="0">
              <a:buNone/>
            </a:pPr>
            <a:r>
              <a:rPr lang="en-AU" dirty="0"/>
              <a:t>However, it was acknowledged in discussions that this remains a potential opportunity for CASP providers to support an effective joined up system of health and other supports across the ACT.</a:t>
            </a:r>
          </a:p>
          <a:p>
            <a:pPr marL="0" indent="0">
              <a:buNone/>
            </a:pPr>
            <a:r>
              <a:rPr lang="en-AU" dirty="0"/>
              <a:t>Some examples of how the CASP and its providers could connect with other parts of the health system included:</a:t>
            </a:r>
          </a:p>
          <a:p>
            <a:r>
              <a:rPr lang="en-AU" dirty="0"/>
              <a:t>working in combination with the ACT Government’s Hospital in the Home initiative to supplement hospital services with additional supports to support return to health and independence</a:t>
            </a:r>
          </a:p>
          <a:p>
            <a:r>
              <a:rPr lang="en-AU" dirty="0"/>
              <a:t>in addition to having better referral pathways from GPs, the GPs engaged for this project indicated there would be benefit if CASP providers were able to provide some form of information loop back once services concluded to outline benefits and/or inform </a:t>
            </a:r>
            <a:br>
              <a:rPr lang="en-AU" dirty="0"/>
            </a:br>
            <a:r>
              <a:rPr lang="en-AU" dirty="0"/>
              <a:t>patient histories </a:t>
            </a:r>
          </a:p>
          <a:p>
            <a:pPr lvl="1"/>
            <a:r>
              <a:rPr lang="en-AU" dirty="0"/>
              <a:t>this approach may help and encourage medical professionals to think beyond a focus solely on health issues to consider the broader contributors to health and wellbeing in our community</a:t>
            </a:r>
          </a:p>
          <a:p>
            <a:pPr marL="0" indent="0">
              <a:buNone/>
            </a:pPr>
            <a:endParaRPr lang="en-AU" dirty="0">
              <a:solidFill>
                <a:srgbClr val="FF0000"/>
              </a:solidFill>
            </a:endParaRPr>
          </a:p>
        </p:txBody>
      </p:sp>
      <p:sp>
        <p:nvSpPr>
          <p:cNvPr id="2" name="Title 1">
            <a:extLst>
              <a:ext uri="{FF2B5EF4-FFF2-40B4-BE49-F238E27FC236}">
                <a16:creationId xmlns:a16="http://schemas.microsoft.com/office/drawing/2014/main" id="{1A2F643D-4271-4F20-B554-F3E4291C4E54}"/>
              </a:ext>
            </a:extLst>
          </p:cNvPr>
          <p:cNvSpPr>
            <a:spLocks noGrp="1"/>
          </p:cNvSpPr>
          <p:nvPr>
            <p:ph type="title"/>
          </p:nvPr>
        </p:nvSpPr>
        <p:spPr/>
        <p:txBody>
          <a:bodyPr/>
          <a:lstStyle/>
          <a:p>
            <a:r>
              <a:rPr lang="en-AU" dirty="0"/>
              <a:t>7. Challenges to be tackled when designing a future program</a:t>
            </a:r>
            <a:endParaRPr lang="en-US" dirty="0"/>
          </a:p>
        </p:txBody>
      </p:sp>
      <p:sp>
        <p:nvSpPr>
          <p:cNvPr id="4" name="Slide Number Placeholder 3">
            <a:extLst>
              <a:ext uri="{FF2B5EF4-FFF2-40B4-BE49-F238E27FC236}">
                <a16:creationId xmlns:a16="http://schemas.microsoft.com/office/drawing/2014/main" id="{005CE834-815D-4544-80B5-D687F6C1717B}"/>
              </a:ext>
            </a:extLst>
          </p:cNvPr>
          <p:cNvSpPr>
            <a:spLocks noGrp="1"/>
          </p:cNvSpPr>
          <p:nvPr>
            <p:ph type="sldNum" sz="quarter" idx="12"/>
          </p:nvPr>
        </p:nvSpPr>
        <p:spPr/>
        <p:txBody>
          <a:bodyPr/>
          <a:lstStyle/>
          <a:p>
            <a:fld id="{76D07C32-C9EA-42AD-AEC0-DB5F495AE52E}" type="slidenum">
              <a:rPr lang="en-US" smtClean="0"/>
              <a:t>47</a:t>
            </a:fld>
            <a:endParaRPr lang="en-US" dirty="0"/>
          </a:p>
        </p:txBody>
      </p:sp>
      <p:grpSp>
        <p:nvGrpSpPr>
          <p:cNvPr id="8" name="Group 7">
            <a:extLst>
              <a:ext uri="{FF2B5EF4-FFF2-40B4-BE49-F238E27FC236}">
                <a16:creationId xmlns:a16="http://schemas.microsoft.com/office/drawing/2014/main" id="{06AA92C2-5609-4E20-8798-CC91D113D4F4}"/>
              </a:ext>
            </a:extLst>
          </p:cNvPr>
          <p:cNvGrpSpPr/>
          <p:nvPr/>
        </p:nvGrpSpPr>
        <p:grpSpPr>
          <a:xfrm>
            <a:off x="838200" y="938440"/>
            <a:ext cx="10515600" cy="762000"/>
            <a:chOff x="1985962" y="3275519"/>
            <a:chExt cx="10515600" cy="762000"/>
          </a:xfrm>
        </p:grpSpPr>
        <p:sp>
          <p:nvSpPr>
            <p:cNvPr id="9" name="Rectangle 8">
              <a:extLst>
                <a:ext uri="{FF2B5EF4-FFF2-40B4-BE49-F238E27FC236}">
                  <a16:creationId xmlns:a16="http://schemas.microsoft.com/office/drawing/2014/main" id="{8980B787-6ACF-4E9D-A191-1F4A59761B2B}"/>
                </a:ext>
              </a:extLst>
            </p:cNvPr>
            <p:cNvSpPr/>
            <p:nvPr/>
          </p:nvSpPr>
          <p:spPr>
            <a:xfrm>
              <a:off x="1985962" y="3275519"/>
              <a:ext cx="10515600" cy="762000"/>
            </a:xfrm>
            <a:prstGeom prst="rect">
              <a:avLst/>
            </a:prstGeom>
            <a:solidFill>
              <a:srgbClr val="29AAE1"/>
            </a:solidFill>
            <a:ln>
              <a:solidFill>
                <a:srgbClr val="29AAE1"/>
              </a:solidFill>
            </a:ln>
          </p:spPr>
          <p:style>
            <a:lnRef idx="2">
              <a:schemeClr val="accent1">
                <a:shade val="50000"/>
              </a:schemeClr>
            </a:lnRef>
            <a:fillRef idx="1">
              <a:schemeClr val="accent1"/>
            </a:fillRef>
            <a:effectRef idx="0">
              <a:schemeClr val="accent1"/>
            </a:effectRef>
            <a:fontRef idx="minor">
              <a:schemeClr val="lt1"/>
            </a:fontRef>
          </p:style>
          <p:txBody>
            <a:bodyPr lIns="900000" rtlCol="0" anchor="ctr"/>
            <a:lstStyle/>
            <a:p>
              <a:r>
                <a:rPr lang="en-US" dirty="0">
                  <a:latin typeface="Arial Nova Light" panose="020B0304020202020204" pitchFamily="34" charset="0"/>
                </a:rPr>
                <a:t>Improving arrangements for intake and referral</a:t>
              </a:r>
            </a:p>
          </p:txBody>
        </p:sp>
        <p:sp>
          <p:nvSpPr>
            <p:cNvPr id="10" name="Oval 9">
              <a:extLst>
                <a:ext uri="{FF2B5EF4-FFF2-40B4-BE49-F238E27FC236}">
                  <a16:creationId xmlns:a16="http://schemas.microsoft.com/office/drawing/2014/main" id="{90DEF4C5-450F-42FF-BC41-5020F2C574C3}"/>
                </a:ext>
              </a:extLst>
            </p:cNvPr>
            <p:cNvSpPr/>
            <p:nvPr/>
          </p:nvSpPr>
          <p:spPr>
            <a:xfrm>
              <a:off x="2139884" y="3362833"/>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rgbClr val="29AAE1"/>
                  </a:solidFill>
                  <a:latin typeface="Arial Nova Light" panose="020B0304020202020204" pitchFamily="34" charset="0"/>
                </a:rPr>
                <a:t>2</a:t>
              </a:r>
              <a:endParaRPr lang="en-US" sz="2000" b="1" dirty="0">
                <a:solidFill>
                  <a:srgbClr val="29AAE1"/>
                </a:solidFill>
                <a:latin typeface="Arial Nova Light" panose="020B0304020202020204" pitchFamily="34" charset="0"/>
              </a:endParaRPr>
            </a:p>
          </p:txBody>
        </p:sp>
      </p:grpSp>
    </p:spTree>
    <p:extLst>
      <p:ext uri="{BB962C8B-B14F-4D97-AF65-F5344CB8AC3E}">
        <p14:creationId xmlns:p14="http://schemas.microsoft.com/office/powerpoint/2010/main" val="819141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F643D-4271-4F20-B554-F3E4291C4E54}"/>
              </a:ext>
            </a:extLst>
          </p:cNvPr>
          <p:cNvSpPr>
            <a:spLocks noGrp="1"/>
          </p:cNvSpPr>
          <p:nvPr>
            <p:ph type="title"/>
          </p:nvPr>
        </p:nvSpPr>
        <p:spPr/>
        <p:txBody>
          <a:bodyPr/>
          <a:lstStyle/>
          <a:p>
            <a:r>
              <a:rPr lang="en-AU" dirty="0"/>
              <a:t>7. Challenges to be tackled when designing a future program</a:t>
            </a:r>
            <a:endParaRPr lang="en-US" dirty="0"/>
          </a:p>
        </p:txBody>
      </p:sp>
      <p:sp>
        <p:nvSpPr>
          <p:cNvPr id="3" name="Content Placeholder 2">
            <a:extLst>
              <a:ext uri="{FF2B5EF4-FFF2-40B4-BE49-F238E27FC236}">
                <a16:creationId xmlns:a16="http://schemas.microsoft.com/office/drawing/2014/main" id="{6A3FCCA0-6A61-46AC-98A2-793D1117453A}"/>
              </a:ext>
            </a:extLst>
          </p:cNvPr>
          <p:cNvSpPr>
            <a:spLocks noGrp="1"/>
          </p:cNvSpPr>
          <p:nvPr>
            <p:ph idx="1"/>
          </p:nvPr>
        </p:nvSpPr>
        <p:spPr/>
        <p:txBody>
          <a:bodyPr>
            <a:noAutofit/>
          </a:bodyPr>
          <a:lstStyle/>
          <a:p>
            <a:pPr marL="0" indent="0">
              <a:buNone/>
            </a:pPr>
            <a:r>
              <a:rPr lang="en-AU" dirty="0"/>
              <a:t>There is a clear need to invest resources and effort in building awareness of the services that are available under the CASP across the </a:t>
            </a:r>
            <a:br>
              <a:rPr lang="en-AU" dirty="0"/>
            </a:br>
            <a:r>
              <a:rPr lang="en-AU" dirty="0"/>
              <a:t>ACT health system and wider community. </a:t>
            </a:r>
          </a:p>
          <a:p>
            <a:pPr marL="0" indent="0">
              <a:buNone/>
            </a:pPr>
            <a:r>
              <a:rPr lang="en-AU" dirty="0"/>
              <a:t>It is important that people requiring help can find the support they need. This doesn’t necessarily mean the people, or those referring them, need to know about the CASP specifically, but they do need to be able to find these supports when and where they are required.</a:t>
            </a:r>
          </a:p>
          <a:p>
            <a:pPr marL="0" indent="0">
              <a:buNone/>
            </a:pPr>
            <a:r>
              <a:rPr lang="en-AU" dirty="0"/>
              <a:t>Stakeholder consultations identified a common view that there are significant gaps in awareness about the CASP and the services it can provide eligible clients. Specific parts of the ACT health system, such as general practitioners, allied health professionals, parts of the hospital network and other ACT Health Directorate programs and staff were highlighted as having limited awareness of the CASP, its services and how they can be accessed. In addition, some CASP providers indicated there would be benefit in trying to raise awareness of the program and its services generally across the ACT community.</a:t>
            </a:r>
          </a:p>
          <a:p>
            <a:pPr marL="0" indent="0">
              <a:buNone/>
            </a:pPr>
            <a:r>
              <a:rPr lang="en-AU" dirty="0"/>
              <a:t>Discussions with CASP providers indicated they each have different capacity to proactively promote the services they can provide using CASP funding. While providers are not explicitly funded to promote the program’s services, larger providers appear to have access to resources and capacity to proactively engage with potential referrers, such as ACT hospitals, to inform them about available services. </a:t>
            </a:r>
          </a:p>
          <a:p>
            <a:pPr marL="0" indent="0">
              <a:buNone/>
            </a:pPr>
            <a:r>
              <a:rPr lang="en-AU" dirty="0"/>
              <a:t>These efforts appear to lead to a stronger pipeline of referrals from these areas of the health system, with hospital staff indicating they will typically make referrals to the organisations they know rather than looking for available service providers from the CASP network.</a:t>
            </a:r>
          </a:p>
          <a:p>
            <a:pPr marL="0" indent="0">
              <a:buNone/>
            </a:pPr>
            <a:r>
              <a:rPr lang="en-AU" dirty="0"/>
              <a:t>A question was posed in consultations about whether promotion of the program was best led by the ACT Health Directorate, individual providers or some combination of both. It was suggested in some discussions that if this was left to individual providers then it would be difficult to build awareness of CASP services above current levels.</a:t>
            </a:r>
            <a:endParaRPr lang="en-GB" dirty="0">
              <a:solidFill>
                <a:srgbClr val="FF0000"/>
              </a:solidFill>
            </a:endParaRPr>
          </a:p>
          <a:p>
            <a:pPr marL="0" indent="0">
              <a:buNone/>
            </a:pPr>
            <a:endParaRPr lang="en-US" dirty="0"/>
          </a:p>
        </p:txBody>
      </p:sp>
      <p:sp>
        <p:nvSpPr>
          <p:cNvPr id="4" name="Slide Number Placeholder 3">
            <a:extLst>
              <a:ext uri="{FF2B5EF4-FFF2-40B4-BE49-F238E27FC236}">
                <a16:creationId xmlns:a16="http://schemas.microsoft.com/office/drawing/2014/main" id="{005CE834-815D-4544-80B5-D687F6C1717B}"/>
              </a:ext>
            </a:extLst>
          </p:cNvPr>
          <p:cNvSpPr>
            <a:spLocks noGrp="1"/>
          </p:cNvSpPr>
          <p:nvPr>
            <p:ph type="sldNum" sz="quarter" idx="12"/>
          </p:nvPr>
        </p:nvSpPr>
        <p:spPr/>
        <p:txBody>
          <a:bodyPr/>
          <a:lstStyle/>
          <a:p>
            <a:fld id="{76D07C32-C9EA-42AD-AEC0-DB5F495AE52E}" type="slidenum">
              <a:rPr lang="en-US" smtClean="0"/>
              <a:t>48</a:t>
            </a:fld>
            <a:endParaRPr lang="en-US" dirty="0"/>
          </a:p>
        </p:txBody>
      </p:sp>
      <p:grpSp>
        <p:nvGrpSpPr>
          <p:cNvPr id="8" name="Group 7">
            <a:extLst>
              <a:ext uri="{FF2B5EF4-FFF2-40B4-BE49-F238E27FC236}">
                <a16:creationId xmlns:a16="http://schemas.microsoft.com/office/drawing/2014/main" id="{DA5E8F3B-BDAE-4534-A152-CEF6AA68D0E2}"/>
              </a:ext>
            </a:extLst>
          </p:cNvPr>
          <p:cNvGrpSpPr/>
          <p:nvPr/>
        </p:nvGrpSpPr>
        <p:grpSpPr>
          <a:xfrm>
            <a:off x="838200" y="938440"/>
            <a:ext cx="10515600" cy="762000"/>
            <a:chOff x="1985962" y="3275519"/>
            <a:chExt cx="10515600" cy="762000"/>
          </a:xfrm>
        </p:grpSpPr>
        <p:sp>
          <p:nvSpPr>
            <p:cNvPr id="9" name="Rectangle 8">
              <a:extLst>
                <a:ext uri="{FF2B5EF4-FFF2-40B4-BE49-F238E27FC236}">
                  <a16:creationId xmlns:a16="http://schemas.microsoft.com/office/drawing/2014/main" id="{C0D9A2AA-EA1F-4B2C-BA18-44D950A2BB22}"/>
                </a:ext>
              </a:extLst>
            </p:cNvPr>
            <p:cNvSpPr/>
            <p:nvPr/>
          </p:nvSpPr>
          <p:spPr>
            <a:xfrm>
              <a:off x="1985962" y="3275519"/>
              <a:ext cx="10515600" cy="762000"/>
            </a:xfrm>
            <a:prstGeom prst="rect">
              <a:avLst/>
            </a:prstGeom>
            <a:solidFill>
              <a:srgbClr val="29AAE1"/>
            </a:solidFill>
            <a:ln>
              <a:solidFill>
                <a:srgbClr val="29AAE1"/>
              </a:solidFill>
            </a:ln>
          </p:spPr>
          <p:style>
            <a:lnRef idx="2">
              <a:schemeClr val="accent1">
                <a:shade val="50000"/>
              </a:schemeClr>
            </a:lnRef>
            <a:fillRef idx="1">
              <a:schemeClr val="accent1"/>
            </a:fillRef>
            <a:effectRef idx="0">
              <a:schemeClr val="accent1"/>
            </a:effectRef>
            <a:fontRef idx="minor">
              <a:schemeClr val="lt1"/>
            </a:fontRef>
          </p:style>
          <p:txBody>
            <a:bodyPr lIns="900000" rtlCol="0" anchor="ctr"/>
            <a:lstStyle/>
            <a:p>
              <a:r>
                <a:rPr lang="en-US" dirty="0">
                  <a:latin typeface="Arial Nova Light" panose="020B0304020202020204" pitchFamily="34" charset="0"/>
                </a:rPr>
                <a:t>Improving awareness of available supports</a:t>
              </a:r>
            </a:p>
          </p:txBody>
        </p:sp>
        <p:sp>
          <p:nvSpPr>
            <p:cNvPr id="10" name="Oval 9">
              <a:extLst>
                <a:ext uri="{FF2B5EF4-FFF2-40B4-BE49-F238E27FC236}">
                  <a16:creationId xmlns:a16="http://schemas.microsoft.com/office/drawing/2014/main" id="{57B797EB-1DDE-48E7-85CE-2AD44234E2D8}"/>
                </a:ext>
              </a:extLst>
            </p:cNvPr>
            <p:cNvSpPr/>
            <p:nvPr/>
          </p:nvSpPr>
          <p:spPr>
            <a:xfrm>
              <a:off x="2139884" y="3362833"/>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rgbClr val="29AAE1"/>
                  </a:solidFill>
                  <a:latin typeface="Arial Nova Light" panose="020B0304020202020204" pitchFamily="34" charset="0"/>
                </a:rPr>
                <a:t>3</a:t>
              </a:r>
              <a:endParaRPr lang="en-US" sz="2000" b="1" dirty="0">
                <a:solidFill>
                  <a:srgbClr val="29AAE1"/>
                </a:solidFill>
                <a:latin typeface="Arial Nova Light" panose="020B0304020202020204" pitchFamily="34" charset="0"/>
              </a:endParaRPr>
            </a:p>
          </p:txBody>
        </p:sp>
      </p:grpSp>
    </p:spTree>
    <p:extLst>
      <p:ext uri="{BB962C8B-B14F-4D97-AF65-F5344CB8AC3E}">
        <p14:creationId xmlns:p14="http://schemas.microsoft.com/office/powerpoint/2010/main" val="294766923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9769454B-3C01-4D0C-BBEE-E92DA6642770}"/>
              </a:ext>
            </a:extLst>
          </p:cNvPr>
          <p:cNvSpPr/>
          <p:nvPr/>
        </p:nvSpPr>
        <p:spPr>
          <a:xfrm>
            <a:off x="838200" y="1800518"/>
            <a:ext cx="10515600" cy="952109"/>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A2F643D-4271-4F20-B554-F3E4291C4E54}"/>
              </a:ext>
            </a:extLst>
          </p:cNvPr>
          <p:cNvSpPr>
            <a:spLocks noGrp="1"/>
          </p:cNvSpPr>
          <p:nvPr>
            <p:ph type="title"/>
          </p:nvPr>
        </p:nvSpPr>
        <p:spPr/>
        <p:txBody>
          <a:bodyPr/>
          <a:lstStyle/>
          <a:p>
            <a:r>
              <a:rPr lang="en-AU" dirty="0"/>
              <a:t>7. Challenges to be tackled when designing a future program</a:t>
            </a:r>
            <a:endParaRPr lang="en-US" dirty="0"/>
          </a:p>
        </p:txBody>
      </p:sp>
      <p:sp>
        <p:nvSpPr>
          <p:cNvPr id="3" name="Content Placeholder 2">
            <a:extLst>
              <a:ext uri="{FF2B5EF4-FFF2-40B4-BE49-F238E27FC236}">
                <a16:creationId xmlns:a16="http://schemas.microsoft.com/office/drawing/2014/main" id="{6A3FCCA0-6A61-46AC-98A2-793D1117453A}"/>
              </a:ext>
            </a:extLst>
          </p:cNvPr>
          <p:cNvSpPr>
            <a:spLocks noGrp="1"/>
          </p:cNvSpPr>
          <p:nvPr>
            <p:ph idx="1"/>
          </p:nvPr>
        </p:nvSpPr>
        <p:spPr/>
        <p:txBody>
          <a:bodyPr>
            <a:noAutofit/>
          </a:bodyPr>
          <a:lstStyle/>
          <a:p>
            <a:pPr marL="0" indent="0">
              <a:buNone/>
            </a:pPr>
            <a:r>
              <a:rPr lang="en-AU" b="1" dirty="0"/>
              <a:t>Recommendation 3.1</a:t>
            </a:r>
          </a:p>
          <a:p>
            <a:pPr marL="0" indent="0">
              <a:buNone/>
            </a:pPr>
            <a:r>
              <a:rPr lang="en-AU" dirty="0"/>
              <a:t>Future program funds should be dedicated to joint efforts between the ACT Health Directorate and service providers to better promote the services and supports that are available and how these can be accessed.</a:t>
            </a:r>
          </a:p>
          <a:p>
            <a:pPr marL="0" indent="0">
              <a:buNone/>
            </a:pPr>
            <a:endParaRPr lang="en-AU" sz="600" dirty="0"/>
          </a:p>
          <a:p>
            <a:pPr marL="0" indent="0">
              <a:buNone/>
            </a:pPr>
            <a:r>
              <a:rPr lang="en-AU" dirty="0"/>
              <a:t>Opportunities to apply program funds to better promote available services and how they can be accessed are proposed below.</a:t>
            </a:r>
          </a:p>
          <a:p>
            <a:endParaRPr lang="en-AU" sz="600" dirty="0"/>
          </a:p>
          <a:p>
            <a:r>
              <a:rPr lang="en-AU" dirty="0"/>
              <a:t>Engagement of a full time </a:t>
            </a:r>
            <a:r>
              <a:rPr lang="en-AU" b="1" dirty="0"/>
              <a:t>Community Outreach Officer </a:t>
            </a:r>
            <a:r>
              <a:rPr lang="en-AU" dirty="0"/>
              <a:t>to promote the services that are available and how they can be accessed.</a:t>
            </a:r>
          </a:p>
          <a:p>
            <a:pPr lvl="1"/>
            <a:r>
              <a:rPr lang="en-AU" dirty="0"/>
              <a:t>This role should engage stakeholders across the ACT health system and its key referral points (as well as more broadly) and look to foster relationships and strengthen referral pathways. </a:t>
            </a:r>
          </a:p>
          <a:p>
            <a:pPr lvl="1"/>
            <a:r>
              <a:rPr lang="en-AU" dirty="0"/>
              <a:t>The role could seek to build better pathways with mental health programs and providers.</a:t>
            </a:r>
          </a:p>
          <a:p>
            <a:pPr lvl="1"/>
            <a:r>
              <a:rPr lang="en-AU" dirty="0"/>
              <a:t>The role can invest time in understanding and engaging with vulnerable cohorts who are less likely to engage with CASP</a:t>
            </a:r>
          </a:p>
          <a:p>
            <a:pPr lvl="1"/>
            <a:r>
              <a:rPr lang="en-AU" dirty="0"/>
              <a:t>The role could be located within the ACT Health Directorate or contracted from elsewhere in the sector.</a:t>
            </a:r>
          </a:p>
          <a:p>
            <a:pPr lvl="1"/>
            <a:r>
              <a:rPr lang="en-AU" dirty="0"/>
              <a:t>The role would require strong stakeholder engagement and communication skills.</a:t>
            </a:r>
          </a:p>
          <a:p>
            <a:pPr lvl="1"/>
            <a:r>
              <a:rPr lang="en-AU" dirty="0"/>
              <a:t>The role would work closely with funded service providers to promote available services and communicate the potential benefits, using case studies where appropriate.</a:t>
            </a:r>
          </a:p>
          <a:p>
            <a:pPr marL="0" indent="0">
              <a:buNone/>
            </a:pPr>
            <a:endParaRPr lang="en-AU" dirty="0">
              <a:solidFill>
                <a:srgbClr val="FF0000"/>
              </a:solidFill>
            </a:endParaRPr>
          </a:p>
        </p:txBody>
      </p:sp>
      <p:sp>
        <p:nvSpPr>
          <p:cNvPr id="4" name="Slide Number Placeholder 3">
            <a:extLst>
              <a:ext uri="{FF2B5EF4-FFF2-40B4-BE49-F238E27FC236}">
                <a16:creationId xmlns:a16="http://schemas.microsoft.com/office/drawing/2014/main" id="{005CE834-815D-4544-80B5-D687F6C1717B}"/>
              </a:ext>
            </a:extLst>
          </p:cNvPr>
          <p:cNvSpPr>
            <a:spLocks noGrp="1"/>
          </p:cNvSpPr>
          <p:nvPr>
            <p:ph type="sldNum" sz="quarter" idx="12"/>
          </p:nvPr>
        </p:nvSpPr>
        <p:spPr/>
        <p:txBody>
          <a:bodyPr/>
          <a:lstStyle/>
          <a:p>
            <a:fld id="{76D07C32-C9EA-42AD-AEC0-DB5F495AE52E}" type="slidenum">
              <a:rPr lang="en-US" smtClean="0"/>
              <a:t>49</a:t>
            </a:fld>
            <a:endParaRPr lang="en-US" dirty="0"/>
          </a:p>
        </p:txBody>
      </p:sp>
      <p:grpSp>
        <p:nvGrpSpPr>
          <p:cNvPr id="8" name="Group 7">
            <a:extLst>
              <a:ext uri="{FF2B5EF4-FFF2-40B4-BE49-F238E27FC236}">
                <a16:creationId xmlns:a16="http://schemas.microsoft.com/office/drawing/2014/main" id="{DA5E8F3B-BDAE-4534-A152-CEF6AA68D0E2}"/>
              </a:ext>
            </a:extLst>
          </p:cNvPr>
          <p:cNvGrpSpPr/>
          <p:nvPr/>
        </p:nvGrpSpPr>
        <p:grpSpPr>
          <a:xfrm>
            <a:off x="838200" y="938440"/>
            <a:ext cx="10515600" cy="762000"/>
            <a:chOff x="1985962" y="3275519"/>
            <a:chExt cx="10515600" cy="762000"/>
          </a:xfrm>
        </p:grpSpPr>
        <p:sp>
          <p:nvSpPr>
            <p:cNvPr id="9" name="Rectangle 8">
              <a:extLst>
                <a:ext uri="{FF2B5EF4-FFF2-40B4-BE49-F238E27FC236}">
                  <a16:creationId xmlns:a16="http://schemas.microsoft.com/office/drawing/2014/main" id="{C0D9A2AA-EA1F-4B2C-BA18-44D950A2BB22}"/>
                </a:ext>
              </a:extLst>
            </p:cNvPr>
            <p:cNvSpPr/>
            <p:nvPr/>
          </p:nvSpPr>
          <p:spPr>
            <a:xfrm>
              <a:off x="1985962" y="3275519"/>
              <a:ext cx="10515600" cy="762000"/>
            </a:xfrm>
            <a:prstGeom prst="rect">
              <a:avLst/>
            </a:prstGeom>
            <a:solidFill>
              <a:srgbClr val="29AAE1"/>
            </a:solidFill>
            <a:ln>
              <a:solidFill>
                <a:srgbClr val="29AAE1"/>
              </a:solidFill>
            </a:ln>
          </p:spPr>
          <p:style>
            <a:lnRef idx="2">
              <a:schemeClr val="accent1">
                <a:shade val="50000"/>
              </a:schemeClr>
            </a:lnRef>
            <a:fillRef idx="1">
              <a:schemeClr val="accent1"/>
            </a:fillRef>
            <a:effectRef idx="0">
              <a:schemeClr val="accent1"/>
            </a:effectRef>
            <a:fontRef idx="minor">
              <a:schemeClr val="lt1"/>
            </a:fontRef>
          </p:style>
          <p:txBody>
            <a:bodyPr lIns="900000" rtlCol="0" anchor="ctr"/>
            <a:lstStyle/>
            <a:p>
              <a:r>
                <a:rPr lang="en-US" dirty="0">
                  <a:latin typeface="Arial Nova Light" panose="020B0304020202020204" pitchFamily="34" charset="0"/>
                </a:rPr>
                <a:t>Improving awareness of available supports</a:t>
              </a:r>
            </a:p>
          </p:txBody>
        </p:sp>
        <p:sp>
          <p:nvSpPr>
            <p:cNvPr id="10" name="Oval 9">
              <a:extLst>
                <a:ext uri="{FF2B5EF4-FFF2-40B4-BE49-F238E27FC236}">
                  <a16:creationId xmlns:a16="http://schemas.microsoft.com/office/drawing/2014/main" id="{57B797EB-1DDE-48E7-85CE-2AD44234E2D8}"/>
                </a:ext>
              </a:extLst>
            </p:cNvPr>
            <p:cNvSpPr/>
            <p:nvPr/>
          </p:nvSpPr>
          <p:spPr>
            <a:xfrm>
              <a:off x="2139884" y="3362833"/>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rgbClr val="29AAE1"/>
                  </a:solidFill>
                  <a:latin typeface="Arial Nova Light" panose="020B0304020202020204" pitchFamily="34" charset="0"/>
                </a:rPr>
                <a:t>3</a:t>
              </a:r>
              <a:endParaRPr lang="en-US" sz="2000" b="1" dirty="0">
                <a:solidFill>
                  <a:srgbClr val="29AAE1"/>
                </a:solidFill>
                <a:latin typeface="Arial Nova Light" panose="020B0304020202020204" pitchFamily="34" charset="0"/>
              </a:endParaRPr>
            </a:p>
          </p:txBody>
        </p:sp>
      </p:grpSp>
    </p:spTree>
    <p:extLst>
      <p:ext uri="{BB962C8B-B14F-4D97-AF65-F5344CB8AC3E}">
        <p14:creationId xmlns:p14="http://schemas.microsoft.com/office/powerpoint/2010/main" val="1386819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BE45B-4AF5-44C0-AAEB-E5C8F628C297}"/>
              </a:ext>
            </a:extLst>
          </p:cNvPr>
          <p:cNvSpPr>
            <a:spLocks noGrp="1"/>
          </p:cNvSpPr>
          <p:nvPr>
            <p:ph type="title"/>
          </p:nvPr>
        </p:nvSpPr>
        <p:spPr/>
        <p:txBody>
          <a:bodyPr/>
          <a:lstStyle/>
          <a:p>
            <a:r>
              <a:rPr lang="en-AU" dirty="0"/>
              <a:t>2. CASP supports people with a variety of needs across the ACT</a:t>
            </a:r>
            <a:endParaRPr lang="en-US" dirty="0"/>
          </a:p>
        </p:txBody>
      </p:sp>
      <p:sp>
        <p:nvSpPr>
          <p:cNvPr id="3" name="Content Placeholder 2">
            <a:extLst>
              <a:ext uri="{FF2B5EF4-FFF2-40B4-BE49-F238E27FC236}">
                <a16:creationId xmlns:a16="http://schemas.microsoft.com/office/drawing/2014/main" id="{DFE47A50-81F5-4E18-9541-3EDE648A22FB}"/>
              </a:ext>
            </a:extLst>
          </p:cNvPr>
          <p:cNvSpPr>
            <a:spLocks noGrp="1"/>
          </p:cNvSpPr>
          <p:nvPr>
            <p:ph idx="1"/>
          </p:nvPr>
        </p:nvSpPr>
        <p:spPr>
          <a:xfrm>
            <a:off x="4251488" y="1825625"/>
            <a:ext cx="6959437" cy="4351338"/>
          </a:xfrm>
        </p:spPr>
        <p:txBody>
          <a:bodyPr>
            <a:noAutofit/>
          </a:bodyPr>
          <a:lstStyle/>
          <a:p>
            <a:pPr marL="0" indent="0">
              <a:lnSpc>
                <a:spcPct val="100000"/>
              </a:lnSpc>
              <a:buNone/>
            </a:pPr>
            <a:r>
              <a:rPr lang="en-GB" dirty="0"/>
              <a:t>The CASP was developed in 2015-16 in response to the establishment of the National Disability Insurance Scheme (NDIS) and replaced the ACT Government’s Home and Community Care Program. </a:t>
            </a:r>
          </a:p>
          <a:p>
            <a:pPr marL="0" indent="0">
              <a:lnSpc>
                <a:spcPct val="100000"/>
              </a:lnSpc>
              <a:buNone/>
            </a:pPr>
            <a:r>
              <a:rPr lang="en-GB" dirty="0"/>
              <a:t>The program aims to provide eligible individuals and their carers with support if they are finding daily living activities difficult due to a health issue. </a:t>
            </a:r>
          </a:p>
          <a:p>
            <a:pPr marL="0" indent="0">
              <a:lnSpc>
                <a:spcPct val="100000"/>
              </a:lnSpc>
              <a:buNone/>
            </a:pPr>
            <a:r>
              <a:rPr lang="en-GB" dirty="0"/>
              <a:t>The intent of the program is to support individuals with health issues that come and go (i.e. that are episodic) or short-term in nature.</a:t>
            </a:r>
          </a:p>
          <a:p>
            <a:pPr marL="0" indent="0">
              <a:lnSpc>
                <a:spcPct val="100000"/>
              </a:lnSpc>
              <a:buNone/>
            </a:pPr>
            <a:r>
              <a:rPr lang="en-GB" dirty="0"/>
              <a:t>The CASP is not intended to provide long-term, high-level care or specialist mental health services.</a:t>
            </a:r>
          </a:p>
          <a:p>
            <a:pPr marL="0" indent="0">
              <a:lnSpc>
                <a:spcPct val="100000"/>
              </a:lnSpc>
              <a:buNone/>
            </a:pPr>
            <a:r>
              <a:rPr lang="en-GB" dirty="0"/>
              <a:t>CASP focuses on achieving the following outcomes for eligible people: </a:t>
            </a:r>
          </a:p>
          <a:p>
            <a:pPr>
              <a:lnSpc>
                <a:spcPct val="100000"/>
              </a:lnSpc>
            </a:pPr>
            <a:r>
              <a:rPr lang="en-GB" dirty="0"/>
              <a:t>meeting their needs by providing a range of support services to assist their health and wellbeing</a:t>
            </a:r>
          </a:p>
          <a:p>
            <a:pPr>
              <a:lnSpc>
                <a:spcPct val="100000"/>
              </a:lnSpc>
            </a:pPr>
            <a:r>
              <a:rPr lang="en-GB" dirty="0"/>
              <a:t>providing support services that increase their independence and allow them to be a part of our community, and </a:t>
            </a:r>
          </a:p>
          <a:p>
            <a:pPr>
              <a:lnSpc>
                <a:spcPct val="100000"/>
              </a:lnSpc>
            </a:pPr>
            <a:r>
              <a:rPr lang="en-GB" dirty="0"/>
              <a:t>where possible, providing</a:t>
            </a:r>
            <a:r>
              <a:rPr lang="en-GB" dirty="0">
                <a:solidFill>
                  <a:srgbClr val="FF0000"/>
                </a:solidFill>
              </a:rPr>
              <a:t> </a:t>
            </a:r>
            <a:r>
              <a:rPr lang="en-GB" dirty="0"/>
              <a:t>services in the community or the home rather than a medical setting. </a:t>
            </a:r>
          </a:p>
          <a:p>
            <a:pPr marL="0" indent="0">
              <a:lnSpc>
                <a:spcPct val="100000"/>
              </a:lnSpc>
              <a:buNone/>
            </a:pPr>
            <a:endParaRPr lang="en-GB" dirty="0">
              <a:solidFill>
                <a:srgbClr val="FF0000"/>
              </a:solidFill>
            </a:endParaRPr>
          </a:p>
        </p:txBody>
      </p:sp>
      <p:sp>
        <p:nvSpPr>
          <p:cNvPr id="4" name="Text Placeholder 3">
            <a:extLst>
              <a:ext uri="{FF2B5EF4-FFF2-40B4-BE49-F238E27FC236}">
                <a16:creationId xmlns:a16="http://schemas.microsoft.com/office/drawing/2014/main" id="{7E885660-E176-4E04-B7D4-CF271280051A}"/>
              </a:ext>
            </a:extLst>
          </p:cNvPr>
          <p:cNvSpPr>
            <a:spLocks noGrp="1"/>
          </p:cNvSpPr>
          <p:nvPr>
            <p:ph type="body" sz="quarter" idx="13"/>
          </p:nvPr>
        </p:nvSpPr>
        <p:spPr/>
        <p:txBody>
          <a:bodyPr/>
          <a:lstStyle/>
          <a:p>
            <a:r>
              <a:rPr lang="en-AU" dirty="0"/>
              <a:t>The program aims to support health and wellbeing and increase independence</a:t>
            </a:r>
            <a:endParaRPr lang="en-US" dirty="0"/>
          </a:p>
        </p:txBody>
      </p:sp>
      <p:sp>
        <p:nvSpPr>
          <p:cNvPr id="5" name="Slide Number Placeholder 4">
            <a:extLst>
              <a:ext uri="{FF2B5EF4-FFF2-40B4-BE49-F238E27FC236}">
                <a16:creationId xmlns:a16="http://schemas.microsoft.com/office/drawing/2014/main" id="{91DDA9F6-8A1E-41F4-BA6B-DA92B1D6775B}"/>
              </a:ext>
            </a:extLst>
          </p:cNvPr>
          <p:cNvSpPr>
            <a:spLocks noGrp="1"/>
          </p:cNvSpPr>
          <p:nvPr>
            <p:ph type="sldNum" sz="quarter" idx="12"/>
          </p:nvPr>
        </p:nvSpPr>
        <p:spPr/>
        <p:txBody>
          <a:bodyPr/>
          <a:lstStyle/>
          <a:p>
            <a:fld id="{76D07C32-C9EA-42AD-AEC0-DB5F495AE52E}" type="slidenum">
              <a:rPr lang="en-US" smtClean="0"/>
              <a:t>5</a:t>
            </a:fld>
            <a:endParaRPr lang="en-US" dirty="0"/>
          </a:p>
        </p:txBody>
      </p:sp>
      <p:sp>
        <p:nvSpPr>
          <p:cNvPr id="6" name="Rectangle 5">
            <a:extLst>
              <a:ext uri="{FF2B5EF4-FFF2-40B4-BE49-F238E27FC236}">
                <a16:creationId xmlns:a16="http://schemas.microsoft.com/office/drawing/2014/main" id="{414F3F09-9BB3-4EBF-8784-9EA17EEC9C44}"/>
              </a:ext>
            </a:extLst>
          </p:cNvPr>
          <p:cNvSpPr/>
          <p:nvPr/>
        </p:nvSpPr>
        <p:spPr>
          <a:xfrm>
            <a:off x="838200" y="1884777"/>
            <a:ext cx="3205900" cy="4270342"/>
          </a:xfrm>
          <a:prstGeom prst="rect">
            <a:avLst/>
          </a:prstGeom>
          <a:solidFill>
            <a:srgbClr val="29AA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latin typeface="Arial Nova Light" panose="020B0304020202020204" pitchFamily="34" charset="0"/>
              </a:rPr>
              <a:t>The Community Assistance &amp; Support Program (CASP) aims to enhance your health and wellbeing, and facilitate your independence and participation in the community.</a:t>
            </a:r>
          </a:p>
          <a:p>
            <a:endParaRPr lang="en-GB" dirty="0">
              <a:latin typeface="Arial Nova Light" panose="020B0304020202020204" pitchFamily="34" charset="0"/>
            </a:endParaRPr>
          </a:p>
          <a:p>
            <a:r>
              <a:rPr lang="en-GB" sz="1200" dirty="0">
                <a:latin typeface="Arial Nova Light" panose="020B0304020202020204" pitchFamily="34" charset="0"/>
              </a:rPr>
              <a:t>Source:</a:t>
            </a:r>
            <a:br>
              <a:rPr lang="en-GB" sz="1200" dirty="0">
                <a:latin typeface="Arial Nova Light" panose="020B0304020202020204" pitchFamily="34" charset="0"/>
              </a:rPr>
            </a:br>
            <a:r>
              <a:rPr lang="en-GB" sz="1200" dirty="0">
                <a:latin typeface="Arial Nova Light" panose="020B0304020202020204" pitchFamily="34" charset="0"/>
              </a:rPr>
              <a:t>ACT Health Directorate website </a:t>
            </a:r>
          </a:p>
        </p:txBody>
      </p:sp>
    </p:spTree>
    <p:extLst>
      <p:ext uri="{BB962C8B-B14F-4D97-AF65-F5344CB8AC3E}">
        <p14:creationId xmlns:p14="http://schemas.microsoft.com/office/powerpoint/2010/main" val="295192991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F643D-4271-4F20-B554-F3E4291C4E54}"/>
              </a:ext>
            </a:extLst>
          </p:cNvPr>
          <p:cNvSpPr>
            <a:spLocks noGrp="1"/>
          </p:cNvSpPr>
          <p:nvPr>
            <p:ph type="title"/>
          </p:nvPr>
        </p:nvSpPr>
        <p:spPr/>
        <p:txBody>
          <a:bodyPr/>
          <a:lstStyle/>
          <a:p>
            <a:r>
              <a:rPr lang="en-AU" dirty="0"/>
              <a:t>7. Challenges to be tackled when designing a future program</a:t>
            </a:r>
            <a:endParaRPr lang="en-US" dirty="0"/>
          </a:p>
        </p:txBody>
      </p:sp>
      <p:sp>
        <p:nvSpPr>
          <p:cNvPr id="3" name="Content Placeholder 2">
            <a:extLst>
              <a:ext uri="{FF2B5EF4-FFF2-40B4-BE49-F238E27FC236}">
                <a16:creationId xmlns:a16="http://schemas.microsoft.com/office/drawing/2014/main" id="{6A3FCCA0-6A61-46AC-98A2-793D1117453A}"/>
              </a:ext>
            </a:extLst>
          </p:cNvPr>
          <p:cNvSpPr>
            <a:spLocks noGrp="1"/>
          </p:cNvSpPr>
          <p:nvPr>
            <p:ph idx="1"/>
          </p:nvPr>
        </p:nvSpPr>
        <p:spPr/>
        <p:txBody>
          <a:bodyPr>
            <a:noAutofit/>
          </a:bodyPr>
          <a:lstStyle/>
          <a:p>
            <a:pPr marL="0" indent="0">
              <a:buNone/>
            </a:pPr>
            <a:endParaRPr lang="en-AU" sz="600" dirty="0"/>
          </a:p>
          <a:p>
            <a:endParaRPr lang="en-AU" sz="600" dirty="0"/>
          </a:p>
          <a:p>
            <a:r>
              <a:rPr lang="en-AU" dirty="0"/>
              <a:t>A coordinated </a:t>
            </a:r>
            <a:r>
              <a:rPr lang="en-AU" b="1" dirty="0"/>
              <a:t>Stakeholder Engagement Program </a:t>
            </a:r>
            <a:r>
              <a:rPr lang="en-AU" dirty="0"/>
              <a:t>can be developed and implemented targeting key referral stakeholders across the ACT health system to promote the CASP and how clients can be referred to access services.</a:t>
            </a:r>
          </a:p>
          <a:p>
            <a:pPr marL="457200" lvl="1" indent="0">
              <a:buNone/>
            </a:pPr>
            <a:r>
              <a:rPr lang="en-AU" dirty="0"/>
              <a:t>A new CASP website (and phone line) could be the centrepiece of this engagement activity.</a:t>
            </a:r>
          </a:p>
          <a:p>
            <a:pPr marL="457200" lvl="1" indent="0">
              <a:buNone/>
            </a:pPr>
            <a:r>
              <a:rPr lang="en-AU" dirty="0"/>
              <a:t>Opportunities for engagement could include:</a:t>
            </a:r>
          </a:p>
          <a:p>
            <a:pPr lvl="1"/>
            <a:r>
              <a:rPr lang="en-AU" dirty="0"/>
              <a:t>liaison with the Capital Health Network and other professional bodies to provide target information about the CASP (or any successor program) to key referral points across the ACT health system </a:t>
            </a:r>
          </a:p>
          <a:p>
            <a:pPr lvl="2"/>
            <a:r>
              <a:rPr lang="en-AU" dirty="0"/>
              <a:t>for example, the Capital Health Network’s Health Pathways database has a Pathways Pulse and Quarterly Pathway newsletter than can be used to promote CASP once it is included in its service directory</a:t>
            </a:r>
          </a:p>
          <a:p>
            <a:pPr lvl="1"/>
            <a:r>
              <a:rPr lang="en-AU" dirty="0"/>
              <a:t>GP Liaison units at each of the hospitals that have regular newsletters and communications to the GP networks</a:t>
            </a:r>
          </a:p>
          <a:p>
            <a:pPr lvl="1"/>
            <a:r>
              <a:rPr lang="en-AU" dirty="0"/>
              <a:t>presentations to relevant forums where health professionals gather to outline the services available and how they can be accessed by clients requiring support</a:t>
            </a:r>
          </a:p>
          <a:p>
            <a:pPr lvl="1"/>
            <a:r>
              <a:rPr lang="en-AU" dirty="0"/>
              <a:t>the development of simple program flyers that can be left at GPs and allied health professionals’ offices or at community health facilities</a:t>
            </a:r>
          </a:p>
          <a:p>
            <a:pPr marL="457200" lvl="1" indent="0">
              <a:buNone/>
            </a:pPr>
            <a:endParaRPr lang="en-AU" dirty="0"/>
          </a:p>
          <a:p>
            <a:pPr marL="0" indent="0">
              <a:buNone/>
            </a:pPr>
            <a:endParaRPr lang="en-US" dirty="0"/>
          </a:p>
        </p:txBody>
      </p:sp>
      <p:sp>
        <p:nvSpPr>
          <p:cNvPr id="4" name="Slide Number Placeholder 3">
            <a:extLst>
              <a:ext uri="{FF2B5EF4-FFF2-40B4-BE49-F238E27FC236}">
                <a16:creationId xmlns:a16="http://schemas.microsoft.com/office/drawing/2014/main" id="{005CE834-815D-4544-80B5-D687F6C1717B}"/>
              </a:ext>
            </a:extLst>
          </p:cNvPr>
          <p:cNvSpPr>
            <a:spLocks noGrp="1"/>
          </p:cNvSpPr>
          <p:nvPr>
            <p:ph type="sldNum" sz="quarter" idx="12"/>
          </p:nvPr>
        </p:nvSpPr>
        <p:spPr/>
        <p:txBody>
          <a:bodyPr/>
          <a:lstStyle/>
          <a:p>
            <a:fld id="{76D07C32-C9EA-42AD-AEC0-DB5F495AE52E}" type="slidenum">
              <a:rPr lang="en-US" smtClean="0"/>
              <a:t>50</a:t>
            </a:fld>
            <a:endParaRPr lang="en-US" dirty="0"/>
          </a:p>
        </p:txBody>
      </p:sp>
      <p:grpSp>
        <p:nvGrpSpPr>
          <p:cNvPr id="8" name="Group 7">
            <a:extLst>
              <a:ext uri="{FF2B5EF4-FFF2-40B4-BE49-F238E27FC236}">
                <a16:creationId xmlns:a16="http://schemas.microsoft.com/office/drawing/2014/main" id="{DA5E8F3B-BDAE-4534-A152-CEF6AA68D0E2}"/>
              </a:ext>
            </a:extLst>
          </p:cNvPr>
          <p:cNvGrpSpPr/>
          <p:nvPr/>
        </p:nvGrpSpPr>
        <p:grpSpPr>
          <a:xfrm>
            <a:off x="838200" y="938440"/>
            <a:ext cx="10515600" cy="762000"/>
            <a:chOff x="1985962" y="3275519"/>
            <a:chExt cx="10515600" cy="762000"/>
          </a:xfrm>
        </p:grpSpPr>
        <p:sp>
          <p:nvSpPr>
            <p:cNvPr id="9" name="Rectangle 8">
              <a:extLst>
                <a:ext uri="{FF2B5EF4-FFF2-40B4-BE49-F238E27FC236}">
                  <a16:creationId xmlns:a16="http://schemas.microsoft.com/office/drawing/2014/main" id="{C0D9A2AA-EA1F-4B2C-BA18-44D950A2BB22}"/>
                </a:ext>
              </a:extLst>
            </p:cNvPr>
            <p:cNvSpPr/>
            <p:nvPr/>
          </p:nvSpPr>
          <p:spPr>
            <a:xfrm>
              <a:off x="1985962" y="3275519"/>
              <a:ext cx="10515600" cy="762000"/>
            </a:xfrm>
            <a:prstGeom prst="rect">
              <a:avLst/>
            </a:prstGeom>
            <a:solidFill>
              <a:srgbClr val="29AAE1"/>
            </a:solidFill>
            <a:ln>
              <a:solidFill>
                <a:srgbClr val="29AAE1"/>
              </a:solidFill>
            </a:ln>
          </p:spPr>
          <p:style>
            <a:lnRef idx="2">
              <a:schemeClr val="accent1">
                <a:shade val="50000"/>
              </a:schemeClr>
            </a:lnRef>
            <a:fillRef idx="1">
              <a:schemeClr val="accent1"/>
            </a:fillRef>
            <a:effectRef idx="0">
              <a:schemeClr val="accent1"/>
            </a:effectRef>
            <a:fontRef idx="minor">
              <a:schemeClr val="lt1"/>
            </a:fontRef>
          </p:style>
          <p:txBody>
            <a:bodyPr lIns="900000" rtlCol="0" anchor="ctr"/>
            <a:lstStyle/>
            <a:p>
              <a:r>
                <a:rPr lang="en-US" dirty="0">
                  <a:latin typeface="Arial Nova Light" panose="020B0304020202020204" pitchFamily="34" charset="0"/>
                </a:rPr>
                <a:t>Improving awareness of available supports</a:t>
              </a:r>
            </a:p>
          </p:txBody>
        </p:sp>
        <p:sp>
          <p:nvSpPr>
            <p:cNvPr id="10" name="Oval 9">
              <a:extLst>
                <a:ext uri="{FF2B5EF4-FFF2-40B4-BE49-F238E27FC236}">
                  <a16:creationId xmlns:a16="http://schemas.microsoft.com/office/drawing/2014/main" id="{57B797EB-1DDE-48E7-85CE-2AD44234E2D8}"/>
                </a:ext>
              </a:extLst>
            </p:cNvPr>
            <p:cNvSpPr/>
            <p:nvPr/>
          </p:nvSpPr>
          <p:spPr>
            <a:xfrm>
              <a:off x="2139884" y="3362833"/>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rgbClr val="29AAE1"/>
                  </a:solidFill>
                  <a:latin typeface="Arial Nova Light" panose="020B0304020202020204" pitchFamily="34" charset="0"/>
                </a:rPr>
                <a:t>3</a:t>
              </a:r>
              <a:endParaRPr lang="en-US" sz="2000" b="1" dirty="0">
                <a:solidFill>
                  <a:srgbClr val="29AAE1"/>
                </a:solidFill>
                <a:latin typeface="Arial Nova Light" panose="020B0304020202020204" pitchFamily="34" charset="0"/>
              </a:endParaRPr>
            </a:p>
          </p:txBody>
        </p:sp>
      </p:grpSp>
    </p:spTree>
    <p:extLst>
      <p:ext uri="{BB962C8B-B14F-4D97-AF65-F5344CB8AC3E}">
        <p14:creationId xmlns:p14="http://schemas.microsoft.com/office/powerpoint/2010/main" val="144937263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F643D-4271-4F20-B554-F3E4291C4E54}"/>
              </a:ext>
            </a:extLst>
          </p:cNvPr>
          <p:cNvSpPr>
            <a:spLocks noGrp="1"/>
          </p:cNvSpPr>
          <p:nvPr>
            <p:ph type="title"/>
          </p:nvPr>
        </p:nvSpPr>
        <p:spPr/>
        <p:txBody>
          <a:bodyPr/>
          <a:lstStyle/>
          <a:p>
            <a:r>
              <a:rPr lang="en-AU" dirty="0"/>
              <a:t>7. Challenges to be tackled when designing a future program</a:t>
            </a:r>
            <a:endParaRPr lang="en-US" dirty="0"/>
          </a:p>
        </p:txBody>
      </p:sp>
      <p:sp>
        <p:nvSpPr>
          <p:cNvPr id="3" name="Content Placeholder 2">
            <a:extLst>
              <a:ext uri="{FF2B5EF4-FFF2-40B4-BE49-F238E27FC236}">
                <a16:creationId xmlns:a16="http://schemas.microsoft.com/office/drawing/2014/main" id="{6A3FCCA0-6A61-46AC-98A2-793D1117453A}"/>
              </a:ext>
            </a:extLst>
          </p:cNvPr>
          <p:cNvSpPr>
            <a:spLocks noGrp="1"/>
          </p:cNvSpPr>
          <p:nvPr>
            <p:ph idx="1"/>
          </p:nvPr>
        </p:nvSpPr>
        <p:spPr/>
        <p:txBody>
          <a:bodyPr>
            <a:noAutofit/>
          </a:bodyPr>
          <a:lstStyle/>
          <a:p>
            <a:pPr marL="0" indent="0">
              <a:buNone/>
            </a:pPr>
            <a:r>
              <a:rPr lang="en-AU" dirty="0"/>
              <a:t>This review of referral pathways for the CASP has been conducted primarily using qualitative evidence from a range of discussions with stakeholders that have a connection and interest in the program.</a:t>
            </a:r>
          </a:p>
          <a:p>
            <a:pPr marL="0" indent="0">
              <a:buNone/>
            </a:pPr>
            <a:r>
              <a:rPr lang="en-AU" dirty="0"/>
              <a:t>To support this review, the ACT Health Directorate provided deidentified information on the service outputs that CASP providers are contracted to deliver under the program.</a:t>
            </a:r>
          </a:p>
          <a:p>
            <a:pPr marL="0" indent="0">
              <a:buNone/>
            </a:pPr>
            <a:r>
              <a:rPr lang="en-AU" dirty="0"/>
              <a:t>An attempt was made to collate data on the actual service outputs delivered by CASP providers (from January 2016) to inform this review but there were significant gaps in the data available. The ACT Health Directorate indicated that these gaps in data were in part a result of some CASP providers not uniformly submitting half yearly reports on their service delivery levels. </a:t>
            </a:r>
          </a:p>
          <a:p>
            <a:pPr marL="0" indent="0">
              <a:buNone/>
            </a:pPr>
            <a:r>
              <a:rPr lang="en-AU" dirty="0"/>
              <a:t>In addition, contracted service outputs (such as hours) can be grouped across service categories in individual funding agreements making it difficult to assess the exact amount of outputs contracted by service type. (However, we note this provides service flexibility.)</a:t>
            </a:r>
          </a:p>
          <a:p>
            <a:pPr marL="0" indent="0">
              <a:buNone/>
            </a:pPr>
            <a:r>
              <a:rPr lang="en-AU" dirty="0"/>
              <a:t>With the time available for this review of referral pathways, it was not considered feasible to try and work with all service providers to extract additional data on referral activity (into and between providers) for CASP funded services. The inability to access and collate reliable data limits the ability for the ACT Health Directorate and the sector to assess the full impact of the program.</a:t>
            </a:r>
          </a:p>
          <a:p>
            <a:pPr marL="0" indent="0">
              <a:buNone/>
            </a:pPr>
            <a:r>
              <a:rPr lang="en-AU" dirty="0"/>
              <a:t>In consultations, some CASP providers indicated that the reporting arrangements for CASP give them limited ability to explain the impact CASP-funded services and supports were having in the community. They indicated that a reporting framework which provided an opportunity to include case study information would help demonstrate the impact of the CASP (and that this could be used in efforts to promote and build awareness of the program with sector stakeholders.) Given the time required to develop compelling case studies this should be an optional (rather than mandatory) reporting requirement for providers.</a:t>
            </a:r>
          </a:p>
        </p:txBody>
      </p:sp>
      <p:sp>
        <p:nvSpPr>
          <p:cNvPr id="4" name="Slide Number Placeholder 3">
            <a:extLst>
              <a:ext uri="{FF2B5EF4-FFF2-40B4-BE49-F238E27FC236}">
                <a16:creationId xmlns:a16="http://schemas.microsoft.com/office/drawing/2014/main" id="{005CE834-815D-4544-80B5-D687F6C1717B}"/>
              </a:ext>
            </a:extLst>
          </p:cNvPr>
          <p:cNvSpPr>
            <a:spLocks noGrp="1"/>
          </p:cNvSpPr>
          <p:nvPr>
            <p:ph type="sldNum" sz="quarter" idx="12"/>
          </p:nvPr>
        </p:nvSpPr>
        <p:spPr/>
        <p:txBody>
          <a:bodyPr/>
          <a:lstStyle/>
          <a:p>
            <a:fld id="{76D07C32-C9EA-42AD-AEC0-DB5F495AE52E}" type="slidenum">
              <a:rPr lang="en-US" smtClean="0"/>
              <a:t>51</a:t>
            </a:fld>
            <a:endParaRPr lang="en-US" dirty="0"/>
          </a:p>
        </p:txBody>
      </p:sp>
      <p:grpSp>
        <p:nvGrpSpPr>
          <p:cNvPr id="8" name="Group 7">
            <a:extLst>
              <a:ext uri="{FF2B5EF4-FFF2-40B4-BE49-F238E27FC236}">
                <a16:creationId xmlns:a16="http://schemas.microsoft.com/office/drawing/2014/main" id="{2124C6FC-F2A7-4718-A90C-E2E09CE446A8}"/>
              </a:ext>
            </a:extLst>
          </p:cNvPr>
          <p:cNvGrpSpPr/>
          <p:nvPr/>
        </p:nvGrpSpPr>
        <p:grpSpPr>
          <a:xfrm>
            <a:off x="838200" y="945470"/>
            <a:ext cx="10515600" cy="762000"/>
            <a:chOff x="1985962" y="5218619"/>
            <a:chExt cx="10515600" cy="762000"/>
          </a:xfrm>
        </p:grpSpPr>
        <p:sp>
          <p:nvSpPr>
            <p:cNvPr id="9" name="Rectangle 8">
              <a:extLst>
                <a:ext uri="{FF2B5EF4-FFF2-40B4-BE49-F238E27FC236}">
                  <a16:creationId xmlns:a16="http://schemas.microsoft.com/office/drawing/2014/main" id="{A78200BD-DE03-49B9-8FA3-4F5CEF3C09E4}"/>
                </a:ext>
              </a:extLst>
            </p:cNvPr>
            <p:cNvSpPr/>
            <p:nvPr/>
          </p:nvSpPr>
          <p:spPr>
            <a:xfrm>
              <a:off x="1985962" y="5218619"/>
              <a:ext cx="10515600" cy="762000"/>
            </a:xfrm>
            <a:prstGeom prst="rect">
              <a:avLst/>
            </a:prstGeom>
            <a:solidFill>
              <a:srgbClr val="29AAE1"/>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900000" rtlCol="0" anchor="ctr"/>
            <a:lstStyle/>
            <a:p>
              <a:r>
                <a:rPr lang="en-US" dirty="0">
                  <a:solidFill>
                    <a:schemeClr val="bg1"/>
                  </a:solidFill>
                  <a:latin typeface="Arial Nova Light" panose="020B0304020202020204" pitchFamily="34" charset="0"/>
                </a:rPr>
                <a:t>Improving data collection and reporting</a:t>
              </a:r>
            </a:p>
          </p:txBody>
        </p:sp>
        <p:sp>
          <p:nvSpPr>
            <p:cNvPr id="10" name="Oval 9">
              <a:extLst>
                <a:ext uri="{FF2B5EF4-FFF2-40B4-BE49-F238E27FC236}">
                  <a16:creationId xmlns:a16="http://schemas.microsoft.com/office/drawing/2014/main" id="{E459D442-3441-4844-8E96-870600B963B1}"/>
                </a:ext>
              </a:extLst>
            </p:cNvPr>
            <p:cNvSpPr/>
            <p:nvPr/>
          </p:nvSpPr>
          <p:spPr>
            <a:xfrm>
              <a:off x="2139884" y="5305933"/>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rgbClr val="29AAE1"/>
                  </a:solidFill>
                  <a:latin typeface="Arial Nova Light" panose="020B0304020202020204" pitchFamily="34" charset="0"/>
                </a:rPr>
                <a:t>4</a:t>
              </a:r>
              <a:endParaRPr lang="en-US" sz="2000" b="1" dirty="0">
                <a:solidFill>
                  <a:srgbClr val="29AAE1"/>
                </a:solidFill>
                <a:latin typeface="Arial Nova Light" panose="020B0304020202020204" pitchFamily="34" charset="0"/>
              </a:endParaRPr>
            </a:p>
          </p:txBody>
        </p:sp>
      </p:grpSp>
    </p:spTree>
    <p:extLst>
      <p:ext uri="{BB962C8B-B14F-4D97-AF65-F5344CB8AC3E}">
        <p14:creationId xmlns:p14="http://schemas.microsoft.com/office/powerpoint/2010/main" val="395061979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82138AF3-D84A-44DF-BB1F-F91D9E01E29C}"/>
              </a:ext>
            </a:extLst>
          </p:cNvPr>
          <p:cNvSpPr/>
          <p:nvPr/>
        </p:nvSpPr>
        <p:spPr>
          <a:xfrm>
            <a:off x="838200" y="1989056"/>
            <a:ext cx="10515600" cy="1235246"/>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A3FCCA0-6A61-46AC-98A2-793D1117453A}"/>
              </a:ext>
            </a:extLst>
          </p:cNvPr>
          <p:cNvSpPr>
            <a:spLocks noGrp="1"/>
          </p:cNvSpPr>
          <p:nvPr>
            <p:ph idx="1"/>
          </p:nvPr>
        </p:nvSpPr>
        <p:spPr>
          <a:xfrm>
            <a:off x="838199" y="1825625"/>
            <a:ext cx="10608578" cy="4351338"/>
          </a:xfrm>
        </p:spPr>
        <p:txBody>
          <a:bodyPr/>
          <a:lstStyle/>
          <a:p>
            <a:pPr marL="0" indent="0">
              <a:buNone/>
            </a:pPr>
            <a:endParaRPr lang="en-AU" sz="700" b="1" dirty="0"/>
          </a:p>
          <a:p>
            <a:pPr marL="0" indent="0">
              <a:buNone/>
            </a:pPr>
            <a:r>
              <a:rPr lang="en-AU" b="1" dirty="0"/>
              <a:t>Recommendation 4.1</a:t>
            </a:r>
          </a:p>
          <a:p>
            <a:pPr marL="0" indent="0">
              <a:buNone/>
            </a:pPr>
            <a:r>
              <a:rPr lang="en-AU" dirty="0"/>
              <a:t>As part of the commissioning process, the ACT Health Directorate and sector stakeholders should agree to a new monitoring and evaluation framework that allows them to effectively monitor the outcomes the program is seeking to deliver based on a sound </a:t>
            </a:r>
            <a:br>
              <a:rPr lang="en-AU" dirty="0"/>
            </a:br>
            <a:r>
              <a:rPr lang="en-AU" dirty="0"/>
              <a:t>program logic.</a:t>
            </a:r>
          </a:p>
          <a:p>
            <a:pPr marL="0" indent="0">
              <a:buNone/>
            </a:pPr>
            <a:endParaRPr lang="en-AU" dirty="0"/>
          </a:p>
          <a:p>
            <a:pPr marL="0" indent="0">
              <a:buNone/>
            </a:pPr>
            <a:r>
              <a:rPr lang="en-GB" dirty="0"/>
              <a:t>A future monitoring and evaluation framework should seek to align </a:t>
            </a:r>
            <a:br>
              <a:rPr lang="en-GB" dirty="0"/>
            </a:br>
            <a:r>
              <a:rPr lang="en-GB" dirty="0"/>
              <a:t>with the relevant domains and indicators in the </a:t>
            </a:r>
            <a:br>
              <a:rPr lang="en-GB" dirty="0"/>
            </a:br>
            <a:r>
              <a:rPr lang="en-GB" dirty="0"/>
              <a:t>ACT Government’s Wellbeing Framework.</a:t>
            </a:r>
          </a:p>
          <a:p>
            <a:pPr marL="0" indent="0">
              <a:buNone/>
            </a:pPr>
            <a:r>
              <a:rPr lang="en-AU" dirty="0"/>
              <a:t>A monitoring and evaluation framework can also be designed to </a:t>
            </a:r>
            <a:br>
              <a:rPr lang="en-AU" dirty="0"/>
            </a:br>
            <a:r>
              <a:rPr lang="en-AU" dirty="0"/>
              <a:t>provide all stakeholders with greater visibility of client needs, </a:t>
            </a:r>
            <a:br>
              <a:rPr lang="en-AU" dirty="0"/>
            </a:br>
            <a:r>
              <a:rPr lang="en-AU" dirty="0"/>
              <a:t>the service and supports they are provided and how they </a:t>
            </a:r>
            <a:br>
              <a:rPr lang="en-AU" dirty="0"/>
            </a:br>
            <a:r>
              <a:rPr lang="en-AU" dirty="0"/>
              <a:t>come to access these supports and services.</a:t>
            </a:r>
            <a:r>
              <a:rPr lang="en-AU" dirty="0">
                <a:solidFill>
                  <a:srgbClr val="FF0000"/>
                </a:solidFill>
              </a:rPr>
              <a:t> </a:t>
            </a:r>
          </a:p>
          <a:p>
            <a:pPr marL="0" indent="0">
              <a:buNone/>
            </a:pPr>
            <a:r>
              <a:rPr lang="en-AU" dirty="0"/>
              <a:t>Stakeholders also expressed a strong view that case studies could </a:t>
            </a:r>
            <a:br>
              <a:rPr lang="en-AU" dirty="0"/>
            </a:br>
            <a:r>
              <a:rPr lang="en-AU" dirty="0"/>
              <a:t>be used to promote awareness of the program and the potential </a:t>
            </a:r>
            <a:br>
              <a:rPr lang="en-AU" dirty="0"/>
            </a:br>
            <a:r>
              <a:rPr lang="en-AU" dirty="0"/>
              <a:t>benefits it can provide members of the community in need.</a:t>
            </a:r>
          </a:p>
        </p:txBody>
      </p:sp>
      <p:sp>
        <p:nvSpPr>
          <p:cNvPr id="2" name="Title 1">
            <a:extLst>
              <a:ext uri="{FF2B5EF4-FFF2-40B4-BE49-F238E27FC236}">
                <a16:creationId xmlns:a16="http://schemas.microsoft.com/office/drawing/2014/main" id="{1A2F643D-4271-4F20-B554-F3E4291C4E54}"/>
              </a:ext>
            </a:extLst>
          </p:cNvPr>
          <p:cNvSpPr>
            <a:spLocks noGrp="1"/>
          </p:cNvSpPr>
          <p:nvPr>
            <p:ph type="title"/>
          </p:nvPr>
        </p:nvSpPr>
        <p:spPr/>
        <p:txBody>
          <a:bodyPr/>
          <a:lstStyle/>
          <a:p>
            <a:r>
              <a:rPr lang="en-AU" dirty="0"/>
              <a:t>7. Challenges to be tackled when designing a future program</a:t>
            </a:r>
            <a:endParaRPr lang="en-US" dirty="0"/>
          </a:p>
        </p:txBody>
      </p:sp>
      <p:sp>
        <p:nvSpPr>
          <p:cNvPr id="4" name="Slide Number Placeholder 3">
            <a:extLst>
              <a:ext uri="{FF2B5EF4-FFF2-40B4-BE49-F238E27FC236}">
                <a16:creationId xmlns:a16="http://schemas.microsoft.com/office/drawing/2014/main" id="{005CE834-815D-4544-80B5-D687F6C1717B}"/>
              </a:ext>
            </a:extLst>
          </p:cNvPr>
          <p:cNvSpPr>
            <a:spLocks noGrp="1"/>
          </p:cNvSpPr>
          <p:nvPr>
            <p:ph type="sldNum" sz="quarter" idx="12"/>
          </p:nvPr>
        </p:nvSpPr>
        <p:spPr/>
        <p:txBody>
          <a:bodyPr/>
          <a:lstStyle/>
          <a:p>
            <a:fld id="{76D07C32-C9EA-42AD-AEC0-DB5F495AE52E}" type="slidenum">
              <a:rPr lang="en-US" smtClean="0"/>
              <a:t>52</a:t>
            </a:fld>
            <a:endParaRPr lang="en-US" dirty="0"/>
          </a:p>
        </p:txBody>
      </p:sp>
      <p:grpSp>
        <p:nvGrpSpPr>
          <p:cNvPr id="8" name="Group 7">
            <a:extLst>
              <a:ext uri="{FF2B5EF4-FFF2-40B4-BE49-F238E27FC236}">
                <a16:creationId xmlns:a16="http://schemas.microsoft.com/office/drawing/2014/main" id="{2124C6FC-F2A7-4718-A90C-E2E09CE446A8}"/>
              </a:ext>
            </a:extLst>
          </p:cNvPr>
          <p:cNvGrpSpPr/>
          <p:nvPr/>
        </p:nvGrpSpPr>
        <p:grpSpPr>
          <a:xfrm>
            <a:off x="838200" y="945470"/>
            <a:ext cx="10515600" cy="762000"/>
            <a:chOff x="1985962" y="5218619"/>
            <a:chExt cx="10515600" cy="762000"/>
          </a:xfrm>
        </p:grpSpPr>
        <p:sp>
          <p:nvSpPr>
            <p:cNvPr id="9" name="Rectangle 8">
              <a:extLst>
                <a:ext uri="{FF2B5EF4-FFF2-40B4-BE49-F238E27FC236}">
                  <a16:creationId xmlns:a16="http://schemas.microsoft.com/office/drawing/2014/main" id="{A78200BD-DE03-49B9-8FA3-4F5CEF3C09E4}"/>
                </a:ext>
              </a:extLst>
            </p:cNvPr>
            <p:cNvSpPr/>
            <p:nvPr/>
          </p:nvSpPr>
          <p:spPr>
            <a:xfrm>
              <a:off x="1985962" y="5218619"/>
              <a:ext cx="10515600" cy="762000"/>
            </a:xfrm>
            <a:prstGeom prst="rect">
              <a:avLst/>
            </a:prstGeom>
            <a:solidFill>
              <a:srgbClr val="29AAE1"/>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900000" rtlCol="0" anchor="ctr"/>
            <a:lstStyle/>
            <a:p>
              <a:r>
                <a:rPr lang="en-US" dirty="0">
                  <a:latin typeface="Arial Nova Light" panose="020B0304020202020204" pitchFamily="34" charset="0"/>
                </a:rPr>
                <a:t>Improving data collection and reporting</a:t>
              </a:r>
            </a:p>
          </p:txBody>
        </p:sp>
        <p:sp>
          <p:nvSpPr>
            <p:cNvPr id="10" name="Oval 9">
              <a:extLst>
                <a:ext uri="{FF2B5EF4-FFF2-40B4-BE49-F238E27FC236}">
                  <a16:creationId xmlns:a16="http://schemas.microsoft.com/office/drawing/2014/main" id="{E459D442-3441-4844-8E96-870600B963B1}"/>
                </a:ext>
              </a:extLst>
            </p:cNvPr>
            <p:cNvSpPr/>
            <p:nvPr/>
          </p:nvSpPr>
          <p:spPr>
            <a:xfrm>
              <a:off x="2139884" y="5305933"/>
              <a:ext cx="576000" cy="57503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000" b="1" dirty="0">
                  <a:solidFill>
                    <a:srgbClr val="29AAE1"/>
                  </a:solidFill>
                  <a:latin typeface="Arial Nova Light" panose="020B0304020202020204" pitchFamily="34" charset="0"/>
                </a:rPr>
                <a:t>4</a:t>
              </a:r>
              <a:endParaRPr lang="en-US" sz="2000" b="1" dirty="0">
                <a:solidFill>
                  <a:srgbClr val="29AAE1"/>
                </a:solidFill>
                <a:latin typeface="Arial Nova Light" panose="020B0304020202020204" pitchFamily="34" charset="0"/>
              </a:endParaRPr>
            </a:p>
          </p:txBody>
        </p:sp>
      </p:grpSp>
      <p:pic>
        <p:nvPicPr>
          <p:cNvPr id="11" name="Picture 10" descr="Diagram&#10;&#10;Description automatically generated">
            <a:extLst>
              <a:ext uri="{FF2B5EF4-FFF2-40B4-BE49-F238E27FC236}">
                <a16:creationId xmlns:a16="http://schemas.microsoft.com/office/drawing/2014/main" id="{1DBBA31C-43C4-4D08-90EA-162B4EAF6D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76701" y="3224301"/>
            <a:ext cx="3659081" cy="3497175"/>
          </a:xfrm>
          <a:prstGeom prst="rect">
            <a:avLst/>
          </a:prstGeom>
        </p:spPr>
      </p:pic>
      <p:sp>
        <p:nvSpPr>
          <p:cNvPr id="12" name="TextBox 11">
            <a:extLst>
              <a:ext uri="{FF2B5EF4-FFF2-40B4-BE49-F238E27FC236}">
                <a16:creationId xmlns:a16="http://schemas.microsoft.com/office/drawing/2014/main" id="{69D6240C-EDE2-4FB0-B379-DF2A044DA3AE}"/>
              </a:ext>
            </a:extLst>
          </p:cNvPr>
          <p:cNvSpPr txBox="1"/>
          <p:nvPr/>
        </p:nvSpPr>
        <p:spPr>
          <a:xfrm>
            <a:off x="10442806" y="4652581"/>
            <a:ext cx="1003971" cy="646331"/>
          </a:xfrm>
          <a:prstGeom prst="rect">
            <a:avLst/>
          </a:prstGeom>
          <a:noFill/>
        </p:spPr>
        <p:txBody>
          <a:bodyPr wrap="square" rtlCol="0">
            <a:spAutoFit/>
          </a:bodyPr>
          <a:lstStyle/>
          <a:p>
            <a:pPr algn="ctr"/>
            <a:r>
              <a:rPr lang="en-AU" sz="1200" b="1" dirty="0">
                <a:latin typeface="Arial Nova Light" panose="020B0304020202020204" pitchFamily="34" charset="0"/>
              </a:rPr>
              <a:t>ACT</a:t>
            </a:r>
          </a:p>
          <a:p>
            <a:pPr algn="ctr"/>
            <a:r>
              <a:rPr lang="en-AU" sz="1200" b="1" dirty="0">
                <a:latin typeface="Arial Nova Light" panose="020B0304020202020204" pitchFamily="34" charset="0"/>
              </a:rPr>
              <a:t>Wellbeing</a:t>
            </a:r>
          </a:p>
          <a:p>
            <a:pPr algn="ctr"/>
            <a:r>
              <a:rPr lang="en-AU" sz="1200" b="1" dirty="0">
                <a:latin typeface="Arial Nova Light" panose="020B0304020202020204" pitchFamily="34" charset="0"/>
              </a:rPr>
              <a:t>Framework</a:t>
            </a:r>
            <a:endParaRPr lang="en-US" sz="1200" b="1" dirty="0">
              <a:latin typeface="Arial Nova Light" panose="020B0304020202020204" pitchFamily="34" charset="0"/>
            </a:endParaRPr>
          </a:p>
        </p:txBody>
      </p:sp>
    </p:spTree>
    <p:extLst>
      <p:ext uri="{BB962C8B-B14F-4D97-AF65-F5344CB8AC3E}">
        <p14:creationId xmlns:p14="http://schemas.microsoft.com/office/powerpoint/2010/main" val="352076618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EC9A844-B703-5F81-9D7B-35BC142802FB}"/>
              </a:ext>
            </a:extLst>
          </p:cNvPr>
          <p:cNvSpPr/>
          <p:nvPr/>
        </p:nvSpPr>
        <p:spPr>
          <a:xfrm>
            <a:off x="838200" y="983018"/>
            <a:ext cx="10445685" cy="5345053"/>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336FC15-39E5-43CB-A128-36C291006832}"/>
              </a:ext>
            </a:extLst>
          </p:cNvPr>
          <p:cNvSpPr>
            <a:spLocks noGrp="1"/>
          </p:cNvSpPr>
          <p:nvPr>
            <p:ph type="title"/>
          </p:nvPr>
        </p:nvSpPr>
        <p:spPr/>
        <p:txBody>
          <a:bodyPr/>
          <a:lstStyle/>
          <a:p>
            <a:r>
              <a:rPr lang="en-AU" dirty="0"/>
              <a:t>8. Summary of recommendations</a:t>
            </a:r>
            <a:endParaRPr lang="en-US" dirty="0"/>
          </a:p>
        </p:txBody>
      </p:sp>
      <p:sp>
        <p:nvSpPr>
          <p:cNvPr id="5" name="Slide Number Placeholder 4">
            <a:extLst>
              <a:ext uri="{FF2B5EF4-FFF2-40B4-BE49-F238E27FC236}">
                <a16:creationId xmlns:a16="http://schemas.microsoft.com/office/drawing/2014/main" id="{3250D909-94A5-48B1-A795-4DF13BCAFBDF}"/>
              </a:ext>
            </a:extLst>
          </p:cNvPr>
          <p:cNvSpPr>
            <a:spLocks noGrp="1"/>
          </p:cNvSpPr>
          <p:nvPr>
            <p:ph type="sldNum" sz="quarter" idx="12"/>
          </p:nvPr>
        </p:nvSpPr>
        <p:spPr/>
        <p:txBody>
          <a:bodyPr/>
          <a:lstStyle/>
          <a:p>
            <a:fld id="{76D07C32-C9EA-42AD-AEC0-DB5F495AE52E}" type="slidenum">
              <a:rPr lang="en-US" smtClean="0"/>
              <a:t>53</a:t>
            </a:fld>
            <a:endParaRPr lang="en-US" dirty="0"/>
          </a:p>
        </p:txBody>
      </p:sp>
      <p:sp>
        <p:nvSpPr>
          <p:cNvPr id="7" name="TextBox 6">
            <a:extLst>
              <a:ext uri="{FF2B5EF4-FFF2-40B4-BE49-F238E27FC236}">
                <a16:creationId xmlns:a16="http://schemas.microsoft.com/office/drawing/2014/main" id="{500827E2-EBE4-C7C6-BB64-62469BF0BEF8}"/>
              </a:ext>
            </a:extLst>
          </p:cNvPr>
          <p:cNvSpPr txBox="1"/>
          <p:nvPr/>
        </p:nvSpPr>
        <p:spPr>
          <a:xfrm>
            <a:off x="838201" y="983018"/>
            <a:ext cx="10515599" cy="5345053"/>
          </a:xfrm>
          <a:prstGeom prst="rect">
            <a:avLst/>
          </a:prstGeom>
          <a:noFill/>
        </p:spPr>
        <p:txBody>
          <a:bodyPr wrap="square">
            <a:spAutoFit/>
          </a:bodyPr>
          <a:lstStyle/>
          <a:p>
            <a:pPr defTabSz="914400">
              <a:spcBef>
                <a:spcPts val="600"/>
              </a:spcBef>
              <a:buClr>
                <a:srgbClr val="29AAE1"/>
              </a:buClr>
              <a:buSzPct val="80000"/>
              <a:defRPr/>
            </a:pPr>
            <a:r>
              <a:rPr lang="en-AU" sz="1050" b="1" dirty="0">
                <a:solidFill>
                  <a:prstClr val="black"/>
                </a:solidFill>
                <a:latin typeface="Arial Nova Light" panose="020B0304020202020204" pitchFamily="34" charset="0"/>
                <a:ea typeface="Tahoma" panose="020B0604030504040204" pitchFamily="34" charset="0"/>
                <a:cs typeface="Tahoma" panose="020B0604030504040204" pitchFamily="34" charset="0"/>
              </a:rPr>
              <a:t>Recommendation 1.1</a:t>
            </a:r>
          </a:p>
          <a:p>
            <a:pPr marL="0" marR="0" lvl="0" indent="0" algn="l" defTabSz="914400" rtl="0" eaLnBrk="1" fontAlgn="auto" latinLnBrk="0" hangingPunct="1">
              <a:lnSpc>
                <a:spcPct val="100000"/>
              </a:lnSpc>
              <a:spcBef>
                <a:spcPts val="400"/>
              </a:spcBef>
              <a:spcAft>
                <a:spcPts val="0"/>
              </a:spcAft>
              <a:buClr>
                <a:srgbClr val="29AAE1"/>
              </a:buClr>
              <a:buSzPct val="80000"/>
              <a:buFont typeface="Arial" panose="020B0604020202020204" pitchFamily="34" charset="0"/>
              <a:buNone/>
              <a:tabLst/>
              <a:defRPr/>
            </a:pPr>
            <a:r>
              <a:rPr kumimoji="0" lang="en-AU" sz="1050" b="0"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As part of the commissioning process, the ACT Health Directorate and community sector stakeholders should review and clearly articulate:</a:t>
            </a:r>
          </a:p>
          <a:p>
            <a:pPr marL="228600" marR="0" lvl="0" indent="-228600" algn="l" defTabSz="914400" rtl="0" eaLnBrk="1" fontAlgn="auto" latinLnBrk="0" hangingPunct="1">
              <a:lnSpc>
                <a:spcPct val="100000"/>
              </a:lnSpc>
              <a:spcBef>
                <a:spcPts val="400"/>
              </a:spcBef>
              <a:spcAft>
                <a:spcPts val="0"/>
              </a:spcAft>
              <a:buClr>
                <a:srgbClr val="29AAE1"/>
              </a:buClr>
              <a:buSzPct val="80000"/>
              <a:buFont typeface="Arial" panose="020B0604020202020204" pitchFamily="34" charset="0"/>
              <a:buChar char="►"/>
              <a:tabLst/>
              <a:defRPr/>
            </a:pPr>
            <a:r>
              <a:rPr kumimoji="0" lang="en-AU" sz="1050" b="0"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the desired outcomes that the CASP (or its successor program) is seeking to achieve</a:t>
            </a:r>
          </a:p>
          <a:p>
            <a:pPr marL="228600" marR="0" lvl="0" indent="-228600" algn="l" defTabSz="914400" rtl="0" eaLnBrk="1" fontAlgn="auto" latinLnBrk="0" hangingPunct="1">
              <a:lnSpc>
                <a:spcPct val="100000"/>
              </a:lnSpc>
              <a:spcBef>
                <a:spcPts val="400"/>
              </a:spcBef>
              <a:spcAft>
                <a:spcPts val="0"/>
              </a:spcAft>
              <a:buClr>
                <a:srgbClr val="29AAE1"/>
              </a:buClr>
              <a:buSzPct val="80000"/>
              <a:buFont typeface="Arial" panose="020B0604020202020204" pitchFamily="34" charset="0"/>
              <a:buChar char="►"/>
              <a:tabLst/>
              <a:defRPr/>
            </a:pPr>
            <a:r>
              <a:rPr kumimoji="0" lang="en-AU" sz="1050" b="0"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the target clients it is seeking to support, and</a:t>
            </a:r>
          </a:p>
          <a:p>
            <a:pPr marL="228600" marR="0" lvl="0" indent="-228600" algn="l" defTabSz="914400" rtl="0" eaLnBrk="1" fontAlgn="auto" latinLnBrk="0" hangingPunct="1">
              <a:lnSpc>
                <a:spcPct val="100000"/>
              </a:lnSpc>
              <a:spcBef>
                <a:spcPts val="400"/>
              </a:spcBef>
              <a:spcAft>
                <a:spcPts val="0"/>
              </a:spcAft>
              <a:buClr>
                <a:srgbClr val="29AAE1"/>
              </a:buClr>
              <a:buSzPct val="80000"/>
              <a:buFont typeface="Arial" panose="020B0604020202020204" pitchFamily="34" charset="0"/>
              <a:buChar char="►"/>
              <a:tabLst/>
              <a:defRPr/>
            </a:pPr>
            <a:r>
              <a:rPr kumimoji="0" lang="en-AU" sz="1050" b="0"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what benefits clients can expect to receive.</a:t>
            </a:r>
          </a:p>
          <a:p>
            <a:pPr marL="0" marR="0" lvl="0" indent="0" algn="l" defTabSz="914400" rtl="0" eaLnBrk="1" fontAlgn="auto" latinLnBrk="0" hangingPunct="1">
              <a:lnSpc>
                <a:spcPct val="100000"/>
              </a:lnSpc>
              <a:spcBef>
                <a:spcPts val="600"/>
              </a:spcBef>
              <a:spcAft>
                <a:spcPts val="0"/>
              </a:spcAft>
              <a:buClr>
                <a:srgbClr val="29AAE1"/>
              </a:buClr>
              <a:buSzPct val="80000"/>
              <a:buFont typeface="Arial" panose="020B0604020202020204" pitchFamily="34" charset="0"/>
              <a:buNone/>
              <a:tabLst/>
              <a:defRPr/>
            </a:pPr>
            <a:r>
              <a:rPr kumimoji="0" lang="en-AU" sz="1050" b="1"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Recommendation 2.1</a:t>
            </a:r>
          </a:p>
          <a:p>
            <a:pPr marL="0" marR="0" lvl="0" indent="0" algn="l" defTabSz="914400" rtl="0" eaLnBrk="1" fontAlgn="auto" latinLnBrk="0" hangingPunct="1">
              <a:lnSpc>
                <a:spcPct val="100000"/>
              </a:lnSpc>
              <a:spcBef>
                <a:spcPts val="400"/>
              </a:spcBef>
              <a:spcAft>
                <a:spcPts val="0"/>
              </a:spcAft>
              <a:buClr>
                <a:srgbClr val="29AAE1"/>
              </a:buClr>
              <a:buSzPct val="80000"/>
              <a:buFont typeface="Arial" panose="020B0604020202020204" pitchFamily="34" charset="0"/>
              <a:buNone/>
              <a:tabLst/>
              <a:defRPr/>
            </a:pPr>
            <a:r>
              <a:rPr kumimoji="0" lang="en-US" sz="1050" b="0"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The ACT Health Directorate should fund the development of a new website for the services that are funded under the CASP (or its successor program) that is optimised to help people seeking services and supports to find them online and be the centerpiece of other promotional activity. </a:t>
            </a:r>
          </a:p>
          <a:p>
            <a:pPr defTabSz="914400">
              <a:spcBef>
                <a:spcPts val="600"/>
              </a:spcBef>
              <a:buClr>
                <a:srgbClr val="29AAE1"/>
              </a:buClr>
              <a:buSzPct val="80000"/>
              <a:defRPr/>
            </a:pPr>
            <a:r>
              <a:rPr lang="en-GB" sz="1050" b="1" dirty="0">
                <a:solidFill>
                  <a:prstClr val="black"/>
                </a:solidFill>
                <a:latin typeface="Arial Nova Light" panose="020B0304020202020204" pitchFamily="34" charset="0"/>
                <a:ea typeface="Tahoma" panose="020B0604030504040204" pitchFamily="34" charset="0"/>
                <a:cs typeface="Tahoma" panose="020B0604030504040204" pitchFamily="34" charset="0"/>
              </a:rPr>
              <a:t>Recommendation 2.2</a:t>
            </a:r>
          </a:p>
          <a:p>
            <a:pPr marL="0" marR="0" lvl="0" indent="0" algn="l" defTabSz="914400" rtl="0" eaLnBrk="1" fontAlgn="auto" latinLnBrk="0" hangingPunct="1">
              <a:lnSpc>
                <a:spcPct val="100000"/>
              </a:lnSpc>
              <a:spcBef>
                <a:spcPts val="400"/>
              </a:spcBef>
              <a:spcAft>
                <a:spcPts val="0"/>
              </a:spcAft>
              <a:buClr>
                <a:srgbClr val="29AAE1"/>
              </a:buClr>
              <a:buSzPct val="80000"/>
              <a:buFont typeface="Arial" panose="020B0604020202020204" pitchFamily="34" charset="0"/>
              <a:buNone/>
              <a:tabLst/>
              <a:defRPr/>
            </a:pPr>
            <a:r>
              <a:rPr kumimoji="0" lang="en-GB" sz="1050" b="0"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The ACT Health Directorate should engage with the Capital Health Network to include the CASP (or any successor program) in its Health Pathways service directory to facilitate the referral of clients from general practitioners.</a:t>
            </a:r>
          </a:p>
          <a:p>
            <a:pPr defTabSz="914400">
              <a:spcBef>
                <a:spcPts val="600"/>
              </a:spcBef>
              <a:buClr>
                <a:srgbClr val="29AAE1"/>
              </a:buClr>
              <a:buSzPct val="80000"/>
              <a:defRPr/>
            </a:pPr>
            <a:r>
              <a:rPr lang="en-GB" sz="1050" b="1" dirty="0">
                <a:solidFill>
                  <a:prstClr val="black"/>
                </a:solidFill>
                <a:latin typeface="Arial Nova Light" panose="020B0304020202020204" pitchFamily="34" charset="0"/>
                <a:ea typeface="Tahoma" panose="020B0604030504040204" pitchFamily="34" charset="0"/>
                <a:cs typeface="Tahoma" panose="020B0604030504040204" pitchFamily="34" charset="0"/>
              </a:rPr>
              <a:t>Recommendation 2.3</a:t>
            </a:r>
          </a:p>
          <a:p>
            <a:pPr marL="0" marR="0" lvl="0" indent="0" algn="l" defTabSz="914400" rtl="0" eaLnBrk="1" fontAlgn="auto" latinLnBrk="0" hangingPunct="1">
              <a:lnSpc>
                <a:spcPct val="100000"/>
              </a:lnSpc>
              <a:spcBef>
                <a:spcPts val="400"/>
              </a:spcBef>
              <a:spcAft>
                <a:spcPts val="0"/>
              </a:spcAft>
              <a:buClr>
                <a:srgbClr val="29AAE1"/>
              </a:buClr>
              <a:buSzPct val="80000"/>
              <a:buFont typeface="Arial" panose="020B0604020202020204" pitchFamily="34" charset="0"/>
              <a:buNone/>
              <a:tabLst/>
              <a:defRPr/>
            </a:pPr>
            <a:r>
              <a:rPr kumimoji="0" lang="en-AU" sz="1050" b="0"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The CASP provider network should work together to agree on a uniform set of intake data requirements and questions it asks of prospective referrers or clients to facilitate an assessment of eligibility, referral and the delivery of CASP services.</a:t>
            </a:r>
          </a:p>
          <a:p>
            <a:pPr defTabSz="914400">
              <a:spcBef>
                <a:spcPts val="600"/>
              </a:spcBef>
              <a:buClr>
                <a:srgbClr val="29AAE1"/>
              </a:buClr>
              <a:buSzPct val="80000"/>
              <a:defRPr/>
            </a:pPr>
            <a:r>
              <a:rPr lang="en-AU" sz="1050" b="1" dirty="0">
                <a:solidFill>
                  <a:prstClr val="black"/>
                </a:solidFill>
                <a:latin typeface="Arial Nova Light" panose="020B0304020202020204" pitchFamily="34" charset="0"/>
                <a:ea typeface="Tahoma" panose="020B0604030504040204" pitchFamily="34" charset="0"/>
                <a:cs typeface="Tahoma" panose="020B0604030504040204" pitchFamily="34" charset="0"/>
              </a:rPr>
              <a:t>Recommendation 2.4</a:t>
            </a:r>
          </a:p>
          <a:p>
            <a:pPr marL="0" marR="0" lvl="0" indent="0" algn="l" defTabSz="914400" rtl="0" eaLnBrk="1" fontAlgn="auto" latinLnBrk="0" hangingPunct="1">
              <a:lnSpc>
                <a:spcPct val="100000"/>
              </a:lnSpc>
              <a:spcBef>
                <a:spcPts val="400"/>
              </a:spcBef>
              <a:spcAft>
                <a:spcPts val="0"/>
              </a:spcAft>
              <a:buClr>
                <a:srgbClr val="29AAE1"/>
              </a:buClr>
              <a:buSzPct val="80000"/>
              <a:buFont typeface="Arial" panose="020B0604020202020204" pitchFamily="34" charset="0"/>
              <a:buNone/>
              <a:tabLst/>
              <a:defRPr/>
            </a:pPr>
            <a:r>
              <a:rPr kumimoji="0" lang="en-AU" sz="1050" b="0"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The ACT Health Directorate should explore whether there are other platforms and/or providers that can be leveraged to help deliver the intake and referral functions of the CASP including their feasibility and cost effectiveness.</a:t>
            </a:r>
          </a:p>
          <a:p>
            <a:pPr defTabSz="914400">
              <a:spcBef>
                <a:spcPts val="600"/>
              </a:spcBef>
              <a:buClr>
                <a:srgbClr val="29AAE1"/>
              </a:buClr>
              <a:buSzPct val="80000"/>
              <a:defRPr/>
            </a:pPr>
            <a:r>
              <a:rPr lang="en-AU" sz="1050" b="1" dirty="0">
                <a:solidFill>
                  <a:prstClr val="black"/>
                </a:solidFill>
                <a:latin typeface="Arial Nova Light" panose="020B0304020202020204" pitchFamily="34" charset="0"/>
                <a:ea typeface="Tahoma" panose="020B0604030504040204" pitchFamily="34" charset="0"/>
                <a:cs typeface="Tahoma" panose="020B0604030504040204" pitchFamily="34" charset="0"/>
              </a:rPr>
              <a:t>Recommendation 2.5</a:t>
            </a:r>
          </a:p>
          <a:p>
            <a:pPr marL="0" marR="0" lvl="0" indent="0" algn="l" defTabSz="914400" rtl="0" eaLnBrk="1" fontAlgn="auto" latinLnBrk="0" hangingPunct="1">
              <a:lnSpc>
                <a:spcPct val="100000"/>
              </a:lnSpc>
              <a:spcBef>
                <a:spcPts val="400"/>
              </a:spcBef>
              <a:spcAft>
                <a:spcPts val="0"/>
              </a:spcAft>
              <a:buClr>
                <a:srgbClr val="29AAE1"/>
              </a:buClr>
              <a:buSzPct val="80000"/>
              <a:buFont typeface="Arial" panose="020B0604020202020204" pitchFamily="34" charset="0"/>
              <a:buNone/>
              <a:tabLst/>
              <a:defRPr/>
            </a:pPr>
            <a:r>
              <a:rPr kumimoji="0" lang="en-AU" sz="1050" b="0"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Future program funds should be applied to engage a dedicated Intake Officer function that can manage enquiries and referrals to a new CASP website (and phone line) as well as coordinate the referral of eligible clients to service providers across the network.</a:t>
            </a:r>
          </a:p>
          <a:p>
            <a:pPr defTabSz="914400">
              <a:spcBef>
                <a:spcPts val="600"/>
              </a:spcBef>
              <a:buClr>
                <a:srgbClr val="29AAE1"/>
              </a:buClr>
              <a:buSzPct val="80000"/>
              <a:defRPr/>
            </a:pPr>
            <a:r>
              <a:rPr lang="en-AU" sz="1050" b="1" dirty="0">
                <a:solidFill>
                  <a:prstClr val="black"/>
                </a:solidFill>
                <a:latin typeface="Arial Nova Light" panose="020B0304020202020204" pitchFamily="34" charset="0"/>
                <a:ea typeface="Tahoma" panose="020B0604030504040204" pitchFamily="34" charset="0"/>
                <a:cs typeface="Tahoma" panose="020B0604030504040204" pitchFamily="34" charset="0"/>
              </a:rPr>
              <a:t>Recommendation 3.1</a:t>
            </a:r>
          </a:p>
          <a:p>
            <a:pPr marL="0" marR="0" lvl="0" indent="0" algn="l" defTabSz="914400" rtl="0" eaLnBrk="1" fontAlgn="auto" latinLnBrk="0" hangingPunct="1">
              <a:lnSpc>
                <a:spcPct val="100000"/>
              </a:lnSpc>
              <a:spcBef>
                <a:spcPts val="400"/>
              </a:spcBef>
              <a:spcAft>
                <a:spcPts val="0"/>
              </a:spcAft>
              <a:buClr>
                <a:srgbClr val="29AAE1"/>
              </a:buClr>
              <a:buSzPct val="80000"/>
              <a:buFont typeface="Arial" panose="020B0604020202020204" pitchFamily="34" charset="0"/>
              <a:buNone/>
              <a:tabLst/>
              <a:defRPr/>
            </a:pPr>
            <a:r>
              <a:rPr kumimoji="0" lang="en-AU" sz="1050" b="0"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Future program funds should be dedicated to joint efforts between the ACT Health Directorate and service providers to better promote the services and supports that are available and how these can be accessed.</a:t>
            </a:r>
          </a:p>
          <a:p>
            <a:pPr defTabSz="914400">
              <a:spcBef>
                <a:spcPts val="600"/>
              </a:spcBef>
              <a:buClr>
                <a:srgbClr val="29AAE1"/>
              </a:buClr>
              <a:buSzPct val="80000"/>
              <a:defRPr/>
            </a:pPr>
            <a:r>
              <a:rPr lang="en-AU" sz="1050" b="1" dirty="0">
                <a:solidFill>
                  <a:prstClr val="black"/>
                </a:solidFill>
                <a:latin typeface="Arial Nova Light" panose="020B0304020202020204" pitchFamily="34" charset="0"/>
                <a:ea typeface="Tahoma" panose="020B0604030504040204" pitchFamily="34" charset="0"/>
                <a:cs typeface="Tahoma" panose="020B0604030504040204" pitchFamily="34" charset="0"/>
              </a:rPr>
              <a:t>Recommendation 4.1</a:t>
            </a:r>
          </a:p>
          <a:p>
            <a:pPr marL="0" marR="0" lvl="0" indent="0" algn="l" defTabSz="914400" rtl="0" eaLnBrk="1" fontAlgn="auto" latinLnBrk="0" hangingPunct="1">
              <a:lnSpc>
                <a:spcPct val="100000"/>
              </a:lnSpc>
              <a:spcBef>
                <a:spcPts val="400"/>
              </a:spcBef>
              <a:spcAft>
                <a:spcPts val="0"/>
              </a:spcAft>
              <a:buClr>
                <a:srgbClr val="29AAE1"/>
              </a:buClr>
              <a:buSzPct val="80000"/>
              <a:buFont typeface="Arial" panose="020B0604020202020204" pitchFamily="34" charset="0"/>
              <a:buNone/>
              <a:tabLst/>
              <a:defRPr/>
            </a:pPr>
            <a:r>
              <a:rPr kumimoji="0" lang="en-AU" sz="1050" b="0" i="0" u="none" strike="noStrike" kern="1200" cap="none" spc="0" normalizeH="0" baseline="0" noProof="0" dirty="0">
                <a:ln>
                  <a:noFill/>
                </a:ln>
                <a:solidFill>
                  <a:prstClr val="black"/>
                </a:solidFill>
                <a:effectLst/>
                <a:uLnTx/>
                <a:uFillTx/>
                <a:latin typeface="Arial Nova Light" panose="020B0304020202020204" pitchFamily="34" charset="0"/>
                <a:ea typeface="Tahoma" panose="020B0604030504040204" pitchFamily="34" charset="0"/>
                <a:cs typeface="Tahoma" panose="020B0604030504040204" pitchFamily="34" charset="0"/>
              </a:rPr>
              <a:t>As part of the commissioning process, the ACT Health Directorate and sector stakeholders should agree to a new monitoring and evaluation framework that allows them to effectively monitor the outcomes the program is seeking to deliver based on a sound program logic.</a:t>
            </a:r>
          </a:p>
        </p:txBody>
      </p:sp>
    </p:spTree>
    <p:extLst>
      <p:ext uri="{BB962C8B-B14F-4D97-AF65-F5344CB8AC3E}">
        <p14:creationId xmlns:p14="http://schemas.microsoft.com/office/powerpoint/2010/main" val="116254641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0F846-962A-4DF7-9AF1-73851181F705}"/>
              </a:ext>
            </a:extLst>
          </p:cNvPr>
          <p:cNvSpPr>
            <a:spLocks noGrp="1"/>
          </p:cNvSpPr>
          <p:nvPr>
            <p:ph type="title"/>
          </p:nvPr>
        </p:nvSpPr>
        <p:spPr/>
        <p:txBody>
          <a:bodyPr/>
          <a:lstStyle/>
          <a:p>
            <a:r>
              <a:rPr lang="en-AU" dirty="0"/>
              <a:t>Appendices</a:t>
            </a:r>
            <a:endParaRPr lang="en-US" dirty="0"/>
          </a:p>
        </p:txBody>
      </p:sp>
      <p:sp>
        <p:nvSpPr>
          <p:cNvPr id="4" name="Slide Number Placeholder 3">
            <a:extLst>
              <a:ext uri="{FF2B5EF4-FFF2-40B4-BE49-F238E27FC236}">
                <a16:creationId xmlns:a16="http://schemas.microsoft.com/office/drawing/2014/main" id="{8E9AC83F-D43F-4D93-BFAC-CCBCE58C874A}"/>
              </a:ext>
            </a:extLst>
          </p:cNvPr>
          <p:cNvSpPr>
            <a:spLocks noGrp="1"/>
          </p:cNvSpPr>
          <p:nvPr>
            <p:ph type="sldNum" sz="quarter" idx="12"/>
          </p:nvPr>
        </p:nvSpPr>
        <p:spPr/>
        <p:txBody>
          <a:bodyPr/>
          <a:lstStyle/>
          <a:p>
            <a:fld id="{76D07C32-C9EA-42AD-AEC0-DB5F495AE52E}" type="slidenum">
              <a:rPr lang="en-US" smtClean="0"/>
              <a:t>54</a:t>
            </a:fld>
            <a:endParaRPr lang="en-US" dirty="0"/>
          </a:p>
        </p:txBody>
      </p:sp>
    </p:spTree>
    <p:extLst>
      <p:ext uri="{BB962C8B-B14F-4D97-AF65-F5344CB8AC3E}">
        <p14:creationId xmlns:p14="http://schemas.microsoft.com/office/powerpoint/2010/main" val="257329837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30C476-15DE-4113-9E19-8DD76C9A1CF2}"/>
              </a:ext>
            </a:extLst>
          </p:cNvPr>
          <p:cNvSpPr>
            <a:spLocks noGrp="1"/>
          </p:cNvSpPr>
          <p:nvPr>
            <p:ph type="title"/>
          </p:nvPr>
        </p:nvSpPr>
        <p:spPr/>
        <p:txBody>
          <a:bodyPr/>
          <a:lstStyle/>
          <a:p>
            <a:r>
              <a:rPr lang="en-AU" dirty="0"/>
              <a:t>Appendix A. Review methodology</a:t>
            </a:r>
            <a:endParaRPr lang="en-US" dirty="0"/>
          </a:p>
        </p:txBody>
      </p:sp>
      <p:sp>
        <p:nvSpPr>
          <p:cNvPr id="6" name="Text Placeholder 5">
            <a:extLst>
              <a:ext uri="{FF2B5EF4-FFF2-40B4-BE49-F238E27FC236}">
                <a16:creationId xmlns:a16="http://schemas.microsoft.com/office/drawing/2014/main" id="{DDF6E80D-3BFC-40F0-A059-C919C05C476E}"/>
              </a:ext>
            </a:extLst>
          </p:cNvPr>
          <p:cNvSpPr>
            <a:spLocks noGrp="1"/>
          </p:cNvSpPr>
          <p:nvPr>
            <p:ph type="body" sz="quarter" idx="13"/>
          </p:nvPr>
        </p:nvSpPr>
        <p:spPr/>
        <p:txBody>
          <a:bodyPr/>
          <a:lstStyle/>
          <a:p>
            <a:r>
              <a:rPr lang="en-AU" dirty="0"/>
              <a:t>Our approach focused primarily on engagement with key stakeholders</a:t>
            </a:r>
            <a:endParaRPr lang="en-US" dirty="0"/>
          </a:p>
        </p:txBody>
      </p:sp>
      <p:sp>
        <p:nvSpPr>
          <p:cNvPr id="7" name="Slide Number Placeholder 6">
            <a:extLst>
              <a:ext uri="{FF2B5EF4-FFF2-40B4-BE49-F238E27FC236}">
                <a16:creationId xmlns:a16="http://schemas.microsoft.com/office/drawing/2014/main" id="{6E90395D-D3FB-4DC6-9101-1D5F9F93BA3C}"/>
              </a:ext>
            </a:extLst>
          </p:cNvPr>
          <p:cNvSpPr>
            <a:spLocks noGrp="1"/>
          </p:cNvSpPr>
          <p:nvPr>
            <p:ph type="sldNum" sz="quarter" idx="12"/>
          </p:nvPr>
        </p:nvSpPr>
        <p:spPr/>
        <p:txBody>
          <a:bodyPr/>
          <a:lstStyle/>
          <a:p>
            <a:fld id="{76D07C32-C9EA-42AD-AEC0-DB5F495AE52E}" type="slidenum">
              <a:rPr lang="en-US" smtClean="0"/>
              <a:t>55</a:t>
            </a:fld>
            <a:endParaRPr lang="en-US" dirty="0"/>
          </a:p>
        </p:txBody>
      </p:sp>
      <p:grpSp>
        <p:nvGrpSpPr>
          <p:cNvPr id="31" name="Group 30">
            <a:extLst>
              <a:ext uri="{FF2B5EF4-FFF2-40B4-BE49-F238E27FC236}">
                <a16:creationId xmlns:a16="http://schemas.microsoft.com/office/drawing/2014/main" id="{0B9909B9-7408-42D9-B402-446790E6674F}"/>
              </a:ext>
            </a:extLst>
          </p:cNvPr>
          <p:cNvGrpSpPr/>
          <p:nvPr/>
        </p:nvGrpSpPr>
        <p:grpSpPr>
          <a:xfrm>
            <a:off x="761015" y="2137467"/>
            <a:ext cx="2188214" cy="1774423"/>
            <a:chOff x="1354907" y="1920650"/>
            <a:chExt cx="2188214" cy="1774423"/>
          </a:xfrm>
        </p:grpSpPr>
        <p:sp>
          <p:nvSpPr>
            <p:cNvPr id="17" name="Oval 16">
              <a:extLst>
                <a:ext uri="{FF2B5EF4-FFF2-40B4-BE49-F238E27FC236}">
                  <a16:creationId xmlns:a16="http://schemas.microsoft.com/office/drawing/2014/main" id="{FF68D37E-20D8-4F03-AFF8-7A224B7663E2}"/>
                </a:ext>
              </a:extLst>
            </p:cNvPr>
            <p:cNvSpPr/>
            <p:nvPr/>
          </p:nvSpPr>
          <p:spPr>
            <a:xfrm>
              <a:off x="1768699" y="1920650"/>
              <a:ext cx="1774422" cy="1774423"/>
            </a:xfrm>
            <a:prstGeom prst="ellipse">
              <a:avLst/>
            </a:prstGeom>
            <a:noFill/>
            <a:ln w="127000">
              <a:solidFill>
                <a:srgbClr val="29AA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18" name="Oval 17">
              <a:extLst>
                <a:ext uri="{FF2B5EF4-FFF2-40B4-BE49-F238E27FC236}">
                  <a16:creationId xmlns:a16="http://schemas.microsoft.com/office/drawing/2014/main" id="{2A980F1D-5812-4038-824A-CE8AC5CF780A}"/>
                </a:ext>
              </a:extLst>
            </p:cNvPr>
            <p:cNvSpPr/>
            <p:nvPr/>
          </p:nvSpPr>
          <p:spPr>
            <a:xfrm>
              <a:off x="1354907" y="2359167"/>
              <a:ext cx="872622" cy="87262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grpSp>
          <p:nvGrpSpPr>
            <p:cNvPr id="19" name="Group 18">
              <a:extLst>
                <a:ext uri="{FF2B5EF4-FFF2-40B4-BE49-F238E27FC236}">
                  <a16:creationId xmlns:a16="http://schemas.microsoft.com/office/drawing/2014/main" id="{519E042D-453C-498C-8F27-387415BF54CD}"/>
                </a:ext>
              </a:extLst>
            </p:cNvPr>
            <p:cNvGrpSpPr/>
            <p:nvPr/>
          </p:nvGrpSpPr>
          <p:grpSpPr>
            <a:xfrm>
              <a:off x="1762995" y="2403302"/>
              <a:ext cx="1513959" cy="809119"/>
              <a:chOff x="2222571" y="6276329"/>
              <a:chExt cx="3707063" cy="1981200"/>
            </a:xfrm>
          </p:grpSpPr>
          <p:sp>
            <p:nvSpPr>
              <p:cNvPr id="20" name="Right Arrow 2">
                <a:extLst>
                  <a:ext uri="{FF2B5EF4-FFF2-40B4-BE49-F238E27FC236}">
                    <a16:creationId xmlns:a16="http://schemas.microsoft.com/office/drawing/2014/main" id="{5C270EA7-40D6-440D-803D-719B3BB840B3}"/>
                  </a:ext>
                </a:extLst>
              </p:cNvPr>
              <p:cNvSpPr/>
              <p:nvPr/>
            </p:nvSpPr>
            <p:spPr>
              <a:xfrm>
                <a:off x="2222571" y="6276329"/>
                <a:ext cx="3707062" cy="1981200"/>
              </a:xfrm>
              <a:prstGeom prst="rightArrow">
                <a:avLst/>
              </a:prstGeom>
              <a:solidFill>
                <a:srgbClr val="29AAE1"/>
              </a:solidFill>
              <a:ln>
                <a:solidFill>
                  <a:srgbClr val="29AA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Arial Nova" panose="020B0504020202020204" pitchFamily="34" charset="0"/>
                </a:endParaRPr>
              </a:p>
            </p:txBody>
          </p:sp>
          <p:sp>
            <p:nvSpPr>
              <p:cNvPr id="21" name="CuadroTexto 395">
                <a:extLst>
                  <a:ext uri="{FF2B5EF4-FFF2-40B4-BE49-F238E27FC236}">
                    <a16:creationId xmlns:a16="http://schemas.microsoft.com/office/drawing/2014/main" id="{217E44BA-18E1-4A18-979E-8FB049763974}"/>
                  </a:ext>
                </a:extLst>
              </p:cNvPr>
              <p:cNvSpPr txBox="1"/>
              <p:nvPr/>
            </p:nvSpPr>
            <p:spPr>
              <a:xfrm>
                <a:off x="2546683" y="6855722"/>
                <a:ext cx="3382951" cy="753619"/>
              </a:xfrm>
              <a:prstGeom prst="rect">
                <a:avLst/>
              </a:prstGeom>
              <a:noFill/>
            </p:spPr>
            <p:txBody>
              <a:bodyPr wrap="square" rtlCol="0" anchor="ctr">
                <a:noAutofit/>
              </a:bodyPr>
              <a:lstStyle>
                <a:defPPr>
                  <a:defRPr lang="en-US"/>
                </a:defPPr>
                <a:lvl1pPr>
                  <a:defRPr sz="1400">
                    <a:solidFill>
                      <a:schemeClr val="bg1"/>
                    </a:solidFill>
                    <a:latin typeface="Arial Nova" panose="020B0504020202020204" pitchFamily="34" charset="0"/>
                    <a:ea typeface="Roboto Medium" panose="02000000000000000000" pitchFamily="2" charset="0"/>
                    <a:cs typeface="Poppins Medium" pitchFamily="2" charset="77"/>
                  </a:defRPr>
                </a:lvl1pPr>
              </a:lstStyle>
              <a:p>
                <a:r>
                  <a:rPr lang="en-US" sz="1200" dirty="0"/>
                  <a:t>Set foundations</a:t>
                </a:r>
              </a:p>
            </p:txBody>
          </p:sp>
        </p:grpSp>
      </p:grpSp>
      <p:grpSp>
        <p:nvGrpSpPr>
          <p:cNvPr id="30" name="Group 29">
            <a:extLst>
              <a:ext uri="{FF2B5EF4-FFF2-40B4-BE49-F238E27FC236}">
                <a16:creationId xmlns:a16="http://schemas.microsoft.com/office/drawing/2014/main" id="{9EA0FBA1-4C04-4AF0-BCA8-688A72A7FAB1}"/>
              </a:ext>
            </a:extLst>
          </p:cNvPr>
          <p:cNvGrpSpPr/>
          <p:nvPr/>
        </p:nvGrpSpPr>
        <p:grpSpPr>
          <a:xfrm>
            <a:off x="3452958" y="2137467"/>
            <a:ext cx="2188215" cy="1774423"/>
            <a:chOff x="3462476" y="1920650"/>
            <a:chExt cx="2188215" cy="1774423"/>
          </a:xfrm>
        </p:grpSpPr>
        <p:sp>
          <p:nvSpPr>
            <p:cNvPr id="12" name="Oval 11">
              <a:extLst>
                <a:ext uri="{FF2B5EF4-FFF2-40B4-BE49-F238E27FC236}">
                  <a16:creationId xmlns:a16="http://schemas.microsoft.com/office/drawing/2014/main" id="{5CD46F12-2557-4B4C-BE38-8AB21A808377}"/>
                </a:ext>
              </a:extLst>
            </p:cNvPr>
            <p:cNvSpPr/>
            <p:nvPr/>
          </p:nvSpPr>
          <p:spPr>
            <a:xfrm>
              <a:off x="3876269" y="1920650"/>
              <a:ext cx="1774422" cy="1774423"/>
            </a:xfrm>
            <a:prstGeom prst="ellipse">
              <a:avLst/>
            </a:prstGeom>
            <a:noFill/>
            <a:ln w="1270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13" name="Oval 12">
              <a:extLst>
                <a:ext uri="{FF2B5EF4-FFF2-40B4-BE49-F238E27FC236}">
                  <a16:creationId xmlns:a16="http://schemas.microsoft.com/office/drawing/2014/main" id="{E6AAAD9A-A789-4F05-897D-D3AF03EF0580}"/>
                </a:ext>
              </a:extLst>
            </p:cNvPr>
            <p:cNvSpPr/>
            <p:nvPr/>
          </p:nvSpPr>
          <p:spPr>
            <a:xfrm>
              <a:off x="3462476" y="2359167"/>
              <a:ext cx="872622" cy="87262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grpSp>
          <p:nvGrpSpPr>
            <p:cNvPr id="22" name="Group 21">
              <a:extLst>
                <a:ext uri="{FF2B5EF4-FFF2-40B4-BE49-F238E27FC236}">
                  <a16:creationId xmlns:a16="http://schemas.microsoft.com/office/drawing/2014/main" id="{E471DCF8-A18A-4CA6-8E55-DEDC0072B11B}"/>
                </a:ext>
              </a:extLst>
            </p:cNvPr>
            <p:cNvGrpSpPr/>
            <p:nvPr/>
          </p:nvGrpSpPr>
          <p:grpSpPr>
            <a:xfrm>
              <a:off x="3876269" y="2403302"/>
              <a:ext cx="1513959" cy="809119"/>
              <a:chOff x="2222571" y="6276329"/>
              <a:chExt cx="3707063" cy="1981200"/>
            </a:xfrm>
          </p:grpSpPr>
          <p:sp>
            <p:nvSpPr>
              <p:cNvPr id="23" name="Right Arrow 47">
                <a:extLst>
                  <a:ext uri="{FF2B5EF4-FFF2-40B4-BE49-F238E27FC236}">
                    <a16:creationId xmlns:a16="http://schemas.microsoft.com/office/drawing/2014/main" id="{001892F3-A3A6-41BB-9059-BBB78647EFD6}"/>
                  </a:ext>
                </a:extLst>
              </p:cNvPr>
              <p:cNvSpPr/>
              <p:nvPr/>
            </p:nvSpPr>
            <p:spPr>
              <a:xfrm>
                <a:off x="2222571" y="6276329"/>
                <a:ext cx="3707062" cy="1981200"/>
              </a:xfrm>
              <a:prstGeom prst="rightArrow">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Arial Nova" panose="020B0504020202020204" pitchFamily="34" charset="0"/>
                </a:endParaRPr>
              </a:p>
            </p:txBody>
          </p:sp>
          <p:sp>
            <p:nvSpPr>
              <p:cNvPr id="24" name="CuadroTexto 395">
                <a:extLst>
                  <a:ext uri="{FF2B5EF4-FFF2-40B4-BE49-F238E27FC236}">
                    <a16:creationId xmlns:a16="http://schemas.microsoft.com/office/drawing/2014/main" id="{40638394-94B2-4BE8-AEC4-BCD282F86CBF}"/>
                  </a:ext>
                </a:extLst>
              </p:cNvPr>
              <p:cNvSpPr txBox="1"/>
              <p:nvPr/>
            </p:nvSpPr>
            <p:spPr>
              <a:xfrm>
                <a:off x="2546683" y="6762364"/>
                <a:ext cx="3382951" cy="992543"/>
              </a:xfrm>
              <a:prstGeom prst="rect">
                <a:avLst/>
              </a:prstGeom>
              <a:noFill/>
            </p:spPr>
            <p:txBody>
              <a:bodyPr wrap="square" rtlCol="0" anchor="ctr">
                <a:noAutofit/>
              </a:bodyPr>
              <a:lstStyle/>
              <a:p>
                <a:r>
                  <a:rPr lang="en-US" sz="1200" dirty="0">
                    <a:solidFill>
                      <a:schemeClr val="bg1"/>
                    </a:solidFill>
                    <a:latin typeface="Arial Nova" panose="020B0504020202020204" pitchFamily="34" charset="0"/>
                    <a:ea typeface="Roboto Medium" panose="02000000000000000000" pitchFamily="2" charset="0"/>
                    <a:cs typeface="Poppins Medium" pitchFamily="2" charset="77"/>
                  </a:rPr>
                  <a:t>Engage stakeholders</a:t>
                </a:r>
              </a:p>
            </p:txBody>
          </p:sp>
        </p:grpSp>
      </p:grpSp>
      <p:grpSp>
        <p:nvGrpSpPr>
          <p:cNvPr id="32" name="Group 31">
            <a:extLst>
              <a:ext uri="{FF2B5EF4-FFF2-40B4-BE49-F238E27FC236}">
                <a16:creationId xmlns:a16="http://schemas.microsoft.com/office/drawing/2014/main" id="{90B8F24A-FD1A-4069-9291-0EA6B83C1E80}"/>
              </a:ext>
            </a:extLst>
          </p:cNvPr>
          <p:cNvGrpSpPr/>
          <p:nvPr/>
        </p:nvGrpSpPr>
        <p:grpSpPr>
          <a:xfrm>
            <a:off x="6144902" y="2137467"/>
            <a:ext cx="2188214" cy="1774423"/>
            <a:chOff x="7662800" y="1920650"/>
            <a:chExt cx="2188214" cy="1774423"/>
          </a:xfrm>
        </p:grpSpPr>
        <p:sp>
          <p:nvSpPr>
            <p:cNvPr id="10" name="Oval 9">
              <a:extLst>
                <a:ext uri="{FF2B5EF4-FFF2-40B4-BE49-F238E27FC236}">
                  <a16:creationId xmlns:a16="http://schemas.microsoft.com/office/drawing/2014/main" id="{EAE6059B-2533-49AB-A193-FFF4B55FF868}"/>
                </a:ext>
              </a:extLst>
            </p:cNvPr>
            <p:cNvSpPr/>
            <p:nvPr/>
          </p:nvSpPr>
          <p:spPr>
            <a:xfrm>
              <a:off x="8076592" y="1920650"/>
              <a:ext cx="1774422" cy="1774423"/>
            </a:xfrm>
            <a:prstGeom prst="ellipse">
              <a:avLst/>
            </a:prstGeom>
            <a:noFill/>
            <a:ln w="1270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11" name="Oval 10">
              <a:extLst>
                <a:ext uri="{FF2B5EF4-FFF2-40B4-BE49-F238E27FC236}">
                  <a16:creationId xmlns:a16="http://schemas.microsoft.com/office/drawing/2014/main" id="{FE9EE8E0-7AE8-44D1-9D99-6BA4D4185308}"/>
                </a:ext>
              </a:extLst>
            </p:cNvPr>
            <p:cNvSpPr/>
            <p:nvPr/>
          </p:nvSpPr>
          <p:spPr>
            <a:xfrm>
              <a:off x="7662800" y="2359167"/>
              <a:ext cx="872622" cy="87262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grpSp>
          <p:nvGrpSpPr>
            <p:cNvPr id="25" name="Group 24">
              <a:extLst>
                <a:ext uri="{FF2B5EF4-FFF2-40B4-BE49-F238E27FC236}">
                  <a16:creationId xmlns:a16="http://schemas.microsoft.com/office/drawing/2014/main" id="{57F77B31-A456-4827-B87F-803427F732CC}"/>
                </a:ext>
              </a:extLst>
            </p:cNvPr>
            <p:cNvGrpSpPr/>
            <p:nvPr/>
          </p:nvGrpSpPr>
          <p:grpSpPr>
            <a:xfrm>
              <a:off x="8076592" y="2403302"/>
              <a:ext cx="1513959" cy="809119"/>
              <a:chOff x="2222571" y="6276329"/>
              <a:chExt cx="3707062" cy="1981200"/>
            </a:xfrm>
          </p:grpSpPr>
          <p:sp>
            <p:nvSpPr>
              <p:cNvPr id="26" name="Right Arrow 61">
                <a:extLst>
                  <a:ext uri="{FF2B5EF4-FFF2-40B4-BE49-F238E27FC236}">
                    <a16:creationId xmlns:a16="http://schemas.microsoft.com/office/drawing/2014/main" id="{4BBD1E22-E149-4883-9888-325728791CC8}"/>
                  </a:ext>
                </a:extLst>
              </p:cNvPr>
              <p:cNvSpPr/>
              <p:nvPr/>
            </p:nvSpPr>
            <p:spPr>
              <a:xfrm>
                <a:off x="2222571" y="6276329"/>
                <a:ext cx="3707062" cy="1981200"/>
              </a:xfrm>
              <a:prstGeom prst="right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Arial Nova" panose="020B0504020202020204" pitchFamily="34" charset="0"/>
                </a:endParaRPr>
              </a:p>
            </p:txBody>
          </p:sp>
          <p:sp>
            <p:nvSpPr>
              <p:cNvPr id="27" name="CuadroTexto 395">
                <a:extLst>
                  <a:ext uri="{FF2B5EF4-FFF2-40B4-BE49-F238E27FC236}">
                    <a16:creationId xmlns:a16="http://schemas.microsoft.com/office/drawing/2014/main" id="{336BA909-1360-491C-BFA0-9AEE1AEF7FE6}"/>
                  </a:ext>
                </a:extLst>
              </p:cNvPr>
              <p:cNvSpPr txBox="1"/>
              <p:nvPr/>
            </p:nvSpPr>
            <p:spPr>
              <a:xfrm>
                <a:off x="2384898" y="6881823"/>
                <a:ext cx="3382951" cy="753619"/>
              </a:xfrm>
              <a:prstGeom prst="rect">
                <a:avLst/>
              </a:prstGeom>
              <a:noFill/>
            </p:spPr>
            <p:txBody>
              <a:bodyPr wrap="square" rtlCol="0" anchor="ctr">
                <a:noAutofit/>
              </a:bodyPr>
              <a:lstStyle>
                <a:defPPr>
                  <a:defRPr lang="en-US"/>
                </a:defPPr>
                <a:lvl1pPr>
                  <a:defRPr sz="1400">
                    <a:solidFill>
                      <a:schemeClr val="bg1"/>
                    </a:solidFill>
                    <a:latin typeface="Arial Nova" panose="020B0504020202020204" pitchFamily="34" charset="0"/>
                    <a:ea typeface="Roboto Medium" panose="02000000000000000000" pitchFamily="2" charset="0"/>
                    <a:cs typeface="Poppins Medium" pitchFamily="2" charset="77"/>
                  </a:defRPr>
                </a:lvl1pPr>
              </a:lstStyle>
              <a:p>
                <a:r>
                  <a:rPr lang="en-US" sz="1200" dirty="0"/>
                  <a:t>Conduct analysis</a:t>
                </a:r>
              </a:p>
            </p:txBody>
          </p:sp>
        </p:grpSp>
      </p:grpSp>
      <p:grpSp>
        <p:nvGrpSpPr>
          <p:cNvPr id="33" name="Group 32">
            <a:extLst>
              <a:ext uri="{FF2B5EF4-FFF2-40B4-BE49-F238E27FC236}">
                <a16:creationId xmlns:a16="http://schemas.microsoft.com/office/drawing/2014/main" id="{2FD3C404-38D9-4520-B5F8-6729348D944F}"/>
              </a:ext>
            </a:extLst>
          </p:cNvPr>
          <p:cNvGrpSpPr/>
          <p:nvPr/>
        </p:nvGrpSpPr>
        <p:grpSpPr>
          <a:xfrm>
            <a:off x="8836844" y="2137467"/>
            <a:ext cx="2188214" cy="1774423"/>
            <a:chOff x="1354907" y="1920650"/>
            <a:chExt cx="2188214" cy="1774423"/>
          </a:xfrm>
        </p:grpSpPr>
        <p:sp>
          <p:nvSpPr>
            <p:cNvPr id="34" name="Oval 33">
              <a:extLst>
                <a:ext uri="{FF2B5EF4-FFF2-40B4-BE49-F238E27FC236}">
                  <a16:creationId xmlns:a16="http://schemas.microsoft.com/office/drawing/2014/main" id="{6D7A3094-ADB0-4ECA-8783-57F290AF8D78}"/>
                </a:ext>
              </a:extLst>
            </p:cNvPr>
            <p:cNvSpPr/>
            <p:nvPr/>
          </p:nvSpPr>
          <p:spPr>
            <a:xfrm>
              <a:off x="1768699" y="1920650"/>
              <a:ext cx="1774422" cy="1774423"/>
            </a:xfrm>
            <a:prstGeom prst="ellipse">
              <a:avLst/>
            </a:prstGeom>
            <a:noFill/>
            <a:ln w="1270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35" name="Oval 34">
              <a:extLst>
                <a:ext uri="{FF2B5EF4-FFF2-40B4-BE49-F238E27FC236}">
                  <a16:creationId xmlns:a16="http://schemas.microsoft.com/office/drawing/2014/main" id="{EBC7E9FB-CFFA-4583-84F3-E942D50E39A4}"/>
                </a:ext>
              </a:extLst>
            </p:cNvPr>
            <p:cNvSpPr/>
            <p:nvPr/>
          </p:nvSpPr>
          <p:spPr>
            <a:xfrm>
              <a:off x="1354907" y="2359167"/>
              <a:ext cx="872622" cy="87262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grpSp>
          <p:nvGrpSpPr>
            <p:cNvPr id="36" name="Group 35">
              <a:extLst>
                <a:ext uri="{FF2B5EF4-FFF2-40B4-BE49-F238E27FC236}">
                  <a16:creationId xmlns:a16="http://schemas.microsoft.com/office/drawing/2014/main" id="{F85F2144-FEFC-4EDE-B522-EE78D27AEC05}"/>
                </a:ext>
              </a:extLst>
            </p:cNvPr>
            <p:cNvGrpSpPr/>
            <p:nvPr/>
          </p:nvGrpSpPr>
          <p:grpSpPr>
            <a:xfrm>
              <a:off x="1762995" y="2403302"/>
              <a:ext cx="1513959" cy="809119"/>
              <a:chOff x="2222571" y="6276329"/>
              <a:chExt cx="3707062" cy="1981200"/>
            </a:xfrm>
          </p:grpSpPr>
          <p:sp>
            <p:nvSpPr>
              <p:cNvPr id="37" name="Right Arrow 2">
                <a:extLst>
                  <a:ext uri="{FF2B5EF4-FFF2-40B4-BE49-F238E27FC236}">
                    <a16:creationId xmlns:a16="http://schemas.microsoft.com/office/drawing/2014/main" id="{A8E62701-3E33-4247-8F0E-58523D952882}"/>
                  </a:ext>
                </a:extLst>
              </p:cNvPr>
              <p:cNvSpPr/>
              <p:nvPr/>
            </p:nvSpPr>
            <p:spPr>
              <a:xfrm>
                <a:off x="2222571" y="6276329"/>
                <a:ext cx="3707062" cy="1981200"/>
              </a:xfrm>
              <a:prstGeom prst="rightArrow">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Arial Nova" panose="020B0504020202020204" pitchFamily="34" charset="0"/>
                </a:endParaRPr>
              </a:p>
            </p:txBody>
          </p:sp>
          <p:sp>
            <p:nvSpPr>
              <p:cNvPr id="38" name="CuadroTexto 395">
                <a:extLst>
                  <a:ext uri="{FF2B5EF4-FFF2-40B4-BE49-F238E27FC236}">
                    <a16:creationId xmlns:a16="http://schemas.microsoft.com/office/drawing/2014/main" id="{FDEE706D-0B93-4D39-8ED1-DBF43FA8E793}"/>
                  </a:ext>
                </a:extLst>
              </p:cNvPr>
              <p:cNvSpPr txBox="1"/>
              <p:nvPr/>
            </p:nvSpPr>
            <p:spPr>
              <a:xfrm>
                <a:off x="2454352" y="6878804"/>
                <a:ext cx="3382952" cy="753619"/>
              </a:xfrm>
              <a:prstGeom prst="rect">
                <a:avLst/>
              </a:prstGeom>
              <a:noFill/>
            </p:spPr>
            <p:txBody>
              <a:bodyPr wrap="square" rtlCol="0" anchor="ctr">
                <a:noAutofit/>
              </a:bodyPr>
              <a:lstStyle>
                <a:defPPr>
                  <a:defRPr lang="en-US"/>
                </a:defPPr>
                <a:lvl1pPr>
                  <a:defRPr sz="1400">
                    <a:solidFill>
                      <a:schemeClr val="bg1"/>
                    </a:solidFill>
                    <a:latin typeface="Arial Nova" panose="020B0504020202020204" pitchFamily="34" charset="0"/>
                    <a:ea typeface="Roboto Medium" panose="02000000000000000000" pitchFamily="2" charset="0"/>
                    <a:cs typeface="Poppins Medium" pitchFamily="2" charset="77"/>
                  </a:defRPr>
                </a:lvl1pPr>
              </a:lstStyle>
              <a:p>
                <a:r>
                  <a:rPr lang="en-US" sz="1200" dirty="0"/>
                  <a:t>Finalise report</a:t>
                </a:r>
              </a:p>
            </p:txBody>
          </p:sp>
        </p:grpSp>
      </p:grpSp>
      <p:sp>
        <p:nvSpPr>
          <p:cNvPr id="40" name="TextBox 39">
            <a:extLst>
              <a:ext uri="{FF2B5EF4-FFF2-40B4-BE49-F238E27FC236}">
                <a16:creationId xmlns:a16="http://schemas.microsoft.com/office/drawing/2014/main" id="{CE93495E-D9E0-4082-93B0-5FA8B4FED41C}"/>
              </a:ext>
            </a:extLst>
          </p:cNvPr>
          <p:cNvSpPr txBox="1"/>
          <p:nvPr/>
        </p:nvSpPr>
        <p:spPr>
          <a:xfrm>
            <a:off x="1064444" y="4394542"/>
            <a:ext cx="2140670" cy="1138773"/>
          </a:xfrm>
          <a:prstGeom prst="rect">
            <a:avLst/>
          </a:prstGeom>
          <a:noFill/>
        </p:spPr>
        <p:txBody>
          <a:bodyPr wrap="square">
            <a:spAutoFit/>
          </a:bodyPr>
          <a:lstStyle/>
          <a:p>
            <a:pPr>
              <a:spcBef>
                <a:spcPts val="600"/>
              </a:spcBef>
              <a:spcAft>
                <a:spcPts val="600"/>
              </a:spcAft>
            </a:pPr>
            <a:r>
              <a:rPr lang="en-AU" sz="1200" dirty="0">
                <a:solidFill>
                  <a:srgbClr val="000000"/>
                </a:solidFill>
                <a:effectLst/>
                <a:latin typeface="Arial Nova Light" panose="020B0304020202020204" pitchFamily="34" charset="0"/>
                <a:ea typeface="Calibri" panose="020F0502020204030204" pitchFamily="34" charset="0"/>
                <a:cs typeface="Calibri" panose="020F0502020204030204" pitchFamily="34" charset="0"/>
              </a:rPr>
              <a:t>Commence the project</a:t>
            </a:r>
            <a:endParaRPr lang="en-US" sz="1200" dirty="0">
              <a:solidFill>
                <a:srgbClr val="000000"/>
              </a:solidFill>
              <a:effectLst/>
              <a:latin typeface="Arial Nova Light" panose="020B0304020202020204" pitchFamily="34" charset="0"/>
              <a:ea typeface="Calibri" panose="020F0502020204030204" pitchFamily="34" charset="0"/>
              <a:cs typeface="Times New Roman" panose="02020603050405020304" pitchFamily="18" charset="0"/>
            </a:endParaRPr>
          </a:p>
          <a:p>
            <a:pPr>
              <a:spcBef>
                <a:spcPts val="600"/>
              </a:spcBef>
              <a:spcAft>
                <a:spcPts val="600"/>
              </a:spcAft>
            </a:pPr>
            <a:r>
              <a:rPr lang="en-AU" sz="1200" dirty="0">
                <a:solidFill>
                  <a:srgbClr val="000000"/>
                </a:solidFill>
                <a:effectLst/>
                <a:latin typeface="Arial Nova Light" panose="020B0304020202020204" pitchFamily="34" charset="0"/>
                <a:ea typeface="Calibri" panose="020F0502020204030204" pitchFamily="34" charset="0"/>
                <a:cs typeface="Calibri" panose="020F0502020204030204" pitchFamily="34" charset="0"/>
              </a:rPr>
              <a:t>Access relevant materials</a:t>
            </a:r>
            <a:endParaRPr lang="en-US" sz="1200" dirty="0">
              <a:solidFill>
                <a:srgbClr val="000000"/>
              </a:solidFill>
              <a:effectLst/>
              <a:latin typeface="Arial Nova Light" panose="020B0304020202020204" pitchFamily="34" charset="0"/>
              <a:ea typeface="Calibri" panose="020F0502020204030204" pitchFamily="34" charset="0"/>
              <a:cs typeface="Times New Roman" panose="02020603050405020304" pitchFamily="18" charset="0"/>
            </a:endParaRPr>
          </a:p>
          <a:p>
            <a:pPr>
              <a:spcBef>
                <a:spcPts val="600"/>
              </a:spcBef>
              <a:spcAft>
                <a:spcPts val="600"/>
              </a:spcAft>
            </a:pPr>
            <a:r>
              <a:rPr lang="en-AU" sz="1200" dirty="0">
                <a:solidFill>
                  <a:srgbClr val="000000"/>
                </a:solidFill>
                <a:effectLst/>
                <a:latin typeface="Arial Nova Light" panose="020B0304020202020204" pitchFamily="34" charset="0"/>
                <a:ea typeface="Calibri" panose="020F0502020204030204" pitchFamily="34" charset="0"/>
                <a:cs typeface="Calibri" panose="020F0502020204030204" pitchFamily="34" charset="0"/>
              </a:rPr>
              <a:t>Review existing documentation</a:t>
            </a:r>
            <a:endParaRPr lang="en-US" sz="1200" dirty="0">
              <a:solidFill>
                <a:srgbClr val="000000"/>
              </a:solidFill>
              <a:effectLst/>
              <a:latin typeface="Arial Nova Light" panose="020B0304020202020204" pitchFamily="34" charset="0"/>
              <a:ea typeface="Calibri" panose="020F0502020204030204" pitchFamily="34" charset="0"/>
              <a:cs typeface="Times New Roman" panose="02020603050405020304" pitchFamily="18" charset="0"/>
            </a:endParaRPr>
          </a:p>
        </p:txBody>
      </p:sp>
      <p:sp>
        <p:nvSpPr>
          <p:cNvPr id="41" name="TextBox 40">
            <a:extLst>
              <a:ext uri="{FF2B5EF4-FFF2-40B4-BE49-F238E27FC236}">
                <a16:creationId xmlns:a16="http://schemas.microsoft.com/office/drawing/2014/main" id="{AE2636A7-A80C-41AE-A48F-6362943A0644}"/>
              </a:ext>
            </a:extLst>
          </p:cNvPr>
          <p:cNvSpPr txBox="1"/>
          <p:nvPr/>
        </p:nvSpPr>
        <p:spPr>
          <a:xfrm>
            <a:off x="3866751" y="4394542"/>
            <a:ext cx="2140670" cy="1477328"/>
          </a:xfrm>
          <a:prstGeom prst="rect">
            <a:avLst/>
          </a:prstGeom>
          <a:noFill/>
        </p:spPr>
        <p:txBody>
          <a:bodyPr wrap="square">
            <a:spAutoFit/>
          </a:bodyPr>
          <a:lstStyle/>
          <a:p>
            <a:pPr>
              <a:spcBef>
                <a:spcPts val="600"/>
              </a:spcBef>
              <a:spcAft>
                <a:spcPts val="600"/>
              </a:spcAft>
            </a:pPr>
            <a:r>
              <a:rPr lang="en-GB" sz="1200" dirty="0">
                <a:solidFill>
                  <a:srgbClr val="000000"/>
                </a:solidFill>
                <a:effectLst/>
                <a:latin typeface="Arial Nova Light" panose="020B0304020202020204" pitchFamily="34" charset="0"/>
                <a:ea typeface="Calibri" panose="020F0502020204030204" pitchFamily="34" charset="0"/>
                <a:cs typeface="Calibri" panose="020F0502020204030204" pitchFamily="34" charset="0"/>
              </a:rPr>
              <a:t>Confirm stakeholder engagement approach</a:t>
            </a:r>
          </a:p>
          <a:p>
            <a:pPr>
              <a:spcBef>
                <a:spcPts val="600"/>
              </a:spcBef>
              <a:spcAft>
                <a:spcPts val="600"/>
              </a:spcAft>
            </a:pPr>
            <a:r>
              <a:rPr lang="en-GB" sz="1200" dirty="0">
                <a:solidFill>
                  <a:srgbClr val="000000"/>
                </a:solidFill>
                <a:effectLst/>
                <a:latin typeface="Arial Nova Light" panose="020B0304020202020204" pitchFamily="34" charset="0"/>
                <a:ea typeface="Calibri" panose="020F0502020204030204" pitchFamily="34" charset="0"/>
                <a:cs typeface="Calibri" panose="020F0502020204030204" pitchFamily="34" charset="0"/>
              </a:rPr>
              <a:t>Conduct targeted interviews </a:t>
            </a:r>
          </a:p>
          <a:p>
            <a:pPr>
              <a:spcBef>
                <a:spcPts val="600"/>
              </a:spcBef>
              <a:spcAft>
                <a:spcPts val="600"/>
              </a:spcAft>
            </a:pPr>
            <a:r>
              <a:rPr lang="en-GB" sz="1200" dirty="0">
                <a:solidFill>
                  <a:srgbClr val="000000"/>
                </a:solidFill>
                <a:effectLst/>
                <a:latin typeface="Arial Nova Light" panose="020B0304020202020204" pitchFamily="34" charset="0"/>
                <a:ea typeface="Calibri" panose="020F0502020204030204" pitchFamily="34" charset="0"/>
                <a:cs typeface="Calibri" panose="020F0502020204030204" pitchFamily="34" charset="0"/>
              </a:rPr>
              <a:t>Conduct workshops</a:t>
            </a:r>
          </a:p>
          <a:p>
            <a:pPr>
              <a:spcBef>
                <a:spcPts val="600"/>
              </a:spcBef>
              <a:spcAft>
                <a:spcPts val="600"/>
              </a:spcAft>
            </a:pPr>
            <a:r>
              <a:rPr lang="en-GB" sz="1200" dirty="0">
                <a:solidFill>
                  <a:srgbClr val="000000"/>
                </a:solidFill>
                <a:effectLst/>
                <a:latin typeface="Arial Nova Light" panose="020B0304020202020204" pitchFamily="34" charset="0"/>
                <a:ea typeface="Calibri" panose="020F0502020204030204" pitchFamily="34" charset="0"/>
                <a:cs typeface="Calibri" panose="020F0502020204030204" pitchFamily="34" charset="0"/>
              </a:rPr>
              <a:t>Stakeholder survey</a:t>
            </a:r>
          </a:p>
        </p:txBody>
      </p:sp>
      <p:sp>
        <p:nvSpPr>
          <p:cNvPr id="42" name="TextBox 41">
            <a:extLst>
              <a:ext uri="{FF2B5EF4-FFF2-40B4-BE49-F238E27FC236}">
                <a16:creationId xmlns:a16="http://schemas.microsoft.com/office/drawing/2014/main" id="{01B57356-9717-4802-B5C5-7DC6418B263B}"/>
              </a:ext>
            </a:extLst>
          </p:cNvPr>
          <p:cNvSpPr txBox="1"/>
          <p:nvPr/>
        </p:nvSpPr>
        <p:spPr>
          <a:xfrm>
            <a:off x="6581213" y="4400046"/>
            <a:ext cx="2140670" cy="1138773"/>
          </a:xfrm>
          <a:prstGeom prst="rect">
            <a:avLst/>
          </a:prstGeom>
          <a:noFill/>
        </p:spPr>
        <p:txBody>
          <a:bodyPr wrap="square">
            <a:spAutoFit/>
          </a:bodyPr>
          <a:lstStyle/>
          <a:p>
            <a:pPr>
              <a:spcBef>
                <a:spcPts val="600"/>
              </a:spcBef>
              <a:spcAft>
                <a:spcPts val="600"/>
              </a:spcAft>
            </a:pPr>
            <a:r>
              <a:rPr lang="en-GB" sz="1200" dirty="0">
                <a:solidFill>
                  <a:srgbClr val="000000"/>
                </a:solidFill>
                <a:effectLst/>
                <a:latin typeface="Arial Nova Light" panose="020B0304020202020204" pitchFamily="34" charset="0"/>
                <a:ea typeface="Calibri" panose="020F0502020204030204" pitchFamily="34" charset="0"/>
                <a:cs typeface="Calibri" panose="020F0502020204030204" pitchFamily="34" charset="0"/>
              </a:rPr>
              <a:t>Synthesise current service landscape</a:t>
            </a:r>
          </a:p>
          <a:p>
            <a:pPr>
              <a:spcBef>
                <a:spcPts val="600"/>
              </a:spcBef>
              <a:spcAft>
                <a:spcPts val="600"/>
              </a:spcAft>
            </a:pPr>
            <a:r>
              <a:rPr lang="en-GB" sz="1200" dirty="0">
                <a:solidFill>
                  <a:srgbClr val="000000"/>
                </a:solidFill>
                <a:effectLst/>
                <a:latin typeface="Arial Nova Light" panose="020B0304020202020204" pitchFamily="34" charset="0"/>
                <a:ea typeface="Calibri" panose="020F0502020204030204" pitchFamily="34" charset="0"/>
                <a:cs typeface="Calibri" panose="020F0502020204030204" pitchFamily="34" charset="0"/>
              </a:rPr>
              <a:t>Test mapping outputs</a:t>
            </a:r>
          </a:p>
          <a:p>
            <a:pPr>
              <a:spcBef>
                <a:spcPts val="600"/>
              </a:spcBef>
              <a:spcAft>
                <a:spcPts val="600"/>
              </a:spcAft>
            </a:pPr>
            <a:r>
              <a:rPr lang="en-GB" sz="1200" dirty="0">
                <a:solidFill>
                  <a:srgbClr val="000000"/>
                </a:solidFill>
                <a:effectLst/>
                <a:latin typeface="Arial Nova Light" panose="020B0304020202020204" pitchFamily="34" charset="0"/>
                <a:ea typeface="Calibri" panose="020F0502020204030204" pitchFamily="34" charset="0"/>
                <a:cs typeface="Calibri" panose="020F0502020204030204" pitchFamily="34" charset="0"/>
              </a:rPr>
              <a:t>Follow up actions</a:t>
            </a:r>
          </a:p>
        </p:txBody>
      </p:sp>
      <p:sp>
        <p:nvSpPr>
          <p:cNvPr id="43" name="TextBox 42">
            <a:extLst>
              <a:ext uri="{FF2B5EF4-FFF2-40B4-BE49-F238E27FC236}">
                <a16:creationId xmlns:a16="http://schemas.microsoft.com/office/drawing/2014/main" id="{409E6F29-5FF9-48B3-B79F-ADF5AC2433B9}"/>
              </a:ext>
            </a:extLst>
          </p:cNvPr>
          <p:cNvSpPr txBox="1"/>
          <p:nvPr/>
        </p:nvSpPr>
        <p:spPr>
          <a:xfrm>
            <a:off x="9295675" y="4405550"/>
            <a:ext cx="2140670" cy="1631216"/>
          </a:xfrm>
          <a:prstGeom prst="rect">
            <a:avLst/>
          </a:prstGeom>
          <a:noFill/>
        </p:spPr>
        <p:txBody>
          <a:bodyPr wrap="square">
            <a:spAutoFit/>
          </a:bodyPr>
          <a:lstStyle/>
          <a:p>
            <a:pPr>
              <a:spcBef>
                <a:spcPts val="600"/>
              </a:spcBef>
              <a:spcAft>
                <a:spcPts val="600"/>
              </a:spcAft>
            </a:pPr>
            <a:r>
              <a:rPr lang="en-GB" sz="1200" dirty="0">
                <a:solidFill>
                  <a:srgbClr val="000000"/>
                </a:solidFill>
                <a:effectLst/>
                <a:latin typeface="Arial Nova Light" panose="020B0304020202020204" pitchFamily="34" charset="0"/>
                <a:ea typeface="Calibri" panose="020F0502020204030204" pitchFamily="34" charset="0"/>
                <a:cs typeface="Calibri" panose="020F0502020204030204" pitchFamily="34" charset="0"/>
              </a:rPr>
              <a:t>Develop draft report</a:t>
            </a:r>
          </a:p>
          <a:p>
            <a:pPr>
              <a:spcBef>
                <a:spcPts val="600"/>
              </a:spcBef>
              <a:spcAft>
                <a:spcPts val="600"/>
              </a:spcAft>
            </a:pPr>
            <a:r>
              <a:rPr lang="en-GB" sz="1200" dirty="0">
                <a:solidFill>
                  <a:srgbClr val="000000"/>
                </a:solidFill>
                <a:effectLst/>
                <a:latin typeface="Arial Nova Light" panose="020B0304020202020204" pitchFamily="34" charset="0"/>
                <a:ea typeface="Calibri" panose="020F0502020204030204" pitchFamily="34" charset="0"/>
                <a:cs typeface="Calibri" panose="020F0502020204030204" pitchFamily="34" charset="0"/>
              </a:rPr>
              <a:t>Test results</a:t>
            </a:r>
          </a:p>
          <a:p>
            <a:pPr>
              <a:spcBef>
                <a:spcPts val="600"/>
              </a:spcBef>
              <a:spcAft>
                <a:spcPts val="600"/>
              </a:spcAft>
            </a:pPr>
            <a:r>
              <a:rPr lang="en-GB" sz="1200" dirty="0">
                <a:solidFill>
                  <a:srgbClr val="000000"/>
                </a:solidFill>
                <a:effectLst/>
                <a:latin typeface="Arial Nova Light" panose="020B0304020202020204" pitchFamily="34" charset="0"/>
                <a:ea typeface="Calibri" panose="020F0502020204030204" pitchFamily="34" charset="0"/>
                <a:cs typeface="Calibri" panose="020F0502020204030204" pitchFamily="34" charset="0"/>
              </a:rPr>
              <a:t>Refine analysis</a:t>
            </a:r>
          </a:p>
          <a:p>
            <a:pPr>
              <a:spcBef>
                <a:spcPts val="600"/>
              </a:spcBef>
              <a:spcAft>
                <a:spcPts val="600"/>
              </a:spcAft>
            </a:pPr>
            <a:r>
              <a:rPr lang="en-GB" sz="1200" dirty="0">
                <a:solidFill>
                  <a:srgbClr val="000000"/>
                </a:solidFill>
                <a:effectLst/>
                <a:latin typeface="Arial Nova Light" panose="020B0304020202020204" pitchFamily="34" charset="0"/>
                <a:ea typeface="Calibri" panose="020F0502020204030204" pitchFamily="34" charset="0"/>
                <a:cs typeface="Calibri" panose="020F0502020204030204" pitchFamily="34" charset="0"/>
              </a:rPr>
              <a:t>Update report</a:t>
            </a:r>
          </a:p>
          <a:p>
            <a:pPr>
              <a:spcBef>
                <a:spcPts val="600"/>
              </a:spcBef>
              <a:spcAft>
                <a:spcPts val="600"/>
              </a:spcAft>
            </a:pPr>
            <a:r>
              <a:rPr lang="en-GB" sz="1200" dirty="0">
                <a:solidFill>
                  <a:srgbClr val="000000"/>
                </a:solidFill>
                <a:effectLst/>
                <a:latin typeface="Arial Nova Light" panose="020B0304020202020204" pitchFamily="34" charset="0"/>
                <a:ea typeface="Calibri" panose="020F0502020204030204" pitchFamily="34" charset="0"/>
                <a:cs typeface="Calibri" panose="020F0502020204030204" pitchFamily="34" charset="0"/>
              </a:rPr>
              <a:t>Submit final report</a:t>
            </a:r>
          </a:p>
        </p:txBody>
      </p:sp>
      <p:sp>
        <p:nvSpPr>
          <p:cNvPr id="44" name="TextBox 43">
            <a:extLst>
              <a:ext uri="{FF2B5EF4-FFF2-40B4-BE49-F238E27FC236}">
                <a16:creationId xmlns:a16="http://schemas.microsoft.com/office/drawing/2014/main" id="{D0E8CC72-7B6D-42E1-A382-4E5A365C4114}"/>
              </a:ext>
            </a:extLst>
          </p:cNvPr>
          <p:cNvSpPr txBox="1"/>
          <p:nvPr/>
        </p:nvSpPr>
        <p:spPr>
          <a:xfrm rot="16200000">
            <a:off x="16602" y="4742233"/>
            <a:ext cx="1064715" cy="369332"/>
          </a:xfrm>
          <a:prstGeom prst="rect">
            <a:avLst/>
          </a:prstGeom>
          <a:noFill/>
        </p:spPr>
        <p:txBody>
          <a:bodyPr wrap="none" rtlCol="0">
            <a:spAutoFit/>
          </a:bodyPr>
          <a:lstStyle/>
          <a:p>
            <a:r>
              <a:rPr lang="en-AU" b="1" dirty="0"/>
              <a:t>Activities</a:t>
            </a:r>
            <a:endParaRPr lang="en-US" b="1" dirty="0"/>
          </a:p>
        </p:txBody>
      </p:sp>
      <p:sp>
        <p:nvSpPr>
          <p:cNvPr id="45" name="TextBox 44">
            <a:extLst>
              <a:ext uri="{FF2B5EF4-FFF2-40B4-BE49-F238E27FC236}">
                <a16:creationId xmlns:a16="http://schemas.microsoft.com/office/drawing/2014/main" id="{8A853BDD-7142-43E9-A604-37FD426299BB}"/>
              </a:ext>
            </a:extLst>
          </p:cNvPr>
          <p:cNvSpPr txBox="1"/>
          <p:nvPr/>
        </p:nvSpPr>
        <p:spPr>
          <a:xfrm>
            <a:off x="884785" y="2835391"/>
            <a:ext cx="312906" cy="369332"/>
          </a:xfrm>
          <a:prstGeom prst="rect">
            <a:avLst/>
          </a:prstGeom>
          <a:noFill/>
        </p:spPr>
        <p:txBody>
          <a:bodyPr wrap="none" rtlCol="0">
            <a:spAutoFit/>
          </a:bodyPr>
          <a:lstStyle/>
          <a:p>
            <a:r>
              <a:rPr lang="en-AU" dirty="0">
                <a:solidFill>
                  <a:srgbClr val="29AAE1"/>
                </a:solidFill>
                <a:latin typeface="Arial Nova" panose="020B0504020202020204" pitchFamily="34" charset="0"/>
              </a:rPr>
              <a:t>1</a:t>
            </a:r>
            <a:endParaRPr lang="en-US" dirty="0">
              <a:solidFill>
                <a:srgbClr val="29AAE1"/>
              </a:solidFill>
              <a:latin typeface="Arial Nova" panose="020B0504020202020204" pitchFamily="34" charset="0"/>
            </a:endParaRPr>
          </a:p>
        </p:txBody>
      </p:sp>
      <p:sp>
        <p:nvSpPr>
          <p:cNvPr id="46" name="TextBox 45">
            <a:extLst>
              <a:ext uri="{FF2B5EF4-FFF2-40B4-BE49-F238E27FC236}">
                <a16:creationId xmlns:a16="http://schemas.microsoft.com/office/drawing/2014/main" id="{B04D29A2-B77F-46F9-8431-4B8E906B625F}"/>
              </a:ext>
            </a:extLst>
          </p:cNvPr>
          <p:cNvSpPr txBox="1"/>
          <p:nvPr/>
        </p:nvSpPr>
        <p:spPr>
          <a:xfrm>
            <a:off x="3563449" y="2825964"/>
            <a:ext cx="312906" cy="369332"/>
          </a:xfrm>
          <a:prstGeom prst="rect">
            <a:avLst/>
          </a:prstGeom>
          <a:noFill/>
        </p:spPr>
        <p:txBody>
          <a:bodyPr wrap="none" rtlCol="0">
            <a:spAutoFit/>
          </a:bodyPr>
          <a:lstStyle/>
          <a:p>
            <a:r>
              <a:rPr lang="en-AU" dirty="0">
                <a:solidFill>
                  <a:schemeClr val="accent1"/>
                </a:solidFill>
                <a:latin typeface="Arial Nova" panose="020B0504020202020204" pitchFamily="34" charset="0"/>
              </a:rPr>
              <a:t>2</a:t>
            </a:r>
            <a:endParaRPr lang="en-US" dirty="0">
              <a:solidFill>
                <a:schemeClr val="accent1"/>
              </a:solidFill>
              <a:latin typeface="Arial Nova" panose="020B0504020202020204" pitchFamily="34" charset="0"/>
            </a:endParaRPr>
          </a:p>
        </p:txBody>
      </p:sp>
      <p:sp>
        <p:nvSpPr>
          <p:cNvPr id="47" name="TextBox 46">
            <a:extLst>
              <a:ext uri="{FF2B5EF4-FFF2-40B4-BE49-F238E27FC236}">
                <a16:creationId xmlns:a16="http://schemas.microsoft.com/office/drawing/2014/main" id="{4AD0B3FF-15EB-45B9-974C-38C0450AC514}"/>
              </a:ext>
            </a:extLst>
          </p:cNvPr>
          <p:cNvSpPr txBox="1"/>
          <p:nvPr/>
        </p:nvSpPr>
        <p:spPr>
          <a:xfrm>
            <a:off x="6242113" y="2816537"/>
            <a:ext cx="312906" cy="369332"/>
          </a:xfrm>
          <a:prstGeom prst="rect">
            <a:avLst/>
          </a:prstGeom>
          <a:noFill/>
        </p:spPr>
        <p:txBody>
          <a:bodyPr wrap="none" rtlCol="0">
            <a:spAutoFit/>
          </a:bodyPr>
          <a:lstStyle/>
          <a:p>
            <a:r>
              <a:rPr lang="en-AU" dirty="0">
                <a:solidFill>
                  <a:schemeClr val="accent3"/>
                </a:solidFill>
                <a:latin typeface="Arial Nova" panose="020B0504020202020204" pitchFamily="34" charset="0"/>
              </a:rPr>
              <a:t>3</a:t>
            </a:r>
            <a:endParaRPr lang="en-US" dirty="0">
              <a:solidFill>
                <a:schemeClr val="accent3"/>
              </a:solidFill>
              <a:latin typeface="Arial Nova" panose="020B0504020202020204" pitchFamily="34" charset="0"/>
            </a:endParaRPr>
          </a:p>
        </p:txBody>
      </p:sp>
      <p:sp>
        <p:nvSpPr>
          <p:cNvPr id="48" name="TextBox 47">
            <a:extLst>
              <a:ext uri="{FF2B5EF4-FFF2-40B4-BE49-F238E27FC236}">
                <a16:creationId xmlns:a16="http://schemas.microsoft.com/office/drawing/2014/main" id="{874BA4B0-4D4C-4225-B4CC-5827E9FEAB9F}"/>
              </a:ext>
            </a:extLst>
          </p:cNvPr>
          <p:cNvSpPr txBox="1"/>
          <p:nvPr/>
        </p:nvSpPr>
        <p:spPr>
          <a:xfrm>
            <a:off x="8920777" y="2807110"/>
            <a:ext cx="312906" cy="369332"/>
          </a:xfrm>
          <a:prstGeom prst="rect">
            <a:avLst/>
          </a:prstGeom>
          <a:noFill/>
        </p:spPr>
        <p:txBody>
          <a:bodyPr wrap="none" rtlCol="0">
            <a:spAutoFit/>
          </a:bodyPr>
          <a:lstStyle/>
          <a:p>
            <a:r>
              <a:rPr lang="en-AU" dirty="0">
                <a:solidFill>
                  <a:schemeClr val="accent6"/>
                </a:solidFill>
                <a:latin typeface="Arial Nova" panose="020B0504020202020204" pitchFamily="34" charset="0"/>
              </a:rPr>
              <a:t>4</a:t>
            </a:r>
            <a:endParaRPr lang="en-US" dirty="0">
              <a:solidFill>
                <a:schemeClr val="accent6"/>
              </a:solidFill>
              <a:latin typeface="Arial Nova" panose="020B0504020202020204" pitchFamily="34" charset="0"/>
            </a:endParaRPr>
          </a:p>
        </p:txBody>
      </p:sp>
    </p:spTree>
    <p:extLst>
      <p:ext uri="{BB962C8B-B14F-4D97-AF65-F5344CB8AC3E}">
        <p14:creationId xmlns:p14="http://schemas.microsoft.com/office/powerpoint/2010/main" val="202225022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D7DFE-DE63-45C5-B681-AB30589FA33D}"/>
              </a:ext>
            </a:extLst>
          </p:cNvPr>
          <p:cNvSpPr>
            <a:spLocks noGrp="1"/>
          </p:cNvSpPr>
          <p:nvPr>
            <p:ph type="title"/>
          </p:nvPr>
        </p:nvSpPr>
        <p:spPr/>
        <p:txBody>
          <a:bodyPr/>
          <a:lstStyle/>
          <a:p>
            <a:r>
              <a:rPr lang="en-AU" dirty="0"/>
              <a:t>Appendix B. Consultations and participants</a:t>
            </a:r>
            <a:endParaRPr lang="en-US" dirty="0"/>
          </a:p>
        </p:txBody>
      </p:sp>
      <p:sp>
        <p:nvSpPr>
          <p:cNvPr id="4" name="Text Placeholder 3">
            <a:extLst>
              <a:ext uri="{FF2B5EF4-FFF2-40B4-BE49-F238E27FC236}">
                <a16:creationId xmlns:a16="http://schemas.microsoft.com/office/drawing/2014/main" id="{F75642B2-01E6-497D-8EFB-43699DB5A4D8}"/>
              </a:ext>
            </a:extLst>
          </p:cNvPr>
          <p:cNvSpPr>
            <a:spLocks noGrp="1"/>
          </p:cNvSpPr>
          <p:nvPr>
            <p:ph type="body" sz="quarter" idx="13"/>
          </p:nvPr>
        </p:nvSpPr>
        <p:spPr/>
        <p:txBody>
          <a:bodyPr/>
          <a:lstStyle/>
          <a:p>
            <a:r>
              <a:rPr lang="en-AU" dirty="0"/>
              <a:t>A range of consultation mechanisms have been used to explore CASP referral pathways</a:t>
            </a:r>
            <a:endParaRPr lang="en-US" dirty="0"/>
          </a:p>
        </p:txBody>
      </p:sp>
      <p:sp>
        <p:nvSpPr>
          <p:cNvPr id="5" name="Slide Number Placeholder 4">
            <a:extLst>
              <a:ext uri="{FF2B5EF4-FFF2-40B4-BE49-F238E27FC236}">
                <a16:creationId xmlns:a16="http://schemas.microsoft.com/office/drawing/2014/main" id="{5412F092-FF7F-4996-88D5-7D3439259079}"/>
              </a:ext>
            </a:extLst>
          </p:cNvPr>
          <p:cNvSpPr>
            <a:spLocks noGrp="1"/>
          </p:cNvSpPr>
          <p:nvPr>
            <p:ph type="sldNum" sz="quarter" idx="12"/>
          </p:nvPr>
        </p:nvSpPr>
        <p:spPr/>
        <p:txBody>
          <a:bodyPr/>
          <a:lstStyle/>
          <a:p>
            <a:fld id="{76D07C32-C9EA-42AD-AEC0-DB5F495AE52E}" type="slidenum">
              <a:rPr lang="en-US" smtClean="0"/>
              <a:t>56</a:t>
            </a:fld>
            <a:endParaRPr lang="en-US" dirty="0"/>
          </a:p>
        </p:txBody>
      </p:sp>
      <p:sp>
        <p:nvSpPr>
          <p:cNvPr id="8" name="TextBox 7">
            <a:extLst>
              <a:ext uri="{FF2B5EF4-FFF2-40B4-BE49-F238E27FC236}">
                <a16:creationId xmlns:a16="http://schemas.microsoft.com/office/drawing/2014/main" id="{85149811-8802-4080-917C-48DE7799D94D}"/>
              </a:ext>
            </a:extLst>
          </p:cNvPr>
          <p:cNvSpPr txBox="1"/>
          <p:nvPr/>
        </p:nvSpPr>
        <p:spPr>
          <a:xfrm>
            <a:off x="1289740" y="1847196"/>
            <a:ext cx="2823465" cy="4508927"/>
          </a:xfrm>
          <a:prstGeom prst="rect">
            <a:avLst/>
          </a:prstGeom>
          <a:noFill/>
        </p:spPr>
        <p:txBody>
          <a:bodyPr wrap="none" rtlCol="0">
            <a:spAutoFit/>
          </a:bodyPr>
          <a:lstStyle/>
          <a:p>
            <a:r>
              <a:rPr lang="en-AU" sz="3200" b="1" dirty="0">
                <a:solidFill>
                  <a:srgbClr val="29AAE1"/>
                </a:solidFill>
                <a:latin typeface="Arial Nova Light" panose="020B0304020202020204" pitchFamily="34" charset="0"/>
              </a:rPr>
              <a:t>9</a:t>
            </a:r>
          </a:p>
          <a:p>
            <a:endParaRPr lang="en-AU" dirty="0">
              <a:latin typeface="Arial Nova Light" panose="020B0304020202020204" pitchFamily="34" charset="0"/>
            </a:endParaRPr>
          </a:p>
          <a:p>
            <a:r>
              <a:rPr lang="en-AU" dirty="0">
                <a:latin typeface="Arial Nova Light" panose="020B0304020202020204" pitchFamily="34" charset="0"/>
              </a:rPr>
              <a:t>interviews were conducted</a:t>
            </a:r>
          </a:p>
          <a:p>
            <a:endParaRPr lang="en-AU" dirty="0">
              <a:latin typeface="Arial Nova Light" panose="020B0304020202020204" pitchFamily="34" charset="0"/>
            </a:endParaRPr>
          </a:p>
          <a:p>
            <a:r>
              <a:rPr lang="en-AU" dirty="0">
                <a:latin typeface="Arial Nova Light" panose="020B0304020202020204" pitchFamily="34" charset="0"/>
              </a:rPr>
              <a:t>with</a:t>
            </a:r>
          </a:p>
          <a:p>
            <a:endParaRPr lang="en-AU" dirty="0">
              <a:latin typeface="Arial Nova Light" panose="020B0304020202020204" pitchFamily="34" charset="0"/>
            </a:endParaRPr>
          </a:p>
          <a:p>
            <a:pPr>
              <a:spcBef>
                <a:spcPts val="300"/>
              </a:spcBef>
            </a:pPr>
            <a:r>
              <a:rPr lang="en-US" sz="1400" dirty="0">
                <a:latin typeface="Arial Nova Light" panose="020B0304020202020204" pitchFamily="34" charset="0"/>
              </a:rPr>
              <a:t>Community Options</a:t>
            </a:r>
          </a:p>
          <a:p>
            <a:pPr>
              <a:spcBef>
                <a:spcPts val="300"/>
              </a:spcBef>
            </a:pPr>
            <a:r>
              <a:rPr lang="en-US" sz="1400" dirty="0">
                <a:latin typeface="Arial Nova Light" panose="020B0304020202020204" pitchFamily="34" charset="0"/>
              </a:rPr>
              <a:t>Life Without Barriers</a:t>
            </a:r>
          </a:p>
          <a:p>
            <a:pPr>
              <a:spcBef>
                <a:spcPts val="300"/>
              </a:spcBef>
            </a:pPr>
            <a:r>
              <a:rPr lang="en-US" sz="1400" dirty="0">
                <a:latin typeface="Arial Nova Light" panose="020B0304020202020204" pitchFamily="34" charset="0"/>
              </a:rPr>
              <a:t>ACTCOSS</a:t>
            </a:r>
          </a:p>
          <a:p>
            <a:pPr>
              <a:spcBef>
                <a:spcPts val="300"/>
              </a:spcBef>
            </a:pPr>
            <a:r>
              <a:rPr lang="en-US" sz="1400" dirty="0">
                <a:latin typeface="Arial Nova Light" panose="020B0304020202020204" pitchFamily="34" charset="0"/>
              </a:rPr>
              <a:t>ADACAS</a:t>
            </a:r>
          </a:p>
          <a:p>
            <a:pPr>
              <a:spcBef>
                <a:spcPts val="300"/>
              </a:spcBef>
            </a:pPr>
            <a:r>
              <a:rPr lang="en-US" sz="1400" dirty="0">
                <a:latin typeface="Arial Nova Light" panose="020B0304020202020204" pitchFamily="34" charset="0"/>
              </a:rPr>
              <a:t>Carers ACT</a:t>
            </a:r>
          </a:p>
          <a:p>
            <a:pPr>
              <a:spcBef>
                <a:spcPts val="300"/>
              </a:spcBef>
            </a:pPr>
            <a:r>
              <a:rPr lang="en-US" sz="1400" dirty="0">
                <a:latin typeface="Arial Nova Light" panose="020B0304020202020204" pitchFamily="34" charset="0"/>
              </a:rPr>
              <a:t>Canberra Hospital (Social Work)</a:t>
            </a:r>
          </a:p>
          <a:p>
            <a:pPr>
              <a:spcBef>
                <a:spcPts val="300"/>
              </a:spcBef>
            </a:pPr>
            <a:r>
              <a:rPr lang="en-US" sz="1400" dirty="0">
                <a:latin typeface="Arial Nova Light" panose="020B0304020202020204" pitchFamily="34" charset="0"/>
              </a:rPr>
              <a:t>Capital Health Network</a:t>
            </a:r>
          </a:p>
          <a:p>
            <a:pPr>
              <a:spcBef>
                <a:spcPts val="300"/>
              </a:spcBef>
            </a:pPr>
            <a:r>
              <a:rPr lang="en-US" sz="1400" dirty="0">
                <a:latin typeface="Arial Nova Light" panose="020B0304020202020204" pitchFamily="34" charset="0"/>
              </a:rPr>
              <a:t>ACT Health Directorate</a:t>
            </a:r>
          </a:p>
          <a:p>
            <a:pPr>
              <a:spcBef>
                <a:spcPts val="300"/>
              </a:spcBef>
            </a:pPr>
            <a:r>
              <a:rPr lang="en-US" sz="1400" dirty="0">
                <a:latin typeface="Arial Nova Light" panose="020B0304020202020204" pitchFamily="34" charset="0"/>
              </a:rPr>
              <a:t>  - CASP Team</a:t>
            </a:r>
          </a:p>
          <a:p>
            <a:pPr>
              <a:spcBef>
                <a:spcPts val="300"/>
              </a:spcBef>
            </a:pPr>
            <a:r>
              <a:rPr lang="en-US" sz="1400" dirty="0">
                <a:latin typeface="Arial Nova Light" panose="020B0304020202020204" pitchFamily="34" charset="0"/>
              </a:rPr>
              <a:t>  - Care Close to Home</a:t>
            </a:r>
            <a:endParaRPr lang="en-US" dirty="0">
              <a:latin typeface="Arial Nova Light" panose="020B0304020202020204" pitchFamily="34" charset="0"/>
            </a:endParaRPr>
          </a:p>
        </p:txBody>
      </p:sp>
      <p:sp>
        <p:nvSpPr>
          <p:cNvPr id="9" name="TextBox 8">
            <a:extLst>
              <a:ext uri="{FF2B5EF4-FFF2-40B4-BE49-F238E27FC236}">
                <a16:creationId xmlns:a16="http://schemas.microsoft.com/office/drawing/2014/main" id="{2030674D-B7F3-456E-9E7F-1540DF58A97E}"/>
              </a:ext>
            </a:extLst>
          </p:cNvPr>
          <p:cNvSpPr txBox="1"/>
          <p:nvPr/>
        </p:nvSpPr>
        <p:spPr>
          <a:xfrm>
            <a:off x="5125571" y="1847196"/>
            <a:ext cx="2987806" cy="3924151"/>
          </a:xfrm>
          <a:prstGeom prst="rect">
            <a:avLst/>
          </a:prstGeom>
          <a:noFill/>
        </p:spPr>
        <p:txBody>
          <a:bodyPr wrap="none" rtlCol="0">
            <a:spAutoFit/>
          </a:bodyPr>
          <a:lstStyle/>
          <a:p>
            <a:r>
              <a:rPr lang="en-AU" sz="3200" b="1" dirty="0">
                <a:solidFill>
                  <a:srgbClr val="29AAE1"/>
                </a:solidFill>
                <a:latin typeface="Arial Nova Light" panose="020B0304020202020204" pitchFamily="34" charset="0"/>
              </a:rPr>
              <a:t>3</a:t>
            </a:r>
          </a:p>
          <a:p>
            <a:endParaRPr lang="en-AU" dirty="0">
              <a:latin typeface="Arial Nova Light" panose="020B0304020202020204" pitchFamily="34" charset="0"/>
            </a:endParaRPr>
          </a:p>
          <a:p>
            <a:r>
              <a:rPr lang="en-AU" dirty="0">
                <a:latin typeface="Arial Nova Light" panose="020B0304020202020204" pitchFamily="34" charset="0"/>
              </a:rPr>
              <a:t>group discussions were held</a:t>
            </a:r>
          </a:p>
          <a:p>
            <a:endParaRPr lang="en-AU" dirty="0">
              <a:latin typeface="Arial Nova Light" panose="020B0304020202020204" pitchFamily="34" charset="0"/>
            </a:endParaRPr>
          </a:p>
          <a:p>
            <a:r>
              <a:rPr lang="en-AU" dirty="0">
                <a:latin typeface="Arial Nova Light" panose="020B0304020202020204" pitchFamily="34" charset="0"/>
              </a:rPr>
              <a:t>with participants from</a:t>
            </a:r>
          </a:p>
          <a:p>
            <a:endParaRPr lang="en-AU" dirty="0">
              <a:latin typeface="Arial Nova Light" panose="020B0304020202020204" pitchFamily="34" charset="0"/>
            </a:endParaRPr>
          </a:p>
          <a:p>
            <a:pPr>
              <a:spcBef>
                <a:spcPts val="300"/>
              </a:spcBef>
            </a:pPr>
            <a:r>
              <a:rPr lang="en-US" sz="1400" dirty="0">
                <a:latin typeface="Arial Nova Light" panose="020B0304020202020204" pitchFamily="34" charset="0"/>
              </a:rPr>
              <a:t>Capital Region Community Services</a:t>
            </a:r>
          </a:p>
          <a:p>
            <a:pPr>
              <a:spcBef>
                <a:spcPts val="300"/>
              </a:spcBef>
            </a:pPr>
            <a:r>
              <a:rPr lang="en-US" sz="1400" dirty="0">
                <a:latin typeface="Arial Nova Light" panose="020B0304020202020204" pitchFamily="34" charset="0"/>
              </a:rPr>
              <a:t>Dementia Australia</a:t>
            </a:r>
          </a:p>
          <a:p>
            <a:pPr>
              <a:spcBef>
                <a:spcPts val="300"/>
              </a:spcBef>
            </a:pPr>
            <a:r>
              <a:rPr lang="en-US" sz="1400" dirty="0">
                <a:latin typeface="Arial Nova Light" panose="020B0304020202020204" pitchFamily="34" charset="0"/>
              </a:rPr>
              <a:t>ACTCOSS</a:t>
            </a:r>
            <a:br>
              <a:rPr lang="en-US" sz="1400" dirty="0">
                <a:latin typeface="Arial Nova Light" panose="020B0304020202020204" pitchFamily="34" charset="0"/>
              </a:rPr>
            </a:br>
            <a:r>
              <a:rPr lang="en-US" sz="1400" dirty="0">
                <a:latin typeface="Arial Nova Light" panose="020B0304020202020204" pitchFamily="34" charset="0"/>
              </a:rPr>
              <a:t>ADACAS</a:t>
            </a:r>
          </a:p>
          <a:p>
            <a:pPr>
              <a:spcBef>
                <a:spcPts val="300"/>
              </a:spcBef>
            </a:pPr>
            <a:r>
              <a:rPr lang="en-US" sz="1400" dirty="0">
                <a:latin typeface="Arial Nova Light" panose="020B0304020202020204" pitchFamily="34" charset="0"/>
              </a:rPr>
              <a:t>Community Services #1</a:t>
            </a:r>
          </a:p>
          <a:p>
            <a:pPr>
              <a:spcBef>
                <a:spcPts val="300"/>
              </a:spcBef>
            </a:pPr>
            <a:r>
              <a:rPr lang="en-US" sz="1400" dirty="0">
                <a:latin typeface="Arial Nova Light" panose="020B0304020202020204" pitchFamily="34" charset="0"/>
              </a:rPr>
              <a:t>Community Connections</a:t>
            </a:r>
          </a:p>
          <a:p>
            <a:pPr>
              <a:spcBef>
                <a:spcPts val="300"/>
              </a:spcBef>
            </a:pPr>
            <a:r>
              <a:rPr lang="en-US" sz="1400" dirty="0">
                <a:latin typeface="Arial Nova Light" panose="020B0304020202020204" pitchFamily="34" charset="0"/>
              </a:rPr>
              <a:t>ACT Health Directorate </a:t>
            </a:r>
            <a:br>
              <a:rPr lang="en-US" sz="1400" dirty="0">
                <a:latin typeface="Arial Nova Light" panose="020B0304020202020204" pitchFamily="34" charset="0"/>
              </a:rPr>
            </a:br>
            <a:r>
              <a:rPr lang="en-US" sz="1400" dirty="0">
                <a:latin typeface="Arial Nova Light" panose="020B0304020202020204" pitchFamily="34" charset="0"/>
              </a:rPr>
              <a:t>  – Care Close to Home</a:t>
            </a:r>
            <a:endParaRPr lang="en-US" dirty="0">
              <a:latin typeface="Arial Nova Light" panose="020B0304020202020204" pitchFamily="34" charset="0"/>
            </a:endParaRPr>
          </a:p>
        </p:txBody>
      </p:sp>
      <p:sp>
        <p:nvSpPr>
          <p:cNvPr id="10" name="TextBox 9">
            <a:extLst>
              <a:ext uri="{FF2B5EF4-FFF2-40B4-BE49-F238E27FC236}">
                <a16:creationId xmlns:a16="http://schemas.microsoft.com/office/drawing/2014/main" id="{784B2D7B-C34F-4FD6-A801-C5221A4112DE}"/>
              </a:ext>
            </a:extLst>
          </p:cNvPr>
          <p:cNvSpPr txBox="1"/>
          <p:nvPr/>
        </p:nvSpPr>
        <p:spPr>
          <a:xfrm>
            <a:off x="9201557" y="1847425"/>
            <a:ext cx="1913601" cy="2246769"/>
          </a:xfrm>
          <a:prstGeom prst="rect">
            <a:avLst/>
          </a:prstGeom>
          <a:noFill/>
        </p:spPr>
        <p:txBody>
          <a:bodyPr wrap="none" rtlCol="0">
            <a:spAutoFit/>
          </a:bodyPr>
          <a:lstStyle/>
          <a:p>
            <a:r>
              <a:rPr lang="en-AU" sz="3200" b="1" dirty="0">
                <a:solidFill>
                  <a:srgbClr val="29AAE1"/>
                </a:solidFill>
                <a:latin typeface="Arial Nova Light" panose="020B0304020202020204" pitchFamily="34" charset="0"/>
              </a:rPr>
              <a:t>3</a:t>
            </a:r>
            <a:endParaRPr lang="en-AU" b="1" dirty="0">
              <a:solidFill>
                <a:srgbClr val="29AAE1"/>
              </a:solidFill>
              <a:latin typeface="Arial Nova Light" panose="020B0304020202020204" pitchFamily="34" charset="0"/>
            </a:endParaRPr>
          </a:p>
          <a:p>
            <a:endParaRPr lang="en-AU" dirty="0">
              <a:latin typeface="Arial Nova Light" panose="020B0304020202020204" pitchFamily="34" charset="0"/>
            </a:endParaRPr>
          </a:p>
          <a:p>
            <a:r>
              <a:rPr lang="en-AU" dirty="0">
                <a:latin typeface="Arial Nova Light" panose="020B0304020202020204" pitchFamily="34" charset="0"/>
              </a:rPr>
              <a:t>survey responses</a:t>
            </a:r>
          </a:p>
          <a:p>
            <a:endParaRPr lang="en-AU" dirty="0">
              <a:latin typeface="Arial Nova Light" panose="020B0304020202020204" pitchFamily="34" charset="0"/>
            </a:endParaRPr>
          </a:p>
          <a:p>
            <a:r>
              <a:rPr lang="en-AU" dirty="0">
                <a:latin typeface="Arial Nova Light" panose="020B0304020202020204" pitchFamily="34" charset="0"/>
              </a:rPr>
              <a:t>were provided</a:t>
            </a:r>
          </a:p>
          <a:p>
            <a:endParaRPr lang="en-AU" dirty="0">
              <a:latin typeface="Arial Nova Light" panose="020B0304020202020204" pitchFamily="34" charset="0"/>
            </a:endParaRPr>
          </a:p>
          <a:p>
            <a:r>
              <a:rPr lang="en-AU" sz="1400" dirty="0">
                <a:latin typeface="Arial Nova Light" panose="020B0304020202020204" pitchFamily="34" charset="0"/>
              </a:rPr>
              <a:t>(as at 15 May)</a:t>
            </a:r>
            <a:endParaRPr lang="en-US" sz="1400" dirty="0">
              <a:latin typeface="Arial Nova Light" panose="020B0304020202020204" pitchFamily="34" charset="0"/>
            </a:endParaRPr>
          </a:p>
        </p:txBody>
      </p:sp>
      <p:sp>
        <p:nvSpPr>
          <p:cNvPr id="11" name="Freeform 10">
            <a:extLst>
              <a:ext uri="{FF2B5EF4-FFF2-40B4-BE49-F238E27FC236}">
                <a16:creationId xmlns:a16="http://schemas.microsoft.com/office/drawing/2014/main" id="{C2346F5B-0087-4574-A72A-29AF0F7BAAA7}"/>
              </a:ext>
            </a:extLst>
          </p:cNvPr>
          <p:cNvSpPr>
            <a:spLocks noChangeAspect="1" noEditPoints="1"/>
          </p:cNvSpPr>
          <p:nvPr/>
        </p:nvSpPr>
        <p:spPr bwMode="auto">
          <a:xfrm>
            <a:off x="642921" y="1903933"/>
            <a:ext cx="542925" cy="490538"/>
          </a:xfrm>
          <a:custGeom>
            <a:avLst/>
            <a:gdLst>
              <a:gd name="T0" fmla="*/ 85 w 170"/>
              <a:gd name="T1" fmla="*/ 0 h 153"/>
              <a:gd name="T2" fmla="*/ 0 w 170"/>
              <a:gd name="T3" fmla="*/ 69 h 153"/>
              <a:gd name="T4" fmla="*/ 23 w 170"/>
              <a:gd name="T5" fmla="*/ 118 h 153"/>
              <a:gd name="T6" fmla="*/ 23 w 170"/>
              <a:gd name="T7" fmla="*/ 118 h 153"/>
              <a:gd name="T8" fmla="*/ 15 w 170"/>
              <a:gd name="T9" fmla="*/ 153 h 153"/>
              <a:gd name="T10" fmla="*/ 61 w 170"/>
              <a:gd name="T11" fmla="*/ 136 h 153"/>
              <a:gd name="T12" fmla="*/ 61 w 170"/>
              <a:gd name="T13" fmla="*/ 136 h 153"/>
              <a:gd name="T14" fmla="*/ 85 w 170"/>
              <a:gd name="T15" fmla="*/ 138 h 153"/>
              <a:gd name="T16" fmla="*/ 170 w 170"/>
              <a:gd name="T17" fmla="*/ 69 h 153"/>
              <a:gd name="T18" fmla="*/ 85 w 170"/>
              <a:gd name="T19" fmla="*/ 0 h 153"/>
              <a:gd name="T20" fmla="*/ 85 w 170"/>
              <a:gd name="T21" fmla="*/ 131 h 153"/>
              <a:gd name="T22" fmla="*/ 63 w 170"/>
              <a:gd name="T23" fmla="*/ 128 h 153"/>
              <a:gd name="T24" fmla="*/ 58 w 170"/>
              <a:gd name="T25" fmla="*/ 129 h 153"/>
              <a:gd name="T26" fmla="*/ 24 w 170"/>
              <a:gd name="T27" fmla="*/ 142 h 153"/>
              <a:gd name="T28" fmla="*/ 31 w 170"/>
              <a:gd name="T29" fmla="*/ 119 h 153"/>
              <a:gd name="T30" fmla="*/ 28 w 170"/>
              <a:gd name="T31" fmla="*/ 112 h 153"/>
              <a:gd name="T32" fmla="*/ 6 w 170"/>
              <a:gd name="T33" fmla="*/ 69 h 153"/>
              <a:gd name="T34" fmla="*/ 85 w 170"/>
              <a:gd name="T35" fmla="*/ 6 h 153"/>
              <a:gd name="T36" fmla="*/ 163 w 170"/>
              <a:gd name="T37" fmla="*/ 69 h 153"/>
              <a:gd name="T38" fmla="*/ 85 w 170"/>
              <a:gd name="T39" fmla="*/ 131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0" h="153">
                <a:moveTo>
                  <a:pt x="85" y="0"/>
                </a:moveTo>
                <a:cubicBezTo>
                  <a:pt x="38" y="0"/>
                  <a:pt x="0" y="31"/>
                  <a:pt x="0" y="69"/>
                </a:cubicBezTo>
                <a:cubicBezTo>
                  <a:pt x="0" y="87"/>
                  <a:pt x="8" y="104"/>
                  <a:pt x="23" y="118"/>
                </a:cubicBezTo>
                <a:cubicBezTo>
                  <a:pt x="23" y="118"/>
                  <a:pt x="23" y="118"/>
                  <a:pt x="23" y="118"/>
                </a:cubicBezTo>
                <a:cubicBezTo>
                  <a:pt x="15" y="153"/>
                  <a:pt x="15" y="153"/>
                  <a:pt x="15" y="153"/>
                </a:cubicBezTo>
                <a:cubicBezTo>
                  <a:pt x="61" y="136"/>
                  <a:pt x="61" y="136"/>
                  <a:pt x="61" y="136"/>
                </a:cubicBezTo>
                <a:cubicBezTo>
                  <a:pt x="61" y="136"/>
                  <a:pt x="61" y="136"/>
                  <a:pt x="61" y="136"/>
                </a:cubicBezTo>
                <a:cubicBezTo>
                  <a:pt x="69" y="138"/>
                  <a:pt x="77" y="138"/>
                  <a:pt x="85" y="138"/>
                </a:cubicBezTo>
                <a:cubicBezTo>
                  <a:pt x="132" y="138"/>
                  <a:pt x="170" y="107"/>
                  <a:pt x="170" y="69"/>
                </a:cubicBezTo>
                <a:cubicBezTo>
                  <a:pt x="170" y="31"/>
                  <a:pt x="132" y="0"/>
                  <a:pt x="85" y="0"/>
                </a:cubicBezTo>
                <a:close/>
                <a:moveTo>
                  <a:pt x="85" y="131"/>
                </a:moveTo>
                <a:cubicBezTo>
                  <a:pt x="77" y="131"/>
                  <a:pt x="70" y="130"/>
                  <a:pt x="63" y="128"/>
                </a:cubicBezTo>
                <a:cubicBezTo>
                  <a:pt x="61" y="128"/>
                  <a:pt x="60" y="128"/>
                  <a:pt x="58" y="129"/>
                </a:cubicBezTo>
                <a:cubicBezTo>
                  <a:pt x="24" y="142"/>
                  <a:pt x="24" y="142"/>
                  <a:pt x="24" y="142"/>
                </a:cubicBezTo>
                <a:cubicBezTo>
                  <a:pt x="31" y="119"/>
                  <a:pt x="31" y="119"/>
                  <a:pt x="31" y="119"/>
                </a:cubicBezTo>
                <a:cubicBezTo>
                  <a:pt x="31" y="117"/>
                  <a:pt x="30" y="114"/>
                  <a:pt x="28" y="112"/>
                </a:cubicBezTo>
                <a:cubicBezTo>
                  <a:pt x="14" y="100"/>
                  <a:pt x="6" y="85"/>
                  <a:pt x="6" y="69"/>
                </a:cubicBezTo>
                <a:cubicBezTo>
                  <a:pt x="6" y="35"/>
                  <a:pt x="42" y="6"/>
                  <a:pt x="85" y="6"/>
                </a:cubicBezTo>
                <a:cubicBezTo>
                  <a:pt x="128" y="6"/>
                  <a:pt x="163" y="35"/>
                  <a:pt x="163" y="69"/>
                </a:cubicBezTo>
                <a:cubicBezTo>
                  <a:pt x="163" y="104"/>
                  <a:pt x="128" y="131"/>
                  <a:pt x="85" y="131"/>
                </a:cubicBezTo>
                <a:close/>
              </a:path>
            </a:pathLst>
          </a:custGeom>
          <a:solidFill>
            <a:srgbClr val="29AAE1"/>
          </a:solidFill>
          <a:ln>
            <a:noFill/>
          </a:ln>
        </p:spPr>
        <p:txBody>
          <a:bodyPr vert="horz" wrap="square" lIns="91440" tIns="45720" rIns="91440" bIns="45720" numCol="1" anchor="t" anchorCtr="0" compatLnSpc="1">
            <a:prstTxWarp prst="textNoShape">
              <a:avLst/>
            </a:prstTxWarp>
          </a:bodyPr>
          <a:lstStyle/>
          <a:p>
            <a:endParaRPr lang="en-AU" dirty="0"/>
          </a:p>
        </p:txBody>
      </p:sp>
      <p:grpSp>
        <p:nvGrpSpPr>
          <p:cNvPr id="12" name="Group 11">
            <a:extLst>
              <a:ext uri="{FF2B5EF4-FFF2-40B4-BE49-F238E27FC236}">
                <a16:creationId xmlns:a16="http://schemas.microsoft.com/office/drawing/2014/main" id="{9726D9FB-9B33-41C1-9CC2-FB88C2938AE8}"/>
              </a:ext>
            </a:extLst>
          </p:cNvPr>
          <p:cNvGrpSpPr>
            <a:grpSpLocks noChangeAspect="1"/>
          </p:cNvGrpSpPr>
          <p:nvPr/>
        </p:nvGrpSpPr>
        <p:grpSpPr>
          <a:xfrm>
            <a:off x="4423095" y="1903933"/>
            <a:ext cx="542926" cy="490538"/>
            <a:chOff x="4027488" y="1122363"/>
            <a:chExt cx="542926" cy="490538"/>
          </a:xfrm>
          <a:solidFill>
            <a:srgbClr val="29AAE1"/>
          </a:solidFill>
        </p:grpSpPr>
        <p:sp>
          <p:nvSpPr>
            <p:cNvPr id="13" name="Freeform 15">
              <a:extLst>
                <a:ext uri="{FF2B5EF4-FFF2-40B4-BE49-F238E27FC236}">
                  <a16:creationId xmlns:a16="http://schemas.microsoft.com/office/drawing/2014/main" id="{4C8420A1-D5D1-4C5D-B7C4-EF1DC7700CC2}"/>
                </a:ext>
              </a:extLst>
            </p:cNvPr>
            <p:cNvSpPr>
              <a:spLocks noEditPoints="1"/>
            </p:cNvSpPr>
            <p:nvPr/>
          </p:nvSpPr>
          <p:spPr bwMode="auto">
            <a:xfrm>
              <a:off x="4027488" y="1247776"/>
              <a:ext cx="396875" cy="365125"/>
            </a:xfrm>
            <a:custGeom>
              <a:avLst/>
              <a:gdLst>
                <a:gd name="T0" fmla="*/ 62 w 124"/>
                <a:gd name="T1" fmla="*/ 0 h 114"/>
                <a:gd name="T2" fmla="*/ 0 w 124"/>
                <a:gd name="T3" fmla="*/ 51 h 114"/>
                <a:gd name="T4" fmla="*/ 19 w 124"/>
                <a:gd name="T5" fmla="*/ 88 h 114"/>
                <a:gd name="T6" fmla="*/ 20 w 124"/>
                <a:gd name="T7" fmla="*/ 88 h 114"/>
                <a:gd name="T8" fmla="*/ 19 w 124"/>
                <a:gd name="T9" fmla="*/ 89 h 114"/>
                <a:gd name="T10" fmla="*/ 12 w 124"/>
                <a:gd name="T11" fmla="*/ 114 h 114"/>
                <a:gd name="T12" fmla="*/ 46 w 124"/>
                <a:gd name="T13" fmla="*/ 101 h 114"/>
                <a:gd name="T14" fmla="*/ 46 w 124"/>
                <a:gd name="T15" fmla="*/ 101 h 114"/>
                <a:gd name="T16" fmla="*/ 62 w 124"/>
                <a:gd name="T17" fmla="*/ 103 h 114"/>
                <a:gd name="T18" fmla="*/ 124 w 124"/>
                <a:gd name="T19" fmla="*/ 51 h 114"/>
                <a:gd name="T20" fmla="*/ 62 w 124"/>
                <a:gd name="T21" fmla="*/ 0 h 114"/>
                <a:gd name="T22" fmla="*/ 62 w 124"/>
                <a:gd name="T23" fmla="*/ 96 h 114"/>
                <a:gd name="T24" fmla="*/ 48 w 124"/>
                <a:gd name="T25" fmla="*/ 95 h 114"/>
                <a:gd name="T26" fmla="*/ 44 w 124"/>
                <a:gd name="T27" fmla="*/ 95 h 114"/>
                <a:gd name="T28" fmla="*/ 23 w 124"/>
                <a:gd name="T29" fmla="*/ 103 h 114"/>
                <a:gd name="T30" fmla="*/ 26 w 124"/>
                <a:gd name="T31" fmla="*/ 91 h 114"/>
                <a:gd name="T32" fmla="*/ 24 w 124"/>
                <a:gd name="T33" fmla="*/ 83 h 114"/>
                <a:gd name="T34" fmla="*/ 7 w 124"/>
                <a:gd name="T35" fmla="*/ 51 h 114"/>
                <a:gd name="T36" fmla="*/ 62 w 124"/>
                <a:gd name="T37" fmla="*/ 7 h 114"/>
                <a:gd name="T38" fmla="*/ 117 w 124"/>
                <a:gd name="T39" fmla="*/ 51 h 114"/>
                <a:gd name="T40" fmla="*/ 62 w 124"/>
                <a:gd name="T41" fmla="*/ 96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24" h="114">
                  <a:moveTo>
                    <a:pt x="62" y="0"/>
                  </a:moveTo>
                  <a:cubicBezTo>
                    <a:pt x="28" y="0"/>
                    <a:pt x="0" y="23"/>
                    <a:pt x="0" y="51"/>
                  </a:cubicBezTo>
                  <a:cubicBezTo>
                    <a:pt x="0" y="66"/>
                    <a:pt x="7" y="78"/>
                    <a:pt x="19" y="88"/>
                  </a:cubicBezTo>
                  <a:cubicBezTo>
                    <a:pt x="20" y="88"/>
                    <a:pt x="20" y="88"/>
                    <a:pt x="20" y="88"/>
                  </a:cubicBezTo>
                  <a:cubicBezTo>
                    <a:pt x="19" y="89"/>
                    <a:pt x="19" y="89"/>
                    <a:pt x="19" y="89"/>
                  </a:cubicBezTo>
                  <a:cubicBezTo>
                    <a:pt x="12" y="114"/>
                    <a:pt x="12" y="114"/>
                    <a:pt x="12" y="114"/>
                  </a:cubicBezTo>
                  <a:cubicBezTo>
                    <a:pt x="46" y="101"/>
                    <a:pt x="46" y="101"/>
                    <a:pt x="46" y="101"/>
                  </a:cubicBezTo>
                  <a:cubicBezTo>
                    <a:pt x="46" y="101"/>
                    <a:pt x="46" y="101"/>
                    <a:pt x="46" y="101"/>
                  </a:cubicBezTo>
                  <a:cubicBezTo>
                    <a:pt x="52" y="102"/>
                    <a:pt x="57" y="103"/>
                    <a:pt x="62" y="103"/>
                  </a:cubicBezTo>
                  <a:cubicBezTo>
                    <a:pt x="96" y="103"/>
                    <a:pt x="124" y="79"/>
                    <a:pt x="124" y="51"/>
                  </a:cubicBezTo>
                  <a:cubicBezTo>
                    <a:pt x="124" y="23"/>
                    <a:pt x="96" y="0"/>
                    <a:pt x="62" y="0"/>
                  </a:cubicBezTo>
                  <a:close/>
                  <a:moveTo>
                    <a:pt x="62" y="96"/>
                  </a:moveTo>
                  <a:cubicBezTo>
                    <a:pt x="57" y="96"/>
                    <a:pt x="53" y="96"/>
                    <a:pt x="48" y="95"/>
                  </a:cubicBezTo>
                  <a:cubicBezTo>
                    <a:pt x="46" y="95"/>
                    <a:pt x="45" y="95"/>
                    <a:pt x="44" y="95"/>
                  </a:cubicBezTo>
                  <a:cubicBezTo>
                    <a:pt x="23" y="103"/>
                    <a:pt x="23" y="103"/>
                    <a:pt x="23" y="103"/>
                  </a:cubicBezTo>
                  <a:cubicBezTo>
                    <a:pt x="26" y="91"/>
                    <a:pt x="26" y="91"/>
                    <a:pt x="26" y="91"/>
                  </a:cubicBezTo>
                  <a:cubicBezTo>
                    <a:pt x="26" y="88"/>
                    <a:pt x="25" y="85"/>
                    <a:pt x="24" y="83"/>
                  </a:cubicBezTo>
                  <a:cubicBezTo>
                    <a:pt x="13" y="75"/>
                    <a:pt x="7" y="63"/>
                    <a:pt x="7" y="51"/>
                  </a:cubicBezTo>
                  <a:cubicBezTo>
                    <a:pt x="7" y="27"/>
                    <a:pt x="32" y="7"/>
                    <a:pt x="62" y="7"/>
                  </a:cubicBezTo>
                  <a:cubicBezTo>
                    <a:pt x="93" y="7"/>
                    <a:pt x="117" y="27"/>
                    <a:pt x="117" y="51"/>
                  </a:cubicBezTo>
                  <a:cubicBezTo>
                    <a:pt x="117" y="76"/>
                    <a:pt x="93" y="96"/>
                    <a:pt x="62" y="9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4" name="Freeform 16">
              <a:extLst>
                <a:ext uri="{FF2B5EF4-FFF2-40B4-BE49-F238E27FC236}">
                  <a16:creationId xmlns:a16="http://schemas.microsoft.com/office/drawing/2014/main" id="{A98B582B-DE31-42FC-8317-05DF50535192}"/>
                </a:ext>
              </a:extLst>
            </p:cNvPr>
            <p:cNvSpPr>
              <a:spLocks/>
            </p:cNvSpPr>
            <p:nvPr/>
          </p:nvSpPr>
          <p:spPr bwMode="auto">
            <a:xfrm>
              <a:off x="4197351" y="1122363"/>
              <a:ext cx="373063" cy="365125"/>
            </a:xfrm>
            <a:custGeom>
              <a:avLst/>
              <a:gdLst>
                <a:gd name="T0" fmla="*/ 98 w 117"/>
                <a:gd name="T1" fmla="*/ 89 h 114"/>
                <a:gd name="T2" fmla="*/ 117 w 117"/>
                <a:gd name="T3" fmla="*/ 52 h 114"/>
                <a:gd name="T4" fmla="*/ 56 w 117"/>
                <a:gd name="T5" fmla="*/ 0 h 114"/>
                <a:gd name="T6" fmla="*/ 0 w 117"/>
                <a:gd name="T7" fmla="*/ 30 h 114"/>
                <a:gd name="T8" fmla="*/ 8 w 117"/>
                <a:gd name="T9" fmla="*/ 30 h 114"/>
                <a:gd name="T10" fmla="*/ 56 w 117"/>
                <a:gd name="T11" fmla="*/ 7 h 114"/>
                <a:gd name="T12" fmla="*/ 111 w 117"/>
                <a:gd name="T13" fmla="*/ 52 h 114"/>
                <a:gd name="T14" fmla="*/ 94 w 117"/>
                <a:gd name="T15" fmla="*/ 83 h 114"/>
                <a:gd name="T16" fmla="*/ 92 w 117"/>
                <a:gd name="T17" fmla="*/ 91 h 114"/>
                <a:gd name="T18" fmla="*/ 96 w 117"/>
                <a:gd name="T19" fmla="*/ 103 h 114"/>
                <a:gd name="T20" fmla="*/ 79 w 117"/>
                <a:gd name="T21" fmla="*/ 97 h 114"/>
                <a:gd name="T22" fmla="*/ 78 w 117"/>
                <a:gd name="T23" fmla="*/ 103 h 114"/>
                <a:gd name="T24" fmla="*/ 106 w 117"/>
                <a:gd name="T25" fmla="*/ 114 h 114"/>
                <a:gd name="T26" fmla="*/ 98 w 117"/>
                <a:gd name="T27" fmla="*/ 89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7" h="114">
                  <a:moveTo>
                    <a:pt x="98" y="89"/>
                  </a:moveTo>
                  <a:cubicBezTo>
                    <a:pt x="111" y="79"/>
                    <a:pt x="117" y="65"/>
                    <a:pt x="117" y="52"/>
                  </a:cubicBezTo>
                  <a:cubicBezTo>
                    <a:pt x="117" y="23"/>
                    <a:pt x="90" y="0"/>
                    <a:pt x="56" y="0"/>
                  </a:cubicBezTo>
                  <a:cubicBezTo>
                    <a:pt x="32" y="0"/>
                    <a:pt x="10" y="12"/>
                    <a:pt x="0" y="30"/>
                  </a:cubicBezTo>
                  <a:cubicBezTo>
                    <a:pt x="3" y="30"/>
                    <a:pt x="5" y="30"/>
                    <a:pt x="8" y="30"/>
                  </a:cubicBezTo>
                  <a:cubicBezTo>
                    <a:pt x="18" y="16"/>
                    <a:pt x="36" y="7"/>
                    <a:pt x="56" y="7"/>
                  </a:cubicBezTo>
                  <a:cubicBezTo>
                    <a:pt x="86" y="7"/>
                    <a:pt x="111" y="27"/>
                    <a:pt x="111" y="52"/>
                  </a:cubicBezTo>
                  <a:cubicBezTo>
                    <a:pt x="111" y="64"/>
                    <a:pt x="105" y="74"/>
                    <a:pt x="94" y="83"/>
                  </a:cubicBezTo>
                  <a:cubicBezTo>
                    <a:pt x="92" y="85"/>
                    <a:pt x="91" y="88"/>
                    <a:pt x="92" y="91"/>
                  </a:cubicBezTo>
                  <a:cubicBezTo>
                    <a:pt x="96" y="103"/>
                    <a:pt x="96" y="103"/>
                    <a:pt x="96" y="103"/>
                  </a:cubicBezTo>
                  <a:cubicBezTo>
                    <a:pt x="79" y="97"/>
                    <a:pt x="79" y="97"/>
                    <a:pt x="79" y="97"/>
                  </a:cubicBezTo>
                  <a:cubicBezTo>
                    <a:pt x="79" y="99"/>
                    <a:pt x="79" y="101"/>
                    <a:pt x="78" y="103"/>
                  </a:cubicBezTo>
                  <a:cubicBezTo>
                    <a:pt x="106" y="114"/>
                    <a:pt x="106" y="114"/>
                    <a:pt x="106" y="114"/>
                  </a:cubicBezTo>
                  <a:cubicBezTo>
                    <a:pt x="98" y="89"/>
                    <a:pt x="98" y="89"/>
                    <a:pt x="98" y="8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grpSp>
      <p:grpSp>
        <p:nvGrpSpPr>
          <p:cNvPr id="15" name="Group 14">
            <a:extLst>
              <a:ext uri="{FF2B5EF4-FFF2-40B4-BE49-F238E27FC236}">
                <a16:creationId xmlns:a16="http://schemas.microsoft.com/office/drawing/2014/main" id="{B624B0AA-E885-4275-871A-36636467C887}"/>
              </a:ext>
            </a:extLst>
          </p:cNvPr>
          <p:cNvGrpSpPr>
            <a:grpSpLocks noChangeAspect="1"/>
          </p:cNvGrpSpPr>
          <p:nvPr/>
        </p:nvGrpSpPr>
        <p:grpSpPr>
          <a:xfrm>
            <a:off x="8610600" y="1884966"/>
            <a:ext cx="518820" cy="619125"/>
            <a:chOff x="9466263" y="1044575"/>
            <a:chExt cx="476250" cy="568325"/>
          </a:xfrm>
          <a:solidFill>
            <a:srgbClr val="29AAE1"/>
          </a:solidFill>
        </p:grpSpPr>
        <p:sp>
          <p:nvSpPr>
            <p:cNvPr id="16" name="Freeform 90">
              <a:extLst>
                <a:ext uri="{FF2B5EF4-FFF2-40B4-BE49-F238E27FC236}">
                  <a16:creationId xmlns:a16="http://schemas.microsoft.com/office/drawing/2014/main" id="{1F975DAA-1093-4642-A6C9-7A463680066D}"/>
                </a:ext>
              </a:extLst>
            </p:cNvPr>
            <p:cNvSpPr>
              <a:spLocks noEditPoints="1"/>
            </p:cNvSpPr>
            <p:nvPr/>
          </p:nvSpPr>
          <p:spPr bwMode="auto">
            <a:xfrm>
              <a:off x="9575800" y="1555750"/>
              <a:ext cx="260350" cy="57150"/>
            </a:xfrm>
            <a:custGeom>
              <a:avLst/>
              <a:gdLst>
                <a:gd name="T0" fmla="*/ 78 w 82"/>
                <a:gd name="T1" fmla="*/ 0 h 18"/>
                <a:gd name="T2" fmla="*/ 3 w 82"/>
                <a:gd name="T3" fmla="*/ 0 h 18"/>
                <a:gd name="T4" fmla="*/ 0 w 82"/>
                <a:gd name="T5" fmla="*/ 4 h 18"/>
                <a:gd name="T6" fmla="*/ 12 w 82"/>
                <a:gd name="T7" fmla="*/ 18 h 18"/>
                <a:gd name="T8" fmla="*/ 71 w 82"/>
                <a:gd name="T9" fmla="*/ 18 h 18"/>
                <a:gd name="T10" fmla="*/ 82 w 82"/>
                <a:gd name="T11" fmla="*/ 4 h 18"/>
                <a:gd name="T12" fmla="*/ 78 w 82"/>
                <a:gd name="T13" fmla="*/ 0 h 18"/>
                <a:gd name="T14" fmla="*/ 71 w 82"/>
                <a:gd name="T15" fmla="*/ 11 h 18"/>
                <a:gd name="T16" fmla="*/ 12 w 82"/>
                <a:gd name="T17" fmla="*/ 11 h 18"/>
                <a:gd name="T18" fmla="*/ 9 w 82"/>
                <a:gd name="T19" fmla="*/ 7 h 18"/>
                <a:gd name="T20" fmla="*/ 74 w 82"/>
                <a:gd name="T21" fmla="*/ 7 h 18"/>
                <a:gd name="T22" fmla="*/ 71 w 82"/>
                <a:gd name="T23" fmla="*/ 1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2" h="18">
                  <a:moveTo>
                    <a:pt x="78" y="0"/>
                  </a:moveTo>
                  <a:cubicBezTo>
                    <a:pt x="78" y="0"/>
                    <a:pt x="78" y="0"/>
                    <a:pt x="3" y="0"/>
                  </a:cubicBezTo>
                  <a:cubicBezTo>
                    <a:pt x="1" y="0"/>
                    <a:pt x="0" y="2"/>
                    <a:pt x="0" y="4"/>
                  </a:cubicBezTo>
                  <a:cubicBezTo>
                    <a:pt x="0" y="11"/>
                    <a:pt x="5" y="18"/>
                    <a:pt x="12" y="18"/>
                  </a:cubicBezTo>
                  <a:cubicBezTo>
                    <a:pt x="12" y="18"/>
                    <a:pt x="12" y="18"/>
                    <a:pt x="71" y="18"/>
                  </a:cubicBezTo>
                  <a:cubicBezTo>
                    <a:pt x="76" y="18"/>
                    <a:pt x="82" y="11"/>
                    <a:pt x="82" y="4"/>
                  </a:cubicBezTo>
                  <a:cubicBezTo>
                    <a:pt x="82" y="2"/>
                    <a:pt x="80" y="0"/>
                    <a:pt x="78" y="0"/>
                  </a:cubicBezTo>
                  <a:close/>
                  <a:moveTo>
                    <a:pt x="71" y="11"/>
                  </a:moveTo>
                  <a:cubicBezTo>
                    <a:pt x="71" y="11"/>
                    <a:pt x="71" y="11"/>
                    <a:pt x="12" y="11"/>
                  </a:cubicBezTo>
                  <a:cubicBezTo>
                    <a:pt x="10" y="11"/>
                    <a:pt x="9" y="9"/>
                    <a:pt x="9" y="7"/>
                  </a:cubicBezTo>
                  <a:cubicBezTo>
                    <a:pt x="74" y="7"/>
                    <a:pt x="74" y="7"/>
                    <a:pt x="74" y="7"/>
                  </a:cubicBezTo>
                  <a:cubicBezTo>
                    <a:pt x="73" y="9"/>
                    <a:pt x="72" y="11"/>
                    <a:pt x="71"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7" name="Freeform 91">
              <a:extLst>
                <a:ext uri="{FF2B5EF4-FFF2-40B4-BE49-F238E27FC236}">
                  <a16:creationId xmlns:a16="http://schemas.microsoft.com/office/drawing/2014/main" id="{9202E399-DDF6-4D31-9652-D313C4594439}"/>
                </a:ext>
              </a:extLst>
            </p:cNvPr>
            <p:cNvSpPr>
              <a:spLocks noEditPoints="1"/>
            </p:cNvSpPr>
            <p:nvPr/>
          </p:nvSpPr>
          <p:spPr bwMode="auto">
            <a:xfrm>
              <a:off x="9466263" y="1274763"/>
              <a:ext cx="476250" cy="261938"/>
            </a:xfrm>
            <a:custGeom>
              <a:avLst/>
              <a:gdLst>
                <a:gd name="T0" fmla="*/ 127 w 149"/>
                <a:gd name="T1" fmla="*/ 18 h 82"/>
                <a:gd name="T2" fmla="*/ 123 w 149"/>
                <a:gd name="T3" fmla="*/ 11 h 82"/>
                <a:gd name="T4" fmla="*/ 106 w 149"/>
                <a:gd name="T5" fmla="*/ 0 h 82"/>
                <a:gd name="T6" fmla="*/ 47 w 149"/>
                <a:gd name="T7" fmla="*/ 0 h 82"/>
                <a:gd name="T8" fmla="*/ 28 w 149"/>
                <a:gd name="T9" fmla="*/ 13 h 82"/>
                <a:gd name="T10" fmla="*/ 0 w 149"/>
                <a:gd name="T11" fmla="*/ 59 h 82"/>
                <a:gd name="T12" fmla="*/ 0 w 149"/>
                <a:gd name="T13" fmla="*/ 61 h 82"/>
                <a:gd name="T14" fmla="*/ 21 w 149"/>
                <a:gd name="T15" fmla="*/ 82 h 82"/>
                <a:gd name="T16" fmla="*/ 37 w 149"/>
                <a:gd name="T17" fmla="*/ 82 h 82"/>
                <a:gd name="T18" fmla="*/ 114 w 149"/>
                <a:gd name="T19" fmla="*/ 82 h 82"/>
                <a:gd name="T20" fmla="*/ 128 w 149"/>
                <a:gd name="T21" fmla="*/ 82 h 82"/>
                <a:gd name="T22" fmla="*/ 149 w 149"/>
                <a:gd name="T23" fmla="*/ 61 h 82"/>
                <a:gd name="T24" fmla="*/ 149 w 149"/>
                <a:gd name="T25" fmla="*/ 59 h 82"/>
                <a:gd name="T26" fmla="*/ 127 w 149"/>
                <a:gd name="T27" fmla="*/ 18 h 82"/>
                <a:gd name="T28" fmla="*/ 110 w 149"/>
                <a:gd name="T29" fmla="*/ 74 h 82"/>
                <a:gd name="T30" fmla="*/ 41 w 149"/>
                <a:gd name="T31" fmla="*/ 74 h 82"/>
                <a:gd name="T32" fmla="*/ 41 w 149"/>
                <a:gd name="T33" fmla="*/ 35 h 82"/>
                <a:gd name="T34" fmla="*/ 47 w 149"/>
                <a:gd name="T35" fmla="*/ 32 h 82"/>
                <a:gd name="T36" fmla="*/ 104 w 149"/>
                <a:gd name="T37" fmla="*/ 32 h 82"/>
                <a:gd name="T38" fmla="*/ 110 w 149"/>
                <a:gd name="T39" fmla="*/ 35 h 82"/>
                <a:gd name="T40" fmla="*/ 110 w 149"/>
                <a:gd name="T41" fmla="*/ 74 h 82"/>
                <a:gd name="T42" fmla="*/ 128 w 149"/>
                <a:gd name="T43" fmla="*/ 74 h 82"/>
                <a:gd name="T44" fmla="*/ 117 w 149"/>
                <a:gd name="T45" fmla="*/ 74 h 82"/>
                <a:gd name="T46" fmla="*/ 117 w 149"/>
                <a:gd name="T47" fmla="*/ 37 h 82"/>
                <a:gd name="T48" fmla="*/ 117 w 149"/>
                <a:gd name="T49" fmla="*/ 35 h 82"/>
                <a:gd name="T50" fmla="*/ 104 w 149"/>
                <a:gd name="T51" fmla="*/ 24 h 82"/>
                <a:gd name="T52" fmla="*/ 47 w 149"/>
                <a:gd name="T53" fmla="*/ 24 h 82"/>
                <a:gd name="T54" fmla="*/ 34 w 149"/>
                <a:gd name="T55" fmla="*/ 35 h 82"/>
                <a:gd name="T56" fmla="*/ 34 w 149"/>
                <a:gd name="T57" fmla="*/ 37 h 82"/>
                <a:gd name="T58" fmla="*/ 34 w 149"/>
                <a:gd name="T59" fmla="*/ 74 h 82"/>
                <a:gd name="T60" fmla="*/ 21 w 149"/>
                <a:gd name="T61" fmla="*/ 74 h 82"/>
                <a:gd name="T62" fmla="*/ 8 w 149"/>
                <a:gd name="T63" fmla="*/ 61 h 82"/>
                <a:gd name="T64" fmla="*/ 34 w 149"/>
                <a:gd name="T65" fmla="*/ 17 h 82"/>
                <a:gd name="T66" fmla="*/ 47 w 149"/>
                <a:gd name="T67" fmla="*/ 7 h 82"/>
                <a:gd name="T68" fmla="*/ 106 w 149"/>
                <a:gd name="T69" fmla="*/ 7 h 82"/>
                <a:gd name="T70" fmla="*/ 117 w 149"/>
                <a:gd name="T71" fmla="*/ 15 h 82"/>
                <a:gd name="T72" fmla="*/ 141 w 149"/>
                <a:gd name="T73" fmla="*/ 61 h 82"/>
                <a:gd name="T74" fmla="*/ 128 w 149"/>
                <a:gd name="T75" fmla="*/ 74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49" h="82">
                  <a:moveTo>
                    <a:pt x="127" y="18"/>
                  </a:moveTo>
                  <a:cubicBezTo>
                    <a:pt x="125" y="15"/>
                    <a:pt x="123" y="11"/>
                    <a:pt x="123" y="11"/>
                  </a:cubicBezTo>
                  <a:cubicBezTo>
                    <a:pt x="119" y="4"/>
                    <a:pt x="115" y="0"/>
                    <a:pt x="106" y="0"/>
                  </a:cubicBezTo>
                  <a:cubicBezTo>
                    <a:pt x="47" y="0"/>
                    <a:pt x="47" y="0"/>
                    <a:pt x="47" y="0"/>
                  </a:cubicBezTo>
                  <a:cubicBezTo>
                    <a:pt x="37" y="0"/>
                    <a:pt x="32" y="5"/>
                    <a:pt x="28" y="13"/>
                  </a:cubicBezTo>
                  <a:cubicBezTo>
                    <a:pt x="0" y="59"/>
                    <a:pt x="0" y="59"/>
                    <a:pt x="0" y="59"/>
                  </a:cubicBezTo>
                  <a:cubicBezTo>
                    <a:pt x="0" y="59"/>
                    <a:pt x="0" y="59"/>
                    <a:pt x="0" y="61"/>
                  </a:cubicBezTo>
                  <a:cubicBezTo>
                    <a:pt x="0" y="73"/>
                    <a:pt x="9" y="82"/>
                    <a:pt x="21" y="82"/>
                  </a:cubicBezTo>
                  <a:cubicBezTo>
                    <a:pt x="37" y="82"/>
                    <a:pt x="37" y="82"/>
                    <a:pt x="37" y="82"/>
                  </a:cubicBezTo>
                  <a:cubicBezTo>
                    <a:pt x="114" y="82"/>
                    <a:pt x="114" y="82"/>
                    <a:pt x="114" y="82"/>
                  </a:cubicBezTo>
                  <a:cubicBezTo>
                    <a:pt x="128" y="82"/>
                    <a:pt x="128" y="82"/>
                    <a:pt x="128" y="82"/>
                  </a:cubicBezTo>
                  <a:cubicBezTo>
                    <a:pt x="140" y="82"/>
                    <a:pt x="149" y="73"/>
                    <a:pt x="149" y="61"/>
                  </a:cubicBezTo>
                  <a:cubicBezTo>
                    <a:pt x="149" y="59"/>
                    <a:pt x="149" y="59"/>
                    <a:pt x="149" y="59"/>
                  </a:cubicBezTo>
                  <a:cubicBezTo>
                    <a:pt x="127" y="18"/>
                    <a:pt x="127" y="18"/>
                    <a:pt x="127" y="18"/>
                  </a:cubicBezTo>
                  <a:close/>
                  <a:moveTo>
                    <a:pt x="110" y="74"/>
                  </a:moveTo>
                  <a:cubicBezTo>
                    <a:pt x="41" y="74"/>
                    <a:pt x="41" y="74"/>
                    <a:pt x="41" y="74"/>
                  </a:cubicBezTo>
                  <a:cubicBezTo>
                    <a:pt x="41" y="35"/>
                    <a:pt x="41" y="35"/>
                    <a:pt x="41" y="35"/>
                  </a:cubicBezTo>
                  <a:cubicBezTo>
                    <a:pt x="41" y="33"/>
                    <a:pt x="43" y="32"/>
                    <a:pt x="47" y="32"/>
                  </a:cubicBezTo>
                  <a:cubicBezTo>
                    <a:pt x="104" y="32"/>
                    <a:pt x="104" y="32"/>
                    <a:pt x="104" y="32"/>
                  </a:cubicBezTo>
                  <a:cubicBezTo>
                    <a:pt x="108" y="32"/>
                    <a:pt x="110" y="33"/>
                    <a:pt x="110" y="35"/>
                  </a:cubicBezTo>
                  <a:cubicBezTo>
                    <a:pt x="110" y="74"/>
                    <a:pt x="110" y="74"/>
                    <a:pt x="110" y="74"/>
                  </a:cubicBezTo>
                  <a:close/>
                  <a:moveTo>
                    <a:pt x="128" y="74"/>
                  </a:moveTo>
                  <a:cubicBezTo>
                    <a:pt x="117" y="74"/>
                    <a:pt x="117" y="74"/>
                    <a:pt x="117" y="74"/>
                  </a:cubicBezTo>
                  <a:cubicBezTo>
                    <a:pt x="117" y="37"/>
                    <a:pt x="117" y="37"/>
                    <a:pt x="117" y="37"/>
                  </a:cubicBezTo>
                  <a:cubicBezTo>
                    <a:pt x="117" y="35"/>
                    <a:pt x="117" y="35"/>
                    <a:pt x="117" y="35"/>
                  </a:cubicBezTo>
                  <a:cubicBezTo>
                    <a:pt x="117" y="30"/>
                    <a:pt x="112" y="24"/>
                    <a:pt x="104" y="24"/>
                  </a:cubicBezTo>
                  <a:cubicBezTo>
                    <a:pt x="47" y="24"/>
                    <a:pt x="47" y="24"/>
                    <a:pt x="47" y="24"/>
                  </a:cubicBezTo>
                  <a:cubicBezTo>
                    <a:pt x="39" y="24"/>
                    <a:pt x="34" y="30"/>
                    <a:pt x="34" y="35"/>
                  </a:cubicBezTo>
                  <a:cubicBezTo>
                    <a:pt x="34" y="37"/>
                    <a:pt x="34" y="37"/>
                    <a:pt x="34" y="37"/>
                  </a:cubicBezTo>
                  <a:cubicBezTo>
                    <a:pt x="34" y="74"/>
                    <a:pt x="34" y="74"/>
                    <a:pt x="34" y="74"/>
                  </a:cubicBezTo>
                  <a:cubicBezTo>
                    <a:pt x="21" y="74"/>
                    <a:pt x="21" y="74"/>
                    <a:pt x="21" y="74"/>
                  </a:cubicBezTo>
                  <a:cubicBezTo>
                    <a:pt x="13" y="74"/>
                    <a:pt x="8" y="69"/>
                    <a:pt x="8" y="61"/>
                  </a:cubicBezTo>
                  <a:cubicBezTo>
                    <a:pt x="32" y="22"/>
                    <a:pt x="34" y="17"/>
                    <a:pt x="34" y="17"/>
                  </a:cubicBezTo>
                  <a:cubicBezTo>
                    <a:pt x="39" y="10"/>
                    <a:pt x="41" y="7"/>
                    <a:pt x="47" y="7"/>
                  </a:cubicBezTo>
                  <a:cubicBezTo>
                    <a:pt x="106" y="7"/>
                    <a:pt x="106" y="7"/>
                    <a:pt x="106" y="7"/>
                  </a:cubicBezTo>
                  <a:cubicBezTo>
                    <a:pt x="112" y="7"/>
                    <a:pt x="113" y="8"/>
                    <a:pt x="117" y="15"/>
                  </a:cubicBezTo>
                  <a:cubicBezTo>
                    <a:pt x="141" y="61"/>
                    <a:pt x="141" y="61"/>
                    <a:pt x="141" y="61"/>
                  </a:cubicBezTo>
                  <a:cubicBezTo>
                    <a:pt x="141" y="69"/>
                    <a:pt x="134" y="74"/>
                    <a:pt x="12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sp>
          <p:nvSpPr>
            <p:cNvPr id="18" name="Freeform 92">
              <a:extLst>
                <a:ext uri="{FF2B5EF4-FFF2-40B4-BE49-F238E27FC236}">
                  <a16:creationId xmlns:a16="http://schemas.microsoft.com/office/drawing/2014/main" id="{5550530C-07F6-4A5B-A0E6-402C10BECE7E}"/>
                </a:ext>
              </a:extLst>
            </p:cNvPr>
            <p:cNvSpPr>
              <a:spLocks noEditPoints="1"/>
            </p:cNvSpPr>
            <p:nvPr/>
          </p:nvSpPr>
          <p:spPr bwMode="auto">
            <a:xfrm>
              <a:off x="9617075" y="1044575"/>
              <a:ext cx="184150" cy="220663"/>
            </a:xfrm>
            <a:custGeom>
              <a:avLst/>
              <a:gdLst>
                <a:gd name="T0" fmla="*/ 8 w 58"/>
                <a:gd name="T1" fmla="*/ 50 h 69"/>
                <a:gd name="T2" fmla="*/ 10 w 58"/>
                <a:gd name="T3" fmla="*/ 55 h 69"/>
                <a:gd name="T4" fmla="*/ 12 w 58"/>
                <a:gd name="T5" fmla="*/ 57 h 69"/>
                <a:gd name="T6" fmla="*/ 12 w 58"/>
                <a:gd name="T7" fmla="*/ 58 h 69"/>
                <a:gd name="T8" fmla="*/ 14 w 58"/>
                <a:gd name="T9" fmla="*/ 61 h 69"/>
                <a:gd name="T10" fmla="*/ 16 w 58"/>
                <a:gd name="T11" fmla="*/ 63 h 69"/>
                <a:gd name="T12" fmla="*/ 29 w 58"/>
                <a:gd name="T13" fmla="*/ 69 h 69"/>
                <a:gd name="T14" fmla="*/ 42 w 58"/>
                <a:gd name="T15" fmla="*/ 64 h 69"/>
                <a:gd name="T16" fmla="*/ 44 w 58"/>
                <a:gd name="T17" fmla="*/ 61 h 69"/>
                <a:gd name="T18" fmla="*/ 46 w 58"/>
                <a:gd name="T19" fmla="*/ 58 h 69"/>
                <a:gd name="T20" fmla="*/ 48 w 58"/>
                <a:gd name="T21" fmla="*/ 54 h 69"/>
                <a:gd name="T22" fmla="*/ 50 w 58"/>
                <a:gd name="T23" fmla="*/ 50 h 69"/>
                <a:gd name="T24" fmla="*/ 57 w 58"/>
                <a:gd name="T25" fmla="*/ 39 h 69"/>
                <a:gd name="T26" fmla="*/ 56 w 58"/>
                <a:gd name="T27" fmla="*/ 30 h 69"/>
                <a:gd name="T28" fmla="*/ 55 w 58"/>
                <a:gd name="T29" fmla="*/ 29 h 69"/>
                <a:gd name="T30" fmla="*/ 51 w 58"/>
                <a:gd name="T31" fmla="*/ 10 h 69"/>
                <a:gd name="T32" fmla="*/ 29 w 58"/>
                <a:gd name="T33" fmla="*/ 0 h 69"/>
                <a:gd name="T34" fmla="*/ 7 w 58"/>
                <a:gd name="T35" fmla="*/ 10 h 69"/>
                <a:gd name="T36" fmla="*/ 3 w 58"/>
                <a:gd name="T37" fmla="*/ 29 h 69"/>
                <a:gd name="T38" fmla="*/ 3 w 58"/>
                <a:gd name="T39" fmla="*/ 30 h 69"/>
                <a:gd name="T40" fmla="*/ 1 w 58"/>
                <a:gd name="T41" fmla="*/ 39 h 69"/>
                <a:gd name="T42" fmla="*/ 8 w 58"/>
                <a:gd name="T43" fmla="*/ 50 h 69"/>
                <a:gd name="T44" fmla="*/ 8 w 58"/>
                <a:gd name="T45" fmla="*/ 34 h 69"/>
                <a:gd name="T46" fmla="*/ 8 w 58"/>
                <a:gd name="T47" fmla="*/ 34 h 69"/>
                <a:gd name="T48" fmla="*/ 10 w 58"/>
                <a:gd name="T49" fmla="*/ 33 h 69"/>
                <a:gd name="T50" fmla="*/ 10 w 58"/>
                <a:gd name="T51" fmla="*/ 30 h 69"/>
                <a:gd name="T52" fmla="*/ 9 w 58"/>
                <a:gd name="T53" fmla="*/ 26 h 69"/>
                <a:gd name="T54" fmla="*/ 12 w 58"/>
                <a:gd name="T55" fmla="*/ 14 h 69"/>
                <a:gd name="T56" fmla="*/ 16 w 58"/>
                <a:gd name="T57" fmla="*/ 10 h 69"/>
                <a:gd name="T58" fmla="*/ 29 w 58"/>
                <a:gd name="T59" fmla="*/ 6 h 69"/>
                <a:gd name="T60" fmla="*/ 42 w 58"/>
                <a:gd name="T61" fmla="*/ 11 h 69"/>
                <a:gd name="T62" fmla="*/ 46 w 58"/>
                <a:gd name="T63" fmla="*/ 14 h 69"/>
                <a:gd name="T64" fmla="*/ 49 w 58"/>
                <a:gd name="T65" fmla="*/ 26 h 69"/>
                <a:gd name="T66" fmla="*/ 48 w 58"/>
                <a:gd name="T67" fmla="*/ 30 h 69"/>
                <a:gd name="T68" fmla="*/ 48 w 58"/>
                <a:gd name="T69" fmla="*/ 33 h 69"/>
                <a:gd name="T70" fmla="*/ 50 w 58"/>
                <a:gd name="T71" fmla="*/ 34 h 69"/>
                <a:gd name="T72" fmla="*/ 51 w 58"/>
                <a:gd name="T73" fmla="*/ 34 h 69"/>
                <a:gd name="T74" fmla="*/ 50 w 58"/>
                <a:gd name="T75" fmla="*/ 38 h 69"/>
                <a:gd name="T76" fmla="*/ 50 w 58"/>
                <a:gd name="T77" fmla="*/ 38 h 69"/>
                <a:gd name="T78" fmla="*/ 49 w 58"/>
                <a:gd name="T79" fmla="*/ 42 h 69"/>
                <a:gd name="T80" fmla="*/ 48 w 58"/>
                <a:gd name="T81" fmla="*/ 44 h 69"/>
                <a:gd name="T82" fmla="*/ 45 w 58"/>
                <a:gd name="T83" fmla="*/ 45 h 69"/>
                <a:gd name="T84" fmla="*/ 45 w 58"/>
                <a:gd name="T85" fmla="*/ 45 h 69"/>
                <a:gd name="T86" fmla="*/ 40 w 58"/>
                <a:gd name="T87" fmla="*/ 56 h 69"/>
                <a:gd name="T88" fmla="*/ 39 w 58"/>
                <a:gd name="T89" fmla="*/ 57 h 69"/>
                <a:gd name="T90" fmla="*/ 34 w 58"/>
                <a:gd name="T91" fmla="*/ 61 h 69"/>
                <a:gd name="T92" fmla="*/ 24 w 58"/>
                <a:gd name="T93" fmla="*/ 61 h 69"/>
                <a:gd name="T94" fmla="*/ 19 w 58"/>
                <a:gd name="T95" fmla="*/ 57 h 69"/>
                <a:gd name="T96" fmla="*/ 18 w 58"/>
                <a:gd name="T97" fmla="*/ 55 h 69"/>
                <a:gd name="T98" fmla="*/ 14 w 58"/>
                <a:gd name="T99" fmla="*/ 46 h 69"/>
                <a:gd name="T100" fmla="*/ 11 w 58"/>
                <a:gd name="T101" fmla="*/ 44 h 69"/>
                <a:gd name="T102" fmla="*/ 11 w 58"/>
                <a:gd name="T103" fmla="*/ 44 h 69"/>
                <a:gd name="T104" fmla="*/ 9 w 58"/>
                <a:gd name="T105" fmla="*/ 42 h 69"/>
                <a:gd name="T106" fmla="*/ 8 w 58"/>
                <a:gd name="T107" fmla="*/ 38 h 69"/>
                <a:gd name="T108" fmla="*/ 8 w 58"/>
                <a:gd name="T109" fmla="*/ 34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8" h="69">
                  <a:moveTo>
                    <a:pt x="8" y="50"/>
                  </a:moveTo>
                  <a:cubicBezTo>
                    <a:pt x="8" y="51"/>
                    <a:pt x="9" y="53"/>
                    <a:pt x="10" y="55"/>
                  </a:cubicBezTo>
                  <a:cubicBezTo>
                    <a:pt x="11" y="56"/>
                    <a:pt x="11" y="56"/>
                    <a:pt x="12" y="57"/>
                  </a:cubicBezTo>
                  <a:cubicBezTo>
                    <a:pt x="12" y="58"/>
                    <a:pt x="12" y="58"/>
                    <a:pt x="12" y="58"/>
                  </a:cubicBezTo>
                  <a:cubicBezTo>
                    <a:pt x="13" y="59"/>
                    <a:pt x="14" y="60"/>
                    <a:pt x="14" y="61"/>
                  </a:cubicBezTo>
                  <a:cubicBezTo>
                    <a:pt x="15" y="62"/>
                    <a:pt x="16" y="63"/>
                    <a:pt x="16" y="63"/>
                  </a:cubicBezTo>
                  <a:cubicBezTo>
                    <a:pt x="20" y="67"/>
                    <a:pt x="25" y="69"/>
                    <a:pt x="29" y="69"/>
                  </a:cubicBezTo>
                  <a:cubicBezTo>
                    <a:pt x="34" y="69"/>
                    <a:pt x="38" y="67"/>
                    <a:pt x="42" y="64"/>
                  </a:cubicBezTo>
                  <a:cubicBezTo>
                    <a:pt x="42" y="63"/>
                    <a:pt x="43" y="62"/>
                    <a:pt x="44" y="61"/>
                  </a:cubicBezTo>
                  <a:cubicBezTo>
                    <a:pt x="45" y="60"/>
                    <a:pt x="45" y="59"/>
                    <a:pt x="46" y="58"/>
                  </a:cubicBezTo>
                  <a:cubicBezTo>
                    <a:pt x="47" y="57"/>
                    <a:pt x="48" y="55"/>
                    <a:pt x="48" y="54"/>
                  </a:cubicBezTo>
                  <a:cubicBezTo>
                    <a:pt x="49" y="52"/>
                    <a:pt x="50" y="51"/>
                    <a:pt x="50" y="50"/>
                  </a:cubicBezTo>
                  <a:cubicBezTo>
                    <a:pt x="54" y="48"/>
                    <a:pt x="56" y="43"/>
                    <a:pt x="57" y="39"/>
                  </a:cubicBezTo>
                  <a:cubicBezTo>
                    <a:pt x="58" y="35"/>
                    <a:pt x="57" y="32"/>
                    <a:pt x="56" y="30"/>
                  </a:cubicBezTo>
                  <a:cubicBezTo>
                    <a:pt x="55" y="29"/>
                    <a:pt x="55" y="29"/>
                    <a:pt x="55" y="29"/>
                  </a:cubicBezTo>
                  <a:cubicBezTo>
                    <a:pt x="56" y="22"/>
                    <a:pt x="55" y="16"/>
                    <a:pt x="51" y="10"/>
                  </a:cubicBezTo>
                  <a:cubicBezTo>
                    <a:pt x="46" y="4"/>
                    <a:pt x="38" y="0"/>
                    <a:pt x="29" y="0"/>
                  </a:cubicBezTo>
                  <a:cubicBezTo>
                    <a:pt x="20" y="0"/>
                    <a:pt x="12" y="4"/>
                    <a:pt x="7" y="10"/>
                  </a:cubicBezTo>
                  <a:cubicBezTo>
                    <a:pt x="3" y="16"/>
                    <a:pt x="2" y="22"/>
                    <a:pt x="3" y="29"/>
                  </a:cubicBezTo>
                  <a:cubicBezTo>
                    <a:pt x="3" y="29"/>
                    <a:pt x="3" y="29"/>
                    <a:pt x="3" y="30"/>
                  </a:cubicBezTo>
                  <a:cubicBezTo>
                    <a:pt x="1" y="32"/>
                    <a:pt x="0" y="35"/>
                    <a:pt x="1" y="39"/>
                  </a:cubicBezTo>
                  <a:cubicBezTo>
                    <a:pt x="2" y="43"/>
                    <a:pt x="4" y="48"/>
                    <a:pt x="8" y="50"/>
                  </a:cubicBezTo>
                  <a:close/>
                  <a:moveTo>
                    <a:pt x="8" y="34"/>
                  </a:moveTo>
                  <a:cubicBezTo>
                    <a:pt x="8" y="34"/>
                    <a:pt x="8" y="34"/>
                    <a:pt x="8" y="34"/>
                  </a:cubicBezTo>
                  <a:cubicBezTo>
                    <a:pt x="9" y="34"/>
                    <a:pt x="9" y="33"/>
                    <a:pt x="10" y="33"/>
                  </a:cubicBezTo>
                  <a:cubicBezTo>
                    <a:pt x="10" y="32"/>
                    <a:pt x="10" y="31"/>
                    <a:pt x="10" y="30"/>
                  </a:cubicBezTo>
                  <a:cubicBezTo>
                    <a:pt x="10" y="29"/>
                    <a:pt x="10" y="28"/>
                    <a:pt x="9" y="26"/>
                  </a:cubicBezTo>
                  <a:cubicBezTo>
                    <a:pt x="9" y="22"/>
                    <a:pt x="10" y="18"/>
                    <a:pt x="12" y="14"/>
                  </a:cubicBezTo>
                  <a:cubicBezTo>
                    <a:pt x="13" y="13"/>
                    <a:pt x="15" y="11"/>
                    <a:pt x="16" y="10"/>
                  </a:cubicBezTo>
                  <a:cubicBezTo>
                    <a:pt x="19" y="8"/>
                    <a:pt x="24" y="6"/>
                    <a:pt x="29" y="6"/>
                  </a:cubicBezTo>
                  <a:cubicBezTo>
                    <a:pt x="34" y="6"/>
                    <a:pt x="39" y="8"/>
                    <a:pt x="42" y="11"/>
                  </a:cubicBezTo>
                  <a:cubicBezTo>
                    <a:pt x="44" y="12"/>
                    <a:pt x="45" y="13"/>
                    <a:pt x="46" y="14"/>
                  </a:cubicBezTo>
                  <a:cubicBezTo>
                    <a:pt x="48" y="17"/>
                    <a:pt x="49" y="22"/>
                    <a:pt x="49" y="26"/>
                  </a:cubicBezTo>
                  <a:cubicBezTo>
                    <a:pt x="49" y="27"/>
                    <a:pt x="48" y="29"/>
                    <a:pt x="48" y="30"/>
                  </a:cubicBezTo>
                  <a:cubicBezTo>
                    <a:pt x="48" y="31"/>
                    <a:pt x="48" y="32"/>
                    <a:pt x="48" y="33"/>
                  </a:cubicBezTo>
                  <a:cubicBezTo>
                    <a:pt x="49" y="33"/>
                    <a:pt x="50" y="34"/>
                    <a:pt x="50" y="34"/>
                  </a:cubicBezTo>
                  <a:cubicBezTo>
                    <a:pt x="51" y="34"/>
                    <a:pt x="51" y="34"/>
                    <a:pt x="51" y="34"/>
                  </a:cubicBezTo>
                  <a:cubicBezTo>
                    <a:pt x="51" y="34"/>
                    <a:pt x="51" y="36"/>
                    <a:pt x="50" y="38"/>
                  </a:cubicBezTo>
                  <a:cubicBezTo>
                    <a:pt x="50" y="38"/>
                    <a:pt x="50" y="38"/>
                    <a:pt x="50" y="38"/>
                  </a:cubicBezTo>
                  <a:cubicBezTo>
                    <a:pt x="50" y="40"/>
                    <a:pt x="50" y="41"/>
                    <a:pt x="49" y="42"/>
                  </a:cubicBezTo>
                  <a:cubicBezTo>
                    <a:pt x="48" y="43"/>
                    <a:pt x="48" y="44"/>
                    <a:pt x="48" y="44"/>
                  </a:cubicBezTo>
                  <a:cubicBezTo>
                    <a:pt x="46" y="44"/>
                    <a:pt x="45" y="44"/>
                    <a:pt x="45" y="45"/>
                  </a:cubicBezTo>
                  <a:cubicBezTo>
                    <a:pt x="45" y="45"/>
                    <a:pt x="45" y="45"/>
                    <a:pt x="45" y="45"/>
                  </a:cubicBezTo>
                  <a:cubicBezTo>
                    <a:pt x="44" y="49"/>
                    <a:pt x="42" y="53"/>
                    <a:pt x="40" y="56"/>
                  </a:cubicBezTo>
                  <a:cubicBezTo>
                    <a:pt x="40" y="56"/>
                    <a:pt x="40" y="56"/>
                    <a:pt x="39" y="57"/>
                  </a:cubicBezTo>
                  <a:cubicBezTo>
                    <a:pt x="38" y="59"/>
                    <a:pt x="36" y="60"/>
                    <a:pt x="34" y="61"/>
                  </a:cubicBezTo>
                  <a:cubicBezTo>
                    <a:pt x="31" y="63"/>
                    <a:pt x="27" y="63"/>
                    <a:pt x="24" y="61"/>
                  </a:cubicBezTo>
                  <a:cubicBezTo>
                    <a:pt x="22" y="60"/>
                    <a:pt x="20" y="59"/>
                    <a:pt x="19" y="57"/>
                  </a:cubicBezTo>
                  <a:cubicBezTo>
                    <a:pt x="18" y="56"/>
                    <a:pt x="18" y="56"/>
                    <a:pt x="18" y="55"/>
                  </a:cubicBezTo>
                  <a:cubicBezTo>
                    <a:pt x="16" y="53"/>
                    <a:pt x="15" y="50"/>
                    <a:pt x="14" y="46"/>
                  </a:cubicBezTo>
                  <a:cubicBezTo>
                    <a:pt x="13" y="44"/>
                    <a:pt x="12" y="44"/>
                    <a:pt x="11" y="44"/>
                  </a:cubicBezTo>
                  <a:cubicBezTo>
                    <a:pt x="11" y="44"/>
                    <a:pt x="11" y="44"/>
                    <a:pt x="11" y="44"/>
                  </a:cubicBezTo>
                  <a:cubicBezTo>
                    <a:pt x="10" y="44"/>
                    <a:pt x="10" y="43"/>
                    <a:pt x="9" y="42"/>
                  </a:cubicBezTo>
                  <a:cubicBezTo>
                    <a:pt x="9" y="41"/>
                    <a:pt x="8" y="40"/>
                    <a:pt x="8" y="38"/>
                  </a:cubicBezTo>
                  <a:cubicBezTo>
                    <a:pt x="7" y="36"/>
                    <a:pt x="7" y="34"/>
                    <a:pt x="8"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dirty="0"/>
            </a:p>
          </p:txBody>
        </p:sp>
      </p:grpSp>
    </p:spTree>
    <p:extLst>
      <p:ext uri="{BB962C8B-B14F-4D97-AF65-F5344CB8AC3E}">
        <p14:creationId xmlns:p14="http://schemas.microsoft.com/office/powerpoint/2010/main" val="369466213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B98C3FE-3EEE-449C-9CA0-5D1123FEE8E9}"/>
              </a:ext>
            </a:extLst>
          </p:cNvPr>
          <p:cNvSpPr>
            <a:spLocks noGrp="1"/>
          </p:cNvSpPr>
          <p:nvPr>
            <p:ph type="sldNum" sz="quarter" idx="12"/>
          </p:nvPr>
        </p:nvSpPr>
        <p:spPr/>
        <p:txBody>
          <a:bodyPr/>
          <a:lstStyle/>
          <a:p>
            <a:fld id="{76D07C32-C9EA-42AD-AEC0-DB5F495AE52E}" type="slidenum">
              <a:rPr lang="en-US" smtClean="0"/>
              <a:t>57</a:t>
            </a:fld>
            <a:endParaRPr lang="en-US" dirty="0"/>
          </a:p>
        </p:txBody>
      </p:sp>
      <p:sp>
        <p:nvSpPr>
          <p:cNvPr id="4" name="Rectangle 3">
            <a:extLst>
              <a:ext uri="{FF2B5EF4-FFF2-40B4-BE49-F238E27FC236}">
                <a16:creationId xmlns:a16="http://schemas.microsoft.com/office/drawing/2014/main" id="{95A5EDE1-471B-4E88-8B34-9E46B0798A55}"/>
              </a:ext>
            </a:extLst>
          </p:cNvPr>
          <p:cNvSpPr/>
          <p:nvPr/>
        </p:nvSpPr>
        <p:spPr>
          <a:xfrm>
            <a:off x="0" y="0"/>
            <a:ext cx="12192000" cy="6858000"/>
          </a:xfrm>
          <a:prstGeom prst="rect">
            <a:avLst/>
          </a:prstGeom>
          <a:solidFill>
            <a:srgbClr val="29AAE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rtlCol="0" anchor="ctr"/>
          <a:lstStyle/>
          <a:p>
            <a:endParaRPr lang="en-AU" dirty="0"/>
          </a:p>
          <a:p>
            <a:endParaRPr lang="en-AU" dirty="0"/>
          </a:p>
          <a:p>
            <a:endParaRPr lang="en-AU" dirty="0"/>
          </a:p>
          <a:p>
            <a:endParaRPr lang="en-AU" dirty="0"/>
          </a:p>
          <a:p>
            <a:endParaRPr lang="en-AU" dirty="0"/>
          </a:p>
          <a:p>
            <a:endParaRPr lang="en-AU" dirty="0"/>
          </a:p>
          <a:p>
            <a:endParaRPr lang="en-AU" dirty="0"/>
          </a:p>
          <a:p>
            <a:endParaRPr lang="en-AU" dirty="0"/>
          </a:p>
          <a:p>
            <a:endParaRPr lang="en-AU" dirty="0"/>
          </a:p>
          <a:p>
            <a:endParaRPr lang="en-AU" dirty="0"/>
          </a:p>
          <a:p>
            <a:endParaRPr lang="en-AU" dirty="0"/>
          </a:p>
          <a:p>
            <a:endParaRPr lang="en-AU" dirty="0"/>
          </a:p>
          <a:p>
            <a:endParaRPr lang="en-AU" dirty="0"/>
          </a:p>
          <a:p>
            <a:endParaRPr lang="en-AU" dirty="0"/>
          </a:p>
          <a:p>
            <a:endParaRPr lang="en-AU" dirty="0"/>
          </a:p>
          <a:p>
            <a:endParaRPr lang="en-AU" dirty="0"/>
          </a:p>
          <a:p>
            <a:r>
              <a:rPr lang="en-AU" sz="1400" dirty="0">
                <a:latin typeface="Arial Nova Light" panose="020B0304020202020204" pitchFamily="34" charset="0"/>
              </a:rPr>
              <a:t>Chris Nightingale Consulting would like to acknowledge the Ngunnawal people, the traditional owners of the land on which this project was undertaken, and pay respect to their Elders, past, present and emerging.</a:t>
            </a:r>
          </a:p>
          <a:p>
            <a:endParaRPr lang="en-AU" sz="1400" dirty="0">
              <a:latin typeface="Arial Nova Light" panose="020B0304020202020204" pitchFamily="34" charset="0"/>
            </a:endParaRPr>
          </a:p>
          <a:p>
            <a:endParaRPr lang="en-AU" sz="1400" dirty="0">
              <a:latin typeface="Arial Nova Light" panose="020B0304020202020204" pitchFamily="34" charset="0"/>
            </a:endParaRPr>
          </a:p>
          <a:p>
            <a:r>
              <a:rPr lang="en-US" sz="1400" dirty="0">
                <a:latin typeface="Arial Nova Light" panose="020B0304020202020204" pitchFamily="34" charset="0"/>
              </a:rPr>
              <a:t>We would also like to acknowledge the contributions of all organisations and individuals that participated in this review and thank them for their time.</a:t>
            </a:r>
          </a:p>
        </p:txBody>
      </p:sp>
    </p:spTree>
    <p:extLst>
      <p:ext uri="{BB962C8B-B14F-4D97-AF65-F5344CB8AC3E}">
        <p14:creationId xmlns:p14="http://schemas.microsoft.com/office/powerpoint/2010/main" val="485393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BE45B-4AF5-44C0-AAEB-E5C8F628C297}"/>
              </a:ext>
            </a:extLst>
          </p:cNvPr>
          <p:cNvSpPr>
            <a:spLocks noGrp="1"/>
          </p:cNvSpPr>
          <p:nvPr>
            <p:ph type="title"/>
          </p:nvPr>
        </p:nvSpPr>
        <p:spPr/>
        <p:txBody>
          <a:bodyPr/>
          <a:lstStyle/>
          <a:p>
            <a:r>
              <a:rPr lang="en-AU" dirty="0"/>
              <a:t>2. CASP supports people with a variety of needs across the ACT</a:t>
            </a:r>
            <a:endParaRPr lang="en-US" dirty="0"/>
          </a:p>
        </p:txBody>
      </p:sp>
      <p:sp>
        <p:nvSpPr>
          <p:cNvPr id="3" name="Content Placeholder 2">
            <a:extLst>
              <a:ext uri="{FF2B5EF4-FFF2-40B4-BE49-F238E27FC236}">
                <a16:creationId xmlns:a16="http://schemas.microsoft.com/office/drawing/2014/main" id="{DFE47A50-81F5-4E18-9541-3EDE648A22FB}"/>
              </a:ext>
            </a:extLst>
          </p:cNvPr>
          <p:cNvSpPr>
            <a:spLocks noGrp="1"/>
          </p:cNvSpPr>
          <p:nvPr>
            <p:ph idx="1"/>
          </p:nvPr>
        </p:nvSpPr>
        <p:spPr>
          <a:xfrm>
            <a:off x="838200" y="1825625"/>
            <a:ext cx="2828827" cy="4351338"/>
          </a:xfrm>
        </p:spPr>
        <p:txBody>
          <a:bodyPr anchor="ctr">
            <a:noAutofit/>
          </a:bodyPr>
          <a:lstStyle/>
          <a:p>
            <a:pPr marL="0" indent="0">
              <a:buNone/>
            </a:pPr>
            <a:r>
              <a:rPr lang="en-GB" dirty="0"/>
              <a:t>To be eligible for CASP individuals must live in the ACT, be under 65 years and require home and community support for daily living activities due to a health issue.</a:t>
            </a:r>
          </a:p>
          <a:p>
            <a:pPr marL="0" indent="0">
              <a:buNone/>
            </a:pPr>
            <a:endParaRPr lang="en-GB" dirty="0"/>
          </a:p>
          <a:p>
            <a:pPr marL="0" indent="0">
              <a:buNone/>
            </a:pPr>
            <a:r>
              <a:rPr lang="en-GB" dirty="0"/>
              <a:t>Source:</a:t>
            </a:r>
            <a:br>
              <a:rPr lang="en-GB" dirty="0"/>
            </a:br>
            <a:r>
              <a:rPr lang="en-GB" dirty="0"/>
              <a:t>ACT Health Directorate website</a:t>
            </a:r>
          </a:p>
          <a:p>
            <a:pPr marL="0" indent="0">
              <a:buNone/>
            </a:pPr>
            <a:endParaRPr lang="en-GB" dirty="0"/>
          </a:p>
          <a:p>
            <a:pPr marL="0" indent="0">
              <a:buNone/>
            </a:pPr>
            <a:r>
              <a:rPr lang="en-GB" dirty="0">
                <a:hlinkClick r:id="rId2"/>
              </a:rPr>
              <a:t>https://health.act.gov.au/services-and-programs/act-community-assistance-support-program-casp</a:t>
            </a:r>
            <a:r>
              <a:rPr lang="en-GB" dirty="0"/>
              <a:t> </a:t>
            </a:r>
          </a:p>
          <a:p>
            <a:pPr marL="0" indent="0">
              <a:buNone/>
            </a:pPr>
            <a:endParaRPr lang="en-US" dirty="0"/>
          </a:p>
        </p:txBody>
      </p:sp>
      <p:sp>
        <p:nvSpPr>
          <p:cNvPr id="4" name="Text Placeholder 3">
            <a:extLst>
              <a:ext uri="{FF2B5EF4-FFF2-40B4-BE49-F238E27FC236}">
                <a16:creationId xmlns:a16="http://schemas.microsoft.com/office/drawing/2014/main" id="{7E885660-E176-4E04-B7D4-CF271280051A}"/>
              </a:ext>
            </a:extLst>
          </p:cNvPr>
          <p:cNvSpPr>
            <a:spLocks noGrp="1"/>
          </p:cNvSpPr>
          <p:nvPr>
            <p:ph type="body" sz="quarter" idx="13"/>
          </p:nvPr>
        </p:nvSpPr>
        <p:spPr/>
        <p:txBody>
          <a:bodyPr/>
          <a:lstStyle/>
          <a:p>
            <a:r>
              <a:rPr lang="en-AU" dirty="0"/>
              <a:t>CASP is available for a large proportion of the ACT population if they need support</a:t>
            </a:r>
            <a:endParaRPr lang="en-US" dirty="0"/>
          </a:p>
        </p:txBody>
      </p:sp>
      <p:sp>
        <p:nvSpPr>
          <p:cNvPr id="5" name="Slide Number Placeholder 4">
            <a:extLst>
              <a:ext uri="{FF2B5EF4-FFF2-40B4-BE49-F238E27FC236}">
                <a16:creationId xmlns:a16="http://schemas.microsoft.com/office/drawing/2014/main" id="{91DDA9F6-8A1E-41F4-BA6B-DA92B1D6775B}"/>
              </a:ext>
            </a:extLst>
          </p:cNvPr>
          <p:cNvSpPr>
            <a:spLocks noGrp="1"/>
          </p:cNvSpPr>
          <p:nvPr>
            <p:ph type="sldNum" sz="quarter" idx="12"/>
          </p:nvPr>
        </p:nvSpPr>
        <p:spPr/>
        <p:txBody>
          <a:bodyPr/>
          <a:lstStyle/>
          <a:p>
            <a:fld id="{76D07C32-C9EA-42AD-AEC0-DB5F495AE52E}" type="slidenum">
              <a:rPr lang="en-US" smtClean="0"/>
              <a:t>6</a:t>
            </a:fld>
            <a:endParaRPr lang="en-US" dirty="0"/>
          </a:p>
        </p:txBody>
      </p:sp>
      <p:sp>
        <p:nvSpPr>
          <p:cNvPr id="7" name="TextBox 6">
            <a:extLst>
              <a:ext uri="{FF2B5EF4-FFF2-40B4-BE49-F238E27FC236}">
                <a16:creationId xmlns:a16="http://schemas.microsoft.com/office/drawing/2014/main" id="{12C63B4C-9D41-4738-B1C9-0CAAE8F09A9A}"/>
              </a:ext>
            </a:extLst>
          </p:cNvPr>
          <p:cNvSpPr txBox="1"/>
          <p:nvPr/>
        </p:nvSpPr>
        <p:spPr>
          <a:xfrm>
            <a:off x="4316691" y="1825625"/>
            <a:ext cx="6932628" cy="4351337"/>
          </a:xfrm>
          <a:prstGeom prst="rect">
            <a:avLst/>
          </a:prstGeom>
          <a:solidFill>
            <a:schemeClr val="accent3">
              <a:lumMod val="20000"/>
              <a:lumOff val="80000"/>
            </a:schemeClr>
          </a:solidFill>
        </p:spPr>
        <p:txBody>
          <a:bodyPr wrap="square" lIns="252000" rIns="252000" anchor="ctr">
            <a:noAutofit/>
          </a:bodyPr>
          <a:lstStyle/>
          <a:p>
            <a:pPr algn="l">
              <a:spcBef>
                <a:spcPts val="1200"/>
              </a:spcBef>
            </a:pPr>
            <a:r>
              <a:rPr lang="en-GB" sz="1400" b="1" i="0" dirty="0">
                <a:solidFill>
                  <a:srgbClr val="313131"/>
                </a:solidFill>
                <a:effectLst/>
                <a:latin typeface="Arial Nova Light" panose="020B0304020202020204" pitchFamily="34" charset="0"/>
              </a:rPr>
              <a:t>Eligibility for CASP includes, but is not limited to, people with:</a:t>
            </a:r>
          </a:p>
          <a:p>
            <a:pPr marL="285750" indent="-285750" algn="l">
              <a:spcBef>
                <a:spcPts val="1200"/>
              </a:spcBef>
              <a:buClr>
                <a:schemeClr val="bg1"/>
              </a:buClr>
              <a:buFont typeface="Tahoma" panose="020B0604030504040204" pitchFamily="34" charset="0"/>
              <a:buChar char="‣"/>
            </a:pPr>
            <a:r>
              <a:rPr lang="en-GB" sz="1400" b="0" i="0" dirty="0">
                <a:solidFill>
                  <a:srgbClr val="313131"/>
                </a:solidFill>
                <a:effectLst/>
                <a:latin typeface="Arial Nova Light" panose="020B0304020202020204" pitchFamily="34" charset="0"/>
              </a:rPr>
              <a:t>an illness that comes and goes</a:t>
            </a:r>
          </a:p>
          <a:p>
            <a:pPr marL="285750" indent="-285750" algn="l">
              <a:spcBef>
                <a:spcPts val="1200"/>
              </a:spcBef>
              <a:buClr>
                <a:schemeClr val="bg1"/>
              </a:buClr>
              <a:buFont typeface="Tahoma" panose="020B0604030504040204" pitchFamily="34" charset="0"/>
              <a:buChar char="‣"/>
            </a:pPr>
            <a:r>
              <a:rPr lang="en-GB" sz="1400" b="0" i="0" dirty="0">
                <a:solidFill>
                  <a:srgbClr val="313131"/>
                </a:solidFill>
                <a:effectLst/>
                <a:latin typeface="Arial Nova Light" panose="020B0304020202020204" pitchFamily="34" charset="0"/>
              </a:rPr>
              <a:t>short-term health or mental health requirements</a:t>
            </a:r>
          </a:p>
          <a:p>
            <a:pPr marL="285750" indent="-285750" algn="l">
              <a:spcBef>
                <a:spcPts val="1200"/>
              </a:spcBef>
              <a:buClr>
                <a:schemeClr val="bg1"/>
              </a:buClr>
              <a:buFont typeface="Tahoma" panose="020B0604030504040204" pitchFamily="34" charset="0"/>
              <a:buChar char="‣"/>
            </a:pPr>
            <a:r>
              <a:rPr lang="en-GB" sz="1400" b="0" i="0" dirty="0">
                <a:solidFill>
                  <a:srgbClr val="313131"/>
                </a:solidFill>
                <a:effectLst/>
                <a:latin typeface="Arial Nova Light" panose="020B0304020202020204" pitchFamily="34" charset="0"/>
              </a:rPr>
              <a:t>a need for post-hospital care and support, or assistance with hospital </a:t>
            </a:r>
            <a:br>
              <a:rPr lang="en-GB" sz="1400" b="0" i="0" dirty="0">
                <a:solidFill>
                  <a:srgbClr val="313131"/>
                </a:solidFill>
                <a:effectLst/>
                <a:latin typeface="Arial Nova Light" panose="020B0304020202020204" pitchFamily="34" charset="0"/>
              </a:rPr>
            </a:br>
            <a:r>
              <a:rPr lang="en-GB" sz="1400" b="0" i="0" dirty="0">
                <a:solidFill>
                  <a:srgbClr val="313131"/>
                </a:solidFill>
                <a:effectLst/>
                <a:latin typeface="Arial Nova Light" panose="020B0304020202020204" pitchFamily="34" charset="0"/>
              </a:rPr>
              <a:t>outpatient visits</a:t>
            </a:r>
          </a:p>
          <a:p>
            <a:pPr marL="285750" indent="-285750" algn="l">
              <a:spcBef>
                <a:spcPts val="1200"/>
              </a:spcBef>
              <a:buClr>
                <a:schemeClr val="bg1"/>
              </a:buClr>
              <a:buFont typeface="Tahoma" panose="020B0604030504040204" pitchFamily="34" charset="0"/>
              <a:buChar char="‣"/>
            </a:pPr>
            <a:r>
              <a:rPr lang="en-GB" sz="1400" b="0" i="0" dirty="0">
                <a:solidFill>
                  <a:srgbClr val="313131"/>
                </a:solidFill>
                <a:effectLst/>
                <a:latin typeface="Arial Nova Light" panose="020B0304020202020204" pitchFamily="34" charset="0"/>
              </a:rPr>
              <a:t>a disability that is not of a ‘significant and permanent’ nature </a:t>
            </a:r>
            <a:br>
              <a:rPr lang="en-GB" sz="1400" b="0" i="0" dirty="0">
                <a:solidFill>
                  <a:srgbClr val="313131"/>
                </a:solidFill>
                <a:effectLst/>
                <a:latin typeface="Arial Nova Light" panose="020B0304020202020204" pitchFamily="34" charset="0"/>
              </a:rPr>
            </a:br>
            <a:r>
              <a:rPr lang="en-GB" sz="1400" b="0" i="0" dirty="0">
                <a:solidFill>
                  <a:srgbClr val="313131"/>
                </a:solidFill>
                <a:effectLst/>
                <a:latin typeface="Arial Nova Light" panose="020B0304020202020204" pitchFamily="34" charset="0"/>
              </a:rPr>
              <a:t>(as required for NDIS eligibility)</a:t>
            </a:r>
          </a:p>
          <a:p>
            <a:pPr marL="285750" indent="-285750" algn="l">
              <a:spcBef>
                <a:spcPts val="1200"/>
              </a:spcBef>
              <a:buClr>
                <a:schemeClr val="bg1"/>
              </a:buClr>
              <a:buFont typeface="Tahoma" panose="020B0604030504040204" pitchFamily="34" charset="0"/>
              <a:buChar char="‣"/>
            </a:pPr>
            <a:r>
              <a:rPr lang="en-GB" sz="1400" dirty="0">
                <a:solidFill>
                  <a:srgbClr val="313131"/>
                </a:solidFill>
                <a:latin typeface="Arial Nova Light" panose="020B0304020202020204" pitchFamily="34" charset="0"/>
              </a:rPr>
              <a:t>a</a:t>
            </a:r>
            <a:r>
              <a:rPr lang="en-GB" sz="1400" b="0" i="0" dirty="0">
                <a:solidFill>
                  <a:srgbClr val="313131"/>
                </a:solidFill>
                <a:effectLst/>
                <a:latin typeface="Arial Nova Light" panose="020B0304020202020204" pitchFamily="34" charset="0"/>
              </a:rPr>
              <a:t> combination of any of the above characteristics, and</a:t>
            </a:r>
          </a:p>
          <a:p>
            <a:pPr marL="285750" indent="-285750" algn="l">
              <a:spcBef>
                <a:spcPts val="1200"/>
              </a:spcBef>
              <a:buClr>
                <a:schemeClr val="bg1"/>
              </a:buClr>
              <a:buFont typeface="Tahoma" panose="020B0604030504040204" pitchFamily="34" charset="0"/>
              <a:buChar char="‣"/>
            </a:pPr>
            <a:r>
              <a:rPr lang="en-GB" sz="1400" dirty="0">
                <a:solidFill>
                  <a:srgbClr val="313131"/>
                </a:solidFill>
                <a:latin typeface="Arial Nova Light" panose="020B0304020202020204" pitchFamily="34" charset="0"/>
              </a:rPr>
              <a:t>t</a:t>
            </a:r>
            <a:r>
              <a:rPr lang="en-GB" sz="1400" b="0" i="0" dirty="0">
                <a:solidFill>
                  <a:srgbClr val="313131"/>
                </a:solidFill>
                <a:effectLst/>
                <a:latin typeface="Arial Nova Light" panose="020B0304020202020204" pitchFamily="34" charset="0"/>
              </a:rPr>
              <a:t>he unpaid carers and family members of any of the above individuals.</a:t>
            </a:r>
          </a:p>
          <a:p>
            <a:pPr algn="l">
              <a:spcBef>
                <a:spcPts val="1200"/>
              </a:spcBef>
            </a:pPr>
            <a:r>
              <a:rPr lang="en-GB" sz="1400" b="0" i="0" dirty="0">
                <a:solidFill>
                  <a:srgbClr val="313131"/>
                </a:solidFill>
                <a:effectLst/>
                <a:latin typeface="Arial Nova Light" panose="020B0304020202020204" pitchFamily="34" charset="0"/>
              </a:rPr>
              <a:t>To receive services under the program, individuals cannot be receiving identical home and community care support services from another government program.</a:t>
            </a:r>
          </a:p>
          <a:p>
            <a:pPr algn="l">
              <a:spcBef>
                <a:spcPts val="1200"/>
              </a:spcBef>
            </a:pPr>
            <a:r>
              <a:rPr lang="en-GB" sz="1400" b="0" i="0" dirty="0">
                <a:solidFill>
                  <a:srgbClr val="313131"/>
                </a:solidFill>
                <a:effectLst/>
                <a:latin typeface="Arial Nova Light" panose="020B0304020202020204" pitchFamily="34" charset="0"/>
              </a:rPr>
              <a:t>Current NDIS clients may be eligible for CASP if they require additional support arising from a temporary health issue e.g. recovering from surgery.</a:t>
            </a:r>
          </a:p>
        </p:txBody>
      </p:sp>
    </p:spTree>
    <p:extLst>
      <p:ext uri="{BB962C8B-B14F-4D97-AF65-F5344CB8AC3E}">
        <p14:creationId xmlns:p14="http://schemas.microsoft.com/office/powerpoint/2010/main" val="1502675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BE45B-4AF5-44C0-AAEB-E5C8F628C297}"/>
              </a:ext>
            </a:extLst>
          </p:cNvPr>
          <p:cNvSpPr>
            <a:spLocks noGrp="1"/>
          </p:cNvSpPr>
          <p:nvPr>
            <p:ph type="title"/>
          </p:nvPr>
        </p:nvSpPr>
        <p:spPr/>
        <p:txBody>
          <a:bodyPr/>
          <a:lstStyle/>
          <a:p>
            <a:r>
              <a:rPr lang="en-AU" dirty="0"/>
              <a:t>2. CASP supports people with a variety of needs across the ACT</a:t>
            </a:r>
            <a:endParaRPr lang="en-US" dirty="0"/>
          </a:p>
        </p:txBody>
      </p:sp>
      <p:sp>
        <p:nvSpPr>
          <p:cNvPr id="3" name="Content Placeholder 2">
            <a:extLst>
              <a:ext uri="{FF2B5EF4-FFF2-40B4-BE49-F238E27FC236}">
                <a16:creationId xmlns:a16="http://schemas.microsoft.com/office/drawing/2014/main" id="{DFE47A50-81F5-4E18-9541-3EDE648A22FB}"/>
              </a:ext>
            </a:extLst>
          </p:cNvPr>
          <p:cNvSpPr>
            <a:spLocks noGrp="1"/>
          </p:cNvSpPr>
          <p:nvPr>
            <p:ph idx="1"/>
          </p:nvPr>
        </p:nvSpPr>
        <p:spPr>
          <a:xfrm>
            <a:off x="5476973" y="1825625"/>
            <a:ext cx="5876826" cy="4351338"/>
          </a:xfrm>
        </p:spPr>
        <p:txBody>
          <a:bodyPr anchor="ctr">
            <a:noAutofit/>
          </a:bodyPr>
          <a:lstStyle/>
          <a:p>
            <a:pPr marL="0" indent="0">
              <a:buNone/>
            </a:pPr>
            <a:r>
              <a:rPr lang="en-GB" dirty="0"/>
              <a:t>The ACT Government delivers the CASP by providing funding to a network of eighteen (18) community-based service providers across the Territory.</a:t>
            </a:r>
          </a:p>
          <a:p>
            <a:pPr marL="0" indent="0">
              <a:buNone/>
            </a:pPr>
            <a:r>
              <a:rPr lang="en-GB" dirty="0"/>
              <a:t>Funding is allocated to service providers through individual Service Funding Agreements. Under these agreement, providers are funded individually to provide a selection of service outputs to eligible clients.</a:t>
            </a:r>
          </a:p>
          <a:p>
            <a:pPr marL="0" indent="0">
              <a:buNone/>
            </a:pPr>
            <a:r>
              <a:rPr lang="en-GB" dirty="0"/>
              <a:t>$7.2m in funding is being provided in 2021-22 to service providers; </a:t>
            </a:r>
            <a:br>
              <a:rPr lang="en-GB" dirty="0"/>
            </a:br>
            <a:r>
              <a:rPr lang="en-GB" dirty="0"/>
              <a:t>each with their own unique funding amount to provide service outputs.</a:t>
            </a:r>
          </a:p>
          <a:p>
            <a:pPr marL="0" indent="0">
              <a:buNone/>
            </a:pPr>
            <a:r>
              <a:rPr lang="en-GB" dirty="0"/>
              <a:t>These outputs are funded using a variety of unit measures, including:</a:t>
            </a:r>
          </a:p>
          <a:p>
            <a:r>
              <a:rPr lang="en-GB" dirty="0"/>
              <a:t>hours of support</a:t>
            </a:r>
          </a:p>
          <a:p>
            <a:r>
              <a:rPr lang="en-GB" dirty="0"/>
              <a:t>clients supported</a:t>
            </a:r>
          </a:p>
          <a:p>
            <a:r>
              <a:rPr lang="en-GB" dirty="0"/>
              <a:t>families supported</a:t>
            </a:r>
          </a:p>
          <a:p>
            <a:r>
              <a:rPr lang="en-GB" dirty="0"/>
              <a:t>trips (for transport support) or meals (for food services), and</a:t>
            </a:r>
          </a:p>
          <a:p>
            <a:r>
              <a:rPr lang="en-GB" dirty="0"/>
              <a:t>delivery of specialised sub-programs.</a:t>
            </a:r>
          </a:p>
          <a:p>
            <a:pPr marL="0" indent="0">
              <a:buNone/>
            </a:pPr>
            <a:r>
              <a:rPr lang="en-US" dirty="0"/>
              <a:t>Details of providers and the services they are contracted to provide are outlined in the CASP Service Directory.</a:t>
            </a:r>
          </a:p>
        </p:txBody>
      </p:sp>
      <p:sp>
        <p:nvSpPr>
          <p:cNvPr id="4" name="Text Placeholder 3">
            <a:extLst>
              <a:ext uri="{FF2B5EF4-FFF2-40B4-BE49-F238E27FC236}">
                <a16:creationId xmlns:a16="http://schemas.microsoft.com/office/drawing/2014/main" id="{7E885660-E176-4E04-B7D4-CF271280051A}"/>
              </a:ext>
            </a:extLst>
          </p:cNvPr>
          <p:cNvSpPr>
            <a:spLocks noGrp="1"/>
          </p:cNvSpPr>
          <p:nvPr>
            <p:ph type="body" sz="quarter" idx="13"/>
          </p:nvPr>
        </p:nvSpPr>
        <p:spPr/>
        <p:txBody>
          <a:bodyPr/>
          <a:lstStyle/>
          <a:p>
            <a:r>
              <a:rPr lang="en-AU" dirty="0"/>
              <a:t>Program supports are provided by a network of community-based service providers</a:t>
            </a:r>
            <a:endParaRPr lang="en-US" dirty="0"/>
          </a:p>
        </p:txBody>
      </p:sp>
      <p:sp>
        <p:nvSpPr>
          <p:cNvPr id="5" name="Slide Number Placeholder 4">
            <a:extLst>
              <a:ext uri="{FF2B5EF4-FFF2-40B4-BE49-F238E27FC236}">
                <a16:creationId xmlns:a16="http://schemas.microsoft.com/office/drawing/2014/main" id="{91DDA9F6-8A1E-41F4-BA6B-DA92B1D6775B}"/>
              </a:ext>
            </a:extLst>
          </p:cNvPr>
          <p:cNvSpPr>
            <a:spLocks noGrp="1"/>
          </p:cNvSpPr>
          <p:nvPr>
            <p:ph type="sldNum" sz="quarter" idx="12"/>
          </p:nvPr>
        </p:nvSpPr>
        <p:spPr/>
        <p:txBody>
          <a:bodyPr/>
          <a:lstStyle/>
          <a:p>
            <a:fld id="{76D07C32-C9EA-42AD-AEC0-DB5F495AE52E}" type="slidenum">
              <a:rPr lang="en-US" smtClean="0"/>
              <a:t>7</a:t>
            </a:fld>
            <a:endParaRPr lang="en-US" dirty="0"/>
          </a:p>
        </p:txBody>
      </p:sp>
      <p:sp>
        <p:nvSpPr>
          <p:cNvPr id="6" name="TextBox 5">
            <a:extLst>
              <a:ext uri="{FF2B5EF4-FFF2-40B4-BE49-F238E27FC236}">
                <a16:creationId xmlns:a16="http://schemas.microsoft.com/office/drawing/2014/main" id="{A1A2454F-6D20-42FC-A785-70DB42049BC2}"/>
              </a:ext>
            </a:extLst>
          </p:cNvPr>
          <p:cNvSpPr txBox="1"/>
          <p:nvPr/>
        </p:nvSpPr>
        <p:spPr>
          <a:xfrm>
            <a:off x="838200" y="1825626"/>
            <a:ext cx="4393676" cy="4351337"/>
          </a:xfrm>
          <a:prstGeom prst="rect">
            <a:avLst/>
          </a:prstGeom>
          <a:solidFill>
            <a:srgbClr val="AEDEF4"/>
          </a:solidFill>
        </p:spPr>
        <p:txBody>
          <a:bodyPr wrap="square" lIns="252000" rIns="252000" anchor="ctr">
            <a:noAutofit/>
          </a:bodyPr>
          <a:lstStyle/>
          <a:p>
            <a:pPr algn="l">
              <a:spcBef>
                <a:spcPts val="1200"/>
              </a:spcBef>
            </a:pPr>
            <a:r>
              <a:rPr lang="en-GB" sz="1400" b="1" i="0" dirty="0">
                <a:solidFill>
                  <a:srgbClr val="313131"/>
                </a:solidFill>
                <a:effectLst/>
                <a:latin typeface="Arial Nova Light" panose="020B0304020202020204" pitchFamily="34" charset="0"/>
              </a:rPr>
              <a:t>The following services are available from providers under the CASP</a:t>
            </a:r>
          </a:p>
          <a:p>
            <a:pPr marL="285750" indent="-285750" algn="l">
              <a:spcBef>
                <a:spcPts val="600"/>
              </a:spcBef>
              <a:buClr>
                <a:schemeClr val="bg1"/>
              </a:buClr>
              <a:buFont typeface="Tahoma" panose="020B0604030504040204" pitchFamily="34" charset="0"/>
              <a:buChar char="‣"/>
            </a:pPr>
            <a:r>
              <a:rPr lang="en-GB" sz="1400" b="0" i="0" dirty="0">
                <a:solidFill>
                  <a:srgbClr val="313131"/>
                </a:solidFill>
                <a:effectLst/>
                <a:latin typeface="Arial Nova Light" panose="020B0304020202020204" pitchFamily="34" charset="0"/>
              </a:rPr>
              <a:t>case coordination</a:t>
            </a:r>
            <a:endParaRPr lang="en-AU" sz="1400" b="0" i="0" dirty="0">
              <a:solidFill>
                <a:srgbClr val="313131"/>
              </a:solidFill>
              <a:effectLst/>
              <a:latin typeface="Arial Nova Light" panose="020B0304020202020204" pitchFamily="34" charset="0"/>
            </a:endParaRPr>
          </a:p>
          <a:p>
            <a:pPr marL="285750" indent="-285750" algn="l">
              <a:spcBef>
                <a:spcPts val="600"/>
              </a:spcBef>
              <a:buClr>
                <a:schemeClr val="bg1"/>
              </a:buClr>
              <a:buFont typeface="Tahoma" panose="020B0604030504040204" pitchFamily="34" charset="0"/>
              <a:buChar char="‣"/>
            </a:pPr>
            <a:r>
              <a:rPr lang="en-GB" sz="1400" b="0" i="0" dirty="0">
                <a:solidFill>
                  <a:srgbClr val="313131"/>
                </a:solidFill>
                <a:effectLst/>
                <a:latin typeface="Arial Nova Light" panose="020B0304020202020204" pitchFamily="34" charset="0"/>
              </a:rPr>
              <a:t>carer support</a:t>
            </a:r>
          </a:p>
          <a:p>
            <a:pPr marL="285750" indent="-285750" algn="l">
              <a:spcBef>
                <a:spcPts val="600"/>
              </a:spcBef>
              <a:buClr>
                <a:schemeClr val="bg1"/>
              </a:buClr>
              <a:buFont typeface="Tahoma" panose="020B0604030504040204" pitchFamily="34" charset="0"/>
              <a:buChar char="‣"/>
            </a:pPr>
            <a:r>
              <a:rPr lang="en-GB" sz="1400" b="0" i="0" dirty="0">
                <a:solidFill>
                  <a:srgbClr val="313131"/>
                </a:solidFill>
                <a:effectLst/>
                <a:latin typeface="Arial Nova Light" panose="020B0304020202020204" pitchFamily="34" charset="0"/>
              </a:rPr>
              <a:t>community participation</a:t>
            </a:r>
          </a:p>
          <a:p>
            <a:pPr marL="285750" indent="-285750" algn="l">
              <a:spcBef>
                <a:spcPts val="600"/>
              </a:spcBef>
              <a:buClr>
                <a:schemeClr val="bg1"/>
              </a:buClr>
              <a:buFont typeface="Tahoma" panose="020B0604030504040204" pitchFamily="34" charset="0"/>
              <a:buChar char="‣"/>
            </a:pPr>
            <a:r>
              <a:rPr lang="en-GB" sz="1400" dirty="0">
                <a:solidFill>
                  <a:srgbClr val="313131"/>
                </a:solidFill>
                <a:latin typeface="Arial Nova Light" panose="020B0304020202020204" pitchFamily="34" charset="0"/>
              </a:rPr>
              <a:t>counselling support, information and advocacy</a:t>
            </a:r>
          </a:p>
          <a:p>
            <a:pPr marL="285750" indent="-285750" algn="l">
              <a:spcBef>
                <a:spcPts val="600"/>
              </a:spcBef>
              <a:buClr>
                <a:schemeClr val="bg1"/>
              </a:buClr>
              <a:buFont typeface="Tahoma" panose="020B0604030504040204" pitchFamily="34" charset="0"/>
              <a:buChar char="‣"/>
            </a:pPr>
            <a:r>
              <a:rPr lang="en-GB" sz="1400" b="0" i="0" dirty="0">
                <a:solidFill>
                  <a:srgbClr val="313131"/>
                </a:solidFill>
                <a:effectLst/>
                <a:latin typeface="Arial Nova Light" panose="020B0304020202020204" pitchFamily="34" charset="0"/>
              </a:rPr>
              <a:t>domestic assistance</a:t>
            </a:r>
          </a:p>
          <a:p>
            <a:pPr marL="285750" indent="-285750" algn="l">
              <a:spcBef>
                <a:spcPts val="600"/>
              </a:spcBef>
              <a:buClr>
                <a:schemeClr val="bg1"/>
              </a:buClr>
              <a:buFont typeface="Tahoma" panose="020B0604030504040204" pitchFamily="34" charset="0"/>
              <a:buChar char="‣"/>
            </a:pPr>
            <a:r>
              <a:rPr lang="en-GB" sz="1400" dirty="0">
                <a:solidFill>
                  <a:srgbClr val="313131"/>
                </a:solidFill>
                <a:latin typeface="Arial Nova Light" panose="020B0304020202020204" pitchFamily="34" charset="0"/>
              </a:rPr>
              <a:t>flexible multi-service supports</a:t>
            </a:r>
          </a:p>
          <a:p>
            <a:pPr marL="285750" indent="-285750" algn="l">
              <a:spcBef>
                <a:spcPts val="600"/>
              </a:spcBef>
              <a:buClr>
                <a:schemeClr val="bg1"/>
              </a:buClr>
              <a:buFont typeface="Tahoma" panose="020B0604030504040204" pitchFamily="34" charset="0"/>
              <a:buChar char="‣"/>
            </a:pPr>
            <a:r>
              <a:rPr lang="en-GB" sz="1400" b="0" i="0" dirty="0">
                <a:solidFill>
                  <a:srgbClr val="313131"/>
                </a:solidFill>
                <a:effectLst/>
                <a:latin typeface="Arial Nova Light" panose="020B0304020202020204" pitchFamily="34" charset="0"/>
              </a:rPr>
              <a:t>food services</a:t>
            </a:r>
          </a:p>
          <a:p>
            <a:pPr marL="285750" indent="-285750" algn="l">
              <a:spcBef>
                <a:spcPts val="600"/>
              </a:spcBef>
              <a:buClr>
                <a:schemeClr val="bg1"/>
              </a:buClr>
              <a:buFont typeface="Tahoma" panose="020B0604030504040204" pitchFamily="34" charset="0"/>
              <a:buChar char="‣"/>
            </a:pPr>
            <a:r>
              <a:rPr lang="en-GB" sz="1400" dirty="0">
                <a:solidFill>
                  <a:srgbClr val="313131"/>
                </a:solidFill>
                <a:latin typeface="Arial Nova Light" panose="020B0304020202020204" pitchFamily="34" charset="0"/>
              </a:rPr>
              <a:t>linen service</a:t>
            </a:r>
          </a:p>
          <a:p>
            <a:pPr marL="285750" indent="-285750" algn="l">
              <a:spcBef>
                <a:spcPts val="600"/>
              </a:spcBef>
              <a:buClr>
                <a:schemeClr val="bg1"/>
              </a:buClr>
              <a:buFont typeface="Tahoma" panose="020B0604030504040204" pitchFamily="34" charset="0"/>
              <a:buChar char="‣"/>
            </a:pPr>
            <a:r>
              <a:rPr lang="en-GB" sz="1400" b="0" i="0" dirty="0">
                <a:solidFill>
                  <a:srgbClr val="313131"/>
                </a:solidFill>
                <a:effectLst/>
                <a:latin typeface="Arial Nova Light" panose="020B0304020202020204" pitchFamily="34" charset="0"/>
              </a:rPr>
              <a:t>minor home maintenance</a:t>
            </a:r>
          </a:p>
          <a:p>
            <a:pPr marL="285750" indent="-285750" algn="l">
              <a:spcBef>
                <a:spcPts val="600"/>
              </a:spcBef>
              <a:buClr>
                <a:schemeClr val="bg1"/>
              </a:buClr>
              <a:buFont typeface="Tahoma" panose="020B0604030504040204" pitchFamily="34" charset="0"/>
              <a:buChar char="‣"/>
            </a:pPr>
            <a:r>
              <a:rPr lang="en-GB" sz="1400" dirty="0">
                <a:solidFill>
                  <a:srgbClr val="313131"/>
                </a:solidFill>
                <a:latin typeface="Arial Nova Light" panose="020B0304020202020204" pitchFamily="34" charset="0"/>
              </a:rPr>
              <a:t>personal care</a:t>
            </a:r>
          </a:p>
          <a:p>
            <a:pPr marL="285750" indent="-285750" algn="l">
              <a:spcBef>
                <a:spcPts val="600"/>
              </a:spcBef>
              <a:buClr>
                <a:schemeClr val="bg1"/>
              </a:buClr>
              <a:buFont typeface="Tahoma" panose="020B0604030504040204" pitchFamily="34" charset="0"/>
              <a:buChar char="‣"/>
            </a:pPr>
            <a:r>
              <a:rPr lang="en-GB" sz="1400" b="0" i="0" dirty="0">
                <a:solidFill>
                  <a:srgbClr val="313131"/>
                </a:solidFill>
                <a:effectLst/>
                <a:latin typeface="Arial Nova Light" panose="020B0304020202020204" pitchFamily="34" charset="0"/>
              </a:rPr>
              <a:t>re-ablement groups</a:t>
            </a:r>
          </a:p>
          <a:p>
            <a:pPr marL="285750" indent="-285750" algn="l">
              <a:spcBef>
                <a:spcPts val="600"/>
              </a:spcBef>
              <a:buClr>
                <a:schemeClr val="bg1"/>
              </a:buClr>
              <a:buFont typeface="Tahoma" panose="020B0604030504040204" pitchFamily="34" charset="0"/>
              <a:buChar char="‣"/>
            </a:pPr>
            <a:r>
              <a:rPr lang="en-GB" sz="1400" dirty="0">
                <a:solidFill>
                  <a:srgbClr val="313131"/>
                </a:solidFill>
                <a:latin typeface="Arial Nova Light" panose="020B0304020202020204" pitchFamily="34" charset="0"/>
              </a:rPr>
              <a:t>social support (for adults and children)</a:t>
            </a:r>
          </a:p>
          <a:p>
            <a:pPr marL="285750" indent="-285750" algn="l">
              <a:spcBef>
                <a:spcPts val="600"/>
              </a:spcBef>
              <a:buClr>
                <a:schemeClr val="bg1"/>
              </a:buClr>
              <a:buFont typeface="Tahoma" panose="020B0604030504040204" pitchFamily="34" charset="0"/>
              <a:buChar char="‣"/>
            </a:pPr>
            <a:r>
              <a:rPr lang="en-GB" sz="1400" b="0" i="0" dirty="0">
                <a:solidFill>
                  <a:srgbClr val="313131"/>
                </a:solidFill>
                <a:effectLst/>
                <a:latin typeface="Arial Nova Light" panose="020B0304020202020204" pitchFamily="34" charset="0"/>
              </a:rPr>
              <a:t>transport</a:t>
            </a:r>
          </a:p>
        </p:txBody>
      </p:sp>
    </p:spTree>
    <p:extLst>
      <p:ext uri="{BB962C8B-B14F-4D97-AF65-F5344CB8AC3E}">
        <p14:creationId xmlns:p14="http://schemas.microsoft.com/office/powerpoint/2010/main" val="3461951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BE45B-4AF5-44C0-AAEB-E5C8F628C297}"/>
              </a:ext>
            </a:extLst>
          </p:cNvPr>
          <p:cNvSpPr>
            <a:spLocks noGrp="1"/>
          </p:cNvSpPr>
          <p:nvPr>
            <p:ph type="title"/>
          </p:nvPr>
        </p:nvSpPr>
        <p:spPr/>
        <p:txBody>
          <a:bodyPr/>
          <a:lstStyle/>
          <a:p>
            <a:r>
              <a:rPr lang="en-AU" dirty="0"/>
              <a:t>2. CASP supports people with a variety of needs across the ACT</a:t>
            </a:r>
            <a:endParaRPr lang="en-US" dirty="0"/>
          </a:p>
        </p:txBody>
      </p:sp>
      <p:sp>
        <p:nvSpPr>
          <p:cNvPr id="3" name="Content Placeholder 2">
            <a:extLst>
              <a:ext uri="{FF2B5EF4-FFF2-40B4-BE49-F238E27FC236}">
                <a16:creationId xmlns:a16="http://schemas.microsoft.com/office/drawing/2014/main" id="{DFE47A50-81F5-4E18-9541-3EDE648A22FB}"/>
              </a:ext>
            </a:extLst>
          </p:cNvPr>
          <p:cNvSpPr>
            <a:spLocks noGrp="1"/>
          </p:cNvSpPr>
          <p:nvPr>
            <p:ph idx="1"/>
          </p:nvPr>
        </p:nvSpPr>
        <p:spPr/>
        <p:txBody>
          <a:bodyPr>
            <a:noAutofit/>
          </a:bodyPr>
          <a:lstStyle/>
          <a:p>
            <a:pPr marL="0" indent="0">
              <a:buNone/>
            </a:pPr>
            <a:r>
              <a:rPr lang="en-GB" dirty="0"/>
              <a:t>The stakeholders engaged for this review indicated that the CASP provides an important service to help people be independent in the ACT and supports people with needs that might otherwise fall through the cracks of the health, disability and aged care systems.</a:t>
            </a:r>
          </a:p>
          <a:p>
            <a:pPr marL="0" indent="0">
              <a:buNone/>
            </a:pPr>
            <a:r>
              <a:rPr lang="en-GB" dirty="0"/>
              <a:t>For </a:t>
            </a:r>
            <a:r>
              <a:rPr lang="en-GB" u="sng" dirty="0"/>
              <a:t>clients</a:t>
            </a:r>
            <a:r>
              <a:rPr lang="en-GB" dirty="0"/>
              <a:t>, the program as a whole can provide personalised care and support services. This flexibility can help clients with simple support needs through to more complex needs that span multiple areas. In some cases, this may require clients to access services from more than one CASP provider where individual providers are limited to the services they are contracted to deliver.</a:t>
            </a:r>
          </a:p>
          <a:p>
            <a:pPr marL="0" indent="0">
              <a:buNone/>
            </a:pPr>
            <a:r>
              <a:rPr lang="en-GB" dirty="0"/>
              <a:t>The program, which is delivered through a strong network of service providers, also offers clients some choice of provider for these services which can be important for ensuring they can receive the best combination of supports to meet their individual needs.</a:t>
            </a:r>
          </a:p>
          <a:p>
            <a:pPr marL="0" indent="0">
              <a:buNone/>
            </a:pPr>
            <a:r>
              <a:rPr lang="en-GB" dirty="0"/>
              <a:t>For </a:t>
            </a:r>
            <a:r>
              <a:rPr lang="en-GB" u="sng" dirty="0"/>
              <a:t>providers</a:t>
            </a:r>
            <a:r>
              <a:rPr lang="en-GB" dirty="0"/>
              <a:t>, the program by itself has less flexibility, as they are limited to providing services they are contracted to deliver under their funding agreement, although there is some scope to adapt the services they deliver with agreement from the ACT Health Directorate.</a:t>
            </a:r>
          </a:p>
          <a:p>
            <a:pPr marL="0" indent="0">
              <a:buNone/>
            </a:pPr>
            <a:r>
              <a:rPr lang="en-GB" dirty="0"/>
              <a:t>The CASP also provides flexibility for providers where they can use its contracted services to complement their other services.</a:t>
            </a:r>
          </a:p>
          <a:p>
            <a:pPr marL="0" indent="0">
              <a:buNone/>
            </a:pPr>
            <a:endParaRPr lang="en-GB" dirty="0"/>
          </a:p>
          <a:p>
            <a:pPr marL="0" indent="0">
              <a:buNone/>
            </a:pPr>
            <a:endParaRPr lang="en-US" dirty="0">
              <a:solidFill>
                <a:srgbClr val="FF0000"/>
              </a:solidFill>
            </a:endParaRPr>
          </a:p>
        </p:txBody>
      </p:sp>
      <p:sp>
        <p:nvSpPr>
          <p:cNvPr id="4" name="Text Placeholder 3">
            <a:extLst>
              <a:ext uri="{FF2B5EF4-FFF2-40B4-BE49-F238E27FC236}">
                <a16:creationId xmlns:a16="http://schemas.microsoft.com/office/drawing/2014/main" id="{7E885660-E176-4E04-B7D4-CF271280051A}"/>
              </a:ext>
            </a:extLst>
          </p:cNvPr>
          <p:cNvSpPr>
            <a:spLocks noGrp="1"/>
          </p:cNvSpPr>
          <p:nvPr>
            <p:ph type="body" sz="quarter" idx="13"/>
          </p:nvPr>
        </p:nvSpPr>
        <p:spPr/>
        <p:txBody>
          <a:bodyPr/>
          <a:lstStyle/>
          <a:p>
            <a:r>
              <a:rPr lang="en-AU" dirty="0"/>
              <a:t>The program provides highly valued supports for clients who might fall through the cracks</a:t>
            </a:r>
            <a:endParaRPr lang="en-US" dirty="0"/>
          </a:p>
        </p:txBody>
      </p:sp>
      <p:sp>
        <p:nvSpPr>
          <p:cNvPr id="5" name="Slide Number Placeholder 4">
            <a:extLst>
              <a:ext uri="{FF2B5EF4-FFF2-40B4-BE49-F238E27FC236}">
                <a16:creationId xmlns:a16="http://schemas.microsoft.com/office/drawing/2014/main" id="{91DDA9F6-8A1E-41F4-BA6B-DA92B1D6775B}"/>
              </a:ext>
            </a:extLst>
          </p:cNvPr>
          <p:cNvSpPr>
            <a:spLocks noGrp="1"/>
          </p:cNvSpPr>
          <p:nvPr>
            <p:ph type="sldNum" sz="quarter" idx="12"/>
          </p:nvPr>
        </p:nvSpPr>
        <p:spPr/>
        <p:txBody>
          <a:bodyPr/>
          <a:lstStyle/>
          <a:p>
            <a:fld id="{76D07C32-C9EA-42AD-AEC0-DB5F495AE52E}" type="slidenum">
              <a:rPr lang="en-US" smtClean="0"/>
              <a:t>8</a:t>
            </a:fld>
            <a:endParaRPr lang="en-US" dirty="0"/>
          </a:p>
        </p:txBody>
      </p:sp>
      <p:grpSp>
        <p:nvGrpSpPr>
          <p:cNvPr id="23" name="Group 22">
            <a:extLst>
              <a:ext uri="{FF2B5EF4-FFF2-40B4-BE49-F238E27FC236}">
                <a16:creationId xmlns:a16="http://schemas.microsoft.com/office/drawing/2014/main" id="{B6AB69E8-9EF0-43E8-B80E-74EB401525F3}"/>
              </a:ext>
            </a:extLst>
          </p:cNvPr>
          <p:cNvGrpSpPr>
            <a:grpSpLocks noChangeAspect="1"/>
          </p:cNvGrpSpPr>
          <p:nvPr/>
        </p:nvGrpSpPr>
        <p:grpSpPr>
          <a:xfrm>
            <a:off x="1009650" y="5027472"/>
            <a:ext cx="1019175" cy="1145419"/>
            <a:chOff x="7402367" y="3490762"/>
            <a:chExt cx="2689250" cy="3022367"/>
          </a:xfrm>
        </p:grpSpPr>
        <p:sp>
          <p:nvSpPr>
            <p:cNvPr id="19" name="Oval 18">
              <a:extLst>
                <a:ext uri="{FF2B5EF4-FFF2-40B4-BE49-F238E27FC236}">
                  <a16:creationId xmlns:a16="http://schemas.microsoft.com/office/drawing/2014/main" id="{06740711-11D8-4C32-AAE2-886659FDB97F}"/>
                </a:ext>
              </a:extLst>
            </p:cNvPr>
            <p:cNvSpPr/>
            <p:nvPr/>
          </p:nvSpPr>
          <p:spPr>
            <a:xfrm>
              <a:off x="7402367" y="5801111"/>
              <a:ext cx="2689250" cy="712018"/>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0" name="Group 19">
              <a:extLst>
                <a:ext uri="{FF2B5EF4-FFF2-40B4-BE49-F238E27FC236}">
                  <a16:creationId xmlns:a16="http://schemas.microsoft.com/office/drawing/2014/main" id="{8D809B0C-6665-4F62-9590-3B0F1C01CE19}"/>
                </a:ext>
              </a:extLst>
            </p:cNvPr>
            <p:cNvGrpSpPr/>
            <p:nvPr/>
          </p:nvGrpSpPr>
          <p:grpSpPr>
            <a:xfrm>
              <a:off x="8160264" y="3490762"/>
              <a:ext cx="1175182" cy="2686201"/>
              <a:chOff x="9152503" y="5787817"/>
              <a:chExt cx="1747411" cy="3994194"/>
            </a:xfrm>
            <a:solidFill>
              <a:schemeClr val="accent1"/>
            </a:solidFill>
          </p:grpSpPr>
          <p:sp>
            <p:nvSpPr>
              <p:cNvPr id="21" name="Freeform 58">
                <a:extLst>
                  <a:ext uri="{FF2B5EF4-FFF2-40B4-BE49-F238E27FC236}">
                    <a16:creationId xmlns:a16="http://schemas.microsoft.com/office/drawing/2014/main" id="{E6AA9B96-DB54-4175-ABB8-E18410616695}"/>
                  </a:ext>
                </a:extLst>
              </p:cNvPr>
              <p:cNvSpPr/>
              <p:nvPr/>
            </p:nvSpPr>
            <p:spPr>
              <a:xfrm>
                <a:off x="9152503" y="6720151"/>
                <a:ext cx="1747411" cy="3061860"/>
              </a:xfrm>
              <a:custGeom>
                <a:avLst/>
                <a:gdLst>
                  <a:gd name="connsiteX0" fmla="*/ 320731 w 425006"/>
                  <a:gd name="connsiteY0" fmla="*/ 413 h 744708"/>
                  <a:gd name="connsiteX1" fmla="*/ 311244 w 425006"/>
                  <a:gd name="connsiteY1" fmla="*/ 9348 h 744708"/>
                  <a:gd name="connsiteX2" fmla="*/ 113161 w 425006"/>
                  <a:gd name="connsiteY2" fmla="*/ 9348 h 744708"/>
                  <a:gd name="connsiteX3" fmla="*/ 103674 w 425006"/>
                  <a:gd name="connsiteY3" fmla="*/ -157 h 744708"/>
                  <a:gd name="connsiteX4" fmla="*/ -206 w 425006"/>
                  <a:gd name="connsiteY4" fmla="*/ 142994 h 744708"/>
                  <a:gd name="connsiteX5" fmla="*/ -206 w 425006"/>
                  <a:gd name="connsiteY5" fmla="*/ 345933 h 744708"/>
                  <a:gd name="connsiteX6" fmla="*/ 58802 w 425006"/>
                  <a:gd name="connsiteY6" fmla="*/ 405056 h 744708"/>
                  <a:gd name="connsiteX7" fmla="*/ 73316 w 425006"/>
                  <a:gd name="connsiteY7" fmla="*/ 405056 h 744708"/>
                  <a:gd name="connsiteX8" fmla="*/ 73316 w 425006"/>
                  <a:gd name="connsiteY8" fmla="*/ 679666 h 744708"/>
                  <a:gd name="connsiteX9" fmla="*/ 138120 w 425006"/>
                  <a:gd name="connsiteY9" fmla="*/ 739731 h 744708"/>
                  <a:gd name="connsiteX10" fmla="*/ 198067 w 425006"/>
                  <a:gd name="connsiteY10" fmla="*/ 679666 h 744708"/>
                  <a:gd name="connsiteX11" fmla="*/ 198067 w 425006"/>
                  <a:gd name="connsiteY11" fmla="*/ 508570 h 744708"/>
                  <a:gd name="connsiteX12" fmla="*/ 210656 w 425006"/>
                  <a:gd name="connsiteY12" fmla="*/ 492658 h 744708"/>
                  <a:gd name="connsiteX13" fmla="*/ 226527 w 425006"/>
                  <a:gd name="connsiteY13" fmla="*/ 505272 h 744708"/>
                  <a:gd name="connsiteX14" fmla="*/ 226527 w 425006"/>
                  <a:gd name="connsiteY14" fmla="*/ 508570 h 744708"/>
                  <a:gd name="connsiteX15" fmla="*/ 226527 w 425006"/>
                  <a:gd name="connsiteY15" fmla="*/ 679666 h 744708"/>
                  <a:gd name="connsiteX16" fmla="*/ 286379 w 425006"/>
                  <a:gd name="connsiteY16" fmla="*/ 744502 h 744708"/>
                  <a:gd name="connsiteX17" fmla="*/ 351088 w 425006"/>
                  <a:gd name="connsiteY17" fmla="*/ 684543 h 744708"/>
                  <a:gd name="connsiteX18" fmla="*/ 351088 w 425006"/>
                  <a:gd name="connsiteY18" fmla="*/ 679666 h 744708"/>
                  <a:gd name="connsiteX19" fmla="*/ 351088 w 425006"/>
                  <a:gd name="connsiteY19" fmla="*/ 405247 h 744708"/>
                  <a:gd name="connsiteX20" fmla="*/ 365793 w 425006"/>
                  <a:gd name="connsiteY20" fmla="*/ 405247 h 744708"/>
                  <a:gd name="connsiteX21" fmla="*/ 424800 w 425006"/>
                  <a:gd name="connsiteY21" fmla="*/ 346124 h 744708"/>
                  <a:gd name="connsiteX22" fmla="*/ 424800 w 425006"/>
                  <a:gd name="connsiteY22" fmla="*/ 143564 h 744708"/>
                  <a:gd name="connsiteX23" fmla="*/ 320731 w 425006"/>
                  <a:gd name="connsiteY23" fmla="*/ 413 h 744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25006" h="744708">
                    <a:moveTo>
                      <a:pt x="320731" y="413"/>
                    </a:moveTo>
                    <a:cubicBezTo>
                      <a:pt x="317695" y="3455"/>
                      <a:pt x="314564" y="6497"/>
                      <a:pt x="311244" y="9348"/>
                    </a:cubicBezTo>
                    <a:cubicBezTo>
                      <a:pt x="254124" y="57940"/>
                      <a:pt x="170280" y="57940"/>
                      <a:pt x="113161" y="9348"/>
                    </a:cubicBezTo>
                    <a:cubicBezTo>
                      <a:pt x="109746" y="6497"/>
                      <a:pt x="106615" y="3455"/>
                      <a:pt x="103674" y="-157"/>
                    </a:cubicBezTo>
                    <a:cubicBezTo>
                      <a:pt x="41754" y="19976"/>
                      <a:pt x="-177" y="77768"/>
                      <a:pt x="-206" y="142994"/>
                    </a:cubicBezTo>
                    <a:lnTo>
                      <a:pt x="-206" y="345933"/>
                    </a:lnTo>
                    <a:cubicBezTo>
                      <a:pt x="-206" y="378584"/>
                      <a:pt x="26215" y="405056"/>
                      <a:pt x="58802" y="405056"/>
                    </a:cubicBezTo>
                    <a:lnTo>
                      <a:pt x="73316" y="405056"/>
                    </a:lnTo>
                    <a:lnTo>
                      <a:pt x="73316" y="679666"/>
                    </a:lnTo>
                    <a:cubicBezTo>
                      <a:pt x="74664" y="714180"/>
                      <a:pt x="103674" y="741071"/>
                      <a:pt x="138120" y="739731"/>
                    </a:cubicBezTo>
                    <a:cubicBezTo>
                      <a:pt x="170688" y="738457"/>
                      <a:pt x="196796" y="712298"/>
                      <a:pt x="198067" y="679666"/>
                    </a:cubicBezTo>
                    <a:lnTo>
                      <a:pt x="198067" y="508570"/>
                    </a:lnTo>
                    <a:cubicBezTo>
                      <a:pt x="197156" y="500699"/>
                      <a:pt x="202792" y="493570"/>
                      <a:pt x="210656" y="492658"/>
                    </a:cubicBezTo>
                    <a:cubicBezTo>
                      <a:pt x="218511" y="491755"/>
                      <a:pt x="225617" y="497401"/>
                      <a:pt x="226527" y="505272"/>
                    </a:cubicBezTo>
                    <a:cubicBezTo>
                      <a:pt x="226651" y="506365"/>
                      <a:pt x="226651" y="507477"/>
                      <a:pt x="226527" y="508570"/>
                    </a:cubicBezTo>
                    <a:lnTo>
                      <a:pt x="226527" y="679666"/>
                    </a:lnTo>
                    <a:cubicBezTo>
                      <a:pt x="225180" y="714133"/>
                      <a:pt x="251980" y="743162"/>
                      <a:pt x="286379" y="744502"/>
                    </a:cubicBezTo>
                    <a:cubicBezTo>
                      <a:pt x="320769" y="745852"/>
                      <a:pt x="349741" y="719000"/>
                      <a:pt x="351088" y="684543"/>
                    </a:cubicBezTo>
                    <a:cubicBezTo>
                      <a:pt x="351155" y="682917"/>
                      <a:pt x="351155" y="681292"/>
                      <a:pt x="351088" y="679666"/>
                    </a:cubicBezTo>
                    <a:lnTo>
                      <a:pt x="351088" y="405247"/>
                    </a:lnTo>
                    <a:lnTo>
                      <a:pt x="365793" y="405247"/>
                    </a:lnTo>
                    <a:cubicBezTo>
                      <a:pt x="398380" y="405247"/>
                      <a:pt x="424800" y="378775"/>
                      <a:pt x="424800" y="346124"/>
                    </a:cubicBezTo>
                    <a:lnTo>
                      <a:pt x="424800" y="143564"/>
                    </a:lnTo>
                    <a:cubicBezTo>
                      <a:pt x="424781" y="78281"/>
                      <a:pt x="382746" y="20460"/>
                      <a:pt x="320731" y="413"/>
                    </a:cubicBezTo>
                    <a:close/>
                  </a:path>
                </a:pathLst>
              </a:custGeom>
              <a:solidFill>
                <a:srgbClr val="29AAE1"/>
              </a:solidFill>
              <a:ln w="9468" cap="flat">
                <a:noFill/>
                <a:prstDash val="solid"/>
                <a:miter/>
              </a:ln>
            </p:spPr>
            <p:txBody>
              <a:bodyPr rtlCol="0" anchor="ctr"/>
              <a:lstStyle/>
              <a:p>
                <a:endParaRPr lang="en-US" dirty="0"/>
              </a:p>
            </p:txBody>
          </p:sp>
          <p:sp>
            <p:nvSpPr>
              <p:cNvPr id="22" name="Freeform 59">
                <a:extLst>
                  <a:ext uri="{FF2B5EF4-FFF2-40B4-BE49-F238E27FC236}">
                    <a16:creationId xmlns:a16="http://schemas.microsoft.com/office/drawing/2014/main" id="{F7B6C634-B262-4521-82A1-34E46DA9EAEC}"/>
                  </a:ext>
                </a:extLst>
              </p:cNvPr>
              <p:cNvSpPr/>
              <p:nvPr/>
            </p:nvSpPr>
            <p:spPr>
              <a:xfrm>
                <a:off x="9537269" y="5787817"/>
                <a:ext cx="972809" cy="975755"/>
              </a:xfrm>
              <a:custGeom>
                <a:avLst/>
                <a:gdLst>
                  <a:gd name="connsiteX0" fmla="*/ 42536 w 236607"/>
                  <a:gd name="connsiteY0" fmla="*/ 209022 h 237324"/>
                  <a:gd name="connsiteX1" fmla="*/ 57715 w 236607"/>
                  <a:gd name="connsiteY1" fmla="*/ 219858 h 237324"/>
                  <a:gd name="connsiteX2" fmla="*/ 179904 w 236607"/>
                  <a:gd name="connsiteY2" fmla="*/ 219858 h 237324"/>
                  <a:gd name="connsiteX3" fmla="*/ 194324 w 236607"/>
                  <a:gd name="connsiteY3" fmla="*/ 209022 h 237324"/>
                  <a:gd name="connsiteX4" fmla="*/ 208563 w 236607"/>
                  <a:gd name="connsiteY4" fmla="*/ 42003 h 237324"/>
                  <a:gd name="connsiteX5" fmla="*/ 41872 w 236607"/>
                  <a:gd name="connsiteY5" fmla="*/ 27735 h 237324"/>
                  <a:gd name="connsiteX6" fmla="*/ 27632 w 236607"/>
                  <a:gd name="connsiteY6" fmla="*/ 194754 h 237324"/>
                  <a:gd name="connsiteX7" fmla="*/ 41872 w 236607"/>
                  <a:gd name="connsiteY7" fmla="*/ 209022 h 237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607" h="237324">
                    <a:moveTo>
                      <a:pt x="42536" y="209022"/>
                    </a:moveTo>
                    <a:cubicBezTo>
                      <a:pt x="47317" y="213014"/>
                      <a:pt x="52383" y="216636"/>
                      <a:pt x="57715" y="219858"/>
                    </a:cubicBezTo>
                    <a:cubicBezTo>
                      <a:pt x="95187" y="242937"/>
                      <a:pt x="142431" y="242937"/>
                      <a:pt x="179904" y="219858"/>
                    </a:cubicBezTo>
                    <a:cubicBezTo>
                      <a:pt x="184989" y="216636"/>
                      <a:pt x="189808" y="213004"/>
                      <a:pt x="194324" y="209022"/>
                    </a:cubicBezTo>
                    <a:cubicBezTo>
                      <a:pt x="244290" y="166837"/>
                      <a:pt x="250665" y="92058"/>
                      <a:pt x="208563" y="42003"/>
                    </a:cubicBezTo>
                    <a:cubicBezTo>
                      <a:pt x="166471" y="-8062"/>
                      <a:pt x="91838" y="-14449"/>
                      <a:pt x="41872" y="27735"/>
                    </a:cubicBezTo>
                    <a:cubicBezTo>
                      <a:pt x="-8095" y="69911"/>
                      <a:pt x="-14470" y="144689"/>
                      <a:pt x="27632" y="194754"/>
                    </a:cubicBezTo>
                    <a:cubicBezTo>
                      <a:pt x="31968" y="199906"/>
                      <a:pt x="36730" y="204678"/>
                      <a:pt x="41872" y="209022"/>
                    </a:cubicBezTo>
                    <a:close/>
                  </a:path>
                </a:pathLst>
              </a:custGeom>
              <a:solidFill>
                <a:srgbClr val="29AAE1"/>
              </a:solidFill>
              <a:ln w="9468" cap="flat">
                <a:noFill/>
                <a:prstDash val="solid"/>
                <a:miter/>
              </a:ln>
            </p:spPr>
            <p:txBody>
              <a:bodyPr rtlCol="0" anchor="ctr"/>
              <a:lstStyle/>
              <a:p>
                <a:endParaRPr lang="en-US" dirty="0"/>
              </a:p>
            </p:txBody>
          </p:sp>
        </p:grpSp>
      </p:grpSp>
      <p:sp>
        <p:nvSpPr>
          <p:cNvPr id="24" name="Speech Bubble: Rectangle 23">
            <a:extLst>
              <a:ext uri="{FF2B5EF4-FFF2-40B4-BE49-F238E27FC236}">
                <a16:creationId xmlns:a16="http://schemas.microsoft.com/office/drawing/2014/main" id="{119652CC-46E3-427A-812D-050FD3A05A6E}"/>
              </a:ext>
            </a:extLst>
          </p:cNvPr>
          <p:cNvSpPr/>
          <p:nvPr/>
        </p:nvSpPr>
        <p:spPr>
          <a:xfrm>
            <a:off x="2409825" y="5027473"/>
            <a:ext cx="8543925" cy="1130440"/>
          </a:xfrm>
          <a:prstGeom prst="wedgeRectCallout">
            <a:avLst>
              <a:gd name="adj1" fmla="val -57957"/>
              <a:gd name="adj2" fmla="val -34398"/>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Arial Nova Light" panose="020B0304020202020204" pitchFamily="34" charset="0"/>
              </a:rPr>
              <a:t>“The numbers may be small, but the impact is huge. There is nowhere else for these people to go as all services have limitations and people fall through the cracks otherwise.”</a:t>
            </a:r>
          </a:p>
        </p:txBody>
      </p:sp>
    </p:spTree>
    <p:extLst>
      <p:ext uri="{BB962C8B-B14F-4D97-AF65-F5344CB8AC3E}">
        <p14:creationId xmlns:p14="http://schemas.microsoft.com/office/powerpoint/2010/main" val="3646969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BE45B-4AF5-44C0-AAEB-E5C8F628C297}"/>
              </a:ext>
            </a:extLst>
          </p:cNvPr>
          <p:cNvSpPr>
            <a:spLocks noGrp="1"/>
          </p:cNvSpPr>
          <p:nvPr>
            <p:ph type="title"/>
          </p:nvPr>
        </p:nvSpPr>
        <p:spPr/>
        <p:txBody>
          <a:bodyPr/>
          <a:lstStyle/>
          <a:p>
            <a:r>
              <a:rPr lang="en-AU" dirty="0"/>
              <a:t>2. CASP supports people with a variety of needs across the ACT</a:t>
            </a:r>
            <a:endParaRPr lang="en-US" dirty="0"/>
          </a:p>
        </p:txBody>
      </p:sp>
      <p:sp>
        <p:nvSpPr>
          <p:cNvPr id="3" name="Content Placeholder 2">
            <a:extLst>
              <a:ext uri="{FF2B5EF4-FFF2-40B4-BE49-F238E27FC236}">
                <a16:creationId xmlns:a16="http://schemas.microsoft.com/office/drawing/2014/main" id="{DFE47A50-81F5-4E18-9541-3EDE648A22FB}"/>
              </a:ext>
            </a:extLst>
          </p:cNvPr>
          <p:cNvSpPr>
            <a:spLocks noGrp="1"/>
          </p:cNvSpPr>
          <p:nvPr>
            <p:ph idx="1"/>
          </p:nvPr>
        </p:nvSpPr>
        <p:spPr>
          <a:xfrm>
            <a:off x="838200" y="1825625"/>
            <a:ext cx="10591800" cy="4351338"/>
          </a:xfrm>
        </p:spPr>
        <p:txBody>
          <a:bodyPr>
            <a:noAutofit/>
          </a:bodyPr>
          <a:lstStyle/>
          <a:p>
            <a:pPr marL="0" indent="0">
              <a:buNone/>
            </a:pPr>
            <a:r>
              <a:rPr lang="en-GB" dirty="0"/>
              <a:t>The CASP also plays an important early intervention role for some clients where it can help them to stay well and, in some cases, prevent them from suffering a decline in health that might require presentation to hospital, which is ultimately more expensive for the ACT. </a:t>
            </a:r>
          </a:p>
          <a:p>
            <a:pPr marL="0" indent="0">
              <a:buNone/>
            </a:pPr>
            <a:r>
              <a:rPr lang="en-GB" dirty="0"/>
              <a:t>At the other end of the care continuum, CASP services can help clients return to their homes safely following a hospital visit, which has the benefit of reducing overall system costs and freeing up capacity for other patient needs.</a:t>
            </a:r>
            <a:endParaRPr lang="en-US" dirty="0"/>
          </a:p>
          <a:p>
            <a:pPr marL="0" indent="0">
              <a:spcBef>
                <a:spcPts val="600"/>
              </a:spcBef>
              <a:buNone/>
            </a:pPr>
            <a:endParaRPr lang="en-GB" sz="200" dirty="0"/>
          </a:p>
          <a:p>
            <a:pPr marL="0" indent="0">
              <a:buNone/>
            </a:pPr>
            <a:r>
              <a:rPr lang="en-GB" b="1" dirty="0"/>
              <a:t>Stakeholders indicated that a significant amount of CASP services are currently being used to support people as they transition through other parts of the wider health and community service systems. </a:t>
            </a:r>
          </a:p>
          <a:p>
            <a:pPr marL="0" indent="0">
              <a:buNone/>
            </a:pPr>
            <a:r>
              <a:rPr lang="en-GB" dirty="0"/>
              <a:t>The primary example offered was that providers are using CASP resources to help clients apply for NDIS support (as well as appeal unfavourable decisions). At the same time, clients can be receiving CASP services to support their health, wellbeing and independence </a:t>
            </a:r>
            <a:r>
              <a:rPr lang="en-AU" dirty="0"/>
              <a:t>while they wait for NDIS supports to be approved. Similar support is provided to older clients seeking to access the aged care system, but this was seen less often with feedback suggesting the aged care system was relatively faster and easier to access.</a:t>
            </a:r>
          </a:p>
          <a:p>
            <a:pPr marL="0" indent="0">
              <a:buNone/>
            </a:pPr>
            <a:r>
              <a:rPr lang="en-GB" dirty="0"/>
              <a:t>CASP providers also indicated that they help clients access other parts of the health system, such as facilitating access to a GP.</a:t>
            </a:r>
          </a:p>
          <a:p>
            <a:pPr marL="0" indent="0">
              <a:buNone/>
            </a:pPr>
            <a:endParaRPr lang="en-US" dirty="0"/>
          </a:p>
        </p:txBody>
      </p:sp>
      <p:sp>
        <p:nvSpPr>
          <p:cNvPr id="4" name="Text Placeholder 3">
            <a:extLst>
              <a:ext uri="{FF2B5EF4-FFF2-40B4-BE49-F238E27FC236}">
                <a16:creationId xmlns:a16="http://schemas.microsoft.com/office/drawing/2014/main" id="{7E885660-E176-4E04-B7D4-CF271280051A}"/>
              </a:ext>
            </a:extLst>
          </p:cNvPr>
          <p:cNvSpPr>
            <a:spLocks noGrp="1"/>
          </p:cNvSpPr>
          <p:nvPr>
            <p:ph type="body" sz="quarter" idx="13"/>
          </p:nvPr>
        </p:nvSpPr>
        <p:spPr/>
        <p:txBody>
          <a:bodyPr/>
          <a:lstStyle/>
          <a:p>
            <a:r>
              <a:rPr lang="en-AU" dirty="0"/>
              <a:t>The program provides highly valued supports for clients who might fall through the cracks</a:t>
            </a:r>
            <a:endParaRPr lang="en-US" dirty="0"/>
          </a:p>
        </p:txBody>
      </p:sp>
      <p:sp>
        <p:nvSpPr>
          <p:cNvPr id="5" name="Slide Number Placeholder 4">
            <a:extLst>
              <a:ext uri="{FF2B5EF4-FFF2-40B4-BE49-F238E27FC236}">
                <a16:creationId xmlns:a16="http://schemas.microsoft.com/office/drawing/2014/main" id="{91DDA9F6-8A1E-41F4-BA6B-DA92B1D6775B}"/>
              </a:ext>
            </a:extLst>
          </p:cNvPr>
          <p:cNvSpPr>
            <a:spLocks noGrp="1"/>
          </p:cNvSpPr>
          <p:nvPr>
            <p:ph type="sldNum" sz="quarter" idx="12"/>
          </p:nvPr>
        </p:nvSpPr>
        <p:spPr/>
        <p:txBody>
          <a:bodyPr/>
          <a:lstStyle/>
          <a:p>
            <a:fld id="{76D07C32-C9EA-42AD-AEC0-DB5F495AE52E}" type="slidenum">
              <a:rPr lang="en-US" smtClean="0"/>
              <a:t>9</a:t>
            </a:fld>
            <a:endParaRPr lang="en-US" dirty="0"/>
          </a:p>
        </p:txBody>
      </p:sp>
      <p:grpSp>
        <p:nvGrpSpPr>
          <p:cNvPr id="11" name="Group 10">
            <a:extLst>
              <a:ext uri="{FF2B5EF4-FFF2-40B4-BE49-F238E27FC236}">
                <a16:creationId xmlns:a16="http://schemas.microsoft.com/office/drawing/2014/main" id="{43898A7E-4817-4C77-96F3-AC72390F7431}"/>
              </a:ext>
            </a:extLst>
          </p:cNvPr>
          <p:cNvGrpSpPr>
            <a:grpSpLocks noChangeAspect="1"/>
          </p:cNvGrpSpPr>
          <p:nvPr/>
        </p:nvGrpSpPr>
        <p:grpSpPr>
          <a:xfrm>
            <a:off x="1009650" y="5046522"/>
            <a:ext cx="1019175" cy="1145419"/>
            <a:chOff x="7402367" y="3490762"/>
            <a:chExt cx="2689250" cy="3022367"/>
          </a:xfrm>
        </p:grpSpPr>
        <p:sp>
          <p:nvSpPr>
            <p:cNvPr id="12" name="Oval 11">
              <a:extLst>
                <a:ext uri="{FF2B5EF4-FFF2-40B4-BE49-F238E27FC236}">
                  <a16:creationId xmlns:a16="http://schemas.microsoft.com/office/drawing/2014/main" id="{E6FA2C3A-D656-4EDE-B906-1F8142FAA8EE}"/>
                </a:ext>
              </a:extLst>
            </p:cNvPr>
            <p:cNvSpPr/>
            <p:nvPr/>
          </p:nvSpPr>
          <p:spPr>
            <a:xfrm>
              <a:off x="7402367" y="5801111"/>
              <a:ext cx="2689250" cy="712018"/>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oup 12">
              <a:extLst>
                <a:ext uri="{FF2B5EF4-FFF2-40B4-BE49-F238E27FC236}">
                  <a16:creationId xmlns:a16="http://schemas.microsoft.com/office/drawing/2014/main" id="{BE2E9186-1138-4DDF-8D2D-B005B4494D5A}"/>
                </a:ext>
              </a:extLst>
            </p:cNvPr>
            <p:cNvGrpSpPr/>
            <p:nvPr/>
          </p:nvGrpSpPr>
          <p:grpSpPr>
            <a:xfrm>
              <a:off x="8160264" y="3490762"/>
              <a:ext cx="1175182" cy="2686201"/>
              <a:chOff x="9152503" y="5787817"/>
              <a:chExt cx="1747411" cy="3994194"/>
            </a:xfrm>
            <a:solidFill>
              <a:schemeClr val="accent1"/>
            </a:solidFill>
          </p:grpSpPr>
          <p:sp>
            <p:nvSpPr>
              <p:cNvPr id="14" name="Freeform 58">
                <a:extLst>
                  <a:ext uri="{FF2B5EF4-FFF2-40B4-BE49-F238E27FC236}">
                    <a16:creationId xmlns:a16="http://schemas.microsoft.com/office/drawing/2014/main" id="{BB31E25D-9DCB-4A4B-A6F7-969B2169B803}"/>
                  </a:ext>
                </a:extLst>
              </p:cNvPr>
              <p:cNvSpPr/>
              <p:nvPr/>
            </p:nvSpPr>
            <p:spPr>
              <a:xfrm>
                <a:off x="9152503" y="6720151"/>
                <a:ext cx="1747411" cy="3061860"/>
              </a:xfrm>
              <a:custGeom>
                <a:avLst/>
                <a:gdLst>
                  <a:gd name="connsiteX0" fmla="*/ 320731 w 425006"/>
                  <a:gd name="connsiteY0" fmla="*/ 413 h 744708"/>
                  <a:gd name="connsiteX1" fmla="*/ 311244 w 425006"/>
                  <a:gd name="connsiteY1" fmla="*/ 9348 h 744708"/>
                  <a:gd name="connsiteX2" fmla="*/ 113161 w 425006"/>
                  <a:gd name="connsiteY2" fmla="*/ 9348 h 744708"/>
                  <a:gd name="connsiteX3" fmla="*/ 103674 w 425006"/>
                  <a:gd name="connsiteY3" fmla="*/ -157 h 744708"/>
                  <a:gd name="connsiteX4" fmla="*/ -206 w 425006"/>
                  <a:gd name="connsiteY4" fmla="*/ 142994 h 744708"/>
                  <a:gd name="connsiteX5" fmla="*/ -206 w 425006"/>
                  <a:gd name="connsiteY5" fmla="*/ 345933 h 744708"/>
                  <a:gd name="connsiteX6" fmla="*/ 58802 w 425006"/>
                  <a:gd name="connsiteY6" fmla="*/ 405056 h 744708"/>
                  <a:gd name="connsiteX7" fmla="*/ 73316 w 425006"/>
                  <a:gd name="connsiteY7" fmla="*/ 405056 h 744708"/>
                  <a:gd name="connsiteX8" fmla="*/ 73316 w 425006"/>
                  <a:gd name="connsiteY8" fmla="*/ 679666 h 744708"/>
                  <a:gd name="connsiteX9" fmla="*/ 138120 w 425006"/>
                  <a:gd name="connsiteY9" fmla="*/ 739731 h 744708"/>
                  <a:gd name="connsiteX10" fmla="*/ 198067 w 425006"/>
                  <a:gd name="connsiteY10" fmla="*/ 679666 h 744708"/>
                  <a:gd name="connsiteX11" fmla="*/ 198067 w 425006"/>
                  <a:gd name="connsiteY11" fmla="*/ 508570 h 744708"/>
                  <a:gd name="connsiteX12" fmla="*/ 210656 w 425006"/>
                  <a:gd name="connsiteY12" fmla="*/ 492658 h 744708"/>
                  <a:gd name="connsiteX13" fmla="*/ 226527 w 425006"/>
                  <a:gd name="connsiteY13" fmla="*/ 505272 h 744708"/>
                  <a:gd name="connsiteX14" fmla="*/ 226527 w 425006"/>
                  <a:gd name="connsiteY14" fmla="*/ 508570 h 744708"/>
                  <a:gd name="connsiteX15" fmla="*/ 226527 w 425006"/>
                  <a:gd name="connsiteY15" fmla="*/ 679666 h 744708"/>
                  <a:gd name="connsiteX16" fmla="*/ 286379 w 425006"/>
                  <a:gd name="connsiteY16" fmla="*/ 744502 h 744708"/>
                  <a:gd name="connsiteX17" fmla="*/ 351088 w 425006"/>
                  <a:gd name="connsiteY17" fmla="*/ 684543 h 744708"/>
                  <a:gd name="connsiteX18" fmla="*/ 351088 w 425006"/>
                  <a:gd name="connsiteY18" fmla="*/ 679666 h 744708"/>
                  <a:gd name="connsiteX19" fmla="*/ 351088 w 425006"/>
                  <a:gd name="connsiteY19" fmla="*/ 405247 h 744708"/>
                  <a:gd name="connsiteX20" fmla="*/ 365793 w 425006"/>
                  <a:gd name="connsiteY20" fmla="*/ 405247 h 744708"/>
                  <a:gd name="connsiteX21" fmla="*/ 424800 w 425006"/>
                  <a:gd name="connsiteY21" fmla="*/ 346124 h 744708"/>
                  <a:gd name="connsiteX22" fmla="*/ 424800 w 425006"/>
                  <a:gd name="connsiteY22" fmla="*/ 143564 h 744708"/>
                  <a:gd name="connsiteX23" fmla="*/ 320731 w 425006"/>
                  <a:gd name="connsiteY23" fmla="*/ 413 h 744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25006" h="744708">
                    <a:moveTo>
                      <a:pt x="320731" y="413"/>
                    </a:moveTo>
                    <a:cubicBezTo>
                      <a:pt x="317695" y="3455"/>
                      <a:pt x="314564" y="6497"/>
                      <a:pt x="311244" y="9348"/>
                    </a:cubicBezTo>
                    <a:cubicBezTo>
                      <a:pt x="254124" y="57940"/>
                      <a:pt x="170280" y="57940"/>
                      <a:pt x="113161" y="9348"/>
                    </a:cubicBezTo>
                    <a:cubicBezTo>
                      <a:pt x="109746" y="6497"/>
                      <a:pt x="106615" y="3455"/>
                      <a:pt x="103674" y="-157"/>
                    </a:cubicBezTo>
                    <a:cubicBezTo>
                      <a:pt x="41754" y="19976"/>
                      <a:pt x="-177" y="77768"/>
                      <a:pt x="-206" y="142994"/>
                    </a:cubicBezTo>
                    <a:lnTo>
                      <a:pt x="-206" y="345933"/>
                    </a:lnTo>
                    <a:cubicBezTo>
                      <a:pt x="-206" y="378584"/>
                      <a:pt x="26215" y="405056"/>
                      <a:pt x="58802" y="405056"/>
                    </a:cubicBezTo>
                    <a:lnTo>
                      <a:pt x="73316" y="405056"/>
                    </a:lnTo>
                    <a:lnTo>
                      <a:pt x="73316" y="679666"/>
                    </a:lnTo>
                    <a:cubicBezTo>
                      <a:pt x="74664" y="714180"/>
                      <a:pt x="103674" y="741071"/>
                      <a:pt x="138120" y="739731"/>
                    </a:cubicBezTo>
                    <a:cubicBezTo>
                      <a:pt x="170688" y="738457"/>
                      <a:pt x="196796" y="712298"/>
                      <a:pt x="198067" y="679666"/>
                    </a:cubicBezTo>
                    <a:lnTo>
                      <a:pt x="198067" y="508570"/>
                    </a:lnTo>
                    <a:cubicBezTo>
                      <a:pt x="197156" y="500699"/>
                      <a:pt x="202792" y="493570"/>
                      <a:pt x="210656" y="492658"/>
                    </a:cubicBezTo>
                    <a:cubicBezTo>
                      <a:pt x="218511" y="491755"/>
                      <a:pt x="225617" y="497401"/>
                      <a:pt x="226527" y="505272"/>
                    </a:cubicBezTo>
                    <a:cubicBezTo>
                      <a:pt x="226651" y="506365"/>
                      <a:pt x="226651" y="507477"/>
                      <a:pt x="226527" y="508570"/>
                    </a:cubicBezTo>
                    <a:lnTo>
                      <a:pt x="226527" y="679666"/>
                    </a:lnTo>
                    <a:cubicBezTo>
                      <a:pt x="225180" y="714133"/>
                      <a:pt x="251980" y="743162"/>
                      <a:pt x="286379" y="744502"/>
                    </a:cubicBezTo>
                    <a:cubicBezTo>
                      <a:pt x="320769" y="745852"/>
                      <a:pt x="349741" y="719000"/>
                      <a:pt x="351088" y="684543"/>
                    </a:cubicBezTo>
                    <a:cubicBezTo>
                      <a:pt x="351155" y="682917"/>
                      <a:pt x="351155" y="681292"/>
                      <a:pt x="351088" y="679666"/>
                    </a:cubicBezTo>
                    <a:lnTo>
                      <a:pt x="351088" y="405247"/>
                    </a:lnTo>
                    <a:lnTo>
                      <a:pt x="365793" y="405247"/>
                    </a:lnTo>
                    <a:cubicBezTo>
                      <a:pt x="398380" y="405247"/>
                      <a:pt x="424800" y="378775"/>
                      <a:pt x="424800" y="346124"/>
                    </a:cubicBezTo>
                    <a:lnTo>
                      <a:pt x="424800" y="143564"/>
                    </a:lnTo>
                    <a:cubicBezTo>
                      <a:pt x="424781" y="78281"/>
                      <a:pt x="382746" y="20460"/>
                      <a:pt x="320731" y="413"/>
                    </a:cubicBezTo>
                    <a:close/>
                  </a:path>
                </a:pathLst>
              </a:custGeom>
              <a:solidFill>
                <a:srgbClr val="29AAE1"/>
              </a:solidFill>
              <a:ln w="9468" cap="flat">
                <a:noFill/>
                <a:prstDash val="solid"/>
                <a:miter/>
              </a:ln>
            </p:spPr>
            <p:txBody>
              <a:bodyPr rtlCol="0" anchor="ctr"/>
              <a:lstStyle/>
              <a:p>
                <a:endParaRPr lang="en-US" dirty="0"/>
              </a:p>
            </p:txBody>
          </p:sp>
          <p:sp>
            <p:nvSpPr>
              <p:cNvPr id="15" name="Freeform 59">
                <a:extLst>
                  <a:ext uri="{FF2B5EF4-FFF2-40B4-BE49-F238E27FC236}">
                    <a16:creationId xmlns:a16="http://schemas.microsoft.com/office/drawing/2014/main" id="{C2C7089D-B65B-4158-A39E-BB36E6826972}"/>
                  </a:ext>
                </a:extLst>
              </p:cNvPr>
              <p:cNvSpPr/>
              <p:nvPr/>
            </p:nvSpPr>
            <p:spPr>
              <a:xfrm>
                <a:off x="9537269" y="5787817"/>
                <a:ext cx="972809" cy="975755"/>
              </a:xfrm>
              <a:custGeom>
                <a:avLst/>
                <a:gdLst>
                  <a:gd name="connsiteX0" fmla="*/ 42536 w 236607"/>
                  <a:gd name="connsiteY0" fmla="*/ 209022 h 237324"/>
                  <a:gd name="connsiteX1" fmla="*/ 57715 w 236607"/>
                  <a:gd name="connsiteY1" fmla="*/ 219858 h 237324"/>
                  <a:gd name="connsiteX2" fmla="*/ 179904 w 236607"/>
                  <a:gd name="connsiteY2" fmla="*/ 219858 h 237324"/>
                  <a:gd name="connsiteX3" fmla="*/ 194324 w 236607"/>
                  <a:gd name="connsiteY3" fmla="*/ 209022 h 237324"/>
                  <a:gd name="connsiteX4" fmla="*/ 208563 w 236607"/>
                  <a:gd name="connsiteY4" fmla="*/ 42003 h 237324"/>
                  <a:gd name="connsiteX5" fmla="*/ 41872 w 236607"/>
                  <a:gd name="connsiteY5" fmla="*/ 27735 h 237324"/>
                  <a:gd name="connsiteX6" fmla="*/ 27632 w 236607"/>
                  <a:gd name="connsiteY6" fmla="*/ 194754 h 237324"/>
                  <a:gd name="connsiteX7" fmla="*/ 41872 w 236607"/>
                  <a:gd name="connsiteY7" fmla="*/ 209022 h 237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607" h="237324">
                    <a:moveTo>
                      <a:pt x="42536" y="209022"/>
                    </a:moveTo>
                    <a:cubicBezTo>
                      <a:pt x="47317" y="213014"/>
                      <a:pt x="52383" y="216636"/>
                      <a:pt x="57715" y="219858"/>
                    </a:cubicBezTo>
                    <a:cubicBezTo>
                      <a:pt x="95187" y="242937"/>
                      <a:pt x="142431" y="242937"/>
                      <a:pt x="179904" y="219858"/>
                    </a:cubicBezTo>
                    <a:cubicBezTo>
                      <a:pt x="184989" y="216636"/>
                      <a:pt x="189808" y="213004"/>
                      <a:pt x="194324" y="209022"/>
                    </a:cubicBezTo>
                    <a:cubicBezTo>
                      <a:pt x="244290" y="166837"/>
                      <a:pt x="250665" y="92058"/>
                      <a:pt x="208563" y="42003"/>
                    </a:cubicBezTo>
                    <a:cubicBezTo>
                      <a:pt x="166471" y="-8062"/>
                      <a:pt x="91838" y="-14449"/>
                      <a:pt x="41872" y="27735"/>
                    </a:cubicBezTo>
                    <a:cubicBezTo>
                      <a:pt x="-8095" y="69911"/>
                      <a:pt x="-14470" y="144689"/>
                      <a:pt x="27632" y="194754"/>
                    </a:cubicBezTo>
                    <a:cubicBezTo>
                      <a:pt x="31968" y="199906"/>
                      <a:pt x="36730" y="204678"/>
                      <a:pt x="41872" y="209022"/>
                    </a:cubicBezTo>
                    <a:close/>
                  </a:path>
                </a:pathLst>
              </a:custGeom>
              <a:solidFill>
                <a:srgbClr val="29AAE1"/>
              </a:solidFill>
              <a:ln w="9468" cap="flat">
                <a:noFill/>
                <a:prstDash val="solid"/>
                <a:miter/>
              </a:ln>
            </p:spPr>
            <p:txBody>
              <a:bodyPr rtlCol="0" anchor="ctr"/>
              <a:lstStyle/>
              <a:p>
                <a:endParaRPr lang="en-US" dirty="0"/>
              </a:p>
            </p:txBody>
          </p:sp>
        </p:grpSp>
      </p:grpSp>
      <p:sp>
        <p:nvSpPr>
          <p:cNvPr id="17" name="Speech Bubble: Rectangle 16">
            <a:extLst>
              <a:ext uri="{FF2B5EF4-FFF2-40B4-BE49-F238E27FC236}">
                <a16:creationId xmlns:a16="http://schemas.microsoft.com/office/drawing/2014/main" id="{773536C9-3623-44BF-8BBC-343681922F9C}"/>
              </a:ext>
            </a:extLst>
          </p:cNvPr>
          <p:cNvSpPr/>
          <p:nvPr/>
        </p:nvSpPr>
        <p:spPr>
          <a:xfrm>
            <a:off x="2409825" y="5046523"/>
            <a:ext cx="8543925" cy="1130440"/>
          </a:xfrm>
          <a:prstGeom prst="wedgeRectCallout">
            <a:avLst>
              <a:gd name="adj1" fmla="val -57957"/>
              <a:gd name="adj2" fmla="val -34398"/>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Arial Nova Light" panose="020B0304020202020204" pitchFamily="34" charset="0"/>
              </a:rPr>
              <a:t>“CASP shows where the breakages in integrated care are.”</a:t>
            </a:r>
          </a:p>
        </p:txBody>
      </p:sp>
    </p:spTree>
    <p:extLst>
      <p:ext uri="{BB962C8B-B14F-4D97-AF65-F5344CB8AC3E}">
        <p14:creationId xmlns:p14="http://schemas.microsoft.com/office/powerpoint/2010/main" val="234961650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pdated CNC PowerPoint template" id="{28CAF500-8678-4EB6-B8C8-A1DF7A58353C}" vid="{C4834BA7-D43B-4C24-A0E8-FB0B4CADDF5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Updated CNC PowerPoint template</Template>
  <TotalTime>6301</TotalTime>
  <Words>12173</Words>
  <Application>Microsoft Office PowerPoint</Application>
  <PresentationFormat>Widescreen</PresentationFormat>
  <Paragraphs>856</Paragraphs>
  <Slides>57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57</vt:i4>
      </vt:variant>
    </vt:vector>
  </HeadingPairs>
  <TitlesOfParts>
    <vt:vector size="63" baseType="lpstr">
      <vt:lpstr>Arial</vt:lpstr>
      <vt:lpstr>Arial Nova</vt:lpstr>
      <vt:lpstr>Arial Nova Light</vt:lpstr>
      <vt:lpstr>Calibri</vt:lpstr>
      <vt:lpstr>Tahoma</vt:lpstr>
      <vt:lpstr>Office Theme</vt:lpstr>
      <vt:lpstr>Community Assistance and Support Program</vt:lpstr>
      <vt:lpstr>Summary of recommendations</vt:lpstr>
      <vt:lpstr>Contents</vt:lpstr>
      <vt:lpstr>1. Introduction</vt:lpstr>
      <vt:lpstr>2. CASP supports people with a variety of needs across the ACT</vt:lpstr>
      <vt:lpstr>2. CASP supports people with a variety of needs across the ACT</vt:lpstr>
      <vt:lpstr>2. CASP supports people with a variety of needs across the ACT</vt:lpstr>
      <vt:lpstr>2. CASP supports people with a variety of needs across the ACT</vt:lpstr>
      <vt:lpstr>2. CASP supports people with a variety of needs across the ACT</vt:lpstr>
      <vt:lpstr>3. Effective referral pathways are crucial to our support systems</vt:lpstr>
      <vt:lpstr>3. Effective referral pathways are crucial to our support systems</vt:lpstr>
      <vt:lpstr>4. It is timely to review the effectiveness of referral pathways</vt:lpstr>
      <vt:lpstr>5. CASP referrals cannot be considered in isolation</vt:lpstr>
      <vt:lpstr>5. CASP referrals cannot be considered in isolation</vt:lpstr>
      <vt:lpstr>5. CASP referrals cannot be considered in isolation</vt:lpstr>
      <vt:lpstr>5. CASP referrals cannot be considered in isolation</vt:lpstr>
      <vt:lpstr>5. CASP referrals cannot be considered in isolation</vt:lpstr>
      <vt:lpstr>5. CASP referrals cannot be considered in isolation</vt:lpstr>
      <vt:lpstr>5. CASP referrals cannot be considered in isolation</vt:lpstr>
      <vt:lpstr>6. Current referral arrangements are complex and inconsistent</vt:lpstr>
      <vt:lpstr>6. Current referral arrangements are complex and inconsistent</vt:lpstr>
      <vt:lpstr>6. Current referral arrangements are complex and inconsistent</vt:lpstr>
      <vt:lpstr>6. Current referral arrangements are complex and inconsistent</vt:lpstr>
      <vt:lpstr>6. Current referral arrangements are complex and inconsistent</vt:lpstr>
      <vt:lpstr>6. Current referral arrangements are complex and inconsistent</vt:lpstr>
      <vt:lpstr>6. Current referral arrangements are complex and inconsistent</vt:lpstr>
      <vt:lpstr>6. Current referral arrangements are complex and inconsistent</vt:lpstr>
      <vt:lpstr>6. Current referral arrangements are complex and inconsistent</vt:lpstr>
      <vt:lpstr>6. Current referral arrangements are complex and inconsistent</vt:lpstr>
      <vt:lpstr>6. Current referral arrangements are complex and inconsistent</vt:lpstr>
      <vt:lpstr>6. Current referral arrangements are complex and inconsistent</vt:lpstr>
      <vt:lpstr>7. Challenges to be tackled when designing a future program</vt:lpstr>
      <vt:lpstr>7. Challenges to be tackled when designing a future program</vt:lpstr>
      <vt:lpstr>7. Challenges to be tackled when designing a future program</vt:lpstr>
      <vt:lpstr>7. Challenges to be tackled when designing a future program</vt:lpstr>
      <vt:lpstr>7. Challenges to be tackled when designing a future program</vt:lpstr>
      <vt:lpstr>7. Challenges to be tackled when designing a future program</vt:lpstr>
      <vt:lpstr>7. Challenges to be tackled when designing a future program</vt:lpstr>
      <vt:lpstr>7. Challenges to be tackled when designing a future program</vt:lpstr>
      <vt:lpstr>7. Challenges to be tackled when designing a future program</vt:lpstr>
      <vt:lpstr>7. Challenges to be tackled when designing a future program</vt:lpstr>
      <vt:lpstr>7. Challenges to be tackled when designing a future program</vt:lpstr>
      <vt:lpstr>7. Challenges to be tackled when designing a future program</vt:lpstr>
      <vt:lpstr>7. Challenges to be tackled when designing a future program</vt:lpstr>
      <vt:lpstr>7. Challenges to be tackled when designing a future program</vt:lpstr>
      <vt:lpstr>7. Challenges to be tackled when designing a future program</vt:lpstr>
      <vt:lpstr>7. Challenges to be tackled when designing a future program</vt:lpstr>
      <vt:lpstr>7. Challenges to be tackled when designing a future program</vt:lpstr>
      <vt:lpstr>7. Challenges to be tackled when designing a future program</vt:lpstr>
      <vt:lpstr>7. Challenges to be tackled when designing a future program</vt:lpstr>
      <vt:lpstr>7. Challenges to be tackled when designing a future program</vt:lpstr>
      <vt:lpstr>7. Challenges to be tackled when designing a future program</vt:lpstr>
      <vt:lpstr>8. Summary of recommendations</vt:lpstr>
      <vt:lpstr>Appendices</vt:lpstr>
      <vt:lpstr>Appendix A. Review methodology</vt:lpstr>
      <vt:lpstr>Appendix B. Consultations and participants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Assistance and Support Program</dc:title>
  <dc:creator>Chris Nightingale</dc:creator>
  <cp:lastModifiedBy>Chris Nightingale</cp:lastModifiedBy>
  <cp:revision>7</cp:revision>
  <cp:lastPrinted>2022-04-28T21:19:46Z</cp:lastPrinted>
  <dcterms:created xsi:type="dcterms:W3CDTF">2022-04-20T00:41:36Z</dcterms:created>
  <dcterms:modified xsi:type="dcterms:W3CDTF">2022-05-16T05:47:54Z</dcterms:modified>
</cp:coreProperties>
</file>