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2" r:id="rId2"/>
    <p:sldId id="909" r:id="rId3"/>
    <p:sldId id="274" r:id="rId4"/>
    <p:sldId id="912" r:id="rId5"/>
    <p:sldId id="271" r:id="rId6"/>
    <p:sldId id="273" r:id="rId7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5E"/>
    <a:srgbClr val="592D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1" autoAdjust="0"/>
    <p:restoredTop sz="85050" autoAdjust="0"/>
  </p:normalViewPr>
  <p:slideViewPr>
    <p:cSldViewPr>
      <p:cViewPr varScale="1">
        <p:scale>
          <a:sx n="57" d="100"/>
          <a:sy n="57" d="100"/>
        </p:scale>
        <p:origin x="1276" y="3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300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2D168-E79F-4683-BBD5-1B16F1798CB0}" type="datetimeFigureOut">
              <a:rPr lang="en-AU" smtClean="0"/>
              <a:pPr/>
              <a:t>30/03/2023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7A8ED-4FA0-4FFB-8138-19355E8C2C90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3872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F8E1A-0DC6-47A6-873A-A375CC6A1F93}" type="datetimeFigureOut">
              <a:rPr lang="en-AU" smtClean="0"/>
              <a:t>30/03/2023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36846-8D7D-4A7F-B306-71575DC96B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4637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1880EC30-3B64-4E7E-BBAD-3368D8FC82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EAF1B85D-D095-40C9-B09E-5484F402F3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28600" indent="-228600">
              <a:buFontTx/>
              <a:buAutoNum type="arabicPeriod" startAt="2"/>
            </a:pPr>
            <a:endParaRPr lang="en-US" alt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C99A07F0-EE23-4F70-94DD-A155D1830A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C225776-A3D4-4DBD-8240-2B1E41178D6D}" type="slidenum">
              <a:rPr lang="en-AU" altLang="en-US" sz="1200" smtClean="0"/>
              <a:pPr/>
              <a:t>2</a:t>
            </a:fld>
            <a:endParaRPr lang="en-AU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36846-8D7D-4A7F-B306-71575DC96BDF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524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36846-8D7D-4A7F-B306-71575DC96BDF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0554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36846-8D7D-4A7F-B306-71575DC96BDF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2334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36846-8D7D-4A7F-B306-71575DC96BDF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0161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le_Colou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04528" y="2348880"/>
            <a:ext cx="8420100" cy="1362075"/>
          </a:xfrm>
        </p:spPr>
        <p:txBody>
          <a:bodyPr anchor="t"/>
          <a:lstStyle>
            <a:lvl1pPr algn="l">
              <a:defRPr sz="3200" b="1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04528" y="4005064"/>
            <a:ext cx="84201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6669360"/>
            <a:ext cx="9906000" cy="18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13" y="476672"/>
            <a:ext cx="2736300" cy="7142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0512" y="4509120"/>
            <a:ext cx="8420100" cy="1008112"/>
          </a:xfrm>
        </p:spPr>
        <p:txBody>
          <a:bodyPr anchor="t"/>
          <a:lstStyle>
            <a:lvl1pPr algn="l">
              <a:defRPr sz="3200" b="1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60512" y="5517232"/>
            <a:ext cx="8420100" cy="936104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556792"/>
            <a:ext cx="9906000" cy="27363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1628800"/>
            <a:ext cx="9906000" cy="2592288"/>
          </a:xfrm>
        </p:spPr>
        <p:txBody>
          <a:bodyPr anchor="ctr" anchorCtr="0"/>
          <a:lstStyle>
            <a:lvl1pPr algn="l">
              <a:defRPr/>
            </a:lvl1pPr>
          </a:lstStyle>
          <a:p>
            <a:r>
              <a:rPr lang="en-US"/>
              <a:t>Click icon to add picture</a:t>
            </a:r>
            <a:endParaRPr lang="en-AU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13" y="476672"/>
            <a:ext cx="2736300" cy="714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67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White Background_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0512" y="4509120"/>
            <a:ext cx="8420100" cy="792088"/>
          </a:xfrm>
        </p:spPr>
        <p:txBody>
          <a:bodyPr anchor="t"/>
          <a:lstStyle>
            <a:lvl1pPr algn="l">
              <a:defRPr sz="3200" b="1" cap="none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60512" y="5517232"/>
            <a:ext cx="8420100" cy="936104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  <a:p>
            <a:pPr lvl="0"/>
            <a:r>
              <a:rPr lang="en-US" dirty="0"/>
              <a:t>Date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11" y="476672"/>
            <a:ext cx="2736305" cy="71421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1556792"/>
            <a:ext cx="9906000" cy="27363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1628800"/>
            <a:ext cx="9906000" cy="2592288"/>
          </a:xfrm>
        </p:spPr>
        <p:txBody>
          <a:bodyPr anchor="ctr" anchorCtr="0"/>
          <a:lstStyle/>
          <a:p>
            <a:r>
              <a:rPr lang="en-US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8796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65213" y="1700212"/>
            <a:ext cx="5471964" cy="3312963"/>
          </a:xfrm>
        </p:spPr>
        <p:txBody>
          <a:bodyPr>
            <a:no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enter section divider title</a:t>
            </a:r>
            <a:endParaRPr lang="en-A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06506" y="980728"/>
            <a:ext cx="88929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196753"/>
            <a:ext cx="4375150" cy="4752529"/>
          </a:xfrm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196753"/>
            <a:ext cx="4375150" cy="4752529"/>
          </a:xfrm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06506" y="980728"/>
            <a:ext cx="8892988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_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90600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AU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06506" y="980728"/>
            <a:ext cx="88929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  <p15:guide id="3" pos="308" userDrawn="1">
          <p15:clr>
            <a:srgbClr val="FBAE40"/>
          </p15:clr>
        </p15:guide>
        <p15:guide id="4" pos="593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1400" b="0" spc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70609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6021288"/>
            <a:ext cx="9906000" cy="6480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196753"/>
            <a:ext cx="891540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312" y="6121871"/>
            <a:ext cx="1687470" cy="440452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06506" y="980728"/>
            <a:ext cx="88929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5" r:id="rId2"/>
    <p:sldLayoutId id="2147483666" r:id="rId3"/>
    <p:sldLayoutId id="2147483662" r:id="rId4"/>
    <p:sldLayoutId id="2147483650" r:id="rId5"/>
    <p:sldLayoutId id="2147483652" r:id="rId6"/>
    <p:sldLayoutId id="2147483664" r:id="rId7"/>
    <p:sldLayoutId id="2147483654" r:id="rId8"/>
    <p:sldLayoutId id="2147483657" r:id="rId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 spc="0">
          <a:solidFill>
            <a:schemeClr val="accent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  <p15:guide id="3" pos="308" userDrawn="1">
          <p15:clr>
            <a:srgbClr val="F26B43"/>
          </p15:clr>
        </p15:guide>
        <p15:guide id="4" pos="5932" userDrawn="1">
          <p15:clr>
            <a:srgbClr val="F26B43"/>
          </p15:clr>
        </p15:guide>
        <p15:guide id="5" orient="horz" pos="75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AOD Policy Commissioning Workshop 3: </a:t>
            </a:r>
            <a:r>
              <a:rPr lang="en-AU" altLang="en-US" sz="3200" dirty="0"/>
              <a:t>Methamphetamine treatment and access to family and carer support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53D460-6892-FEB8-BDDA-D2F682663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4005263"/>
            <a:ext cx="8420100" cy="1500187"/>
          </a:xfrm>
        </p:spPr>
        <p:txBody>
          <a:bodyPr>
            <a:normAutofit/>
          </a:bodyPr>
          <a:lstStyle/>
          <a:p>
            <a:pPr algn="ctr"/>
            <a:r>
              <a:rPr lang="en-AU" sz="2400" dirty="0"/>
              <a:t>27 October 2022</a:t>
            </a:r>
          </a:p>
          <a:p>
            <a:pPr algn="ctr"/>
            <a:r>
              <a:rPr lang="en-AU" sz="2400" dirty="0"/>
              <a:t>Alcohol and Other Drug Policy team, ACT Health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5316DA20-A7C7-4570-943F-3F2DBE1FC0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6496" y="188640"/>
            <a:ext cx="8640960" cy="638721"/>
          </a:xfrm>
        </p:spPr>
        <p:txBody>
          <a:bodyPr anchor="t"/>
          <a:lstStyle/>
          <a:p>
            <a:pPr algn="ctr"/>
            <a:r>
              <a:rPr lang="en-AU" altLang="en-US" sz="1600" dirty="0"/>
              <a:t>Agenda</a:t>
            </a:r>
            <a:br>
              <a:rPr lang="en-AU" altLang="en-US" sz="1600" dirty="0"/>
            </a:br>
            <a:r>
              <a:rPr lang="en-AU" altLang="en-US" sz="1400" dirty="0"/>
              <a:t>Thursday, 27</a:t>
            </a:r>
            <a:r>
              <a:rPr lang="en-AU" altLang="en-US" sz="1400" baseline="30000" dirty="0"/>
              <a:t>th</a:t>
            </a:r>
            <a:r>
              <a:rPr lang="en-AU" altLang="en-US" sz="1400" dirty="0"/>
              <a:t> October 2022    Time: 9:30am – 12:00 midday AEDT    Venue: Teams </a:t>
            </a:r>
            <a:r>
              <a:rPr lang="en-AU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Virtual</a:t>
            </a:r>
            <a:br>
              <a:rPr lang="en-AU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AU" sz="1400" dirty="0"/>
              <a:t>Methamphetamine treatment and access to family and carer support</a:t>
            </a:r>
            <a:endParaRPr lang="en-AU" altLang="en-US" sz="1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28F1742-96D8-4E19-8D52-6C50185D32B6}"/>
              </a:ext>
            </a:extLst>
          </p:cNvPr>
          <p:cNvGraphicFramePr>
            <a:graphicFrameLocks noGrp="1"/>
          </p:cNvGraphicFramePr>
          <p:nvPr/>
        </p:nvGraphicFramePr>
        <p:xfrm>
          <a:off x="248805" y="1032499"/>
          <a:ext cx="9408390" cy="4750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7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84576">
                  <a:extLst>
                    <a:ext uri="{9D8B030D-6E8A-4147-A177-3AD203B41FA5}">
                      <a16:colId xmlns:a16="http://schemas.microsoft.com/office/drawing/2014/main" val="2122319914"/>
                    </a:ext>
                  </a:extLst>
                </a:gridCol>
                <a:gridCol w="1093790">
                  <a:extLst>
                    <a:ext uri="{9D8B030D-6E8A-4147-A177-3AD203B41FA5}">
                      <a16:colId xmlns:a16="http://schemas.microsoft.com/office/drawing/2014/main" val="1641435060"/>
                    </a:ext>
                  </a:extLst>
                </a:gridCol>
                <a:gridCol w="10181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2051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Agenda</a:t>
                      </a:r>
                      <a:r>
                        <a:rPr lang="en-AU" sz="105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</a:t>
                      </a:r>
                      <a:endParaRPr lang="en-AU" sz="105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Presenter/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Facilitator</a:t>
                      </a: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</a:t>
                      </a: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154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endParaRPr lang="en-AU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 opens </a:t>
                      </a:r>
                    </a:p>
                  </a:txBody>
                  <a:tcPr marL="73272" marR="73272" marT="39688" marB="39688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endParaRPr lang="en-AU" sz="10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925</a:t>
                      </a:r>
                    </a:p>
                  </a:txBody>
                  <a:tcPr marL="73272" marR="73272" marT="39688" marB="39688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579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dirty="0"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>
                          <a:latin typeface="+mn-lt"/>
                          <a:cs typeface="Arial" panose="020B0604020202020204" pitchFamily="34" charset="0"/>
                        </a:rPr>
                        <a:t>Welcome and Introduction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>
                          <a:latin typeface="+mn-lt"/>
                          <a:cs typeface="Arial" panose="020B0604020202020204" pitchFamily="34" charset="0"/>
                        </a:rPr>
                        <a:t>Objectives and Overview - </a:t>
                      </a: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Outlining the process for the morning and the expected outputs of the Design Phase</a:t>
                      </a: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i="1" dirty="0">
                          <a:latin typeface="+mn-lt"/>
                          <a:cs typeface="Arial" panose="020B0604020202020204" pitchFamily="34" charset="0"/>
                        </a:rPr>
                        <a:t>Sean Lowry</a:t>
                      </a:r>
                      <a:endParaRPr lang="en-AU" sz="1200" i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dirty="0">
                          <a:latin typeface="+mn-lt"/>
                          <a:cs typeface="Arial" panose="020B0604020202020204" pitchFamily="34" charset="0"/>
                        </a:rPr>
                        <a:t>930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411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dirty="0"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Context and Aims and </a:t>
                      </a:r>
                      <a:r>
                        <a:rPr lang="en-US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Snapshot – Health Needs Assessment </a:t>
                      </a:r>
                      <a:endParaRPr lang="en-AU" sz="12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2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The commissioning process and progress across the AOD sector in ACT thus far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Reference to the </a:t>
                      </a:r>
                      <a:r>
                        <a:rPr lang="en-US" sz="1200" dirty="0"/>
                        <a:t>Inquiry into the Drugs of Dependence Recommendations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Present a brief overview of the HNA – relevant to methamphetamine usage and broader access to family and care including discussion and feedback from the sector.</a:t>
                      </a:r>
                      <a:endParaRPr lang="en-AU" sz="12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Megan Arnold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200" b="0" i="0" dirty="0">
                          <a:latin typeface="+mn-lt"/>
                          <a:cs typeface="Arial" panose="020B0604020202020204" pitchFamily="34" charset="0"/>
                        </a:rPr>
                        <a:t>940</a:t>
                      </a:r>
                      <a:endParaRPr lang="en-AU" sz="1200" b="0" i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7530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Brainwriting activity and prioritisation of s</a:t>
                      </a:r>
                      <a:r>
                        <a:rPr lang="en-AU" sz="1200" dirty="0">
                          <a:effectLst/>
                          <a:latin typeface="Source Sans Pro" panose="020B0503030403020204" pitchFamily="34" charset="0"/>
                          <a:ea typeface="Calibri" panose="020F0502020204030204" pitchFamily="34" charset="0"/>
                        </a:rPr>
                        <a:t>ervices</a:t>
                      </a: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563" indent="-182563" algn="l" fontAlgn="base">
                        <a:buFont typeface="Arial" panose="020B0604020202020204" pitchFamily="34" charset="0"/>
                        <a:buNone/>
                      </a:pP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Breakout Room Introductions</a:t>
                      </a:r>
                    </a:p>
                    <a:p>
                      <a:pPr marL="354013" indent="-171450"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Identifying potential opportunities to develop new and expand existing services to meet the needs of methamphetamine users </a:t>
                      </a:r>
                    </a:p>
                    <a:p>
                      <a:pPr marL="354013" indent="-171450"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Discuss the benefits &amp; risks of developing specific methamphetamine and stimulant programs vs enhancing the general treatment sector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All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dirty="0">
                          <a:latin typeface="+mn-lt"/>
                          <a:cs typeface="Arial" panose="020B0604020202020204" pitchFamily="34" charset="0"/>
                        </a:rPr>
                        <a:t>945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74449"/>
                  </a:ext>
                </a:extLst>
              </a:tr>
              <a:tr h="224004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200" i="1" dirty="0">
                          <a:latin typeface="+mn-lt"/>
                          <a:cs typeface="Arial" panose="020B0604020202020204" pitchFamily="34" charset="0"/>
                        </a:rPr>
                        <a:t>Comfort Break </a:t>
                      </a:r>
                    </a:p>
                  </a:txBody>
                  <a:tcPr marL="73272" marR="73272" marT="39688" marB="39688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1100" i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endParaRPr lang="en-AU" sz="1200" b="0" i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132486"/>
                  </a:ext>
                </a:extLst>
              </a:tr>
              <a:tr h="264064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Brainwriting activity on family and carer support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Family and carer support</a:t>
                      </a:r>
                    </a:p>
                    <a:p>
                      <a:pPr marL="354013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Identify new and existing options and opportunities to improve the </a:t>
                      </a:r>
                      <a:r>
                        <a:rPr lang="en-A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support available to family and carers</a:t>
                      </a:r>
                      <a:endParaRPr lang="en-AU" sz="12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All 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dirty="0">
                          <a:latin typeface="+mn-lt"/>
                          <a:cs typeface="Arial" panose="020B0604020202020204" pitchFamily="34" charset="0"/>
                        </a:rPr>
                        <a:t>1045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391637"/>
                  </a:ext>
                </a:extLst>
              </a:tr>
              <a:tr h="287743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Closing Comments 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aseline="0" dirty="0">
                          <a:latin typeface="+mn-lt"/>
                          <a:cs typeface="Arial" panose="020B0604020202020204" pitchFamily="34" charset="0"/>
                        </a:rPr>
                        <a:t>Bringing it all together – Summary and Clarification and Next Steps</a:t>
                      </a:r>
                      <a:endParaRPr lang="en-A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i="1" dirty="0">
                          <a:latin typeface="+mn-lt"/>
                          <a:cs typeface="Arial" panose="020B0604020202020204" pitchFamily="34" charset="0"/>
                        </a:rPr>
                        <a:t>Sean Lowry</a:t>
                      </a:r>
                      <a:r>
                        <a:rPr lang="en-AU" sz="1200" i="1" baseline="0" dirty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dirty="0">
                          <a:latin typeface="+mn-lt"/>
                          <a:cs typeface="Arial" panose="020B0604020202020204" pitchFamily="34" charset="0"/>
                        </a:rPr>
                        <a:t>1145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7743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Close 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200" i="1" baseline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dirty="0">
                          <a:latin typeface="+mn-lt"/>
                          <a:cs typeface="Arial" panose="020B0604020202020204" pitchFamily="34" charset="0"/>
                        </a:rPr>
                        <a:t>1200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569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351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Commissioning Journey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16496" y="1075342"/>
            <a:ext cx="8955326" cy="48739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300" b="1" u="sng" dirty="0">
                <a:solidFill>
                  <a:schemeClr val="tx1"/>
                </a:solidFill>
              </a:rPr>
              <a:t>Strategise Phase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Workshops with partners and stakeholders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System-wide needs assessment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DSAP Review and Progress Report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New ACT Drug Strategy Action Plan draft</a:t>
            </a:r>
          </a:p>
          <a:p>
            <a:pPr marL="114300" indent="0">
              <a:buNone/>
            </a:pPr>
            <a:r>
              <a:rPr lang="en-AU" b="1" u="sng" dirty="0">
                <a:solidFill>
                  <a:schemeClr val="tx1"/>
                </a:solidFill>
              </a:rPr>
              <a:t>Design Phase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Workshops with partners and stakeholders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System-wide needs assessment (to guide investment phase)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Service specification (to guide investment phase)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Outcome indicators and measures</a:t>
            </a:r>
          </a:p>
          <a:p>
            <a:pPr marL="114300" indent="0">
              <a:buNone/>
            </a:pPr>
            <a:r>
              <a:rPr lang="en-AU" b="1" u="sng" dirty="0">
                <a:solidFill>
                  <a:schemeClr val="tx1"/>
                </a:solidFill>
              </a:rPr>
              <a:t>Invest Phase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Procurement is anticipated to take place with partners in April/May 2023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Notification of outcomes by the end of July 2023, allowing contracting prior to current expiry in December 2023.</a:t>
            </a:r>
            <a:endParaRPr lang="en-AU" sz="1700" dirty="0"/>
          </a:p>
          <a:p>
            <a:pPr marL="457200" lvl="1" indent="0"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3</a:t>
            </a:fld>
            <a:endParaRPr lang="en-AU" dirty="0"/>
          </a:p>
        </p:txBody>
      </p:sp>
      <p:pic>
        <p:nvPicPr>
          <p:cNvPr id="6" name="Graphic 5" descr="Thought with solid fill">
            <a:extLst>
              <a:ext uri="{FF2B5EF4-FFF2-40B4-BE49-F238E27FC236}">
                <a16:creationId xmlns:a16="http://schemas.microsoft.com/office/drawing/2014/main" id="{7D71EC79-23DA-442B-9C06-3C3504555F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60704" y="3068708"/>
            <a:ext cx="914400" cy="914400"/>
          </a:xfrm>
          <a:prstGeom prst="rect">
            <a:avLst/>
          </a:prstGeom>
        </p:spPr>
      </p:pic>
      <p:pic>
        <p:nvPicPr>
          <p:cNvPr id="14" name="Graphic 13" descr="Thought with solid fill">
            <a:extLst>
              <a:ext uri="{FF2B5EF4-FFF2-40B4-BE49-F238E27FC236}">
                <a16:creationId xmlns:a16="http://schemas.microsoft.com/office/drawing/2014/main" id="{73159D3E-20D7-40A6-A7BF-720956B7B5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575104" y="3068960"/>
            <a:ext cx="914400" cy="914400"/>
          </a:xfrm>
          <a:prstGeom prst="rect">
            <a:avLst/>
          </a:prstGeom>
        </p:spPr>
      </p:pic>
      <p:pic>
        <p:nvPicPr>
          <p:cNvPr id="16" name="Graphic 15" descr="Group brainstorm outline">
            <a:extLst>
              <a:ext uri="{FF2B5EF4-FFF2-40B4-BE49-F238E27FC236}">
                <a16:creationId xmlns:a16="http://schemas.microsoft.com/office/drawing/2014/main" id="{DE578216-D9A6-4E7B-9476-DDE0196C6BF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6456" y="1556792"/>
            <a:ext cx="1180980" cy="1180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384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DC86C53-CA79-4ECF-9BFA-233C40C75F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0236" y="1772816"/>
            <a:ext cx="9705528" cy="2160240"/>
          </a:xfrm>
        </p:spPr>
        <p:txBody>
          <a:bodyPr/>
          <a:lstStyle/>
          <a:p>
            <a:pPr algn="ctr"/>
            <a:r>
              <a:rPr lang="en-AU" sz="4400" dirty="0"/>
              <a:t>Health Needs Assessment: </a:t>
            </a:r>
          </a:p>
          <a:p>
            <a:pPr algn="ctr"/>
            <a:r>
              <a:rPr lang="en-AU" sz="4400" dirty="0"/>
              <a:t>Snapshot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D0613C-09EC-4FD8-ACB0-E84F94AAF4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86560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we know: Methamphetamine treatment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95300" y="1196753"/>
            <a:ext cx="8915400" cy="4536503"/>
          </a:xfrm>
        </p:spPr>
        <p:txBody>
          <a:bodyPr>
            <a:normAutofit/>
          </a:bodyPr>
          <a:lstStyle/>
          <a:p>
            <a:r>
              <a:rPr lang="en-AU" sz="2700" dirty="0"/>
              <a:t>People who use methamphetamine often experience relatively high levels of harm.</a:t>
            </a:r>
          </a:p>
          <a:p>
            <a:r>
              <a:rPr lang="en-AU" sz="2700" dirty="0"/>
              <a:t>Treatment for methamphetamine use can be more resource-intensive than treatment for use of other drugs. </a:t>
            </a:r>
          </a:p>
          <a:p>
            <a:r>
              <a:rPr lang="en-AU" sz="2700" dirty="0"/>
              <a:t>2022-23 ACT Budget committed $1.282 million to enhance integrated services for methamphetamine dependence and co-occurring physical and mental health problems.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74164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6C9A4-CB03-E7F0-FECC-71F8233AA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we know: Family and carer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924B0-37CB-9AE4-378E-BDFB14E54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196752"/>
            <a:ext cx="8915400" cy="4824535"/>
          </a:xfrm>
        </p:spPr>
        <p:txBody>
          <a:bodyPr>
            <a:normAutofit/>
          </a:bodyPr>
          <a:lstStyle/>
          <a:p>
            <a:r>
              <a:rPr lang="en-AU" sz="2050" dirty="0"/>
              <a:t>Families and carers are crucial in supporting and advocating for their loved ones who use ATOD. </a:t>
            </a:r>
          </a:p>
          <a:p>
            <a:r>
              <a:rPr lang="en-AU" sz="2050" b="0" i="0" u="none" strike="noStrike" baseline="0" dirty="0">
                <a:latin typeface="Calibri" panose="020F0502020204030204" pitchFamily="34" charset="0"/>
              </a:rPr>
              <a:t>Three broad categories of interventions involve families and carers: </a:t>
            </a:r>
          </a:p>
          <a:p>
            <a:pPr lvl="1"/>
            <a:r>
              <a:rPr lang="en-AU" sz="1900" b="0" i="0" u="none" strike="noStrike" baseline="0" dirty="0">
                <a:latin typeface="Calibri" panose="020F0502020204030204" pitchFamily="34" charset="0"/>
              </a:rPr>
              <a:t>Working with family members to promote entry and engagement of people who use ATOD in treatment </a:t>
            </a:r>
          </a:p>
          <a:p>
            <a:pPr lvl="1"/>
            <a:r>
              <a:rPr lang="en-AU" sz="1900" b="0" i="0" u="none" strike="noStrike" baseline="0" dirty="0">
                <a:latin typeface="Calibri" panose="020F0502020204030204" pitchFamily="34" charset="0"/>
              </a:rPr>
              <a:t>Joint involvement of family members in treatment </a:t>
            </a:r>
          </a:p>
          <a:p>
            <a:pPr lvl="1"/>
            <a:r>
              <a:rPr lang="en-AU" sz="1900" b="0" i="0" u="none" strike="noStrike" baseline="0" dirty="0">
                <a:latin typeface="Calibri" panose="020F0502020204030204" pitchFamily="34" charset="0"/>
              </a:rPr>
              <a:t>Interventions to help family members in their own right.</a:t>
            </a:r>
          </a:p>
          <a:p>
            <a:r>
              <a:rPr lang="en-AU" sz="2050" dirty="0">
                <a:latin typeface="Calibri" panose="020F0502020204030204" pitchFamily="34" charset="0"/>
              </a:rPr>
              <a:t>Family members and carers accessing services are more likely to maintain their support-giving role and their service use is linked to better treatment outcomes and recovery of people experiencing ATOD use issues.</a:t>
            </a:r>
            <a:endParaRPr lang="en-AU" sz="205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AU" sz="2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have heard there is a</a:t>
            </a:r>
            <a:r>
              <a:rPr lang="en-AU" sz="2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need for additional support for families and carers.</a:t>
            </a:r>
          </a:p>
          <a:p>
            <a:r>
              <a:rPr lang="en-AU" sz="2050" dirty="0"/>
              <a:t>2</a:t>
            </a:r>
            <a:r>
              <a:rPr lang="en-AU" sz="2050" dirty="0">
                <a:latin typeface="+mj-lt"/>
              </a:rPr>
              <a:t>022-23 ACT Budget allocated $1.591 million for a </a:t>
            </a:r>
            <a:r>
              <a:rPr lang="en-AU" sz="2050" dirty="0">
                <a:effectLst/>
                <a:latin typeface="+mj-lt"/>
                <a:ea typeface="Calibri" panose="020F0502020204030204" pitchFamily="34" charset="0"/>
              </a:rPr>
              <a:t>support service for families and carers of those experiencing problematic alcohol and other drug use</a:t>
            </a:r>
            <a:r>
              <a:rPr lang="en-AU" sz="2050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1CAB9D-7C92-AA42-8418-337ABC6A49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44930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irectorate">
      <a:dk1>
        <a:srgbClr val="323232"/>
      </a:dk1>
      <a:lt1>
        <a:sysClr val="window" lastClr="FFFFFF"/>
      </a:lt1>
      <a:dk2>
        <a:srgbClr val="1F497D"/>
      </a:dk2>
      <a:lt2>
        <a:srgbClr val="EEECE1"/>
      </a:lt2>
      <a:accent1>
        <a:srgbClr val="002677"/>
      </a:accent1>
      <a:accent2>
        <a:srgbClr val="78D5E1"/>
      </a:accent2>
      <a:accent3>
        <a:srgbClr val="53565A"/>
      </a:accent3>
      <a:accent4>
        <a:srgbClr val="00797C"/>
      </a:accent4>
      <a:accent5>
        <a:srgbClr val="333092"/>
      </a:accent5>
      <a:accent6>
        <a:srgbClr val="AB4399"/>
      </a:accent6>
      <a:hlink>
        <a:srgbClr val="002677"/>
      </a:hlink>
      <a:folHlink>
        <a:srgbClr val="53565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rectorate Powerpoint Template" id="{7A0F5A81-B897-4598-88AB-850CA009143D}" vid="{5374775D-7A75-433D-BCE0-B240B4B1179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Directorate Powerpoint Template</Template>
  <TotalTime>688</TotalTime>
  <Words>551</Words>
  <Application>Microsoft Office PowerPoint</Application>
  <PresentationFormat>A4 Paper (210x297 mm)</PresentationFormat>
  <Paragraphs>83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Source Sans Pro</vt:lpstr>
      <vt:lpstr>Times New Roman</vt:lpstr>
      <vt:lpstr>Office Theme</vt:lpstr>
      <vt:lpstr>AOD Policy Commissioning Workshop 3: Methamphetamine treatment and access to family and carer support</vt:lpstr>
      <vt:lpstr>Agenda Thursday, 27th October 2022    Time: 9:30am – 12:00 midday AEDT    Venue: Teams Virtual Methamphetamine treatment and access to family and carer support</vt:lpstr>
      <vt:lpstr>The Commissioning Journey</vt:lpstr>
      <vt:lpstr>PowerPoint Presentation</vt:lpstr>
      <vt:lpstr>What we know: Methamphetamine treatment</vt:lpstr>
      <vt:lpstr>What we know: Family and carer support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Harbin-Owens, Scarlett (Health)</dc:creator>
  <cp:keywords>template</cp:keywords>
  <cp:lastModifiedBy>Taylor-Rodgers, Eleanor (Health)</cp:lastModifiedBy>
  <cp:revision>12</cp:revision>
  <dcterms:created xsi:type="dcterms:W3CDTF">2022-10-12T04:30:58Z</dcterms:created>
  <dcterms:modified xsi:type="dcterms:W3CDTF">2023-03-30T03:06:09Z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A39108366</vt:lpwstr>
  </property>
  <property fmtid="{D5CDD505-2E9C-101B-9397-08002B2CF9AE}" pid="4" name="Objective-Title">
    <vt:lpwstr>AOD Policy Commissioning Workshop 3 v2</vt:lpwstr>
  </property>
  <property fmtid="{D5CDD505-2E9C-101B-9397-08002B2CF9AE}" pid="5" name="Objective-Comment">
    <vt:lpwstr/>
  </property>
  <property fmtid="{D5CDD505-2E9C-101B-9397-08002B2CF9AE}" pid="6" name="Objective-CreationStamp">
    <vt:filetime>2022-10-20T05:28:32Z</vt:filetime>
  </property>
  <property fmtid="{D5CDD505-2E9C-101B-9397-08002B2CF9AE}" pid="7" name="Objective-IsApproved">
    <vt:bool>false</vt:bool>
  </property>
  <property fmtid="{D5CDD505-2E9C-101B-9397-08002B2CF9AE}" pid="8" name="Objective-IsPublished">
    <vt:bool>false</vt:bool>
  </property>
  <property fmtid="{D5CDD505-2E9C-101B-9397-08002B2CF9AE}" pid="9" name="Objective-DatePublished">
    <vt:lpwstr/>
  </property>
  <property fmtid="{D5CDD505-2E9C-101B-9397-08002B2CF9AE}" pid="10" name="Objective-ModificationStamp">
    <vt:filetime>2022-10-25T00:13:32Z</vt:filetime>
  </property>
  <property fmtid="{D5CDD505-2E9C-101B-9397-08002B2CF9AE}" pid="11" name="Objective-Owner">
    <vt:lpwstr>Scarlett Harbin-Owens</vt:lpwstr>
  </property>
  <property fmtid="{D5CDD505-2E9C-101B-9397-08002B2CF9AE}" pid="12" name="Objective-Path">
    <vt:lpwstr>Whole of ACT Government:ACTHD - ACT Health:GROUP: Population Health GROUP (PH):05. Policy and Legislation:01. Alcohol, Tobacco and Other Drugs:1. Issues, Policy and Projects:Commissioning:2. Collaborative design 2022:Workshop Powerpoints:</vt:lpwstr>
  </property>
  <property fmtid="{D5CDD505-2E9C-101B-9397-08002B2CF9AE}" pid="13" name="Objective-Parent">
    <vt:lpwstr>Workshop Powerpoints</vt:lpwstr>
  </property>
  <property fmtid="{D5CDD505-2E9C-101B-9397-08002B2CF9AE}" pid="14" name="Objective-State">
    <vt:lpwstr>Being Drafted</vt:lpwstr>
  </property>
  <property fmtid="{D5CDD505-2E9C-101B-9397-08002B2CF9AE}" pid="15" name="Objective-Version">
    <vt:lpwstr>0.6</vt:lpwstr>
  </property>
  <property fmtid="{D5CDD505-2E9C-101B-9397-08002B2CF9AE}" pid="16" name="Objective-VersionNumber">
    <vt:r8>6</vt:r8>
  </property>
  <property fmtid="{D5CDD505-2E9C-101B-9397-08002B2CF9AE}" pid="17" name="Objective-VersionComment">
    <vt:lpwstr/>
  </property>
  <property fmtid="{D5CDD505-2E9C-101B-9397-08002B2CF9AE}" pid="18" name="Objective-FileNumber">
    <vt:lpwstr/>
  </property>
  <property fmtid="{D5CDD505-2E9C-101B-9397-08002B2CF9AE}" pid="19" name="Objective-Classification">
    <vt:lpwstr>[Inherited - none]</vt:lpwstr>
  </property>
  <property fmtid="{D5CDD505-2E9C-101B-9397-08002B2CF9AE}" pid="20" name="Objective-Caveats">
    <vt:lpwstr/>
  </property>
  <property fmtid="{D5CDD505-2E9C-101B-9397-08002B2CF9AE}" pid="21" name="Objective-Owner Agency">
    <vt:lpwstr>ACTHD - ACT Health Directorate</vt:lpwstr>
  </property>
  <property fmtid="{D5CDD505-2E9C-101B-9397-08002B2CF9AE}" pid="22" name="Objective-Document Type">
    <vt:lpwstr>0-Document</vt:lpwstr>
  </property>
  <property fmtid="{D5CDD505-2E9C-101B-9397-08002B2CF9AE}" pid="23" name="Objective-Language">
    <vt:lpwstr>English (en)</vt:lpwstr>
  </property>
  <property fmtid="{D5CDD505-2E9C-101B-9397-08002B2CF9AE}" pid="24" name="Objective-Jurisdiction">
    <vt:lpwstr>ACT</vt:lpwstr>
  </property>
  <property fmtid="{D5CDD505-2E9C-101B-9397-08002B2CF9AE}" pid="25" name="Objective-Customers">
    <vt:lpwstr/>
  </property>
  <property fmtid="{D5CDD505-2E9C-101B-9397-08002B2CF9AE}" pid="26" name="Objective-Places">
    <vt:lpwstr/>
  </property>
  <property fmtid="{D5CDD505-2E9C-101B-9397-08002B2CF9AE}" pid="27" name="Objective-Transaction Reference">
    <vt:lpwstr/>
  </property>
  <property fmtid="{D5CDD505-2E9C-101B-9397-08002B2CF9AE}" pid="28" name="Objective-Document Created By">
    <vt:lpwstr/>
  </property>
  <property fmtid="{D5CDD505-2E9C-101B-9397-08002B2CF9AE}" pid="29" name="Objective-Document Created On">
    <vt:lpwstr/>
  </property>
  <property fmtid="{D5CDD505-2E9C-101B-9397-08002B2CF9AE}" pid="30" name="Objective-Covers Period From">
    <vt:lpwstr/>
  </property>
  <property fmtid="{D5CDD505-2E9C-101B-9397-08002B2CF9AE}" pid="31" name="Objective-Covers Period To">
    <vt:lpwstr/>
  </property>
</Properties>
</file>