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72" r:id="rId2"/>
    <p:sldId id="910" r:id="rId3"/>
    <p:sldId id="274" r:id="rId4"/>
    <p:sldId id="912" r:id="rId5"/>
    <p:sldId id="271" r:id="rId6"/>
    <p:sldId id="273" r:id="rId7"/>
  </p:sldIdLst>
  <p:sldSz cx="9906000" cy="6858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62B5E"/>
    <a:srgbClr val="592D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91" autoAdjust="0"/>
    <p:restoredTop sz="81332" autoAdjust="0"/>
  </p:normalViewPr>
  <p:slideViewPr>
    <p:cSldViewPr>
      <p:cViewPr varScale="1">
        <p:scale>
          <a:sx n="54" d="100"/>
          <a:sy n="54" d="100"/>
        </p:scale>
        <p:origin x="1384" y="52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91" d="100"/>
          <a:sy n="91" d="100"/>
        </p:scale>
        <p:origin x="-3000" y="-11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72D168-E79F-4683-BBD5-1B16F1798CB0}" type="datetimeFigureOut">
              <a:rPr lang="en-AU" smtClean="0"/>
              <a:pPr/>
              <a:t>30/03/2023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E7A8ED-4FA0-4FFB-8138-19355E8C2C90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73872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3F8E1A-0DC6-47A6-873A-A375CC6A1F93}" type="datetimeFigureOut">
              <a:rPr lang="en-AU" smtClean="0"/>
              <a:t>30/03/2023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B36846-8D7D-4A7F-B306-71575DC96BD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546379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>
            <a:extLst>
              <a:ext uri="{FF2B5EF4-FFF2-40B4-BE49-F238E27FC236}">
                <a16:creationId xmlns:a16="http://schemas.microsoft.com/office/drawing/2014/main" id="{1880EC30-3B64-4E7E-BBAD-3368D8FC82D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Notes Placeholder 2">
            <a:extLst>
              <a:ext uri="{FF2B5EF4-FFF2-40B4-BE49-F238E27FC236}">
                <a16:creationId xmlns:a16="http://schemas.microsoft.com/office/drawing/2014/main" id="{EAF1B85D-D095-40C9-B09E-5484F402F3F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>
              <a:buFontTx/>
              <a:buAutoNum type="arabicPeriod" startAt="2"/>
            </a:pPr>
            <a:endParaRPr lang="en-US" alt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C99A07F0-EE23-4F70-94DD-A155D1830AB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C225776-A3D4-4DBD-8240-2B1E41178D6D}" type="slidenum">
              <a:rPr lang="en-AU" altLang="en-US" sz="1200" smtClean="0"/>
              <a:pPr/>
              <a:t>2</a:t>
            </a:fld>
            <a:endParaRPr lang="en-AU" altLang="en-US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B36846-8D7D-4A7F-B306-71575DC96BDF}" type="slidenum">
              <a:rPr lang="en-AU" smtClean="0"/>
              <a:t>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05247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B36846-8D7D-4A7F-B306-71575DC96BDF}" type="slidenum">
              <a:rPr lang="en-AU" smtClean="0"/>
              <a:t>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705540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B36846-8D7D-4A7F-B306-71575DC96BDF}" type="slidenum">
              <a:rPr lang="en-AU" smtClean="0"/>
              <a:t>5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723344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AU" sz="3600" dirty="0"/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A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AU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B36846-8D7D-4A7F-B306-71575DC96BDF}" type="slidenum">
              <a:rPr lang="en-AU" smtClean="0"/>
              <a:t>6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401610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le_Colou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04528" y="2348880"/>
            <a:ext cx="8420100" cy="1362075"/>
          </a:xfrm>
        </p:spPr>
        <p:txBody>
          <a:bodyPr anchor="t"/>
          <a:lstStyle>
            <a:lvl1pPr algn="l">
              <a:defRPr sz="3200" b="1" cap="none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04528" y="4005064"/>
            <a:ext cx="8420100" cy="1500187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Subtitle</a:t>
            </a:r>
          </a:p>
          <a:p>
            <a:pPr lvl="0"/>
            <a:r>
              <a:rPr lang="en-US" dirty="0"/>
              <a:t>Date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0" y="6669360"/>
            <a:ext cx="9906000" cy="18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513" y="476672"/>
            <a:ext cx="2736300" cy="71421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_With Imag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60512" y="4509120"/>
            <a:ext cx="8420100" cy="1008112"/>
          </a:xfrm>
        </p:spPr>
        <p:txBody>
          <a:bodyPr anchor="t"/>
          <a:lstStyle>
            <a:lvl1pPr algn="l">
              <a:defRPr sz="3200" b="1" cap="none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60512" y="5517232"/>
            <a:ext cx="8420100" cy="936104"/>
          </a:xfrm>
        </p:spPr>
        <p:txBody>
          <a:bodyPr anchor="b">
            <a:noAutofit/>
          </a:bodyPr>
          <a:lstStyle>
            <a:lvl1pPr marL="0" indent="0">
              <a:buNone/>
              <a:defRPr sz="1800" b="1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Subtitle</a:t>
            </a:r>
          </a:p>
          <a:p>
            <a:pPr lvl="0"/>
            <a:r>
              <a:rPr lang="en-US" dirty="0"/>
              <a:t>Date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1556792"/>
            <a:ext cx="9906000" cy="273630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0"/>
          </p:nvPr>
        </p:nvSpPr>
        <p:spPr>
          <a:xfrm>
            <a:off x="0" y="1628800"/>
            <a:ext cx="9906000" cy="2592288"/>
          </a:xfrm>
        </p:spPr>
        <p:txBody>
          <a:bodyPr anchor="ctr" anchorCtr="0"/>
          <a:lstStyle>
            <a:lvl1pPr algn="l">
              <a:defRPr/>
            </a:lvl1pPr>
          </a:lstStyle>
          <a:p>
            <a:r>
              <a:rPr lang="en-US"/>
              <a:t>Click icon to add picture</a:t>
            </a:r>
            <a:endParaRPr lang="en-AU" dirty="0"/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513" y="476672"/>
            <a:ext cx="2736300" cy="714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2674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_White Background_Ima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60512" y="4509120"/>
            <a:ext cx="8420100" cy="792088"/>
          </a:xfrm>
        </p:spPr>
        <p:txBody>
          <a:bodyPr anchor="t"/>
          <a:lstStyle>
            <a:lvl1pPr algn="l">
              <a:defRPr sz="3200" b="1" cap="none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60512" y="5517232"/>
            <a:ext cx="8420100" cy="936104"/>
          </a:xfrm>
        </p:spPr>
        <p:txBody>
          <a:bodyPr anchor="b">
            <a:noAutofit/>
          </a:bodyPr>
          <a:lstStyle>
            <a:lvl1pPr marL="0" indent="0">
              <a:buNone/>
              <a:defRPr sz="1600" b="1">
                <a:solidFill>
                  <a:schemeClr val="accent3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Subtitle</a:t>
            </a:r>
          </a:p>
          <a:p>
            <a:pPr lvl="0"/>
            <a:r>
              <a:rPr lang="en-US" dirty="0"/>
              <a:t>Date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511" y="476672"/>
            <a:ext cx="2736305" cy="714210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>
            <a:off x="0" y="1556792"/>
            <a:ext cx="9906000" cy="273630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0"/>
          </p:nvPr>
        </p:nvSpPr>
        <p:spPr>
          <a:xfrm>
            <a:off x="0" y="1628800"/>
            <a:ext cx="9906000" cy="2592288"/>
          </a:xfrm>
        </p:spPr>
        <p:txBody>
          <a:bodyPr anchor="ctr" anchorCtr="0"/>
          <a:lstStyle/>
          <a:p>
            <a:r>
              <a:rPr lang="en-US"/>
              <a:t>Click icon to add picture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8879632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1065213" y="1700212"/>
            <a:ext cx="5471964" cy="3312963"/>
          </a:xfrm>
        </p:spPr>
        <p:txBody>
          <a:bodyPr>
            <a:noAutofit/>
          </a:bodyPr>
          <a:lstStyle>
            <a:lvl1pPr marL="0" indent="0">
              <a:buNone/>
              <a:defRPr sz="3200" b="1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enter section divider title</a:t>
            </a:r>
            <a:endParaRPr lang="en-AU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6496" y="6165304"/>
            <a:ext cx="2743200" cy="365125"/>
          </a:xfrm>
          <a:prstGeom prst="rect">
            <a:avLst/>
          </a:prstGeom>
        </p:spPr>
        <p:txBody>
          <a:bodyPr anchor="ctr" anchorCtr="0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fld id="{A111ABAE-1B12-4EB9-8E66-38B1E1BDD146}" type="slidenum">
              <a:rPr lang="en-AU" smtClean="0"/>
              <a:pPr/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6496" y="6165304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111ABAE-1B12-4EB9-8E66-38B1E1BDD146}" type="slidenum">
              <a:rPr lang="en-AU" smtClean="0"/>
              <a:pPr/>
              <a:t>‹#›</a:t>
            </a:fld>
            <a:endParaRPr lang="en-AU" dirty="0"/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506506" y="980728"/>
            <a:ext cx="8892988" cy="0"/>
          </a:xfrm>
          <a:prstGeom prst="line">
            <a:avLst/>
          </a:prstGeom>
          <a:ln w="127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196753"/>
            <a:ext cx="4375150" cy="4752529"/>
          </a:xfrm>
        </p:spPr>
        <p:txBody>
          <a:bodyPr>
            <a:normAutofit/>
          </a:bodyPr>
          <a:lstStyle>
            <a:lvl1pPr>
              <a:buFont typeface="Arial" pitchFamily="34" charset="0"/>
              <a:buChar char="•"/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196753"/>
            <a:ext cx="4375150" cy="4752529"/>
          </a:xfrm>
        </p:spPr>
        <p:txBody>
          <a:bodyPr>
            <a:normAutofit/>
          </a:bodyPr>
          <a:lstStyle>
            <a:lvl1pPr>
              <a:buFont typeface="Arial" pitchFamily="34" charset="0"/>
              <a:buChar char="•"/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06506" y="980728"/>
            <a:ext cx="8892988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6496" y="6165304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111ABAE-1B12-4EB9-8E66-38B1E1BDD146}" type="slidenum">
              <a:rPr lang="en-AU" smtClean="0"/>
              <a:pPr/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icture_full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9906000" cy="6858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A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6496" y="6165304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111ABAE-1B12-4EB9-8E66-38B1E1BDD146}" type="slidenum">
              <a:rPr lang="en-AU" smtClean="0"/>
              <a:pPr/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add title</a:t>
            </a:r>
            <a:endParaRPr lang="en-AU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6496" y="6165304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111ABAE-1B12-4EB9-8E66-38B1E1BDD146}" type="slidenum">
              <a:rPr lang="en-AU" smtClean="0"/>
              <a:pPr/>
              <a:t>‹#›</a:t>
            </a:fld>
            <a:endParaRPr lang="en-AU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06506" y="980728"/>
            <a:ext cx="8892988" cy="0"/>
          </a:xfrm>
          <a:prstGeom prst="line">
            <a:avLst/>
          </a:prstGeom>
          <a:ln w="127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20" userDrawn="1">
          <p15:clr>
            <a:srgbClr val="FBAE40"/>
          </p15:clr>
        </p15:guide>
        <p15:guide id="3" pos="308" userDrawn="1">
          <p15:clr>
            <a:srgbClr val="FBAE40"/>
          </p15:clr>
        </p15:guide>
        <p15:guide id="4" pos="5932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1400" b="0" spc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70609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5" name="Rectangle 4"/>
          <p:cNvSpPr/>
          <p:nvPr userDrawn="1"/>
        </p:nvSpPr>
        <p:spPr>
          <a:xfrm>
            <a:off x="0" y="6021288"/>
            <a:ext cx="9906000" cy="64807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80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196753"/>
            <a:ext cx="8915400" cy="46085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1312" y="6121871"/>
            <a:ext cx="1687470" cy="440452"/>
          </a:xfrm>
          <a:prstGeom prst="rect">
            <a:avLst/>
          </a:prstGeom>
        </p:spPr>
      </p:pic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6496" y="6165304"/>
            <a:ext cx="2743200" cy="365125"/>
          </a:xfrm>
          <a:prstGeom prst="rect">
            <a:avLst/>
          </a:prstGeom>
        </p:spPr>
        <p:txBody>
          <a:bodyPr anchor="ctr" anchorCtr="0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fld id="{A111ABAE-1B12-4EB9-8E66-38B1E1BDD146}" type="slidenum">
              <a:rPr lang="en-AU" smtClean="0"/>
              <a:pPr/>
              <a:t>‹#›</a:t>
            </a:fld>
            <a:endParaRPr lang="en-AU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506506" y="980728"/>
            <a:ext cx="8892988" cy="0"/>
          </a:xfrm>
          <a:prstGeom prst="line">
            <a:avLst/>
          </a:prstGeom>
          <a:ln w="127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65" r:id="rId2"/>
    <p:sldLayoutId id="2147483666" r:id="rId3"/>
    <p:sldLayoutId id="2147483662" r:id="rId4"/>
    <p:sldLayoutId id="2147483650" r:id="rId5"/>
    <p:sldLayoutId id="2147483652" r:id="rId6"/>
    <p:sldLayoutId id="2147483664" r:id="rId7"/>
    <p:sldLayoutId id="2147483654" r:id="rId8"/>
    <p:sldLayoutId id="2147483657" r:id="rId9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2400" b="1" kern="1200" spc="0">
          <a:solidFill>
            <a:schemeClr val="accent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accent3">
              <a:lumMod val="7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accent3">
              <a:lumMod val="7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accent3">
              <a:lumMod val="7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accent3">
              <a:lumMod val="7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accent3">
              <a:lumMod val="7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120" userDrawn="1">
          <p15:clr>
            <a:srgbClr val="F26B43"/>
          </p15:clr>
        </p15:guide>
        <p15:guide id="3" pos="308" userDrawn="1">
          <p15:clr>
            <a:srgbClr val="F26B43"/>
          </p15:clr>
        </p15:guide>
        <p15:guide id="4" pos="5932" userDrawn="1">
          <p15:clr>
            <a:srgbClr val="F26B43"/>
          </p15:clr>
        </p15:guide>
        <p15:guide id="5" orient="horz" pos="75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AOD Policy Commissioning Workshop 2: </a:t>
            </a:r>
            <a:r>
              <a:rPr lang="en-AU" altLang="en-US" sz="3200" dirty="0"/>
              <a:t>Co-occurring issues with a focus on AOD and Mental Health</a:t>
            </a:r>
            <a:endParaRPr lang="en-AU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053D460-6892-FEB8-BDDA-D2F6826634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4850" y="4005263"/>
            <a:ext cx="8420100" cy="1500187"/>
          </a:xfrm>
        </p:spPr>
        <p:txBody>
          <a:bodyPr>
            <a:normAutofit/>
          </a:bodyPr>
          <a:lstStyle/>
          <a:p>
            <a:pPr algn="ctr"/>
            <a:r>
              <a:rPr lang="en-AU" sz="2400" dirty="0"/>
              <a:t>20 October 2022</a:t>
            </a:r>
          </a:p>
          <a:p>
            <a:pPr algn="ctr"/>
            <a:r>
              <a:rPr lang="en-AU" sz="2400" dirty="0"/>
              <a:t>Alcohol and Other Drug Policy team, ACT Health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>
            <a:extLst>
              <a:ext uri="{FF2B5EF4-FFF2-40B4-BE49-F238E27FC236}">
                <a16:creationId xmlns:a16="http://schemas.microsoft.com/office/drawing/2014/main" id="{5316DA20-A7C7-4570-943F-3F2DBE1FC06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16496" y="188640"/>
            <a:ext cx="8640960" cy="638721"/>
          </a:xfrm>
        </p:spPr>
        <p:txBody>
          <a:bodyPr anchor="t"/>
          <a:lstStyle/>
          <a:p>
            <a:pPr algn="ctr"/>
            <a:r>
              <a:rPr lang="en-AU" altLang="en-US" sz="1600" dirty="0"/>
              <a:t>Agenda</a:t>
            </a:r>
            <a:br>
              <a:rPr lang="en-AU" altLang="en-US" sz="1600" dirty="0"/>
            </a:br>
            <a:r>
              <a:rPr lang="en-AU" altLang="en-US" sz="1400" dirty="0"/>
              <a:t>Thursday 20</a:t>
            </a:r>
            <a:r>
              <a:rPr lang="en-AU" altLang="en-US" sz="1400" baseline="30000" dirty="0"/>
              <a:t>th</a:t>
            </a:r>
            <a:r>
              <a:rPr lang="en-AU" altLang="en-US" sz="1400" dirty="0"/>
              <a:t> October 2022    Time: 9:30am – 1:00pm AEDT    Venue: </a:t>
            </a:r>
            <a:r>
              <a:rPr lang="en-AU" sz="1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Virtual</a:t>
            </a:r>
            <a:br>
              <a:rPr lang="en-AU" sz="1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en-AU" sz="1400" dirty="0"/>
              <a:t>Co-occurring issues with a focus on ATOD and Mental Health </a:t>
            </a:r>
            <a:br>
              <a:rPr lang="en-AU" altLang="en-US" sz="1600" dirty="0"/>
            </a:br>
            <a:br>
              <a:rPr lang="en-AU" altLang="en-US" sz="1600" dirty="0"/>
            </a:br>
            <a:endParaRPr lang="en-AU" altLang="en-US" sz="1400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28F1742-96D8-4E19-8D52-6C50185D32B6}"/>
              </a:ext>
            </a:extLst>
          </p:cNvPr>
          <p:cNvGraphicFramePr>
            <a:graphicFrameLocks noGrp="1"/>
          </p:cNvGraphicFramePr>
          <p:nvPr/>
        </p:nvGraphicFramePr>
        <p:xfrm>
          <a:off x="264044" y="930541"/>
          <a:ext cx="9408392" cy="50883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48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50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04657">
                  <a:extLst>
                    <a:ext uri="{9D8B030D-6E8A-4147-A177-3AD203B41FA5}">
                      <a16:colId xmlns:a16="http://schemas.microsoft.com/office/drawing/2014/main" val="3015934930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3809368732"/>
                    </a:ext>
                  </a:extLst>
                </a:gridCol>
                <a:gridCol w="74375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16309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AU" sz="10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</a:p>
                  </a:txBody>
                  <a:tcPr marL="73272" marR="73272" marT="39688" marB="39688" anchor="ctr">
                    <a:solidFill>
                      <a:srgbClr val="104C9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AU" sz="10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Agenda</a:t>
                      </a:r>
                      <a:r>
                        <a:rPr lang="en-AU" sz="100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Item</a:t>
                      </a:r>
                      <a:endParaRPr lang="en-AU" sz="10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3272" marR="73272" marT="39688" marB="39688" anchor="ctr">
                    <a:solidFill>
                      <a:srgbClr val="104C9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AU" sz="10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Content</a:t>
                      </a:r>
                    </a:p>
                  </a:txBody>
                  <a:tcPr marL="73272" marR="73272" marT="39688" marB="39688" anchor="ctr">
                    <a:solidFill>
                      <a:srgbClr val="104C9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AU" sz="10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Presenter/</a:t>
                      </a: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AU" sz="10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Facilitator</a:t>
                      </a:r>
                    </a:p>
                  </a:txBody>
                  <a:tcPr marL="73272" marR="73272" marT="39688" marB="39688" anchor="ctr">
                    <a:solidFill>
                      <a:srgbClr val="104C9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AU" sz="10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Time</a:t>
                      </a:r>
                    </a:p>
                  </a:txBody>
                  <a:tcPr marL="73272" marR="73272" marT="39688" marB="39688" anchor="ctr">
                    <a:solidFill>
                      <a:srgbClr val="104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013"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endParaRPr lang="en-AU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3272" marR="73272" marT="39688" marB="39688"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Link opens </a:t>
                      </a:r>
                    </a:p>
                  </a:txBody>
                  <a:tcPr marL="73272" marR="73272" marT="39688" marB="39688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endParaRPr lang="en-AU" sz="105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3272" marR="73272" marT="39688" marB="39688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AU" sz="1050" b="0" i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925</a:t>
                      </a:r>
                    </a:p>
                  </a:txBody>
                  <a:tcPr marL="73272" marR="73272" marT="39688" marB="39688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3772"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AU" sz="1050" dirty="0">
                          <a:latin typeface="+mn-lt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73272" marR="73272" marT="39688" marB="3968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050" dirty="0">
                          <a:latin typeface="+mn-lt"/>
                          <a:cs typeface="Arial" panose="020B0604020202020204" pitchFamily="34" charset="0"/>
                        </a:rPr>
                        <a:t>Welcome and Introduction</a:t>
                      </a:r>
                    </a:p>
                  </a:txBody>
                  <a:tcPr marL="73272" marR="73272" marT="39688" marB="3968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050" dirty="0">
                          <a:latin typeface="+mn-lt"/>
                          <a:cs typeface="Arial" panose="020B0604020202020204" pitchFamily="34" charset="0"/>
                        </a:rPr>
                        <a:t>Objectives and Overview - </a:t>
                      </a:r>
                      <a:r>
                        <a:rPr lang="en-AU" sz="105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Outlining the process for the morning and the expected outputs of the Design Phase</a:t>
                      </a:r>
                      <a:endParaRPr lang="en-AU" sz="105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3272" marR="73272" marT="39688" marB="3968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050" i="1">
                          <a:latin typeface="+mn-lt"/>
                          <a:cs typeface="Arial" panose="020B0604020202020204" pitchFamily="34" charset="0"/>
                        </a:rPr>
                        <a:t>Sean Lowry</a:t>
                      </a:r>
                      <a:endParaRPr lang="en-AU" sz="1050" i="1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3272" marR="73272" marT="39688" marB="3968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AU" sz="1050" b="0" i="0" dirty="0">
                          <a:latin typeface="+mn-lt"/>
                          <a:cs typeface="Arial" panose="020B0604020202020204" pitchFamily="34" charset="0"/>
                        </a:rPr>
                        <a:t>930</a:t>
                      </a:r>
                    </a:p>
                  </a:txBody>
                  <a:tcPr marL="73272" marR="73272" marT="39688" marB="3968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3439"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AU" sz="1050" dirty="0">
                          <a:latin typeface="+mn-lt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73272" marR="73272" marT="39688" marB="3968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05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Context and Aims</a:t>
                      </a:r>
                    </a:p>
                  </a:txBody>
                  <a:tcPr marL="73272" marR="73272" marT="39688" marB="3968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05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The commissioning process and progress across the ATOD sector in ACT thus far.</a:t>
                      </a:r>
                    </a:p>
                  </a:txBody>
                  <a:tcPr marL="73272" marR="73272" marT="39688" marB="3968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050" i="1" kern="1200" baseline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Megan Arnold</a:t>
                      </a:r>
                      <a:endParaRPr lang="en-AU" sz="1050" i="1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3272" marR="73272" marT="39688" marB="3968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US" sz="1050" b="0" i="0" dirty="0">
                          <a:latin typeface="+mn-lt"/>
                          <a:cs typeface="Arial" panose="020B0604020202020204" pitchFamily="34" charset="0"/>
                        </a:rPr>
                        <a:t>945</a:t>
                      </a:r>
                      <a:endParaRPr lang="en-AU" sz="1050" b="0" i="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3272" marR="73272" marT="39688" marB="3968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3753091"/>
                  </a:ext>
                </a:extLst>
              </a:tr>
              <a:tr h="709289"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AU" sz="1050" dirty="0">
                          <a:latin typeface="+mn-lt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73272" marR="73272" marT="39688" marB="3968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05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Break out Group Activity </a:t>
                      </a:r>
                      <a:endParaRPr lang="en-AU" sz="105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3272" marR="73272" marT="39688" marB="3968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AU" sz="105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Co-occurring issues with ATOD and mental health</a:t>
                      </a:r>
                    </a:p>
                    <a:p>
                      <a:pPr marL="354013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105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In your groups please provide specific examples or case studies of commonly experienced challenges with individuals who have co-occurring issues with ATODs and mental health?</a:t>
                      </a:r>
                    </a:p>
                    <a:p>
                      <a:pPr marL="354013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10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Why do we think these challenges occur? What factors contribute to these challenges?</a:t>
                      </a:r>
                      <a:endParaRPr lang="en-AU" sz="105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3272" marR="73272" marT="39688" marB="3968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050" i="1" kern="1200" baseline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All</a:t>
                      </a:r>
                      <a:endParaRPr lang="en-AU" sz="1050" i="1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3272" marR="73272" marT="39688" marB="3968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AU" sz="1050" b="0" i="0" dirty="0">
                          <a:latin typeface="+mn-lt"/>
                          <a:cs typeface="Arial" panose="020B0604020202020204" pitchFamily="34" charset="0"/>
                        </a:rPr>
                        <a:t>1000</a:t>
                      </a:r>
                    </a:p>
                  </a:txBody>
                  <a:tcPr marL="73272" marR="73272" marT="39688" marB="3968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874449"/>
                  </a:ext>
                </a:extLst>
              </a:tr>
              <a:tr h="1971359"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AU" sz="1050" dirty="0">
                          <a:latin typeface="+mn-lt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73272" marR="73272" marT="39688" marB="3968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05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Break out Group Activity </a:t>
                      </a:r>
                      <a:endParaRPr lang="en-AU" sz="1050" dirty="0">
                        <a:latin typeface="+mn-lt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105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3272" marR="73272" marT="39688" marB="3968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fontAlgn="base">
                        <a:buFont typeface="Arial" panose="020B0604020202020204" pitchFamily="34" charset="0"/>
                        <a:buNone/>
                      </a:pPr>
                      <a:r>
                        <a:rPr lang="en-AU" sz="10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Identifying potential opportunities to improve integration between ATOD treatment and mental health support services</a:t>
                      </a:r>
                    </a:p>
                    <a:p>
                      <a:pPr marL="354013" lvl="0" indent="-171450" algn="l" defTabSz="914400" rtl="0" eaLnBrk="1" fontAlgn="base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AU" sz="105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What are the most immediate things that could be done to improve treatment for </a:t>
                      </a:r>
                      <a:br>
                        <a:rPr lang="en-AU" sz="105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</a:br>
                      <a:r>
                        <a:rPr lang="en-AU" sz="105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co-occurring disorders?</a:t>
                      </a:r>
                    </a:p>
                    <a:p>
                      <a:pPr marL="354013" lvl="0" indent="-171450" algn="l" defTabSz="914400" rtl="0" eaLnBrk="1" fontAlgn="base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AU" sz="105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How can we enhance workforce capacity to improve understandings of co-occurring mental health and ATOD issues?</a:t>
                      </a:r>
                    </a:p>
                    <a:p>
                      <a:pPr marL="354013" lvl="0" indent="-171450" algn="l" defTabSz="914400" rtl="0" eaLnBrk="1" fontAlgn="base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AU" sz="105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What are your thoughts on the recommendation from the Select Committee Inquiry report on the Drugs of Dependence Bill about establishing a residential service for co-occurring disorders? What would this type of service look like?</a:t>
                      </a:r>
                      <a:endParaRPr lang="en-AU" sz="1050" kern="1200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  <a:p>
                      <a:pPr marL="354013" lvl="0" indent="-171450" algn="l" defTabSz="914400" rtl="0" eaLnBrk="1" fontAlgn="base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AU" sz="105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Are we aware of any existing programs, interventions and enablers targeting co-occurring issues locally or elsewhere?</a:t>
                      </a:r>
                      <a:endParaRPr lang="en-AU" sz="1050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  <a:p>
                      <a:pPr marL="354013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10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Prioritisation criteria and activity</a:t>
                      </a:r>
                      <a:endParaRPr lang="en-AU" sz="105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3272" marR="73272" marT="39688" marB="3968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050" i="1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All</a:t>
                      </a:r>
                    </a:p>
                  </a:txBody>
                  <a:tcPr marL="73272" marR="73272" marT="39688" marB="3968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AU" sz="1050" b="0" i="0" dirty="0">
                          <a:latin typeface="+mn-lt"/>
                          <a:cs typeface="Arial" panose="020B0604020202020204" pitchFamily="34" charset="0"/>
                        </a:rPr>
                        <a:t>1030</a:t>
                      </a:r>
                    </a:p>
                  </a:txBody>
                  <a:tcPr marL="73272" marR="73272" marT="39688" marB="3968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7717442"/>
                  </a:ext>
                </a:extLst>
              </a:tr>
              <a:tr h="236013"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endParaRPr lang="en-AU" sz="105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3272" marR="73272" marT="39688" marB="39688"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AU" sz="1050" i="1" dirty="0">
                          <a:latin typeface="+mn-lt"/>
                          <a:cs typeface="Arial" panose="020B0604020202020204" pitchFamily="34" charset="0"/>
                        </a:rPr>
                        <a:t>Comfort Break </a:t>
                      </a:r>
                    </a:p>
                  </a:txBody>
                  <a:tcPr marL="73272" marR="73272" marT="39688" marB="39688"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AU" sz="1050" i="1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3272" marR="73272" marT="39688" marB="39688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AU" sz="1050" b="0" i="0" dirty="0">
                          <a:latin typeface="+mn-lt"/>
                          <a:cs typeface="Arial" panose="020B0604020202020204" pitchFamily="34" charset="0"/>
                        </a:rPr>
                        <a:t>1130</a:t>
                      </a:r>
                    </a:p>
                  </a:txBody>
                  <a:tcPr marL="73272" marR="73272" marT="39688" marB="39688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8132486"/>
                  </a:ext>
                </a:extLst>
              </a:tr>
              <a:tr h="551530"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AU" sz="1050" dirty="0">
                          <a:latin typeface="+mn-lt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73272" marR="73272" marT="39688" marB="3968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05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Measuring our Impact</a:t>
                      </a:r>
                    </a:p>
                  </a:txBody>
                  <a:tcPr marL="73272" marR="73272" marT="39688" marB="3968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54013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50" i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How will we know if we are having an impact?  </a:t>
                      </a:r>
                    </a:p>
                    <a:p>
                      <a:pPr marL="354013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50" i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What will good progress look like?</a:t>
                      </a:r>
                    </a:p>
                    <a:p>
                      <a:pPr marL="354013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50" i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What measures or indicators should we be keeping an eye on to tell us we on track? </a:t>
                      </a:r>
                      <a:endParaRPr lang="en-AU" sz="105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3272" marR="73272" marT="39688" marB="3968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050" i="1" kern="1200" baseline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All</a:t>
                      </a:r>
                      <a:endParaRPr lang="en-AU" sz="1050" i="1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3272" marR="73272" marT="39688" marB="3968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AU" sz="1050" b="0" i="0" dirty="0">
                          <a:latin typeface="+mn-lt"/>
                          <a:cs typeface="Arial" panose="020B0604020202020204" pitchFamily="34" charset="0"/>
                        </a:rPr>
                        <a:t>1145</a:t>
                      </a:r>
                    </a:p>
                  </a:txBody>
                  <a:tcPr marL="73272" marR="73272" marT="39688" marB="3968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9522359"/>
                  </a:ext>
                </a:extLst>
              </a:tr>
              <a:tr h="265926"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AU" sz="1050" dirty="0">
                          <a:latin typeface="+mn-lt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73272" marR="73272" marT="39688" marB="3968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0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Closing Comments </a:t>
                      </a:r>
                    </a:p>
                  </a:txBody>
                  <a:tcPr marL="73272" marR="73272" marT="39688" marB="3968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050" baseline="0" dirty="0">
                          <a:latin typeface="+mn-lt"/>
                          <a:cs typeface="Arial" panose="020B0604020202020204" pitchFamily="34" charset="0"/>
                        </a:rPr>
                        <a:t>Bringing it all together – Summary, clarification and next steps</a:t>
                      </a:r>
                      <a:endParaRPr lang="en-AU" sz="105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3272" marR="73272" marT="39688" marB="3968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050" i="1" dirty="0">
                          <a:latin typeface="+mn-lt"/>
                          <a:cs typeface="Arial" panose="020B0604020202020204" pitchFamily="34" charset="0"/>
                        </a:rPr>
                        <a:t>Sean Lowry</a:t>
                      </a:r>
                      <a:r>
                        <a:rPr lang="en-AU" sz="1050" i="1" baseline="0" dirty="0"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73272" marR="73272" marT="39688" marB="3968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AU" sz="1050" b="0" i="0" dirty="0">
                          <a:latin typeface="+mn-lt"/>
                          <a:cs typeface="Arial" panose="020B0604020202020204" pitchFamily="34" charset="0"/>
                        </a:rPr>
                        <a:t>1245</a:t>
                      </a:r>
                    </a:p>
                  </a:txBody>
                  <a:tcPr marL="73272" marR="73272" marT="39688" marB="3968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1480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The Commissioning Journey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416496" y="1075342"/>
            <a:ext cx="8955326" cy="48739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AU" sz="2300" b="1" u="sng" dirty="0">
                <a:solidFill>
                  <a:schemeClr val="tx1"/>
                </a:solidFill>
              </a:rPr>
              <a:t>Strategise Phase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AU" sz="1700" dirty="0"/>
              <a:t>Workshops with partners and stakeholders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AU" sz="1700" dirty="0"/>
              <a:t>System-wide needs assessment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AU" sz="1700" dirty="0"/>
              <a:t>DSAP Review and Progress Report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AU" sz="1700" dirty="0"/>
              <a:t>New ACT Drug Strategy Action Plan draft</a:t>
            </a:r>
          </a:p>
          <a:p>
            <a:pPr marL="114300" indent="0">
              <a:buNone/>
            </a:pPr>
            <a:r>
              <a:rPr lang="en-AU" b="1" u="sng" dirty="0">
                <a:solidFill>
                  <a:schemeClr val="tx1"/>
                </a:solidFill>
              </a:rPr>
              <a:t>Design Phase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AU" sz="1700" dirty="0"/>
              <a:t>Workshops with partners and stakeholders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AU" sz="1700" dirty="0"/>
              <a:t>System-wide needs assessment (to guide investment phase)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AU" sz="1700" dirty="0"/>
              <a:t>Service specification (to guide investment phase)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AU" sz="1700" dirty="0"/>
              <a:t>Outcome indicators and measures</a:t>
            </a:r>
          </a:p>
          <a:p>
            <a:pPr marL="114300" indent="0">
              <a:buNone/>
            </a:pPr>
            <a:r>
              <a:rPr lang="en-AU" b="1" u="sng" dirty="0">
                <a:solidFill>
                  <a:schemeClr val="tx1"/>
                </a:solidFill>
              </a:rPr>
              <a:t>Invest Phase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AU" sz="1700" dirty="0"/>
              <a:t>Procurement is anticipated to take place with partners in April/May 2023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AU" sz="17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Notification of outcomes by the end of July 2023, allowing contracting prior to current expiry in December 2023.</a:t>
            </a:r>
            <a:endParaRPr lang="en-AU" sz="1700" dirty="0"/>
          </a:p>
          <a:p>
            <a:pPr marL="457200" lvl="1" indent="0">
              <a:buNone/>
            </a:pP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111ABAE-1B12-4EB9-8E66-38B1E1BDD146}" type="slidenum">
              <a:rPr lang="en-AU" smtClean="0"/>
              <a:pPr/>
              <a:t>3</a:t>
            </a:fld>
            <a:endParaRPr lang="en-AU" dirty="0"/>
          </a:p>
        </p:txBody>
      </p:sp>
      <p:pic>
        <p:nvPicPr>
          <p:cNvPr id="6" name="Graphic 5" descr="Thought with solid fill">
            <a:extLst>
              <a:ext uri="{FF2B5EF4-FFF2-40B4-BE49-F238E27FC236}">
                <a16:creationId xmlns:a16="http://schemas.microsoft.com/office/drawing/2014/main" id="{7D71EC79-23DA-442B-9C06-3C3504555F2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660704" y="3068708"/>
            <a:ext cx="914400" cy="914400"/>
          </a:xfrm>
          <a:prstGeom prst="rect">
            <a:avLst/>
          </a:prstGeom>
        </p:spPr>
      </p:pic>
      <p:pic>
        <p:nvPicPr>
          <p:cNvPr id="14" name="Graphic 13" descr="Thought with solid fill">
            <a:extLst>
              <a:ext uri="{FF2B5EF4-FFF2-40B4-BE49-F238E27FC236}">
                <a16:creationId xmlns:a16="http://schemas.microsoft.com/office/drawing/2014/main" id="{73159D3E-20D7-40A6-A7BF-720956B7B5A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575104" y="3068960"/>
            <a:ext cx="914400" cy="914400"/>
          </a:xfrm>
          <a:prstGeom prst="rect">
            <a:avLst/>
          </a:prstGeom>
        </p:spPr>
      </p:pic>
      <p:pic>
        <p:nvPicPr>
          <p:cNvPr id="16" name="Graphic 15" descr="Group brainstorm outline">
            <a:extLst>
              <a:ext uri="{FF2B5EF4-FFF2-40B4-BE49-F238E27FC236}">
                <a16:creationId xmlns:a16="http://schemas.microsoft.com/office/drawing/2014/main" id="{DE578216-D9A6-4E7B-9476-DDE0196C6BF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6456" y="1556792"/>
            <a:ext cx="1180980" cy="11809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53847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DC86C53-CA79-4ECF-9BFA-233C40C75F1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00236" y="1772816"/>
            <a:ext cx="9705528" cy="2160240"/>
          </a:xfrm>
        </p:spPr>
        <p:txBody>
          <a:bodyPr/>
          <a:lstStyle/>
          <a:p>
            <a:pPr algn="ctr"/>
            <a:r>
              <a:rPr lang="en-AU" sz="4400" dirty="0"/>
              <a:t>Health Needs Assessment: </a:t>
            </a:r>
          </a:p>
          <a:p>
            <a:pPr algn="ctr"/>
            <a:r>
              <a:rPr lang="en-AU" sz="4400" dirty="0"/>
              <a:t>Snapshot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1D0613C-09EC-4FD8-ACB0-E84F94AAF4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111ABAE-1B12-4EB9-8E66-38B1E1BDD146}" type="slidenum">
              <a:rPr lang="en-AU" smtClean="0"/>
              <a:pPr/>
              <a:t>4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8865609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What we know: Co-occurring needs 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dirty="0"/>
              <a:t>People who seek or receive ATOD treatment may also have additional social, psychological, or other health care needs.</a:t>
            </a:r>
          </a:p>
          <a:p>
            <a:r>
              <a:rPr lang="en-AU" dirty="0"/>
              <a:t>Key concerns have been raised in relation to ATOD co-occurring with mental health issues, gambling harm, and people with prior or existing substance use trying to access housing or employment.</a:t>
            </a:r>
          </a:p>
          <a:p>
            <a:r>
              <a:rPr lang="en-AU" dirty="0"/>
              <a:t>At least 1 in 3 individuals entering ATOD treatment programs have multiple comorbidities.</a:t>
            </a:r>
          </a:p>
          <a:p>
            <a:r>
              <a:rPr lang="en-AU" dirty="0"/>
              <a:t>The presence of co-occurring disorders increases the likelihood of treatment seeking.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111ABAE-1B12-4EB9-8E66-38B1E1BDD146}" type="slidenum">
              <a:rPr lang="en-AU" smtClean="0"/>
              <a:pPr/>
              <a:t>5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4741647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16C9A4-CB03-E7F0-FECC-71F8233AA8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What we know: Mental health and AOD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3924B0-37CB-9AE4-378E-BDFB14E54D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dirty="0"/>
              <a:t>ACT has good services for ATOD treatment and mental health support; however there is a difficulty in integrating models from both sectors.</a:t>
            </a:r>
          </a:p>
          <a:p>
            <a:r>
              <a:rPr lang="en-AU" dirty="0"/>
              <a:t>There are some integrated services, capacity building initiatives, and training models for ATOD and mental health in the ACT.</a:t>
            </a:r>
          </a:p>
          <a:p>
            <a:r>
              <a:rPr lang="en-AU" dirty="0"/>
              <a:t>Co-occurring ATOD and mental health issues are diverse in their combination and severity, which equates to diversity in treatment needs and preferences. </a:t>
            </a:r>
          </a:p>
          <a:p>
            <a:r>
              <a:rPr lang="en-AU" dirty="0"/>
              <a:t>Desire for services with workers skilled in both the ATOD and mental health to provide holistic care.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1CAB9D-7C92-AA42-8418-337ABC6A49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111ABAE-1B12-4EB9-8E66-38B1E1BDD146}" type="slidenum">
              <a:rPr lang="en-AU" smtClean="0"/>
              <a:pPr/>
              <a:t>6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6449302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Directorate">
      <a:dk1>
        <a:srgbClr val="323232"/>
      </a:dk1>
      <a:lt1>
        <a:sysClr val="window" lastClr="FFFFFF"/>
      </a:lt1>
      <a:dk2>
        <a:srgbClr val="1F497D"/>
      </a:dk2>
      <a:lt2>
        <a:srgbClr val="EEECE1"/>
      </a:lt2>
      <a:accent1>
        <a:srgbClr val="002677"/>
      </a:accent1>
      <a:accent2>
        <a:srgbClr val="78D5E1"/>
      </a:accent2>
      <a:accent3>
        <a:srgbClr val="53565A"/>
      </a:accent3>
      <a:accent4>
        <a:srgbClr val="00797C"/>
      </a:accent4>
      <a:accent5>
        <a:srgbClr val="333092"/>
      </a:accent5>
      <a:accent6>
        <a:srgbClr val="AB4399"/>
      </a:accent6>
      <a:hlink>
        <a:srgbClr val="002677"/>
      </a:hlink>
      <a:folHlink>
        <a:srgbClr val="53565A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rectorate Powerpoint Template" id="{7A0F5A81-B897-4598-88AB-850CA009143D}" vid="{5374775D-7A75-433D-BCE0-B240B4B1179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Directorate Powerpoint Template</Template>
  <TotalTime>90</TotalTime>
  <Words>629</Words>
  <Application>Microsoft Office PowerPoint</Application>
  <PresentationFormat>A4 Paper (210x297 mm)</PresentationFormat>
  <Paragraphs>90</Paragraphs>
  <Slides>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Courier New</vt:lpstr>
      <vt:lpstr>Times New Roman</vt:lpstr>
      <vt:lpstr>Office Theme</vt:lpstr>
      <vt:lpstr>AOD Policy Commissioning Workshop 2: Co-occurring issues with a focus on AOD and Mental Health</vt:lpstr>
      <vt:lpstr>Agenda Thursday 20th October 2022    Time: 9:30am – 1:00pm AEDT    Venue: Virtual Co-occurring issues with a focus on ATOD and Mental Health   </vt:lpstr>
      <vt:lpstr>The Commissioning Journey</vt:lpstr>
      <vt:lpstr>PowerPoint Presentation</vt:lpstr>
      <vt:lpstr>What we know: Co-occurring needs </vt:lpstr>
      <vt:lpstr>What we know: Mental health and AOD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Harbin-Owens, Scarlett (Health)</dc:creator>
  <cp:keywords>template</cp:keywords>
  <cp:lastModifiedBy>Taylor-Rodgers, Eleanor (Health)</cp:lastModifiedBy>
  <cp:revision>6</cp:revision>
  <dcterms:created xsi:type="dcterms:W3CDTF">2022-10-12T04:30:58Z</dcterms:created>
  <dcterms:modified xsi:type="dcterms:W3CDTF">2023-03-30T03:04:40Z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hecked by">
    <vt:lpwstr>32123</vt:lpwstr>
  </property>
  <property fmtid="{D5CDD505-2E9C-101B-9397-08002B2CF9AE}" pid="3" name="Objective-Id">
    <vt:lpwstr>A39091239</vt:lpwstr>
  </property>
  <property fmtid="{D5CDD505-2E9C-101B-9397-08002B2CF9AE}" pid="4" name="Objective-Title">
    <vt:lpwstr>AOD Policy Commissioning Workshop 2 (A38854759)</vt:lpwstr>
  </property>
  <property fmtid="{D5CDD505-2E9C-101B-9397-08002B2CF9AE}" pid="5" name="Objective-Comment">
    <vt:lpwstr/>
  </property>
  <property fmtid="{D5CDD505-2E9C-101B-9397-08002B2CF9AE}" pid="6" name="Objective-CreationStamp">
    <vt:filetime>2022-10-19T00:51:05Z</vt:filetime>
  </property>
  <property fmtid="{D5CDD505-2E9C-101B-9397-08002B2CF9AE}" pid="7" name="Objective-IsApproved">
    <vt:bool>false</vt:bool>
  </property>
  <property fmtid="{D5CDD505-2E9C-101B-9397-08002B2CF9AE}" pid="8" name="Objective-IsPublished">
    <vt:bool>false</vt:bool>
  </property>
  <property fmtid="{D5CDD505-2E9C-101B-9397-08002B2CF9AE}" pid="9" name="Objective-DatePublished">
    <vt:lpwstr/>
  </property>
  <property fmtid="{D5CDD505-2E9C-101B-9397-08002B2CF9AE}" pid="10" name="Objective-ModificationStamp">
    <vt:filetime>2022-10-19T05:06:52Z</vt:filetime>
  </property>
  <property fmtid="{D5CDD505-2E9C-101B-9397-08002B2CF9AE}" pid="11" name="Objective-Owner">
    <vt:lpwstr>Scarlett Harbin-Owens</vt:lpwstr>
  </property>
  <property fmtid="{D5CDD505-2E9C-101B-9397-08002B2CF9AE}" pid="12" name="Objective-Path">
    <vt:lpwstr>Whole of ACT Government:ACTHD - ACT Health:GROUP: Population Health GROUP (PH):05. Policy and Legislation:01. Alcohol, Tobacco and Other Drugs:1. Issues, Policy and Projects:Commissioning:2. Collaborative design 2022:Workshop Powerpoints:</vt:lpwstr>
  </property>
  <property fmtid="{D5CDD505-2E9C-101B-9397-08002B2CF9AE}" pid="13" name="Objective-Parent">
    <vt:lpwstr>Workshop Powerpoints</vt:lpwstr>
  </property>
  <property fmtid="{D5CDD505-2E9C-101B-9397-08002B2CF9AE}" pid="14" name="Objective-State">
    <vt:lpwstr>Being Drafted</vt:lpwstr>
  </property>
  <property fmtid="{D5CDD505-2E9C-101B-9397-08002B2CF9AE}" pid="15" name="Objective-Version">
    <vt:lpwstr>0.3</vt:lpwstr>
  </property>
  <property fmtid="{D5CDD505-2E9C-101B-9397-08002B2CF9AE}" pid="16" name="Objective-VersionNumber">
    <vt:r8>3</vt:r8>
  </property>
  <property fmtid="{D5CDD505-2E9C-101B-9397-08002B2CF9AE}" pid="17" name="Objective-VersionComment">
    <vt:lpwstr/>
  </property>
  <property fmtid="{D5CDD505-2E9C-101B-9397-08002B2CF9AE}" pid="18" name="Objective-FileNumber">
    <vt:lpwstr/>
  </property>
  <property fmtid="{D5CDD505-2E9C-101B-9397-08002B2CF9AE}" pid="19" name="Objective-Classification">
    <vt:lpwstr>[Inherited - none]</vt:lpwstr>
  </property>
  <property fmtid="{D5CDD505-2E9C-101B-9397-08002B2CF9AE}" pid="20" name="Objective-Caveats">
    <vt:lpwstr/>
  </property>
  <property fmtid="{D5CDD505-2E9C-101B-9397-08002B2CF9AE}" pid="21" name="Objective-Owner Agency">
    <vt:lpwstr>ACTHD - ACT Health Directorate</vt:lpwstr>
  </property>
  <property fmtid="{D5CDD505-2E9C-101B-9397-08002B2CF9AE}" pid="22" name="Objective-Document Type">
    <vt:lpwstr>0-Document</vt:lpwstr>
  </property>
  <property fmtid="{D5CDD505-2E9C-101B-9397-08002B2CF9AE}" pid="23" name="Objective-Language">
    <vt:lpwstr>English (en)</vt:lpwstr>
  </property>
  <property fmtid="{D5CDD505-2E9C-101B-9397-08002B2CF9AE}" pid="24" name="Objective-Jurisdiction">
    <vt:lpwstr>ACT</vt:lpwstr>
  </property>
  <property fmtid="{D5CDD505-2E9C-101B-9397-08002B2CF9AE}" pid="25" name="Objective-Customers">
    <vt:lpwstr/>
  </property>
  <property fmtid="{D5CDD505-2E9C-101B-9397-08002B2CF9AE}" pid="26" name="Objective-Places">
    <vt:lpwstr/>
  </property>
  <property fmtid="{D5CDD505-2E9C-101B-9397-08002B2CF9AE}" pid="27" name="Objective-Transaction Reference">
    <vt:lpwstr/>
  </property>
  <property fmtid="{D5CDD505-2E9C-101B-9397-08002B2CF9AE}" pid="28" name="Objective-Document Created By">
    <vt:lpwstr/>
  </property>
  <property fmtid="{D5CDD505-2E9C-101B-9397-08002B2CF9AE}" pid="29" name="Objective-Document Created On">
    <vt:lpwstr/>
  </property>
  <property fmtid="{D5CDD505-2E9C-101B-9397-08002B2CF9AE}" pid="30" name="Objective-Covers Period From">
    <vt:lpwstr/>
  </property>
  <property fmtid="{D5CDD505-2E9C-101B-9397-08002B2CF9AE}" pid="31" name="Objective-Covers Period To">
    <vt:lpwstr/>
  </property>
</Properties>
</file>