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256" r:id="rId2"/>
    <p:sldId id="909" r:id="rId3"/>
    <p:sldId id="271" r:id="rId4"/>
    <p:sldId id="925" r:id="rId5"/>
    <p:sldId id="924" r:id="rId6"/>
    <p:sldId id="912" r:id="rId7"/>
    <p:sldId id="915" r:id="rId8"/>
    <p:sldId id="919" r:id="rId9"/>
    <p:sldId id="928" r:id="rId10"/>
  </p:sldIdLst>
  <p:sldSz cx="9906000" cy="6858000" type="A4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12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878D55E2-6CC5-F11B-809B-16AF8F17620E}" name="Chapman, Alyssa (Health)" initials="CA(" userId="S::Alyssa.Chapman@act.gov.au::28c0d515-4f50-4c3e-a6ff-6c617802ca48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62B5E"/>
    <a:srgbClr val="592D8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00" autoAdjust="0"/>
    <p:restoredTop sz="83989" autoAdjust="0"/>
  </p:normalViewPr>
  <p:slideViewPr>
    <p:cSldViewPr>
      <p:cViewPr varScale="1">
        <p:scale>
          <a:sx n="56" d="100"/>
          <a:sy n="56" d="100"/>
        </p:scale>
        <p:origin x="1432" y="44"/>
      </p:cViewPr>
      <p:guideLst>
        <p:guide orient="horz" pos="2160"/>
        <p:guide pos="312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91" d="100"/>
          <a:sy n="91" d="100"/>
        </p:scale>
        <p:origin x="-3000" y="-114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17" Type="http://schemas.microsoft.com/office/2018/10/relationships/authors" Target="authors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72D168-E79F-4683-BBD5-1B16F1798CB0}" type="datetimeFigureOut">
              <a:rPr lang="en-AU" smtClean="0"/>
              <a:pPr/>
              <a:t>30/03/2023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3E7A8ED-4FA0-4FFB-8138-19355E8C2C90}" type="slidenum">
              <a:rPr lang="en-AU" smtClean="0"/>
              <a:pPr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67387237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63F8E1A-0DC6-47A6-873A-A375CC6A1F93}" type="datetimeFigureOut">
              <a:rPr lang="en-AU" smtClean="0"/>
              <a:t>30/03/2023</a:t>
            </a:fld>
            <a:endParaRPr lang="en-A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00150" y="1143000"/>
            <a:ext cx="44577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A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7B36846-8D7D-4A7F-B306-71575DC96BDF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4546379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Image Placeholder 1">
            <a:extLst>
              <a:ext uri="{FF2B5EF4-FFF2-40B4-BE49-F238E27FC236}">
                <a16:creationId xmlns:a16="http://schemas.microsoft.com/office/drawing/2014/main" id="{1880EC30-3B64-4E7E-BBAD-3368D8FC82D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3" name="Notes Placeholder 2">
            <a:extLst>
              <a:ext uri="{FF2B5EF4-FFF2-40B4-BE49-F238E27FC236}">
                <a16:creationId xmlns:a16="http://schemas.microsoft.com/office/drawing/2014/main" id="{EAF1B85D-D095-40C9-B09E-5484F402F3F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228600" indent="-228600">
              <a:buFontTx/>
              <a:buAutoNum type="arabicPeriod" startAt="2"/>
            </a:pPr>
            <a:endParaRPr lang="en-US" altLang="en-US" dirty="0"/>
          </a:p>
        </p:txBody>
      </p:sp>
      <p:sp>
        <p:nvSpPr>
          <p:cNvPr id="5124" name="Slide Number Placeholder 3">
            <a:extLst>
              <a:ext uri="{FF2B5EF4-FFF2-40B4-BE49-F238E27FC236}">
                <a16:creationId xmlns:a16="http://schemas.microsoft.com/office/drawing/2014/main" id="{C99A07F0-EE23-4F70-94DD-A155D1830AB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7C225776-A3D4-4DBD-8240-2B1E41178D6D}" type="slidenum">
              <a:rPr lang="en-AU" altLang="en-US" sz="1200" smtClean="0"/>
              <a:pPr/>
              <a:t>2</a:t>
            </a:fld>
            <a:endParaRPr lang="en-AU" altLang="en-US" sz="120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AU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7B36846-8D7D-4A7F-B306-71575DC96BDF}" type="slidenum">
              <a:rPr lang="en-AU" smtClean="0"/>
              <a:t>4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43758910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7B36846-8D7D-4A7F-B306-71575DC96BDF}" type="slidenum">
              <a:rPr lang="en-AU" smtClean="0"/>
              <a:t>6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87055401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7B36846-8D7D-4A7F-B306-71575DC96BDF}" type="slidenum">
              <a:rPr lang="en-AU" smtClean="0"/>
              <a:t>7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43455037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7B36846-8D7D-4A7F-B306-71575DC96BDF}" type="slidenum">
              <a:rPr lang="en-AU" smtClean="0"/>
              <a:t>8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78997926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7B36846-8D7D-4A7F-B306-71575DC96BDF}" type="slidenum">
              <a:rPr lang="en-AU" smtClean="0"/>
              <a:t>9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0302978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le_Colour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704528" y="2348880"/>
            <a:ext cx="8420100" cy="1362075"/>
          </a:xfrm>
        </p:spPr>
        <p:txBody>
          <a:bodyPr anchor="t"/>
          <a:lstStyle>
            <a:lvl1pPr algn="l">
              <a:defRPr sz="3200" b="1" cap="none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AU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704528" y="4005064"/>
            <a:ext cx="8420100" cy="1500187"/>
          </a:xfrm>
        </p:spPr>
        <p:txBody>
          <a:bodyPr anchor="b">
            <a:normAutofit/>
          </a:bodyPr>
          <a:lstStyle>
            <a:lvl1pPr marL="0" indent="0">
              <a:buNone/>
              <a:defRPr sz="1800" b="1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Subtitle</a:t>
            </a:r>
          </a:p>
          <a:p>
            <a:pPr lvl="0"/>
            <a:r>
              <a:rPr lang="en-US" dirty="0"/>
              <a:t>Date</a:t>
            </a:r>
          </a:p>
        </p:txBody>
      </p:sp>
      <p:sp>
        <p:nvSpPr>
          <p:cNvPr id="5" name="Rectangle 4"/>
          <p:cNvSpPr/>
          <p:nvPr userDrawn="1"/>
        </p:nvSpPr>
        <p:spPr>
          <a:xfrm>
            <a:off x="0" y="6669360"/>
            <a:ext cx="9906000" cy="18864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0513" y="476672"/>
            <a:ext cx="2736300" cy="71421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_With Imag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60512" y="4509120"/>
            <a:ext cx="8420100" cy="1008112"/>
          </a:xfrm>
        </p:spPr>
        <p:txBody>
          <a:bodyPr anchor="t"/>
          <a:lstStyle>
            <a:lvl1pPr algn="l">
              <a:defRPr sz="3200" b="1" cap="none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AU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560512" y="5517232"/>
            <a:ext cx="8420100" cy="936104"/>
          </a:xfrm>
        </p:spPr>
        <p:txBody>
          <a:bodyPr anchor="b">
            <a:noAutofit/>
          </a:bodyPr>
          <a:lstStyle>
            <a:lvl1pPr marL="0" indent="0">
              <a:buNone/>
              <a:defRPr sz="1800" b="1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Subtitle</a:t>
            </a:r>
          </a:p>
          <a:p>
            <a:pPr lvl="0"/>
            <a:r>
              <a:rPr lang="en-US" dirty="0"/>
              <a:t>Date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0" y="1556792"/>
            <a:ext cx="9906000" cy="273630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0" name="Picture Placeholder 9"/>
          <p:cNvSpPr>
            <a:spLocks noGrp="1"/>
          </p:cNvSpPr>
          <p:nvPr>
            <p:ph type="pic" sz="quarter" idx="10"/>
          </p:nvPr>
        </p:nvSpPr>
        <p:spPr>
          <a:xfrm>
            <a:off x="0" y="1628800"/>
            <a:ext cx="9906000" cy="2592288"/>
          </a:xfrm>
        </p:spPr>
        <p:txBody>
          <a:bodyPr anchor="ctr" anchorCtr="0"/>
          <a:lstStyle>
            <a:lvl1pPr algn="l">
              <a:defRPr/>
            </a:lvl1pPr>
          </a:lstStyle>
          <a:p>
            <a:r>
              <a:rPr lang="en-US"/>
              <a:t>Click icon to add picture</a:t>
            </a:r>
            <a:endParaRPr lang="en-AU" dirty="0"/>
          </a:p>
        </p:txBody>
      </p:sp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0513" y="476672"/>
            <a:ext cx="2736300" cy="7142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2674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_White Background_Imag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60512" y="4509120"/>
            <a:ext cx="8420100" cy="792088"/>
          </a:xfrm>
        </p:spPr>
        <p:txBody>
          <a:bodyPr anchor="t"/>
          <a:lstStyle>
            <a:lvl1pPr algn="l">
              <a:defRPr sz="3200" b="1" cap="none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AU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560512" y="5517232"/>
            <a:ext cx="8420100" cy="936104"/>
          </a:xfrm>
        </p:spPr>
        <p:txBody>
          <a:bodyPr anchor="b">
            <a:noAutofit/>
          </a:bodyPr>
          <a:lstStyle>
            <a:lvl1pPr marL="0" indent="0">
              <a:buNone/>
              <a:defRPr sz="1600" b="1">
                <a:solidFill>
                  <a:schemeClr val="accent3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Subtitle</a:t>
            </a:r>
          </a:p>
          <a:p>
            <a:pPr lvl="0"/>
            <a:r>
              <a:rPr lang="en-US" dirty="0"/>
              <a:t>Date</a:t>
            </a:r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0511" y="476672"/>
            <a:ext cx="2736305" cy="714210"/>
          </a:xfrm>
          <a:prstGeom prst="rect">
            <a:avLst/>
          </a:prstGeom>
        </p:spPr>
      </p:pic>
      <p:sp>
        <p:nvSpPr>
          <p:cNvPr id="8" name="Rectangle 7"/>
          <p:cNvSpPr/>
          <p:nvPr userDrawn="1"/>
        </p:nvSpPr>
        <p:spPr>
          <a:xfrm>
            <a:off x="0" y="1556792"/>
            <a:ext cx="9906000" cy="273630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0" name="Picture Placeholder 9"/>
          <p:cNvSpPr>
            <a:spLocks noGrp="1"/>
          </p:cNvSpPr>
          <p:nvPr>
            <p:ph type="pic" sz="quarter" idx="10"/>
          </p:nvPr>
        </p:nvSpPr>
        <p:spPr>
          <a:xfrm>
            <a:off x="0" y="1628800"/>
            <a:ext cx="9906000" cy="2592288"/>
          </a:xfrm>
        </p:spPr>
        <p:txBody>
          <a:bodyPr anchor="ctr" anchorCtr="0"/>
          <a:lstStyle/>
          <a:p>
            <a:r>
              <a:rPr lang="en-US"/>
              <a:t>Click icon to add picture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8879632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ection Header">
    <p:bg>
      <p:bgPr>
        <a:solidFill>
          <a:schemeClr val="accent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1065213" y="1700212"/>
            <a:ext cx="5471964" cy="3312963"/>
          </a:xfrm>
        </p:spPr>
        <p:txBody>
          <a:bodyPr>
            <a:noAutofit/>
          </a:bodyPr>
          <a:lstStyle>
            <a:lvl1pPr marL="0" indent="0">
              <a:buNone/>
              <a:defRPr sz="3200" b="1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enter section divider title</a:t>
            </a:r>
            <a:endParaRPr lang="en-AU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16496" y="6165304"/>
            <a:ext cx="2743200" cy="365125"/>
          </a:xfrm>
          <a:prstGeom prst="rect">
            <a:avLst/>
          </a:prstGeom>
        </p:spPr>
        <p:txBody>
          <a:bodyPr anchor="ctr" anchorCtr="0"/>
          <a:lstStyle>
            <a:lvl1pPr>
              <a:defRPr sz="1400">
                <a:solidFill>
                  <a:schemeClr val="bg1"/>
                </a:solidFill>
              </a:defRPr>
            </a:lvl1pPr>
          </a:lstStyle>
          <a:p>
            <a:fld id="{A111ABAE-1B12-4EB9-8E66-38B1E1BDD146}" type="slidenum">
              <a:rPr lang="en-AU" smtClean="0"/>
              <a:pPr/>
              <a:t>‹#›</a:t>
            </a:fld>
            <a:endParaRPr lang="en-A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16496" y="6165304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A111ABAE-1B12-4EB9-8E66-38B1E1BDD146}" type="slidenum">
              <a:rPr lang="en-AU" smtClean="0"/>
              <a:pPr/>
              <a:t>‹#›</a:t>
            </a:fld>
            <a:endParaRPr lang="en-AU" dirty="0"/>
          </a:p>
        </p:txBody>
      </p:sp>
      <p:cxnSp>
        <p:nvCxnSpPr>
          <p:cNvPr id="6" name="Straight Connector 5"/>
          <p:cNvCxnSpPr/>
          <p:nvPr userDrawn="1"/>
        </p:nvCxnSpPr>
        <p:spPr>
          <a:xfrm>
            <a:off x="506506" y="980728"/>
            <a:ext cx="8892988" cy="0"/>
          </a:xfrm>
          <a:prstGeom prst="line">
            <a:avLst/>
          </a:prstGeom>
          <a:ln w="1270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95300" y="1196753"/>
            <a:ext cx="4375150" cy="4752529"/>
          </a:xfrm>
        </p:spPr>
        <p:txBody>
          <a:bodyPr>
            <a:normAutofit/>
          </a:bodyPr>
          <a:lstStyle>
            <a:lvl1pPr>
              <a:buFont typeface="Arial" pitchFamily="34" charset="0"/>
              <a:buChar char="•"/>
              <a:defRPr sz="24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>
              <a:defRPr sz="2000"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>
              <a:defRPr sz="1800"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>
              <a:defRPr sz="1600"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>
              <a:defRPr sz="1600"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35550" y="1196753"/>
            <a:ext cx="4375150" cy="4752529"/>
          </a:xfrm>
        </p:spPr>
        <p:txBody>
          <a:bodyPr>
            <a:normAutofit/>
          </a:bodyPr>
          <a:lstStyle>
            <a:lvl1pPr>
              <a:buFont typeface="Arial" pitchFamily="34" charset="0"/>
              <a:buChar char="•"/>
              <a:defRPr sz="24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>
              <a:defRPr sz="2000"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>
              <a:defRPr sz="1800"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>
              <a:defRPr sz="1600"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>
              <a:defRPr sz="1600"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 dirty="0"/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506506" y="980728"/>
            <a:ext cx="8892988" cy="0"/>
          </a:xfrm>
          <a:prstGeom prst="line">
            <a:avLst/>
          </a:prstGeom>
          <a:ln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16496" y="6165304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A111ABAE-1B12-4EB9-8E66-38B1E1BDD146}" type="slidenum">
              <a:rPr lang="en-AU" smtClean="0"/>
              <a:pPr/>
              <a:t>‹#›</a:t>
            </a:fld>
            <a:endParaRPr lang="en-A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Picture_full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9906000" cy="68580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AU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16496" y="6165304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A111ABAE-1B12-4EB9-8E66-38B1E1BDD146}" type="slidenum">
              <a:rPr lang="en-AU" smtClean="0"/>
              <a:pPr/>
              <a:t>‹#›</a:t>
            </a:fld>
            <a:endParaRPr lang="en-A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Click to add title</a:t>
            </a:r>
            <a:endParaRPr lang="en-AU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16496" y="6165304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A111ABAE-1B12-4EB9-8E66-38B1E1BDD146}" type="slidenum">
              <a:rPr lang="en-AU" smtClean="0"/>
              <a:pPr/>
              <a:t>‹#›</a:t>
            </a:fld>
            <a:endParaRPr lang="en-AU" dirty="0"/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506506" y="980728"/>
            <a:ext cx="8892988" cy="0"/>
          </a:xfrm>
          <a:prstGeom prst="line">
            <a:avLst/>
          </a:prstGeom>
          <a:ln w="1270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120" userDrawn="1">
          <p15:clr>
            <a:srgbClr val="FBAE40"/>
          </p15:clr>
        </p15:guide>
        <p15:guide id="3" pos="308" userDrawn="1">
          <p15:clr>
            <a:srgbClr val="FBAE40"/>
          </p15:clr>
        </p15:guide>
        <p15:guide id="4" pos="5932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1400" b="0" spc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  <a:endParaRPr lang="en-AU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A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706090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/>
              <a:t>Click to edit Master title style</a:t>
            </a:r>
            <a:endParaRPr lang="en-AU" dirty="0"/>
          </a:p>
        </p:txBody>
      </p:sp>
      <p:sp>
        <p:nvSpPr>
          <p:cNvPr id="5" name="Rectangle 4"/>
          <p:cNvSpPr/>
          <p:nvPr userDrawn="1"/>
        </p:nvSpPr>
        <p:spPr>
          <a:xfrm>
            <a:off x="0" y="6021288"/>
            <a:ext cx="9906000" cy="64807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180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0" y="1196753"/>
            <a:ext cx="8915400" cy="46085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61312" y="6121871"/>
            <a:ext cx="1687470" cy="440452"/>
          </a:xfrm>
          <a:prstGeom prst="rect">
            <a:avLst/>
          </a:prstGeom>
        </p:spPr>
      </p:pic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16496" y="6165304"/>
            <a:ext cx="2743200" cy="365125"/>
          </a:xfrm>
          <a:prstGeom prst="rect">
            <a:avLst/>
          </a:prstGeom>
        </p:spPr>
        <p:txBody>
          <a:bodyPr anchor="ctr" anchorCtr="0"/>
          <a:lstStyle>
            <a:lvl1pPr>
              <a:defRPr sz="1400">
                <a:solidFill>
                  <a:schemeClr val="bg1"/>
                </a:solidFill>
              </a:defRPr>
            </a:lvl1pPr>
          </a:lstStyle>
          <a:p>
            <a:fld id="{A111ABAE-1B12-4EB9-8E66-38B1E1BDD146}" type="slidenum">
              <a:rPr lang="en-AU" smtClean="0"/>
              <a:pPr/>
              <a:t>‹#›</a:t>
            </a:fld>
            <a:endParaRPr lang="en-AU" dirty="0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506506" y="980728"/>
            <a:ext cx="8892988" cy="0"/>
          </a:xfrm>
          <a:prstGeom prst="line">
            <a:avLst/>
          </a:prstGeom>
          <a:ln w="1270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65" r:id="rId2"/>
    <p:sldLayoutId id="2147483666" r:id="rId3"/>
    <p:sldLayoutId id="2147483662" r:id="rId4"/>
    <p:sldLayoutId id="2147483650" r:id="rId5"/>
    <p:sldLayoutId id="2147483652" r:id="rId6"/>
    <p:sldLayoutId id="2147483664" r:id="rId7"/>
    <p:sldLayoutId id="2147483654" r:id="rId8"/>
    <p:sldLayoutId id="2147483657" r:id="rId9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sz="2400" b="1" kern="1200" spc="0">
          <a:solidFill>
            <a:schemeClr val="accent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accent3">
              <a:lumMod val="75000"/>
            </a:schemeClr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accent3">
              <a:lumMod val="7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accent3">
              <a:lumMod val="7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600" kern="1200">
          <a:solidFill>
            <a:schemeClr val="accent3">
              <a:lumMod val="7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600" kern="1200">
          <a:solidFill>
            <a:schemeClr val="accent3">
              <a:lumMod val="7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120" userDrawn="1">
          <p15:clr>
            <a:srgbClr val="F26B43"/>
          </p15:clr>
        </p15:guide>
        <p15:guide id="3" pos="308" userDrawn="1">
          <p15:clr>
            <a:srgbClr val="F26B43"/>
          </p15:clr>
        </p15:guide>
        <p15:guide id="4" pos="5932" userDrawn="1">
          <p15:clr>
            <a:srgbClr val="F26B43"/>
          </p15:clr>
        </p15:guide>
        <p15:guide id="5" orient="horz" pos="754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7" Type="http://schemas.openxmlformats.org/officeDocument/2006/relationships/image" Target="../media/image9.sv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8.png"/><Relationship Id="rId5" Type="http://schemas.openxmlformats.org/officeDocument/2006/relationships/image" Target="../media/image7.svg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704528" y="2060848"/>
            <a:ext cx="8420100" cy="2592288"/>
          </a:xfrm>
        </p:spPr>
        <p:txBody>
          <a:bodyPr/>
          <a:lstStyle/>
          <a:p>
            <a:r>
              <a:rPr lang="en-AU" dirty="0"/>
              <a:t>AOD Policy Commissioning Workshop 1: </a:t>
            </a:r>
            <a:r>
              <a:rPr lang="en-AU" sz="3200" b="0" dirty="0"/>
              <a:t>Commissioning services to improve AOD</a:t>
            </a:r>
            <a:r>
              <a:rPr lang="en-US" altLang="en-US" sz="3200" b="0" dirty="0"/>
              <a:t> service system access, navigation, pathways, and peer worker networks</a:t>
            </a:r>
            <a:br>
              <a:rPr lang="en-US" altLang="en-US" sz="3200" dirty="0"/>
            </a:br>
            <a:endParaRPr lang="en-AU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053D460-6892-FEB8-BDDA-D2F68266349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04850" y="4005263"/>
            <a:ext cx="8420100" cy="1500187"/>
          </a:xfrm>
        </p:spPr>
        <p:txBody>
          <a:bodyPr>
            <a:normAutofit/>
          </a:bodyPr>
          <a:lstStyle/>
          <a:p>
            <a:pPr algn="ctr"/>
            <a:r>
              <a:rPr lang="en-AU" sz="2400" dirty="0"/>
              <a:t>18 October 2022</a:t>
            </a:r>
          </a:p>
          <a:p>
            <a:pPr algn="ctr"/>
            <a:r>
              <a:rPr lang="en-AU" sz="2400" dirty="0"/>
              <a:t>Alcohol and Other Drug Policy team, ACT Health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>
            <a:extLst>
              <a:ext uri="{FF2B5EF4-FFF2-40B4-BE49-F238E27FC236}">
                <a16:creationId xmlns:a16="http://schemas.microsoft.com/office/drawing/2014/main" id="{5316DA20-A7C7-4570-943F-3F2DBE1FC06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16496" y="188640"/>
            <a:ext cx="8640960" cy="638721"/>
          </a:xfrm>
        </p:spPr>
        <p:txBody>
          <a:bodyPr anchor="t"/>
          <a:lstStyle/>
          <a:p>
            <a:pPr algn="ctr"/>
            <a:r>
              <a:rPr lang="en-AU" altLang="en-US" sz="1600" dirty="0"/>
              <a:t>Agenda</a:t>
            </a:r>
            <a:br>
              <a:rPr lang="en-AU" altLang="en-US" sz="1600" dirty="0"/>
            </a:br>
            <a:r>
              <a:rPr lang="en-AU" altLang="en-US" sz="1400" dirty="0"/>
              <a:t>Tuesday, 18</a:t>
            </a:r>
            <a:r>
              <a:rPr lang="en-AU" altLang="en-US" sz="1400" baseline="30000" dirty="0"/>
              <a:t>th</a:t>
            </a:r>
            <a:r>
              <a:rPr lang="en-AU" altLang="en-US" sz="1400" dirty="0"/>
              <a:t> October 2022    Time: 9:30am – 1:30pm AEDT    Venue: </a:t>
            </a:r>
            <a:r>
              <a:rPr lang="en-AU" sz="14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Virtual</a:t>
            </a:r>
            <a:br>
              <a:rPr lang="en-AU" sz="14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</a:br>
            <a:r>
              <a:rPr lang="en-US" altLang="en-US" sz="1400" dirty="0"/>
              <a:t>Service system access, navigation, pathways and peer workers</a:t>
            </a:r>
            <a:endParaRPr lang="en-AU" altLang="en-US" sz="1400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E28F1742-96D8-4E19-8D52-6C50185D32B6}"/>
              </a:ext>
            </a:extLst>
          </p:cNvPr>
          <p:cNvGraphicFramePr>
            <a:graphicFrameLocks noGrp="1"/>
          </p:cNvGraphicFramePr>
          <p:nvPr/>
        </p:nvGraphicFramePr>
        <p:xfrm>
          <a:off x="248805" y="1032499"/>
          <a:ext cx="9408390" cy="479300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484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170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184576">
                  <a:extLst>
                    <a:ext uri="{9D8B030D-6E8A-4147-A177-3AD203B41FA5}">
                      <a16:colId xmlns:a16="http://schemas.microsoft.com/office/drawing/2014/main" val="2122319914"/>
                    </a:ext>
                  </a:extLst>
                </a:gridCol>
                <a:gridCol w="1093790">
                  <a:extLst>
                    <a:ext uri="{9D8B030D-6E8A-4147-A177-3AD203B41FA5}">
                      <a16:colId xmlns:a16="http://schemas.microsoft.com/office/drawing/2014/main" val="1641435060"/>
                    </a:ext>
                  </a:extLst>
                </a:gridCol>
                <a:gridCol w="101811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02051"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300"/>
                        </a:spcAft>
                      </a:pPr>
                      <a:r>
                        <a:rPr lang="en-AU" sz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</a:t>
                      </a:r>
                    </a:p>
                  </a:txBody>
                  <a:tcPr marL="73272" marR="73272" marT="39688" marB="39688" anchor="ctr">
                    <a:solidFill>
                      <a:srgbClr val="104C9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300"/>
                        </a:spcAft>
                      </a:pPr>
                      <a:r>
                        <a:rPr lang="en-AU" sz="105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Agenda</a:t>
                      </a:r>
                      <a:r>
                        <a:rPr lang="en-AU" sz="1050" baseline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Item</a:t>
                      </a:r>
                      <a:endParaRPr lang="en-AU" sz="105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3272" marR="73272" marT="39688" marB="39688" anchor="ctr">
                    <a:solidFill>
                      <a:srgbClr val="104C9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300"/>
                        </a:spcAft>
                      </a:pPr>
                      <a:r>
                        <a:rPr lang="en-AU" sz="105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Content</a:t>
                      </a:r>
                    </a:p>
                  </a:txBody>
                  <a:tcPr marL="73272" marR="73272" marT="39688" marB="39688" anchor="ctr">
                    <a:solidFill>
                      <a:srgbClr val="104C9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300"/>
                        </a:spcAft>
                      </a:pPr>
                      <a:r>
                        <a:rPr lang="en-AU" sz="105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Presenter/</a:t>
                      </a:r>
                    </a:p>
                    <a:p>
                      <a:pPr algn="ctr">
                        <a:spcBef>
                          <a:spcPts val="200"/>
                        </a:spcBef>
                        <a:spcAft>
                          <a:spcPts val="300"/>
                        </a:spcAft>
                      </a:pPr>
                      <a:r>
                        <a:rPr lang="en-AU" sz="105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Facilitator</a:t>
                      </a:r>
                    </a:p>
                  </a:txBody>
                  <a:tcPr marL="73272" marR="73272" marT="39688" marB="39688" anchor="ctr">
                    <a:solidFill>
                      <a:srgbClr val="104C9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300"/>
                        </a:spcAft>
                      </a:pPr>
                      <a:r>
                        <a:rPr lang="en-AU" sz="105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Time</a:t>
                      </a:r>
                    </a:p>
                  </a:txBody>
                  <a:tcPr marL="73272" marR="73272" marT="39688" marB="39688" anchor="ctr">
                    <a:solidFill>
                      <a:srgbClr val="104C9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08154"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300"/>
                        </a:spcAft>
                      </a:pPr>
                      <a:endParaRPr lang="en-AU" sz="105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3272" marR="73272" marT="39688" marB="39688"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7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300"/>
                        </a:spcAft>
                      </a:pPr>
                      <a:r>
                        <a:rPr lang="en-AU" sz="1050" i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Link opens </a:t>
                      </a:r>
                    </a:p>
                  </a:txBody>
                  <a:tcPr marL="73272" marR="73272" marT="39688" marB="39688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300"/>
                        </a:spcAft>
                      </a:pPr>
                      <a:endParaRPr lang="en-AU" sz="1000" i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3272" marR="73272" marT="39688" marB="39688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Bef>
                          <a:spcPts val="200"/>
                        </a:spcBef>
                        <a:spcAft>
                          <a:spcPts val="300"/>
                        </a:spcAft>
                      </a:pPr>
                      <a:r>
                        <a:rPr lang="en-AU" sz="1200" b="0" i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925</a:t>
                      </a:r>
                    </a:p>
                  </a:txBody>
                  <a:tcPr marL="73272" marR="73272" marT="39688" marB="39688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66579"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300"/>
                        </a:spcAft>
                      </a:pPr>
                      <a:r>
                        <a:rPr lang="en-AU" sz="1200" dirty="0">
                          <a:latin typeface="+mn-lt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marL="73272" marR="73272" marT="39688" marB="39688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200" dirty="0">
                          <a:latin typeface="+mn-lt"/>
                          <a:cs typeface="Arial" panose="020B0604020202020204" pitchFamily="34" charset="0"/>
                        </a:rPr>
                        <a:t>Welcome and Introduction</a:t>
                      </a:r>
                    </a:p>
                  </a:txBody>
                  <a:tcPr marL="73272" marR="73272" marT="39688" marB="39688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200" dirty="0">
                          <a:latin typeface="+mn-lt"/>
                          <a:cs typeface="Arial" panose="020B0604020202020204" pitchFamily="34" charset="0"/>
                        </a:rPr>
                        <a:t>Ice Breaker, Objectives and Overview - </a:t>
                      </a:r>
                      <a:r>
                        <a:rPr lang="en-AU" sz="12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Outlining the process for the morning and the expected outputs of the Design Phase</a:t>
                      </a:r>
                      <a:endParaRPr lang="en-AU" sz="1200" dirty="0"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73272" marR="73272" marT="39688" marB="39688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US" sz="1200" i="1" dirty="0">
                          <a:latin typeface="+mn-lt"/>
                          <a:cs typeface="Arial" panose="020B0604020202020204" pitchFamily="34" charset="0"/>
                        </a:rPr>
                        <a:t>Sean Lowry</a:t>
                      </a:r>
                      <a:endParaRPr lang="en-AU" sz="1200" i="1" dirty="0"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73272" marR="73272" marT="39688" marB="39688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300"/>
                        </a:spcAft>
                      </a:pPr>
                      <a:r>
                        <a:rPr lang="en-AU" sz="1200" b="0" i="0" dirty="0">
                          <a:latin typeface="+mn-lt"/>
                          <a:cs typeface="Arial" panose="020B0604020202020204" pitchFamily="34" charset="0"/>
                        </a:rPr>
                        <a:t>930</a:t>
                      </a:r>
                    </a:p>
                  </a:txBody>
                  <a:tcPr marL="73272" marR="73272" marT="39688" marB="39688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63411"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300"/>
                        </a:spcAft>
                      </a:pPr>
                      <a:r>
                        <a:rPr lang="en-AU" sz="1200" dirty="0">
                          <a:latin typeface="+mn-lt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 marL="73272" marR="73272" marT="39688" marB="39688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2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Context and Aims</a:t>
                      </a:r>
                    </a:p>
                  </a:txBody>
                  <a:tcPr marL="73272" marR="73272" marT="39688" marB="39688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2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The commissioning process and progress across the AOD sector in ACT thus far.</a:t>
                      </a:r>
                    </a:p>
                  </a:txBody>
                  <a:tcPr marL="73272" marR="73272" marT="39688" marB="39688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200" i="1" kern="1200" baseline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AOD Policy Team </a:t>
                      </a:r>
                      <a:endParaRPr lang="en-AU" sz="1200" i="1" kern="1200" baseline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73272" marR="73272" marT="39688" marB="39688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300"/>
                        </a:spcAft>
                      </a:pPr>
                      <a:r>
                        <a:rPr lang="en-US" sz="1200" b="0" i="0" dirty="0">
                          <a:latin typeface="+mn-lt"/>
                          <a:cs typeface="Arial" panose="020B0604020202020204" pitchFamily="34" charset="0"/>
                        </a:rPr>
                        <a:t>940</a:t>
                      </a:r>
                      <a:endParaRPr lang="en-AU" sz="1200" b="0" i="0" dirty="0"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73272" marR="73272" marT="39688" marB="39688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63753091"/>
                  </a:ext>
                </a:extLst>
              </a:tr>
              <a:tr h="377751"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300"/>
                        </a:spcAft>
                      </a:pPr>
                      <a:r>
                        <a:rPr lang="en-AU" sz="1200" dirty="0">
                          <a:latin typeface="+mn-lt"/>
                          <a:cs typeface="Arial" panose="020B0604020202020204" pitchFamily="34" charset="0"/>
                        </a:rPr>
                        <a:t>3</a:t>
                      </a:r>
                    </a:p>
                  </a:txBody>
                  <a:tcPr marL="73272" marR="73272" marT="39688" marB="39688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Snapshot – Health Needs Assessment </a:t>
                      </a:r>
                      <a:endParaRPr lang="en-AU" sz="1200" kern="1200" baseline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73272" marR="73272" marT="39688" marB="39688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Present a brief overview of the HNA – relevant to system access and peer workers including discussion and feedback from the sector.</a:t>
                      </a:r>
                      <a:endParaRPr lang="en-AU" sz="1200" kern="1200" baseline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73272" marR="73272" marT="39688" marB="39688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200" i="1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AOD Policy Team </a:t>
                      </a:r>
                    </a:p>
                  </a:txBody>
                  <a:tcPr marL="73272" marR="73272" marT="39688" marB="39688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300"/>
                        </a:spcAft>
                      </a:pPr>
                      <a:r>
                        <a:rPr lang="en-AU" sz="1200" b="0" i="0" dirty="0">
                          <a:latin typeface="+mn-lt"/>
                          <a:cs typeface="Arial" panose="020B0604020202020204" pitchFamily="34" charset="0"/>
                        </a:rPr>
                        <a:t>950</a:t>
                      </a:r>
                    </a:p>
                  </a:txBody>
                  <a:tcPr marL="73272" marR="73272" marT="39688" marB="39688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3503006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300"/>
                        </a:spcAft>
                      </a:pPr>
                      <a:r>
                        <a:rPr lang="en-AU" sz="1200" dirty="0">
                          <a:latin typeface="+mn-lt"/>
                          <a:cs typeface="Arial" panose="020B0604020202020204" pitchFamily="34" charset="0"/>
                        </a:rPr>
                        <a:t>4</a:t>
                      </a:r>
                    </a:p>
                  </a:txBody>
                  <a:tcPr marL="73272" marR="73272" marT="39688" marB="39688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20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Brainwriting activity and prioritisation of s</a:t>
                      </a:r>
                      <a:r>
                        <a:rPr lang="en-AU" sz="1200" dirty="0">
                          <a:effectLst/>
                          <a:latin typeface="Source Sans Pro" panose="020B0503030403020204" pitchFamily="34" charset="0"/>
                          <a:ea typeface="Calibri" panose="020F0502020204030204" pitchFamily="34" charset="0"/>
                        </a:rPr>
                        <a:t>ervice system access, navigation and pathways </a:t>
                      </a:r>
                      <a:endParaRPr lang="en-AU" sz="1200" dirty="0"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73272" marR="73272" marT="39688" marB="39688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54013" indent="-171450" algn="l" fontAlgn="base">
                        <a:buFont typeface="Arial" panose="020B0604020202020204" pitchFamily="34" charset="0"/>
                        <a:buChar char="•"/>
                      </a:pPr>
                      <a:r>
                        <a:rPr lang="en-AU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Identifying potential opportunities to improve AOD service system access and navigation for current and future clients and carers of clients</a:t>
                      </a:r>
                    </a:p>
                    <a:p>
                      <a:pPr marL="354013" marR="0" lvl="0" indent="-1714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AU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Discuss and determine an optimal role for </a:t>
                      </a:r>
                      <a:r>
                        <a:rPr lang="en-AU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peer workers in relation to how they may support service system access and navigation.</a:t>
                      </a:r>
                    </a:p>
                    <a:p>
                      <a:pPr marL="354013" marR="0" lvl="0" indent="-1714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AU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Prioritisation criteria and activity</a:t>
                      </a:r>
                    </a:p>
                  </a:txBody>
                  <a:tcPr marL="73272" marR="73272" marT="39688" marB="39688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200" i="1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All</a:t>
                      </a:r>
                    </a:p>
                  </a:txBody>
                  <a:tcPr marL="73272" marR="73272" marT="39688" marB="39688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300"/>
                        </a:spcAft>
                      </a:pPr>
                      <a:r>
                        <a:rPr lang="en-AU" sz="1200" b="0" i="0" dirty="0">
                          <a:latin typeface="+mn-lt"/>
                          <a:cs typeface="Arial" panose="020B0604020202020204" pitchFamily="34" charset="0"/>
                        </a:rPr>
                        <a:t>1020</a:t>
                      </a:r>
                    </a:p>
                  </a:txBody>
                  <a:tcPr marL="73272" marR="73272" marT="39688" marB="39688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2874449"/>
                  </a:ext>
                </a:extLst>
              </a:tr>
              <a:tr h="224004"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300"/>
                        </a:spcAft>
                      </a:pPr>
                      <a:endParaRPr lang="en-AU" sz="1200" dirty="0"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73272" marR="73272" marT="39688" marB="39688">
                    <a:solidFill>
                      <a:schemeClr val="bg1">
                        <a:lumMod val="7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AU" sz="1200" i="1" dirty="0">
                          <a:latin typeface="+mn-lt"/>
                          <a:cs typeface="Arial" panose="020B0604020202020204" pitchFamily="34" charset="0"/>
                        </a:rPr>
                        <a:t>Comfort Break </a:t>
                      </a:r>
                    </a:p>
                  </a:txBody>
                  <a:tcPr marL="73272" marR="73272" marT="39688" marB="39688">
                    <a:solidFill>
                      <a:schemeClr val="bg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endParaRPr lang="en-AU" sz="1100" i="1" dirty="0"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73272" marR="73272" marT="39688" marB="39688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300"/>
                        </a:spcAft>
                      </a:pPr>
                      <a:r>
                        <a:rPr lang="en-AU" sz="1200" b="0" i="0" dirty="0">
                          <a:latin typeface="+mn-lt"/>
                          <a:cs typeface="Arial" panose="020B0604020202020204" pitchFamily="34" charset="0"/>
                        </a:rPr>
                        <a:t>1130</a:t>
                      </a:r>
                    </a:p>
                  </a:txBody>
                  <a:tcPr marL="73272" marR="73272" marT="39688" marB="39688"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88132486"/>
                  </a:ext>
                </a:extLst>
              </a:tr>
              <a:tr h="264064"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300"/>
                        </a:spcAft>
                      </a:pPr>
                      <a:r>
                        <a:rPr lang="en-AU" sz="1200" dirty="0">
                          <a:latin typeface="+mn-lt"/>
                          <a:cs typeface="Arial" panose="020B0604020202020204" pitchFamily="34" charset="0"/>
                        </a:rPr>
                        <a:t>5</a:t>
                      </a:r>
                    </a:p>
                  </a:txBody>
                  <a:tcPr marL="73272" marR="73272" marT="39688" marB="39688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20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Brainwriting activity on p</a:t>
                      </a:r>
                      <a:r>
                        <a:rPr lang="en-AU" sz="1200" dirty="0">
                          <a:effectLst/>
                          <a:latin typeface="Source Sans Pro" panose="020B0503030403020204" pitchFamily="34" charset="0"/>
                          <a:ea typeface="Calibri" panose="020F0502020204030204" pitchFamily="34" charset="0"/>
                        </a:rPr>
                        <a:t>eer workers</a:t>
                      </a:r>
                      <a:endParaRPr lang="en-AU" sz="12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73272" marR="73272" marT="39688" marB="39688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54013" marR="0" lvl="0" indent="-1714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AU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Peer worker programs -  </a:t>
                      </a:r>
                      <a:r>
                        <a:rPr lang="en-AU" sz="12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What programs, interventions and enablers are working locally, nationally and globally ?</a:t>
                      </a:r>
                    </a:p>
                    <a:p>
                      <a:pPr marL="354013" marR="0" lvl="0" indent="-1714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AU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Peer workforce planning, capacity and capability build</a:t>
                      </a:r>
                    </a:p>
                    <a:p>
                      <a:pPr marL="354013" marR="0" lvl="0" indent="-1714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AU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Prioritisation criteria and activity</a:t>
                      </a:r>
                    </a:p>
                  </a:txBody>
                  <a:tcPr marL="73272" marR="73272" marT="39688" marB="39688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200" i="1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All </a:t>
                      </a:r>
                    </a:p>
                  </a:txBody>
                  <a:tcPr marL="73272" marR="73272" marT="39688" marB="39688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300"/>
                        </a:spcAft>
                      </a:pPr>
                      <a:r>
                        <a:rPr lang="en-AU" sz="1200" b="0" i="0" dirty="0">
                          <a:latin typeface="+mn-lt"/>
                          <a:cs typeface="Arial" panose="020B0604020202020204" pitchFamily="34" charset="0"/>
                        </a:rPr>
                        <a:t>1145</a:t>
                      </a:r>
                    </a:p>
                  </a:txBody>
                  <a:tcPr marL="73272" marR="73272" marT="39688" marB="39688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09391637"/>
                  </a:ext>
                </a:extLst>
              </a:tr>
              <a:tr h="377751"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300"/>
                        </a:spcAft>
                      </a:pPr>
                      <a:r>
                        <a:rPr lang="en-AU" sz="1200" dirty="0">
                          <a:latin typeface="+mn-lt"/>
                          <a:cs typeface="Arial" panose="020B0604020202020204" pitchFamily="34" charset="0"/>
                        </a:rPr>
                        <a:t>6</a:t>
                      </a:r>
                    </a:p>
                  </a:txBody>
                  <a:tcPr marL="73272" marR="73272" marT="39688" marB="39688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20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Measuring our Impact</a:t>
                      </a:r>
                    </a:p>
                  </a:txBody>
                  <a:tcPr marL="73272" marR="73272" marT="39688" marB="39688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54013" marR="0" lvl="0" indent="-1714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200" i="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Developing indicative outputs and outcomes incl. metrics</a:t>
                      </a:r>
                      <a:endParaRPr lang="en-AU" sz="1200" dirty="0"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73272" marR="73272" marT="39688" marB="39688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200" i="1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All</a:t>
                      </a:r>
                    </a:p>
                  </a:txBody>
                  <a:tcPr marL="73272" marR="73272" marT="39688" marB="39688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300"/>
                        </a:spcAft>
                      </a:pPr>
                      <a:r>
                        <a:rPr lang="en-AU" sz="1200" b="0" i="0" dirty="0">
                          <a:latin typeface="+mn-lt"/>
                          <a:cs typeface="Arial" panose="020B0604020202020204" pitchFamily="34" charset="0"/>
                        </a:rPr>
                        <a:t>1225</a:t>
                      </a:r>
                    </a:p>
                  </a:txBody>
                  <a:tcPr marL="73272" marR="73272" marT="39688" marB="39688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29522359"/>
                  </a:ext>
                </a:extLst>
              </a:tr>
              <a:tr h="287743"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300"/>
                        </a:spcAft>
                      </a:pPr>
                      <a:r>
                        <a:rPr lang="en-AU" sz="1200" dirty="0">
                          <a:latin typeface="+mn-lt"/>
                          <a:cs typeface="Arial" panose="020B0604020202020204" pitchFamily="34" charset="0"/>
                        </a:rPr>
                        <a:t>7</a:t>
                      </a:r>
                    </a:p>
                  </a:txBody>
                  <a:tcPr marL="73272" marR="73272" marT="39688" marB="39688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2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Closing Comments </a:t>
                      </a:r>
                    </a:p>
                  </a:txBody>
                  <a:tcPr marL="73272" marR="73272" marT="39688" marB="39688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200" baseline="0" dirty="0">
                          <a:latin typeface="+mn-lt"/>
                          <a:cs typeface="Arial" panose="020B0604020202020204" pitchFamily="34" charset="0"/>
                        </a:rPr>
                        <a:t>Bringing it all together – Summary and Clarification and Next Steps</a:t>
                      </a:r>
                      <a:endParaRPr lang="en-AU" sz="12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73272" marR="73272" marT="39688" marB="39688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200" i="1" dirty="0">
                          <a:latin typeface="+mn-lt"/>
                          <a:cs typeface="Arial" panose="020B0604020202020204" pitchFamily="34" charset="0"/>
                        </a:rPr>
                        <a:t>Sean Lowry</a:t>
                      </a:r>
                      <a:r>
                        <a:rPr lang="en-AU" sz="1200" i="1" baseline="0" dirty="0">
                          <a:latin typeface="+mn-lt"/>
                          <a:cs typeface="Arial" panose="020B0604020202020204" pitchFamily="34" charset="0"/>
                        </a:rPr>
                        <a:t> </a:t>
                      </a:r>
                    </a:p>
                  </a:txBody>
                  <a:tcPr marL="73272" marR="73272" marT="39688" marB="39688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300"/>
                        </a:spcAft>
                      </a:pPr>
                      <a:r>
                        <a:rPr lang="en-AU" sz="1200" b="0" i="0" dirty="0">
                          <a:latin typeface="+mn-lt"/>
                          <a:cs typeface="Arial" panose="020B0604020202020204" pitchFamily="34" charset="0"/>
                        </a:rPr>
                        <a:t>1245</a:t>
                      </a:r>
                    </a:p>
                  </a:txBody>
                  <a:tcPr marL="73272" marR="73272" marT="39688" marB="39688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235127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The Commissioning Journey</a:t>
            </a:r>
          </a:p>
        </p:txBody>
      </p:sp>
      <p:sp>
        <p:nvSpPr>
          <p:cNvPr id="10" name="Content Placeholder 9"/>
          <p:cNvSpPr>
            <a:spLocks noGrp="1"/>
          </p:cNvSpPr>
          <p:nvPr>
            <p:ph idx="1"/>
          </p:nvPr>
        </p:nvSpPr>
        <p:spPr>
          <a:xfrm>
            <a:off x="416496" y="1075342"/>
            <a:ext cx="8955326" cy="487393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AU" sz="2300" b="1" u="sng" dirty="0">
                <a:solidFill>
                  <a:schemeClr val="tx1"/>
                </a:solidFill>
              </a:rPr>
              <a:t>Strategise Phase</a:t>
            </a:r>
          </a:p>
          <a:p>
            <a:pPr lvl="2">
              <a:buFont typeface="Courier New" panose="02070309020205020404" pitchFamily="49" charset="0"/>
              <a:buChar char="o"/>
            </a:pPr>
            <a:r>
              <a:rPr lang="en-AU" sz="1700" dirty="0"/>
              <a:t>Workshops with partners and stakeholders</a:t>
            </a:r>
          </a:p>
          <a:p>
            <a:pPr lvl="2">
              <a:buFont typeface="Courier New" panose="02070309020205020404" pitchFamily="49" charset="0"/>
              <a:buChar char="o"/>
            </a:pPr>
            <a:r>
              <a:rPr lang="en-AU" sz="1700" dirty="0"/>
              <a:t>System-wide needs assessment</a:t>
            </a:r>
          </a:p>
          <a:p>
            <a:pPr lvl="2">
              <a:buFont typeface="Courier New" panose="02070309020205020404" pitchFamily="49" charset="0"/>
              <a:buChar char="o"/>
            </a:pPr>
            <a:r>
              <a:rPr lang="en-AU" sz="1700" dirty="0"/>
              <a:t>DSAP Review and Progress Report</a:t>
            </a:r>
          </a:p>
          <a:p>
            <a:pPr lvl="2">
              <a:buFont typeface="Courier New" panose="02070309020205020404" pitchFamily="49" charset="0"/>
              <a:buChar char="o"/>
            </a:pPr>
            <a:r>
              <a:rPr lang="en-AU" sz="1700" dirty="0"/>
              <a:t>New ACT Drug Strategy Action Plan draft</a:t>
            </a:r>
          </a:p>
          <a:p>
            <a:pPr marL="114300" indent="0">
              <a:buNone/>
            </a:pPr>
            <a:r>
              <a:rPr lang="en-AU" b="1" u="sng" dirty="0">
                <a:solidFill>
                  <a:schemeClr val="tx1"/>
                </a:solidFill>
              </a:rPr>
              <a:t>Design Phase</a:t>
            </a:r>
          </a:p>
          <a:p>
            <a:pPr lvl="2">
              <a:buFont typeface="Courier New" panose="02070309020205020404" pitchFamily="49" charset="0"/>
              <a:buChar char="o"/>
            </a:pPr>
            <a:r>
              <a:rPr lang="en-AU" sz="1700" dirty="0"/>
              <a:t>Workshops with partners and stakeholders</a:t>
            </a:r>
          </a:p>
          <a:p>
            <a:pPr lvl="2">
              <a:buFont typeface="Courier New" panose="02070309020205020404" pitchFamily="49" charset="0"/>
              <a:buChar char="o"/>
            </a:pPr>
            <a:r>
              <a:rPr lang="en-AU" sz="1700" dirty="0"/>
              <a:t>System-wide needs assessment (to guide investment phase)</a:t>
            </a:r>
          </a:p>
          <a:p>
            <a:pPr lvl="2">
              <a:buFont typeface="Courier New" panose="02070309020205020404" pitchFamily="49" charset="0"/>
              <a:buChar char="o"/>
            </a:pPr>
            <a:r>
              <a:rPr lang="en-AU" sz="1700" dirty="0"/>
              <a:t>Service specification (to guide investment phase)</a:t>
            </a:r>
          </a:p>
          <a:p>
            <a:pPr lvl="2">
              <a:buFont typeface="Courier New" panose="02070309020205020404" pitchFamily="49" charset="0"/>
              <a:buChar char="o"/>
            </a:pPr>
            <a:r>
              <a:rPr lang="en-AU" sz="1700" dirty="0"/>
              <a:t>Outcome indicators and measures</a:t>
            </a:r>
          </a:p>
          <a:p>
            <a:pPr marL="114300" indent="0">
              <a:buNone/>
            </a:pPr>
            <a:r>
              <a:rPr lang="en-AU" b="1" u="sng" dirty="0">
                <a:solidFill>
                  <a:schemeClr val="tx1"/>
                </a:solidFill>
              </a:rPr>
              <a:t>Invest Phase</a:t>
            </a:r>
          </a:p>
          <a:p>
            <a:pPr lvl="2">
              <a:buFont typeface="Courier New" panose="02070309020205020404" pitchFamily="49" charset="0"/>
              <a:buChar char="o"/>
            </a:pPr>
            <a:r>
              <a:rPr lang="en-AU" sz="1700" dirty="0"/>
              <a:t>Procurement is anticipated to take place with partners in April/May 2023</a:t>
            </a:r>
          </a:p>
          <a:p>
            <a:pPr lvl="2">
              <a:buFont typeface="Courier New" panose="02070309020205020404" pitchFamily="49" charset="0"/>
              <a:buChar char="o"/>
            </a:pPr>
            <a:r>
              <a:rPr lang="en-AU" sz="17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Notification of outcomes by the end of July 2023, allowing contracting prior to current expiry in December 2023.</a:t>
            </a:r>
            <a:endParaRPr lang="en-AU" sz="1700" dirty="0"/>
          </a:p>
          <a:p>
            <a:pPr marL="457200" lvl="1" indent="0">
              <a:buNone/>
            </a:pPr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A111ABAE-1B12-4EB9-8E66-38B1E1BDD146}" type="slidenum">
              <a:rPr lang="en-AU" smtClean="0"/>
              <a:pPr/>
              <a:t>3</a:t>
            </a:fld>
            <a:endParaRPr lang="en-AU" dirty="0"/>
          </a:p>
        </p:txBody>
      </p:sp>
      <p:pic>
        <p:nvPicPr>
          <p:cNvPr id="6" name="Graphic 5" descr="Thought with solid fill">
            <a:extLst>
              <a:ext uri="{FF2B5EF4-FFF2-40B4-BE49-F238E27FC236}">
                <a16:creationId xmlns:a16="http://schemas.microsoft.com/office/drawing/2014/main" id="{7D71EC79-23DA-442B-9C06-3C3504555F2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660704" y="3068708"/>
            <a:ext cx="914400" cy="914400"/>
          </a:xfrm>
          <a:prstGeom prst="rect">
            <a:avLst/>
          </a:prstGeom>
        </p:spPr>
      </p:pic>
      <p:pic>
        <p:nvPicPr>
          <p:cNvPr id="14" name="Graphic 13" descr="Thought with solid fill">
            <a:extLst>
              <a:ext uri="{FF2B5EF4-FFF2-40B4-BE49-F238E27FC236}">
                <a16:creationId xmlns:a16="http://schemas.microsoft.com/office/drawing/2014/main" id="{73159D3E-20D7-40A6-A7BF-720956B7B5A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8575104" y="3068960"/>
            <a:ext cx="914400" cy="914400"/>
          </a:xfrm>
          <a:prstGeom prst="rect">
            <a:avLst/>
          </a:prstGeom>
        </p:spPr>
      </p:pic>
      <p:pic>
        <p:nvPicPr>
          <p:cNvPr id="16" name="Graphic 15" descr="Group brainstorm outline">
            <a:extLst>
              <a:ext uri="{FF2B5EF4-FFF2-40B4-BE49-F238E27FC236}">
                <a16:creationId xmlns:a16="http://schemas.microsoft.com/office/drawing/2014/main" id="{DE578216-D9A6-4E7B-9476-DDE0196C6BFD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56456" y="1556792"/>
            <a:ext cx="1180980" cy="11809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41647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523451-1F4C-84E8-2175-692B6135CD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err="1"/>
              <a:t>Strategise</a:t>
            </a:r>
            <a:r>
              <a:rPr lang="en-AU" dirty="0"/>
              <a:t> Phase Recap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2B8245-0171-D5A9-0D01-9DEAEE5310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AU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Workshops from January – March 2022 with community and health sector partners, service users and other key stakeholders. </a:t>
            </a:r>
          </a:p>
          <a:p>
            <a:r>
              <a:rPr lang="en-AU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Purpose: to develop a shared understanding of the current and emerging needs to inform future service design.</a:t>
            </a:r>
          </a:p>
          <a:p>
            <a:r>
              <a:rPr lang="en-AU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Helped us to understand barriers and enablers to AOD </a:t>
            </a:r>
            <a:r>
              <a:rPr lang="en-AU" sz="24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service provision in the ACT, including what services are provided, to whom, for what purposes.</a:t>
            </a:r>
          </a:p>
          <a:p>
            <a:r>
              <a:rPr lang="en-AU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Workshop outcomes have also helped to inform:</a:t>
            </a:r>
          </a:p>
          <a:p>
            <a:pPr lvl="1" indent="-342900">
              <a:lnSpc>
                <a:spcPct val="107000"/>
              </a:lnSpc>
              <a:spcBef>
                <a:spcPts val="600"/>
              </a:spcBef>
              <a:spcAft>
                <a:spcPts val="600"/>
              </a:spcAft>
              <a:buFont typeface="Symbol" panose="05050102010706020507" pitchFamily="18" charset="2"/>
              <a:buChar char=""/>
            </a:pPr>
            <a:r>
              <a:rPr lang="en-AU" sz="24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Needs assessment </a:t>
            </a:r>
            <a:r>
              <a:rPr lang="en-AU" sz="24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– needs and gaps analyses, identifying eligible target groups, and identifying what data exists, and what data is needed.</a:t>
            </a:r>
          </a:p>
          <a:p>
            <a:pPr lvl="1" indent="-342900">
              <a:lnSpc>
                <a:spcPct val="107000"/>
              </a:lnSpc>
              <a:spcBef>
                <a:spcPts val="600"/>
              </a:spcBef>
              <a:spcAft>
                <a:spcPts val="600"/>
              </a:spcAft>
              <a:buFont typeface="Symbol" panose="05050102010706020507" pitchFamily="18" charset="2"/>
              <a:buChar char=""/>
            </a:pPr>
            <a:r>
              <a:rPr lang="en-AU" sz="24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Commissioning priorities</a:t>
            </a:r>
            <a:r>
              <a:rPr lang="en-AU" sz="24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– identifying priority areas of focus over commissioning cycles.</a:t>
            </a:r>
            <a:endParaRPr lang="en-AU" sz="18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40AAAE1-0D51-1BBA-E2A1-48ACC137E77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A111ABAE-1B12-4EB9-8E66-38B1E1BDD146}" type="slidenum">
              <a:rPr lang="en-AU" smtClean="0"/>
              <a:pPr/>
              <a:t>4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944507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0C433B-207E-716E-4125-B36CC5265A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Priority Areas for AOD Commissioning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EAD236-0A9F-2875-19EE-A24FD5B1BB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5300" y="1412776"/>
            <a:ext cx="8915400" cy="4608512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AU" dirty="0">
                <a:solidFill>
                  <a:schemeClr val="tx1"/>
                </a:solidFill>
              </a:rPr>
              <a:t>Service system access, navigation, pathways and peer workers – 18 October 2022</a:t>
            </a:r>
          </a:p>
          <a:p>
            <a:pPr marL="514350" indent="-514350">
              <a:buFont typeface="+mj-lt"/>
              <a:buAutoNum type="arabicPeriod"/>
            </a:pPr>
            <a:r>
              <a:rPr lang="en-AU" dirty="0">
                <a:solidFill>
                  <a:schemeClr val="tx1"/>
                </a:solidFill>
              </a:rPr>
              <a:t>Co-occurring issues with a focus on AOD and Mental Health – </a:t>
            </a:r>
            <a:br>
              <a:rPr lang="en-AU" dirty="0">
                <a:solidFill>
                  <a:schemeClr val="tx1"/>
                </a:solidFill>
              </a:rPr>
            </a:br>
            <a:r>
              <a:rPr lang="en-AU" dirty="0">
                <a:solidFill>
                  <a:schemeClr val="tx1"/>
                </a:solidFill>
              </a:rPr>
              <a:t>20 October 2022</a:t>
            </a:r>
          </a:p>
          <a:p>
            <a:pPr marL="514350" indent="-514350">
              <a:buFont typeface="+mj-lt"/>
              <a:buAutoNum type="arabicPeriod"/>
            </a:pPr>
            <a:r>
              <a:rPr lang="en-AU" dirty="0">
                <a:solidFill>
                  <a:schemeClr val="tx1"/>
                </a:solidFill>
              </a:rPr>
              <a:t>Methamphetamine treatment and access to family and carer support – 27 October 2022</a:t>
            </a:r>
          </a:p>
          <a:p>
            <a:pPr marL="514350" indent="-514350">
              <a:buFont typeface="+mj-lt"/>
              <a:buAutoNum type="arabicPeriod"/>
            </a:pPr>
            <a:r>
              <a:rPr lang="en-AU" dirty="0">
                <a:solidFill>
                  <a:schemeClr val="tx1"/>
                </a:solidFill>
              </a:rPr>
              <a:t>Outreach and counselling – 31 October 2022</a:t>
            </a:r>
          </a:p>
          <a:p>
            <a:pPr marL="457200" indent="-457200">
              <a:buFont typeface="+mj-lt"/>
              <a:buAutoNum type="arabicPeriod"/>
            </a:pPr>
            <a:endParaRPr lang="en-AU" sz="3200" dirty="0"/>
          </a:p>
          <a:p>
            <a:pPr marL="457200" indent="-457200">
              <a:buFont typeface="+mj-lt"/>
              <a:buAutoNum type="arabicPeriod"/>
            </a:pPr>
            <a:endParaRPr lang="en-AU" sz="32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4686E0D-BD16-FE81-1021-B22CDE22426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A111ABAE-1B12-4EB9-8E66-38B1E1BDD146}" type="slidenum">
              <a:rPr lang="en-AU" smtClean="0"/>
              <a:pPr/>
              <a:t>5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3790768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FDC86C53-CA79-4ECF-9BFA-233C40C75F1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00236" y="1772816"/>
            <a:ext cx="9705528" cy="2160240"/>
          </a:xfrm>
        </p:spPr>
        <p:txBody>
          <a:bodyPr/>
          <a:lstStyle/>
          <a:p>
            <a:pPr algn="ctr"/>
            <a:r>
              <a:rPr lang="en-AU" sz="4400" dirty="0"/>
              <a:t>Health Needs Assessment: </a:t>
            </a:r>
          </a:p>
          <a:p>
            <a:pPr algn="ctr"/>
            <a:r>
              <a:rPr lang="en-AU" sz="4400" dirty="0"/>
              <a:t>Snapshot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1D0613C-09EC-4FD8-ACB0-E84F94AAF4F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A111ABAE-1B12-4EB9-8E66-38B1E1BDD146}" type="slidenum">
              <a:rPr lang="en-AU" smtClean="0"/>
              <a:pPr/>
              <a:t>6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8865609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4D6892-1E08-EF0D-9980-0CA859F0B7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Needs Assessment Overview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B06158-AFC2-F10D-54E2-56F7306FE7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5300" y="1124744"/>
            <a:ext cx="8706172" cy="4608512"/>
          </a:xfrm>
        </p:spPr>
        <p:txBody>
          <a:bodyPr>
            <a:normAutofit fontScale="92500" lnSpcReduction="10000"/>
          </a:bodyPr>
          <a:lstStyle/>
          <a:p>
            <a:r>
              <a:rPr lang="en-AU" sz="2500" dirty="0">
                <a:solidFill>
                  <a:schemeClr val="tx1"/>
                </a:solidFill>
                <a:latin typeface="Calibri" panose="020F0502020204030204" pitchFamily="34" charset="0"/>
              </a:rPr>
              <a:t>Draft Needs Assessment circulated on 6 October 2022.</a:t>
            </a:r>
          </a:p>
          <a:p>
            <a:r>
              <a:rPr lang="en-AU" sz="25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Intended to be a living document, to be revised annually, and open for comment and discussion. </a:t>
            </a:r>
          </a:p>
          <a:p>
            <a:r>
              <a:rPr lang="en-AU" sz="2500" dirty="0">
                <a:solidFill>
                  <a:schemeClr val="tx1"/>
                </a:solidFill>
                <a:latin typeface="Calibri" panose="020F0502020204030204" pitchFamily="34" charset="0"/>
              </a:rPr>
              <a:t>Aims of the Needs Assessment:</a:t>
            </a:r>
          </a:p>
          <a:p>
            <a:pPr lvl="1"/>
            <a:r>
              <a:rPr lang="en-AU" sz="2500" dirty="0">
                <a:solidFill>
                  <a:schemeClr val="tx1"/>
                </a:solidFill>
                <a:latin typeface="Calibri" panose="020F0502020204030204" pitchFamily="34" charset="0"/>
              </a:rPr>
              <a:t>O</a:t>
            </a:r>
            <a:r>
              <a:rPr lang="en-AU" sz="2500" b="0" i="0" u="none" strike="noStrike" baseline="0" dirty="0">
                <a:solidFill>
                  <a:schemeClr val="tx1"/>
                </a:solidFill>
                <a:latin typeface="Calibri" panose="020F0502020204030204" pitchFamily="34" charset="0"/>
              </a:rPr>
              <a:t>utline services currently provided; </a:t>
            </a:r>
          </a:p>
          <a:p>
            <a:pPr lvl="1"/>
            <a:r>
              <a:rPr lang="en-AU" sz="2500" dirty="0">
                <a:solidFill>
                  <a:schemeClr val="tx1"/>
                </a:solidFill>
                <a:latin typeface="Calibri" panose="020F0502020204030204" pitchFamily="34" charset="0"/>
              </a:rPr>
              <a:t>U</a:t>
            </a:r>
            <a:r>
              <a:rPr lang="en-AU" sz="2500" b="0" i="0" u="none" strike="noStrike" baseline="0" dirty="0">
                <a:solidFill>
                  <a:schemeClr val="tx1"/>
                </a:solidFill>
                <a:latin typeface="Calibri" panose="020F0502020204030204" pitchFamily="34" charset="0"/>
              </a:rPr>
              <a:t>nderstand population need; and </a:t>
            </a:r>
          </a:p>
          <a:p>
            <a:pPr lvl="1"/>
            <a:r>
              <a:rPr lang="en-AU" sz="2500" dirty="0">
                <a:solidFill>
                  <a:schemeClr val="tx1"/>
                </a:solidFill>
                <a:latin typeface="Calibri" panose="020F0502020204030204" pitchFamily="34" charset="0"/>
              </a:rPr>
              <a:t>U</a:t>
            </a:r>
            <a:r>
              <a:rPr lang="en-AU" sz="2500" b="0" i="0" u="none" strike="noStrike" baseline="0" dirty="0">
                <a:solidFill>
                  <a:schemeClr val="tx1"/>
                </a:solidFill>
                <a:latin typeface="Calibri" panose="020F0502020204030204" pitchFamily="34" charset="0"/>
              </a:rPr>
              <a:t>nderstand the degree to which existing services are meeting population need. </a:t>
            </a:r>
            <a:endParaRPr lang="en-AU" sz="2500" dirty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r>
              <a:rPr lang="en-AU" sz="25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Considers gaps, eligible target groups, and existing data, and what data is needed.</a:t>
            </a:r>
          </a:p>
          <a:p>
            <a:r>
              <a:rPr lang="en-AU" sz="25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Highlights </a:t>
            </a:r>
            <a:r>
              <a:rPr lang="en-AU" sz="25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priorities for the first round of ATOD commissioning, and potential priorities for future cycles. </a:t>
            </a:r>
          </a:p>
          <a:p>
            <a:endParaRPr lang="en-AU" sz="2500" dirty="0">
              <a:solidFill>
                <a:srgbClr val="000000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46164AF-E8CC-39E8-EE73-2629412F1C4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A111ABAE-1B12-4EB9-8E66-38B1E1BDD146}" type="slidenum">
              <a:rPr lang="en-AU" smtClean="0"/>
              <a:pPr/>
              <a:t>7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3954809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0460AD-E5BE-D5F2-F8B6-A3392194F2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0472" y="274638"/>
            <a:ext cx="9505056" cy="706090"/>
          </a:xfrm>
        </p:spPr>
        <p:txBody>
          <a:bodyPr/>
          <a:lstStyle/>
          <a:p>
            <a:pPr algn="ctr"/>
            <a:r>
              <a:rPr lang="en-US" altLang="en-US" dirty="0"/>
              <a:t>Service system access, navigation, pathways and peer workers</a:t>
            </a:r>
            <a:endParaRPr lang="en-AU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B8CFD7-85D5-2B92-83B9-51029E697A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5300" y="1196752"/>
            <a:ext cx="8915400" cy="4824536"/>
          </a:xfrm>
        </p:spPr>
        <p:txBody>
          <a:bodyPr>
            <a:normAutofit lnSpcReduction="10000"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22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High level of engagement with ATOD services in ACT compared to other jurisdictions.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22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 ACT has the second highest rate of treatment after the Northern Territory.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22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ATOD services in the ACT are delivered by a mix of government organisations and NGOs and are provided free or at low cost to clients.</a:t>
            </a:r>
          </a:p>
          <a:p>
            <a:r>
              <a:rPr lang="en-AU" sz="22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Perceptions </a:t>
            </a:r>
            <a:r>
              <a:rPr lang="en-AU" sz="22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about</a:t>
            </a:r>
            <a:r>
              <a:rPr lang="en-AU" sz="22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barriers to access have included:</a:t>
            </a:r>
          </a:p>
          <a:p>
            <a:pPr lvl="1"/>
            <a:r>
              <a:rPr lang="en-AU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</a:t>
            </a:r>
            <a:r>
              <a:rPr lang="en-AU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nder-resourcing of ATOD service sector</a:t>
            </a:r>
          </a:p>
          <a:p>
            <a:pPr lvl="1"/>
            <a:r>
              <a:rPr lang="en-AU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Some clients experiencing long wait times</a:t>
            </a:r>
            <a:endParaRPr lang="en-AU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1"/>
            <a:r>
              <a:rPr lang="en-AU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Limited community </a:t>
            </a:r>
            <a:r>
              <a:rPr lang="en-AU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awareness of services</a:t>
            </a:r>
            <a:endParaRPr lang="en-AU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1"/>
            <a:r>
              <a:rPr lang="en-AU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Challenges for ATOD services trying to establish collaboration with other areas of the ACT service system</a:t>
            </a:r>
            <a:endParaRPr lang="en-AU" sz="1800" dirty="0">
              <a:solidFill>
                <a:schemeClr val="tx1"/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93B108F-EA73-A565-225E-43D966CE1E6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A111ABAE-1B12-4EB9-8E66-38B1E1BDD146}" type="slidenum">
              <a:rPr lang="en-AU" smtClean="0"/>
              <a:pPr/>
              <a:t>8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96865727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D9CD4C-3FD7-217B-8502-FFCEA71287E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lnSpc>
                <a:spcPct val="107000"/>
              </a:lnSpc>
              <a:spcBef>
                <a:spcPts val="528"/>
              </a:spcBef>
            </a:pPr>
            <a:r>
              <a:rPr lang="en-AU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Peer workers can support clients </a:t>
            </a:r>
            <a:r>
              <a:rPr lang="en-AU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navigate </a:t>
            </a:r>
            <a:r>
              <a:rPr lang="en-AU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the healthcare system through advocacy, and linking them with both AOD and mental health services.</a:t>
            </a:r>
          </a:p>
          <a:p>
            <a:pPr>
              <a:lnSpc>
                <a:spcPct val="107000"/>
              </a:lnSpc>
              <a:spcBef>
                <a:spcPts val="528"/>
              </a:spcBef>
            </a:pPr>
            <a:r>
              <a:rPr lang="en-AU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Valuing </a:t>
            </a:r>
            <a:r>
              <a:rPr lang="en-AU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peer support workers and people with lived experience is a key priority area proposed in draft DSAP 2022-26.</a:t>
            </a:r>
          </a:p>
          <a:p>
            <a:pPr>
              <a:lnSpc>
                <a:spcPct val="107000"/>
              </a:lnSpc>
              <a:spcBef>
                <a:spcPts val="528"/>
              </a:spcBef>
            </a:pPr>
            <a:r>
              <a:rPr lang="en-AU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Aiming to </a:t>
            </a:r>
            <a:r>
              <a:rPr lang="en-AU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AU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uild capacity of the ATOD workforce through peer workers</a:t>
            </a:r>
            <a:r>
              <a:rPr lang="en-AU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and identify further opportunities </a:t>
            </a:r>
            <a:r>
              <a:rPr lang="en-AU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to </a:t>
            </a:r>
            <a:r>
              <a:rPr lang="en-AU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lang="en-AU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tilise peer expertise.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FD7481C-D6BA-15BD-F8C1-A8446CEE2BF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A111ABAE-1B12-4EB9-8E66-38B1E1BDD146}" type="slidenum">
              <a:rPr lang="en-AU" smtClean="0"/>
              <a:pPr/>
              <a:t>9</a:t>
            </a:fld>
            <a:endParaRPr lang="en-AU" dirty="0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81416BC1-D549-7B67-1DA7-2CBAC863E1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0472" y="274638"/>
            <a:ext cx="9505056" cy="706437"/>
          </a:xfrm>
        </p:spPr>
        <p:txBody>
          <a:bodyPr/>
          <a:lstStyle/>
          <a:p>
            <a:pPr algn="ctr"/>
            <a:r>
              <a:rPr lang="en-US" altLang="en-US" dirty="0"/>
              <a:t>Service system access, navigation, pathways and peer workers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0488023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Directorate">
      <a:dk1>
        <a:srgbClr val="323232"/>
      </a:dk1>
      <a:lt1>
        <a:sysClr val="window" lastClr="FFFFFF"/>
      </a:lt1>
      <a:dk2>
        <a:srgbClr val="1F497D"/>
      </a:dk2>
      <a:lt2>
        <a:srgbClr val="EEECE1"/>
      </a:lt2>
      <a:accent1>
        <a:srgbClr val="002677"/>
      </a:accent1>
      <a:accent2>
        <a:srgbClr val="78D5E1"/>
      </a:accent2>
      <a:accent3>
        <a:srgbClr val="53565A"/>
      </a:accent3>
      <a:accent4>
        <a:srgbClr val="00797C"/>
      </a:accent4>
      <a:accent5>
        <a:srgbClr val="333092"/>
      </a:accent5>
      <a:accent6>
        <a:srgbClr val="AB4399"/>
      </a:accent6>
      <a:hlink>
        <a:srgbClr val="002677"/>
      </a:hlink>
      <a:folHlink>
        <a:srgbClr val="53565A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rectorate Powerpoint Template" id="{7A0F5A81-B897-4598-88AB-850CA009143D}" vid="{5374775D-7A75-433D-BCE0-B240B4B1179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Directorate Powerpoint Template</Template>
  <TotalTime>711</TotalTime>
  <Words>835</Words>
  <Application>Microsoft Office PowerPoint</Application>
  <PresentationFormat>A4 Paper (210x297 mm)</PresentationFormat>
  <Paragraphs>116</Paragraphs>
  <Slides>9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6" baseType="lpstr">
      <vt:lpstr>Arial</vt:lpstr>
      <vt:lpstr>Calibri</vt:lpstr>
      <vt:lpstr>Courier New</vt:lpstr>
      <vt:lpstr>Source Sans Pro</vt:lpstr>
      <vt:lpstr>Symbol</vt:lpstr>
      <vt:lpstr>Times New Roman</vt:lpstr>
      <vt:lpstr>Office Theme</vt:lpstr>
      <vt:lpstr>AOD Policy Commissioning Workshop 1: Commissioning services to improve AOD service system access, navigation, pathways, and peer worker networks </vt:lpstr>
      <vt:lpstr>Agenda Tuesday, 18th October 2022    Time: 9:30am – 1:30pm AEDT    Venue: Virtual Service system access, navigation, pathways and peer workers</vt:lpstr>
      <vt:lpstr>The Commissioning Journey</vt:lpstr>
      <vt:lpstr>Strategise Phase Recap</vt:lpstr>
      <vt:lpstr>Priority Areas for AOD Commissioning </vt:lpstr>
      <vt:lpstr>PowerPoint Presentation</vt:lpstr>
      <vt:lpstr>Needs Assessment Overview</vt:lpstr>
      <vt:lpstr>Service system access, navigation, pathways and peer workers</vt:lpstr>
      <vt:lpstr>Service system access, navigation, pathways and peer workers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AOD Policy Commissioning Workshop 1: AOD and Mental Health</dc:title>
  <dc:creator>Harbin-Owens, Scarlett (Health)</dc:creator>
  <cp:keywords>template</cp:keywords>
  <cp:lastModifiedBy>Taylor-Rodgers, Eleanor (Health)</cp:lastModifiedBy>
  <cp:revision>17</cp:revision>
  <dcterms:created xsi:type="dcterms:W3CDTF">2022-10-07T02:05:05Z</dcterms:created>
  <dcterms:modified xsi:type="dcterms:W3CDTF">2023-03-30T03:03:33Z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hecked by">
    <vt:lpwstr>32123</vt:lpwstr>
  </property>
  <property fmtid="{D5CDD505-2E9C-101B-9397-08002B2CF9AE}" pid="3" name="Objective-Id">
    <vt:lpwstr>A38834483</vt:lpwstr>
  </property>
  <property fmtid="{D5CDD505-2E9C-101B-9397-08002B2CF9AE}" pid="4" name="Objective-Title">
    <vt:lpwstr>AOD Policy Commissioning Workshop 1 V2</vt:lpwstr>
  </property>
  <property fmtid="{D5CDD505-2E9C-101B-9397-08002B2CF9AE}" pid="5" name="Objective-Comment">
    <vt:lpwstr/>
  </property>
  <property fmtid="{D5CDD505-2E9C-101B-9397-08002B2CF9AE}" pid="6" name="Objective-CreationStamp">
    <vt:filetime>2022-10-11T06:59:30Z</vt:filetime>
  </property>
  <property fmtid="{D5CDD505-2E9C-101B-9397-08002B2CF9AE}" pid="7" name="Objective-IsApproved">
    <vt:bool>false</vt:bool>
  </property>
  <property fmtid="{D5CDD505-2E9C-101B-9397-08002B2CF9AE}" pid="8" name="Objective-IsPublished">
    <vt:bool>false</vt:bool>
  </property>
  <property fmtid="{D5CDD505-2E9C-101B-9397-08002B2CF9AE}" pid="9" name="Objective-DatePublished">
    <vt:lpwstr/>
  </property>
  <property fmtid="{D5CDD505-2E9C-101B-9397-08002B2CF9AE}" pid="10" name="Objective-ModificationStamp">
    <vt:filetime>2022-10-19T04:31:56Z</vt:filetime>
  </property>
  <property fmtid="{D5CDD505-2E9C-101B-9397-08002B2CF9AE}" pid="11" name="Objective-Owner">
    <vt:lpwstr>Scarlett Harbin-Owens</vt:lpwstr>
  </property>
  <property fmtid="{D5CDD505-2E9C-101B-9397-08002B2CF9AE}" pid="12" name="Objective-Path">
    <vt:lpwstr>Whole of ACT Government:ACTHD - ACT Health:GROUP: Population Health GROUP (PH):05. Policy and Legislation:01. Alcohol, Tobacco and Other Drugs:1. Issues, Policy and Projects:Commissioning:2. Collaborative design 2022:Workshop Powerpoints:</vt:lpwstr>
  </property>
  <property fmtid="{D5CDD505-2E9C-101B-9397-08002B2CF9AE}" pid="13" name="Objective-Parent">
    <vt:lpwstr>Workshop Powerpoints</vt:lpwstr>
  </property>
  <property fmtid="{D5CDD505-2E9C-101B-9397-08002B2CF9AE}" pid="14" name="Objective-State">
    <vt:lpwstr>Being Drafted</vt:lpwstr>
  </property>
  <property fmtid="{D5CDD505-2E9C-101B-9397-08002B2CF9AE}" pid="15" name="Objective-Version">
    <vt:lpwstr>0.9</vt:lpwstr>
  </property>
  <property fmtid="{D5CDD505-2E9C-101B-9397-08002B2CF9AE}" pid="16" name="Objective-VersionNumber">
    <vt:r8>9</vt:r8>
  </property>
  <property fmtid="{D5CDD505-2E9C-101B-9397-08002B2CF9AE}" pid="17" name="Objective-VersionComment">
    <vt:lpwstr/>
  </property>
  <property fmtid="{D5CDD505-2E9C-101B-9397-08002B2CF9AE}" pid="18" name="Objective-FileNumber">
    <vt:lpwstr/>
  </property>
  <property fmtid="{D5CDD505-2E9C-101B-9397-08002B2CF9AE}" pid="19" name="Objective-Classification">
    <vt:lpwstr>[Inherited - none]</vt:lpwstr>
  </property>
  <property fmtid="{D5CDD505-2E9C-101B-9397-08002B2CF9AE}" pid="20" name="Objective-Caveats">
    <vt:lpwstr/>
  </property>
  <property fmtid="{D5CDD505-2E9C-101B-9397-08002B2CF9AE}" pid="21" name="Objective-Owner Agency">
    <vt:lpwstr>ACTHD - ACT Health Directorate</vt:lpwstr>
  </property>
  <property fmtid="{D5CDD505-2E9C-101B-9397-08002B2CF9AE}" pid="22" name="Objective-Document Type">
    <vt:lpwstr>0-Document</vt:lpwstr>
  </property>
  <property fmtid="{D5CDD505-2E9C-101B-9397-08002B2CF9AE}" pid="23" name="Objective-Language">
    <vt:lpwstr>English (en)</vt:lpwstr>
  </property>
  <property fmtid="{D5CDD505-2E9C-101B-9397-08002B2CF9AE}" pid="24" name="Objective-Jurisdiction">
    <vt:lpwstr>ACT</vt:lpwstr>
  </property>
  <property fmtid="{D5CDD505-2E9C-101B-9397-08002B2CF9AE}" pid="25" name="Objective-Customers">
    <vt:lpwstr/>
  </property>
  <property fmtid="{D5CDD505-2E9C-101B-9397-08002B2CF9AE}" pid="26" name="Objective-Places">
    <vt:lpwstr/>
  </property>
  <property fmtid="{D5CDD505-2E9C-101B-9397-08002B2CF9AE}" pid="27" name="Objective-Transaction Reference">
    <vt:lpwstr/>
  </property>
  <property fmtid="{D5CDD505-2E9C-101B-9397-08002B2CF9AE}" pid="28" name="Objective-Document Created By">
    <vt:lpwstr/>
  </property>
  <property fmtid="{D5CDD505-2E9C-101B-9397-08002B2CF9AE}" pid="29" name="Objective-Document Created On">
    <vt:lpwstr/>
  </property>
  <property fmtid="{D5CDD505-2E9C-101B-9397-08002B2CF9AE}" pid="30" name="Objective-Covers Period From">
    <vt:lpwstr/>
  </property>
  <property fmtid="{D5CDD505-2E9C-101B-9397-08002B2CF9AE}" pid="31" name="Objective-Covers Period To">
    <vt:lpwstr/>
  </property>
</Properties>
</file>