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handoutMasterIdLst>
    <p:handoutMasterId r:id="rId14"/>
  </p:handoutMasterIdLst>
  <p:sldIdLst>
    <p:sldId id="256" r:id="rId5"/>
    <p:sldId id="271" r:id="rId6"/>
    <p:sldId id="274" r:id="rId7"/>
    <p:sldId id="277" r:id="rId8"/>
    <p:sldId id="275" r:id="rId9"/>
    <p:sldId id="276" r:id="rId10"/>
    <p:sldId id="270" r:id="rId11"/>
    <p:sldId id="264" r:id="rId12"/>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C0B1FDC-BFFF-952D-3F66-081A372E31C6}" name="Amghar, Jasie (Health)" initials="AJ(" userId="S::Jasie.Amghar@act.gov.au::e1a46ef6-6b0e-43a7-80e9-a163134fcf21"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62B5E"/>
    <a:srgbClr val="592D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4660"/>
  </p:normalViewPr>
  <p:slideViewPr>
    <p:cSldViewPr>
      <p:cViewPr varScale="1">
        <p:scale>
          <a:sx n="62" d="100"/>
          <a:sy n="62" d="100"/>
        </p:scale>
        <p:origin x="1276" y="56"/>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393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972D168-E79F-4683-BBD5-1B16F1798CB0}" type="datetimeFigureOut">
              <a:rPr lang="en-AU" smtClean="0"/>
              <a:pPr/>
              <a:t>30/03/2023</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3E7A8ED-4FA0-4FFB-8138-19355E8C2C90}" type="slidenum">
              <a:rPr lang="en-AU" smtClean="0"/>
              <a:pPr/>
              <a:t>‹#›</a:t>
            </a:fld>
            <a:endParaRPr lang="en-AU"/>
          </a:p>
        </p:txBody>
      </p:sp>
    </p:spTree>
    <p:extLst>
      <p:ext uri="{BB962C8B-B14F-4D97-AF65-F5344CB8AC3E}">
        <p14:creationId xmlns:p14="http://schemas.microsoft.com/office/powerpoint/2010/main" val="36738723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3F8E1A-0DC6-47A6-873A-A375CC6A1F93}" type="datetimeFigureOut">
              <a:rPr lang="en-AU" smtClean="0"/>
              <a:t>30/03/2023</a:t>
            </a:fld>
            <a:endParaRPr lang="en-AU"/>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B36846-8D7D-4A7F-B306-71575DC96BDF}" type="slidenum">
              <a:rPr lang="en-AU" smtClean="0"/>
              <a:t>‹#›</a:t>
            </a:fld>
            <a:endParaRPr lang="en-AU"/>
          </a:p>
        </p:txBody>
      </p:sp>
    </p:spTree>
    <p:extLst>
      <p:ext uri="{BB962C8B-B14F-4D97-AF65-F5344CB8AC3E}">
        <p14:creationId xmlns:p14="http://schemas.microsoft.com/office/powerpoint/2010/main" val="3454637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67B36846-8D7D-4A7F-B306-71575DC96BDF}" type="slidenum">
              <a:rPr lang="en-AU" smtClean="0"/>
              <a:t>3</a:t>
            </a:fld>
            <a:endParaRPr lang="en-AU"/>
          </a:p>
        </p:txBody>
      </p:sp>
    </p:spTree>
    <p:extLst>
      <p:ext uri="{BB962C8B-B14F-4D97-AF65-F5344CB8AC3E}">
        <p14:creationId xmlns:p14="http://schemas.microsoft.com/office/powerpoint/2010/main" val="1821653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79504" cy="4203898"/>
          </a:xfrm>
        </p:spPr>
        <p:txBody>
          <a:bodyPr/>
          <a:lstStyle/>
          <a:p>
            <a:endParaRPr lang="en-AU" sz="120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B36846-8D7D-4A7F-B306-71575DC96BDF}"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9654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67B36846-8D7D-4A7F-B306-71575DC96BDF}" type="slidenum">
              <a:rPr lang="en-AU" smtClean="0"/>
              <a:t>7</a:t>
            </a:fld>
            <a:endParaRPr lang="en-AU"/>
          </a:p>
        </p:txBody>
      </p:sp>
    </p:spTree>
    <p:extLst>
      <p:ext uri="{BB962C8B-B14F-4D97-AF65-F5344CB8AC3E}">
        <p14:creationId xmlns:p14="http://schemas.microsoft.com/office/powerpoint/2010/main" val="9337365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Title_Colou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04528" y="2348880"/>
            <a:ext cx="8420100" cy="1362075"/>
          </a:xfrm>
        </p:spPr>
        <p:txBody>
          <a:bodyPr anchor="t"/>
          <a:lstStyle>
            <a:lvl1pPr algn="l">
              <a:defRPr sz="3200" b="1" cap="none">
                <a:solidFill>
                  <a:schemeClr val="bg1"/>
                </a:solidFill>
              </a:defRPr>
            </a:lvl1pPr>
          </a:lstStyle>
          <a:p>
            <a:r>
              <a:rPr lang="en-US" dirty="0"/>
              <a:t>Click To Edit Master Title Style</a:t>
            </a:r>
            <a:endParaRPr lang="en-AU" dirty="0"/>
          </a:p>
        </p:txBody>
      </p:sp>
      <p:sp>
        <p:nvSpPr>
          <p:cNvPr id="3" name="Text Placeholder 2"/>
          <p:cNvSpPr>
            <a:spLocks noGrp="1"/>
          </p:cNvSpPr>
          <p:nvPr>
            <p:ph type="body" idx="1" hasCustomPrompt="1"/>
          </p:nvPr>
        </p:nvSpPr>
        <p:spPr>
          <a:xfrm>
            <a:off x="704528" y="4005064"/>
            <a:ext cx="8420100" cy="1500187"/>
          </a:xfrm>
        </p:spPr>
        <p:txBody>
          <a:bodyPr anchor="b">
            <a:normAutofit/>
          </a:bodyPr>
          <a:lstStyle>
            <a:lvl1pPr marL="0" indent="0">
              <a:buNone/>
              <a:defRPr sz="18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Subtitle</a:t>
            </a:r>
          </a:p>
          <a:p>
            <a:pPr lvl="0"/>
            <a:r>
              <a:rPr lang="en-US" dirty="0"/>
              <a:t>Date</a:t>
            </a:r>
          </a:p>
        </p:txBody>
      </p:sp>
      <p:sp>
        <p:nvSpPr>
          <p:cNvPr id="5" name="Rectangle 4"/>
          <p:cNvSpPr/>
          <p:nvPr userDrawn="1"/>
        </p:nvSpPr>
        <p:spPr>
          <a:xfrm>
            <a:off x="0" y="6669360"/>
            <a:ext cx="9906000" cy="18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0513" y="476672"/>
            <a:ext cx="2736300" cy="71421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5"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cxnSp>
        <p:nvCxnSpPr>
          <p:cNvPr id="6" name="Straight Connector 5"/>
          <p:cNvCxnSpPr/>
          <p:nvPr userDrawn="1"/>
        </p:nvCxnSpPr>
        <p:spPr>
          <a:xfrm>
            <a:off x="506506" y="980728"/>
            <a:ext cx="8892988"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4394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_With Imag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60512" y="4509120"/>
            <a:ext cx="8420100" cy="1008112"/>
          </a:xfrm>
        </p:spPr>
        <p:txBody>
          <a:bodyPr anchor="t"/>
          <a:lstStyle>
            <a:lvl1pPr algn="l">
              <a:defRPr sz="3200" b="1" cap="none">
                <a:solidFill>
                  <a:schemeClr val="bg1"/>
                </a:solidFill>
              </a:defRPr>
            </a:lvl1pPr>
          </a:lstStyle>
          <a:p>
            <a:r>
              <a:rPr lang="en-US" dirty="0"/>
              <a:t>Click To Edit Master Title Style</a:t>
            </a:r>
            <a:endParaRPr lang="en-AU" dirty="0"/>
          </a:p>
        </p:txBody>
      </p:sp>
      <p:sp>
        <p:nvSpPr>
          <p:cNvPr id="3" name="Text Placeholder 2"/>
          <p:cNvSpPr>
            <a:spLocks noGrp="1"/>
          </p:cNvSpPr>
          <p:nvPr>
            <p:ph type="body" idx="1" hasCustomPrompt="1"/>
          </p:nvPr>
        </p:nvSpPr>
        <p:spPr>
          <a:xfrm>
            <a:off x="560512" y="5517232"/>
            <a:ext cx="8420100" cy="936104"/>
          </a:xfrm>
        </p:spPr>
        <p:txBody>
          <a:bodyPr anchor="b">
            <a:noAutofit/>
          </a:bodyPr>
          <a:lstStyle>
            <a:lvl1pPr marL="0" indent="0">
              <a:buNone/>
              <a:defRPr sz="18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Subtitle</a:t>
            </a:r>
          </a:p>
          <a:p>
            <a:pPr lvl="0"/>
            <a:r>
              <a:rPr lang="en-US" dirty="0"/>
              <a:t>Date</a:t>
            </a:r>
          </a:p>
        </p:txBody>
      </p:sp>
      <p:sp>
        <p:nvSpPr>
          <p:cNvPr id="8" name="Rectangle 7"/>
          <p:cNvSpPr/>
          <p:nvPr userDrawn="1"/>
        </p:nvSpPr>
        <p:spPr>
          <a:xfrm>
            <a:off x="0" y="1556792"/>
            <a:ext cx="9906000" cy="273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Picture Placeholder 9"/>
          <p:cNvSpPr>
            <a:spLocks noGrp="1"/>
          </p:cNvSpPr>
          <p:nvPr>
            <p:ph type="pic" sz="quarter" idx="10"/>
          </p:nvPr>
        </p:nvSpPr>
        <p:spPr>
          <a:xfrm>
            <a:off x="0" y="1628800"/>
            <a:ext cx="9906000" cy="2592288"/>
          </a:xfrm>
        </p:spPr>
        <p:txBody>
          <a:bodyPr anchor="ctr" anchorCtr="0"/>
          <a:lstStyle>
            <a:lvl1pPr algn="l">
              <a:defRPr/>
            </a:lvl1pPr>
          </a:lstStyle>
          <a:p>
            <a:r>
              <a:rPr lang="en-US"/>
              <a:t>Click icon to add picture</a:t>
            </a:r>
            <a:endParaRPr lang="en-AU" dirty="0"/>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0513" y="476672"/>
            <a:ext cx="2736300" cy="714210"/>
          </a:xfrm>
          <a:prstGeom prst="rect">
            <a:avLst/>
          </a:prstGeom>
        </p:spPr>
      </p:pic>
    </p:spTree>
    <p:extLst>
      <p:ext uri="{BB962C8B-B14F-4D97-AF65-F5344CB8AC3E}">
        <p14:creationId xmlns:p14="http://schemas.microsoft.com/office/powerpoint/2010/main" val="70267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_White Background_Imag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60512" y="4509120"/>
            <a:ext cx="8420100" cy="792088"/>
          </a:xfrm>
        </p:spPr>
        <p:txBody>
          <a:bodyPr anchor="t"/>
          <a:lstStyle>
            <a:lvl1pPr algn="l">
              <a:defRPr sz="3200" b="1" cap="none">
                <a:solidFill>
                  <a:schemeClr val="accent1"/>
                </a:solidFill>
              </a:defRPr>
            </a:lvl1pPr>
          </a:lstStyle>
          <a:p>
            <a:r>
              <a:rPr lang="en-US" dirty="0"/>
              <a:t>Click To Edit Master Title Style</a:t>
            </a:r>
            <a:endParaRPr lang="en-AU" dirty="0"/>
          </a:p>
        </p:txBody>
      </p:sp>
      <p:sp>
        <p:nvSpPr>
          <p:cNvPr id="3" name="Text Placeholder 2"/>
          <p:cNvSpPr>
            <a:spLocks noGrp="1"/>
          </p:cNvSpPr>
          <p:nvPr>
            <p:ph type="body" idx="1" hasCustomPrompt="1"/>
          </p:nvPr>
        </p:nvSpPr>
        <p:spPr>
          <a:xfrm>
            <a:off x="560512" y="5517232"/>
            <a:ext cx="8420100" cy="936104"/>
          </a:xfrm>
        </p:spPr>
        <p:txBody>
          <a:bodyPr anchor="b">
            <a:noAutofit/>
          </a:bodyPr>
          <a:lstStyle>
            <a:lvl1pPr marL="0" indent="0">
              <a:buNone/>
              <a:defRPr sz="1600" b="1">
                <a:solidFill>
                  <a:schemeClr val="accent3">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Subtitle</a:t>
            </a:r>
          </a:p>
          <a:p>
            <a:pPr lvl="0"/>
            <a:r>
              <a:rPr lang="en-US" dirty="0"/>
              <a:t>Date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0511" y="476672"/>
            <a:ext cx="2736305" cy="714210"/>
          </a:xfrm>
          <a:prstGeom prst="rect">
            <a:avLst/>
          </a:prstGeom>
        </p:spPr>
      </p:pic>
      <p:sp>
        <p:nvSpPr>
          <p:cNvPr id="8" name="Rectangle 7"/>
          <p:cNvSpPr/>
          <p:nvPr userDrawn="1"/>
        </p:nvSpPr>
        <p:spPr>
          <a:xfrm>
            <a:off x="0" y="1556792"/>
            <a:ext cx="9906000" cy="273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Picture Placeholder 9"/>
          <p:cNvSpPr>
            <a:spLocks noGrp="1"/>
          </p:cNvSpPr>
          <p:nvPr>
            <p:ph type="pic" sz="quarter" idx="10"/>
          </p:nvPr>
        </p:nvSpPr>
        <p:spPr>
          <a:xfrm>
            <a:off x="0" y="1628800"/>
            <a:ext cx="9906000" cy="2592288"/>
          </a:xfrm>
        </p:spPr>
        <p:txBody>
          <a:bodyPr anchor="ctr" anchorCtr="0"/>
          <a:lstStyle/>
          <a:p>
            <a:r>
              <a:rPr lang="en-US"/>
              <a:t>Click icon to add picture</a:t>
            </a:r>
            <a:endParaRPr lang="en-AU" dirty="0"/>
          </a:p>
        </p:txBody>
      </p:sp>
    </p:spTree>
    <p:extLst>
      <p:ext uri="{BB962C8B-B14F-4D97-AF65-F5344CB8AC3E}">
        <p14:creationId xmlns:p14="http://schemas.microsoft.com/office/powerpoint/2010/main" val="3887963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bg>
      <p:bgPr>
        <a:solidFill>
          <a:schemeClr val="accent2">
            <a:lumMod val="75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1065213" y="1700212"/>
            <a:ext cx="5471964" cy="3312963"/>
          </a:xfrm>
        </p:spPr>
        <p:txBody>
          <a:bodyPr>
            <a:noAutofit/>
          </a:bodyPr>
          <a:lstStyle>
            <a:lvl1pPr marL="0" indent="0">
              <a:buNone/>
              <a:defRPr sz="3200" b="1" baseline="0">
                <a:solidFill>
                  <a:schemeClr val="bg1"/>
                </a:solidFill>
                <a:latin typeface="Arial" panose="020B0604020202020204" pitchFamily="34" charset="0"/>
                <a:cs typeface="Arial" panose="020B0604020202020204" pitchFamily="34" charset="0"/>
              </a:defRPr>
            </a:lvl1pPr>
          </a:lstStyle>
          <a:p>
            <a:pPr lvl="0"/>
            <a:r>
              <a:rPr lang="en-US" dirty="0"/>
              <a:t>Click to enter section divider title</a:t>
            </a:r>
            <a:endParaRPr lang="en-AU" dirty="0"/>
          </a:p>
        </p:txBody>
      </p:sp>
      <p:sp>
        <p:nvSpPr>
          <p:cNvPr id="5" name="Slide Number Placeholder 5"/>
          <p:cNvSpPr>
            <a:spLocks noGrp="1"/>
          </p:cNvSpPr>
          <p:nvPr>
            <p:ph type="sldNum" sz="quarter" idx="4"/>
          </p:nvPr>
        </p:nvSpPr>
        <p:spPr>
          <a:xfrm>
            <a:off x="416496" y="6165304"/>
            <a:ext cx="2743200" cy="365125"/>
          </a:xfrm>
          <a:prstGeom prst="rect">
            <a:avLst/>
          </a:prstGeom>
        </p:spPr>
        <p:txBody>
          <a:bodyPr anchor="ctr" anchorCtr="0"/>
          <a:lstStyle>
            <a:lvl1pPr>
              <a:defRPr sz="1400">
                <a:solidFill>
                  <a:schemeClr val="bg1"/>
                </a:solidFill>
              </a:defRPr>
            </a:lvl1pPr>
          </a:lstStyle>
          <a:p>
            <a:fld id="{A111ABAE-1B12-4EB9-8E66-38B1E1BDD146}" type="slidenum">
              <a:rPr lang="en-AU" smtClean="0"/>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endParaRPr lang="en-AU"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5"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cxnSp>
        <p:nvCxnSpPr>
          <p:cNvPr id="6" name="Straight Connector 5"/>
          <p:cNvCxnSpPr/>
          <p:nvPr userDrawn="1"/>
        </p:nvCxnSpPr>
        <p:spPr>
          <a:xfrm>
            <a:off x="506506" y="980728"/>
            <a:ext cx="8892988"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endParaRPr lang="en-AU" dirty="0"/>
          </a:p>
        </p:txBody>
      </p:sp>
      <p:sp>
        <p:nvSpPr>
          <p:cNvPr id="3" name="Content Placeholder 2"/>
          <p:cNvSpPr>
            <a:spLocks noGrp="1"/>
          </p:cNvSpPr>
          <p:nvPr>
            <p:ph sz="half" idx="1"/>
          </p:nvPr>
        </p:nvSpPr>
        <p:spPr>
          <a:xfrm>
            <a:off x="495300" y="1196753"/>
            <a:ext cx="4375150" cy="4752529"/>
          </a:xfrm>
        </p:spPr>
        <p:txBody>
          <a:bodyPr>
            <a:normAutofit/>
          </a:bodyPr>
          <a:lstStyle>
            <a:lvl1pPr>
              <a:buFont typeface="Arial" pitchFamily="34" charset="0"/>
              <a:buChar char="•"/>
              <a:defRPr sz="2400">
                <a:solidFill>
                  <a:schemeClr val="tx1">
                    <a:lumMod val="85000"/>
                    <a:lumOff val="15000"/>
                  </a:schemeClr>
                </a:solidFill>
              </a:defRPr>
            </a:lvl1pPr>
            <a:lvl2pPr>
              <a:defRPr sz="2000">
                <a:solidFill>
                  <a:schemeClr val="tx1">
                    <a:lumMod val="85000"/>
                    <a:lumOff val="15000"/>
                  </a:schemeClr>
                </a:solidFill>
              </a:defRPr>
            </a:lvl2pPr>
            <a:lvl3pPr>
              <a:defRPr sz="1800">
                <a:solidFill>
                  <a:schemeClr val="tx1">
                    <a:lumMod val="85000"/>
                    <a:lumOff val="15000"/>
                  </a:schemeClr>
                </a:solidFill>
              </a:defRPr>
            </a:lvl3pPr>
            <a:lvl4pPr>
              <a:defRPr sz="1600">
                <a:solidFill>
                  <a:schemeClr val="tx1">
                    <a:lumMod val="85000"/>
                    <a:lumOff val="15000"/>
                  </a:schemeClr>
                </a:solidFill>
              </a:defRPr>
            </a:lvl4pPr>
            <a:lvl5pPr>
              <a:defRPr sz="1600">
                <a:solidFill>
                  <a:schemeClr val="tx1">
                    <a:lumMod val="85000"/>
                    <a:lumOff val="1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4" name="Content Placeholder 3"/>
          <p:cNvSpPr>
            <a:spLocks noGrp="1"/>
          </p:cNvSpPr>
          <p:nvPr>
            <p:ph sz="half" idx="2"/>
          </p:nvPr>
        </p:nvSpPr>
        <p:spPr>
          <a:xfrm>
            <a:off x="5035550" y="1196753"/>
            <a:ext cx="4375150" cy="4752529"/>
          </a:xfrm>
        </p:spPr>
        <p:txBody>
          <a:bodyPr>
            <a:normAutofit/>
          </a:bodyPr>
          <a:lstStyle>
            <a:lvl1pPr>
              <a:buFont typeface="Arial" pitchFamily="34" charset="0"/>
              <a:buChar char="•"/>
              <a:defRPr sz="2400">
                <a:solidFill>
                  <a:schemeClr val="tx1">
                    <a:lumMod val="85000"/>
                    <a:lumOff val="15000"/>
                  </a:schemeClr>
                </a:solidFill>
              </a:defRPr>
            </a:lvl1pPr>
            <a:lvl2pPr>
              <a:defRPr sz="2000">
                <a:solidFill>
                  <a:schemeClr val="tx1">
                    <a:lumMod val="85000"/>
                    <a:lumOff val="15000"/>
                  </a:schemeClr>
                </a:solidFill>
              </a:defRPr>
            </a:lvl2pPr>
            <a:lvl3pPr>
              <a:defRPr sz="1800">
                <a:solidFill>
                  <a:schemeClr val="tx1">
                    <a:lumMod val="85000"/>
                    <a:lumOff val="15000"/>
                  </a:schemeClr>
                </a:solidFill>
              </a:defRPr>
            </a:lvl3pPr>
            <a:lvl4pPr>
              <a:defRPr sz="1600">
                <a:solidFill>
                  <a:schemeClr val="tx1">
                    <a:lumMod val="85000"/>
                    <a:lumOff val="15000"/>
                  </a:schemeClr>
                </a:solidFill>
              </a:defRPr>
            </a:lvl4pPr>
            <a:lvl5pPr>
              <a:defRPr sz="1600">
                <a:solidFill>
                  <a:schemeClr val="tx1">
                    <a:lumMod val="85000"/>
                    <a:lumOff val="1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cxnSp>
        <p:nvCxnSpPr>
          <p:cNvPr id="5" name="Straight Connector 4"/>
          <p:cNvCxnSpPr/>
          <p:nvPr userDrawn="1"/>
        </p:nvCxnSpPr>
        <p:spPr>
          <a:xfrm>
            <a:off x="506506" y="980728"/>
            <a:ext cx="8892988" cy="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Picture_full pag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9906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AU"/>
          </a:p>
        </p:txBody>
      </p:sp>
      <p:sp>
        <p:nvSpPr>
          <p:cNvPr id="4"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add title</a:t>
            </a:r>
            <a:endParaRPr lang="en-AU" dirty="0"/>
          </a:p>
        </p:txBody>
      </p:sp>
      <p:sp>
        <p:nvSpPr>
          <p:cNvPr id="4"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cxnSp>
        <p:nvCxnSpPr>
          <p:cNvPr id="5" name="Straight Connector 4"/>
          <p:cNvCxnSpPr/>
          <p:nvPr userDrawn="1"/>
        </p:nvCxnSpPr>
        <p:spPr>
          <a:xfrm>
            <a:off x="506506" y="980728"/>
            <a:ext cx="8892988"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guide id="3" pos="308" userDrawn="1">
          <p15:clr>
            <a:srgbClr val="FBAE40"/>
          </p15:clr>
        </p15:guide>
        <p15:guide id="4" pos="5932"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941645" y="4800600"/>
            <a:ext cx="5943600" cy="566738"/>
          </a:xfrm>
        </p:spPr>
        <p:txBody>
          <a:bodyPr anchor="b"/>
          <a:lstStyle>
            <a:lvl1pPr algn="l">
              <a:defRPr sz="1400" b="0" spc="0">
                <a:solidFill>
                  <a:schemeClr val="tx1">
                    <a:lumMod val="75000"/>
                    <a:lumOff val="25000"/>
                  </a:schemeClr>
                </a:solidFill>
                <a:latin typeface="+mn-lt"/>
              </a:defRPr>
            </a:lvl1pPr>
          </a:lstStyle>
          <a:p>
            <a:r>
              <a:rPr lang="en-US" dirty="0"/>
              <a:t>CLICK TO EDIT MASTER TITLE STYLE</a:t>
            </a:r>
            <a:endParaRPr lang="en-AU" dirty="0"/>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706090"/>
          </a:xfrm>
          <a:prstGeom prst="rect">
            <a:avLst/>
          </a:prstGeom>
          <a:ln>
            <a:noFill/>
          </a:ln>
        </p:spPr>
        <p:txBody>
          <a:bodyPr vert="horz" lIns="91440" tIns="45720" rIns="91440" bIns="45720" rtlCol="0" anchor="b">
            <a:noAutofit/>
          </a:bodyPr>
          <a:lstStyle/>
          <a:p>
            <a:r>
              <a:rPr lang="en-US"/>
              <a:t>Click to edit Master title style</a:t>
            </a:r>
            <a:endParaRPr lang="en-AU" dirty="0"/>
          </a:p>
        </p:txBody>
      </p:sp>
      <p:sp>
        <p:nvSpPr>
          <p:cNvPr id="5" name="Rectangle 4"/>
          <p:cNvSpPr/>
          <p:nvPr userDrawn="1"/>
        </p:nvSpPr>
        <p:spPr>
          <a:xfrm>
            <a:off x="0" y="6021288"/>
            <a:ext cx="9906000" cy="6480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3" name="Text Placeholder 2"/>
          <p:cNvSpPr>
            <a:spLocks noGrp="1"/>
          </p:cNvSpPr>
          <p:nvPr>
            <p:ph type="body" idx="1"/>
          </p:nvPr>
        </p:nvSpPr>
        <p:spPr>
          <a:xfrm>
            <a:off x="495300" y="1196753"/>
            <a:ext cx="8915400" cy="46085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pic>
        <p:nvPicPr>
          <p:cNvPr id="8" name="Picture 7"/>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7761312" y="6121871"/>
            <a:ext cx="1687470" cy="440452"/>
          </a:xfrm>
          <a:prstGeom prst="rect">
            <a:avLst/>
          </a:prstGeom>
        </p:spPr>
      </p:pic>
      <p:sp>
        <p:nvSpPr>
          <p:cNvPr id="10" name="Slide Number Placeholder 5"/>
          <p:cNvSpPr>
            <a:spLocks noGrp="1"/>
          </p:cNvSpPr>
          <p:nvPr>
            <p:ph type="sldNum" sz="quarter" idx="4"/>
          </p:nvPr>
        </p:nvSpPr>
        <p:spPr>
          <a:xfrm>
            <a:off x="416496" y="6165304"/>
            <a:ext cx="2743200" cy="365125"/>
          </a:xfrm>
          <a:prstGeom prst="rect">
            <a:avLst/>
          </a:prstGeom>
        </p:spPr>
        <p:txBody>
          <a:bodyPr anchor="ctr" anchorCtr="0"/>
          <a:lstStyle>
            <a:lvl1pPr>
              <a:defRPr sz="1400">
                <a:solidFill>
                  <a:schemeClr val="bg1"/>
                </a:solidFill>
              </a:defRPr>
            </a:lvl1pPr>
          </a:lstStyle>
          <a:p>
            <a:fld id="{A111ABAE-1B12-4EB9-8E66-38B1E1BDD146}" type="slidenum">
              <a:rPr lang="en-AU" smtClean="0"/>
              <a:pPr/>
              <a:t>‹#›</a:t>
            </a:fld>
            <a:endParaRPr lang="en-AU" dirty="0"/>
          </a:p>
        </p:txBody>
      </p:sp>
      <p:cxnSp>
        <p:nvCxnSpPr>
          <p:cNvPr id="7" name="Straight Connector 6"/>
          <p:cNvCxnSpPr/>
          <p:nvPr userDrawn="1"/>
        </p:nvCxnSpPr>
        <p:spPr>
          <a:xfrm>
            <a:off x="506506" y="980728"/>
            <a:ext cx="8892988"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1" r:id="rId1"/>
    <p:sldLayoutId id="2147483665" r:id="rId2"/>
    <p:sldLayoutId id="2147483666" r:id="rId3"/>
    <p:sldLayoutId id="2147483662" r:id="rId4"/>
    <p:sldLayoutId id="2147483650" r:id="rId5"/>
    <p:sldLayoutId id="2147483652" r:id="rId6"/>
    <p:sldLayoutId id="2147483664" r:id="rId7"/>
    <p:sldLayoutId id="2147483654" r:id="rId8"/>
    <p:sldLayoutId id="2147483657" r:id="rId9"/>
    <p:sldLayoutId id="2147483667" r:id="rId10"/>
  </p:sldLayoutIdLst>
  <p:hf hdr="0" ftr="0" dt="0"/>
  <p:txStyles>
    <p:titleStyle>
      <a:lvl1pPr algn="l" defTabSz="914400" rtl="0" eaLnBrk="1" latinLnBrk="0" hangingPunct="1">
        <a:spcBef>
          <a:spcPct val="0"/>
        </a:spcBef>
        <a:buNone/>
        <a:defRPr sz="2400" b="1" kern="1200" spc="0">
          <a:solidFill>
            <a:schemeClr val="accent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400" kern="1200">
          <a:solidFill>
            <a:schemeClr val="accent3">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accent3">
              <a:lumMod val="7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accent3">
              <a:lumMod val="7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accent3">
              <a:lumMod val="7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accent3">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guide id="3" pos="308" userDrawn="1">
          <p15:clr>
            <a:srgbClr val="F26B43"/>
          </p15:clr>
        </p15:guide>
        <p15:guide id="4" pos="5932" userDrawn="1">
          <p15:clr>
            <a:srgbClr val="F26B43"/>
          </p15:clr>
        </p15:guide>
        <p15:guide id="5" orient="horz" pos="75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5.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8.xml"/><Relationship Id="rId5" Type="http://schemas.openxmlformats.org/officeDocument/2006/relationships/image" Target="../media/image16.png"/><Relationship Id="rId4" Type="http://schemas.openxmlformats.org/officeDocument/2006/relationships/image" Target="../media/image15.svg"/></Relationships>
</file>

<file path=ppt/slides/_rels/slide8.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856656" y="2469637"/>
            <a:ext cx="8420100" cy="1362075"/>
          </a:xfrm>
        </p:spPr>
        <p:txBody>
          <a:bodyPr/>
          <a:lstStyle/>
          <a:p>
            <a:r>
              <a:rPr lang="en-AU" dirty="0"/>
              <a:t>ACTHD ATOD Commissioning</a:t>
            </a:r>
          </a:p>
        </p:txBody>
      </p:sp>
      <p:sp>
        <p:nvSpPr>
          <p:cNvPr id="4" name="Text Placeholder 3"/>
          <p:cNvSpPr>
            <a:spLocks noGrp="1"/>
          </p:cNvSpPr>
          <p:nvPr>
            <p:ph type="body" idx="1"/>
          </p:nvPr>
        </p:nvSpPr>
        <p:spPr>
          <a:xfrm>
            <a:off x="2432720" y="4437112"/>
            <a:ext cx="5616624" cy="1500187"/>
          </a:xfrm>
        </p:spPr>
        <p:txBody>
          <a:bodyPr/>
          <a:lstStyle/>
          <a:p>
            <a:r>
              <a:rPr lang="en-AU" dirty="0"/>
              <a:t>Processes, contracts and where to from here</a:t>
            </a:r>
          </a:p>
          <a:p>
            <a:r>
              <a:rPr lang="en-AU" dirty="0"/>
              <a:t>ACT Health Directorate, AOD Policy Section</a:t>
            </a:r>
          </a:p>
          <a:p>
            <a:r>
              <a:rPr lang="en-AU" dirty="0"/>
              <a:t>31 May 2022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a:t>What we’ve done so far…</a:t>
            </a:r>
          </a:p>
        </p:txBody>
      </p:sp>
      <p:sp>
        <p:nvSpPr>
          <p:cNvPr id="10" name="Content Placeholder 9"/>
          <p:cNvSpPr>
            <a:spLocks noGrp="1"/>
          </p:cNvSpPr>
          <p:nvPr>
            <p:ph idx="1"/>
          </p:nvPr>
        </p:nvSpPr>
        <p:spPr>
          <a:xfrm>
            <a:off x="416496" y="1075343"/>
            <a:ext cx="8955326" cy="4608512"/>
          </a:xfrm>
        </p:spPr>
        <p:txBody>
          <a:bodyPr>
            <a:normAutofit/>
          </a:bodyPr>
          <a:lstStyle/>
          <a:p>
            <a:pPr marL="0" indent="0">
              <a:buNone/>
            </a:pPr>
            <a:r>
              <a:rPr lang="en-AU" sz="2300" b="1" u="sng" dirty="0">
                <a:solidFill>
                  <a:schemeClr val="tx1"/>
                </a:solidFill>
              </a:rPr>
              <a:t>Strategise Phase</a:t>
            </a:r>
          </a:p>
          <a:p>
            <a:pPr marL="800100" lvl="2" indent="0">
              <a:buNone/>
            </a:pPr>
            <a:r>
              <a:rPr lang="en-AU" sz="2200" b="1" dirty="0">
                <a:solidFill>
                  <a:schemeClr val="tx1"/>
                </a:solidFill>
              </a:rPr>
              <a:t>Workshops</a:t>
            </a:r>
            <a:r>
              <a:rPr lang="en-AU" sz="2000" b="1" dirty="0">
                <a:solidFill>
                  <a:schemeClr val="tx1"/>
                </a:solidFill>
              </a:rPr>
              <a:t>:</a:t>
            </a:r>
          </a:p>
          <a:p>
            <a:pPr lvl="3">
              <a:buFont typeface="Courier New" panose="02070309020205020404" pitchFamily="49" charset="0"/>
              <a:buChar char="o"/>
            </a:pPr>
            <a:r>
              <a:rPr lang="en-AU" sz="2000" dirty="0"/>
              <a:t>Women and Families; </a:t>
            </a:r>
          </a:p>
          <a:p>
            <a:pPr lvl="3">
              <a:buFont typeface="Courier New" panose="02070309020205020404" pitchFamily="49" charset="0"/>
              <a:buChar char="o"/>
            </a:pPr>
            <a:r>
              <a:rPr lang="en-AU" sz="2000" dirty="0"/>
              <a:t>Lived Experience and Peer Representation; </a:t>
            </a:r>
          </a:p>
          <a:p>
            <a:pPr lvl="3">
              <a:buFont typeface="Courier New" panose="02070309020205020404" pitchFamily="49" charset="0"/>
              <a:buChar char="o"/>
            </a:pPr>
            <a:r>
              <a:rPr lang="en-AU" sz="2000" dirty="0"/>
              <a:t>Mental Health; </a:t>
            </a:r>
          </a:p>
          <a:p>
            <a:pPr lvl="3">
              <a:buFont typeface="Courier New" panose="02070309020205020404" pitchFamily="49" charset="0"/>
              <a:buChar char="o"/>
            </a:pPr>
            <a:r>
              <a:rPr lang="en-AU" sz="2000" dirty="0"/>
              <a:t>AOD Specialist Services; </a:t>
            </a:r>
          </a:p>
          <a:p>
            <a:pPr lvl="3">
              <a:buFont typeface="Courier New" panose="02070309020205020404" pitchFamily="49" charset="0"/>
              <a:buChar char="o"/>
            </a:pPr>
            <a:r>
              <a:rPr lang="en-AU" sz="2000" dirty="0"/>
              <a:t>Youth; and</a:t>
            </a:r>
          </a:p>
          <a:p>
            <a:pPr lvl="3">
              <a:buFont typeface="Courier New" panose="02070309020205020404" pitchFamily="49" charset="0"/>
              <a:buChar char="o"/>
            </a:pPr>
            <a:r>
              <a:rPr lang="en-AU" sz="2000" dirty="0"/>
              <a:t>Future ATOD Policy.</a:t>
            </a:r>
          </a:p>
          <a:p>
            <a:pPr marL="1714500" lvl="4" indent="0">
              <a:buNone/>
            </a:pPr>
            <a:r>
              <a:rPr lang="en-AU" sz="2200" b="1" dirty="0"/>
              <a:t>Strategic Planning:</a:t>
            </a:r>
          </a:p>
          <a:p>
            <a:pPr lvl="5">
              <a:buFont typeface="Courier New" panose="02070309020205020404" pitchFamily="49" charset="0"/>
              <a:buChar char="o"/>
            </a:pPr>
            <a:r>
              <a:rPr lang="en-AU" sz="1900" dirty="0"/>
              <a:t>System-wide needs assessment (very early stages)</a:t>
            </a:r>
          </a:p>
          <a:p>
            <a:pPr lvl="5">
              <a:buFont typeface="Courier New" panose="02070309020205020404" pitchFamily="49" charset="0"/>
              <a:buChar char="o"/>
            </a:pPr>
            <a:r>
              <a:rPr lang="en-AU" sz="1900" dirty="0"/>
              <a:t>DSAP Review and Progress Report</a:t>
            </a:r>
          </a:p>
          <a:p>
            <a:pPr lvl="5">
              <a:buFont typeface="Courier New" panose="02070309020205020404" pitchFamily="49" charset="0"/>
              <a:buChar char="o"/>
            </a:pPr>
            <a:r>
              <a:rPr lang="en-AU" sz="1900" dirty="0"/>
              <a:t>New Drug Strategy Action Plan draft</a:t>
            </a:r>
          </a:p>
          <a:p>
            <a:pPr marL="457200" lvl="1" indent="0">
              <a:buNone/>
            </a:pPr>
            <a:endParaRPr lang="en-AU" dirty="0"/>
          </a:p>
        </p:txBody>
      </p:sp>
      <p:sp>
        <p:nvSpPr>
          <p:cNvPr id="4" name="Slide Number Placeholder 3"/>
          <p:cNvSpPr>
            <a:spLocks noGrp="1"/>
          </p:cNvSpPr>
          <p:nvPr>
            <p:ph type="sldNum" sz="quarter" idx="4"/>
          </p:nvPr>
        </p:nvSpPr>
        <p:spPr/>
        <p:txBody>
          <a:bodyPr/>
          <a:lstStyle/>
          <a:p>
            <a:fld id="{A111ABAE-1B12-4EB9-8E66-38B1E1BDD146}" type="slidenum">
              <a:rPr lang="en-AU" smtClean="0"/>
              <a:pPr/>
              <a:t>2</a:t>
            </a:fld>
            <a:endParaRPr lang="en-AU" dirty="0"/>
          </a:p>
        </p:txBody>
      </p:sp>
      <p:pic>
        <p:nvPicPr>
          <p:cNvPr id="6" name="Graphic 5" descr="Thought with solid fill">
            <a:extLst>
              <a:ext uri="{FF2B5EF4-FFF2-40B4-BE49-F238E27FC236}">
                <a16:creationId xmlns:a16="http://schemas.microsoft.com/office/drawing/2014/main" id="{7D71EC79-23DA-442B-9C06-3C3504555F2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6607" y="4520932"/>
            <a:ext cx="914400" cy="914400"/>
          </a:xfrm>
          <a:prstGeom prst="rect">
            <a:avLst/>
          </a:prstGeom>
        </p:spPr>
      </p:pic>
      <p:pic>
        <p:nvPicPr>
          <p:cNvPr id="14" name="Graphic 13" descr="Thought with solid fill">
            <a:extLst>
              <a:ext uri="{FF2B5EF4-FFF2-40B4-BE49-F238E27FC236}">
                <a16:creationId xmlns:a16="http://schemas.microsoft.com/office/drawing/2014/main" id="{73159D3E-20D7-40A6-A7BF-720956B7B5A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96616" y="4520932"/>
            <a:ext cx="914400" cy="914400"/>
          </a:xfrm>
          <a:prstGeom prst="rect">
            <a:avLst/>
          </a:prstGeom>
        </p:spPr>
      </p:pic>
      <p:pic>
        <p:nvPicPr>
          <p:cNvPr id="16" name="Graphic 15" descr="Group brainstorm outline">
            <a:extLst>
              <a:ext uri="{FF2B5EF4-FFF2-40B4-BE49-F238E27FC236}">
                <a16:creationId xmlns:a16="http://schemas.microsoft.com/office/drawing/2014/main" id="{DE578216-D9A6-4E7B-9476-DDE0196C6BF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00472" y="1916832"/>
            <a:ext cx="1180980" cy="1180980"/>
          </a:xfrm>
          <a:prstGeom prst="rect">
            <a:avLst/>
          </a:prstGeom>
        </p:spPr>
      </p:pic>
    </p:spTree>
    <p:extLst>
      <p:ext uri="{BB962C8B-B14F-4D97-AF65-F5344CB8AC3E}">
        <p14:creationId xmlns:p14="http://schemas.microsoft.com/office/powerpoint/2010/main" val="1474164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DF61E-F0BF-4D7B-9E56-91786059CD50}"/>
              </a:ext>
            </a:extLst>
          </p:cNvPr>
          <p:cNvSpPr>
            <a:spLocks noGrp="1"/>
          </p:cNvSpPr>
          <p:nvPr>
            <p:ph type="title"/>
          </p:nvPr>
        </p:nvSpPr>
        <p:spPr/>
        <p:txBody>
          <a:bodyPr/>
          <a:lstStyle/>
          <a:p>
            <a:r>
              <a:rPr lang="en-AU" dirty="0"/>
              <a:t>AOD Sector Contracts: Extensions and Variations</a:t>
            </a:r>
          </a:p>
        </p:txBody>
      </p:sp>
      <p:sp>
        <p:nvSpPr>
          <p:cNvPr id="3" name="Content Placeholder 2">
            <a:extLst>
              <a:ext uri="{FF2B5EF4-FFF2-40B4-BE49-F238E27FC236}">
                <a16:creationId xmlns:a16="http://schemas.microsoft.com/office/drawing/2014/main" id="{7082BD06-7DAF-4CE6-8BB9-539877CB71E8}"/>
              </a:ext>
            </a:extLst>
          </p:cNvPr>
          <p:cNvSpPr>
            <a:spLocks noGrp="1"/>
          </p:cNvSpPr>
          <p:nvPr>
            <p:ph sz="half" idx="1"/>
          </p:nvPr>
        </p:nvSpPr>
        <p:spPr>
          <a:xfrm>
            <a:off x="495300" y="1038747"/>
            <a:ext cx="9282236" cy="5544615"/>
          </a:xfrm>
        </p:spPr>
        <p:txBody>
          <a:bodyPr>
            <a:normAutofit/>
          </a:bodyPr>
          <a:lstStyle/>
          <a:p>
            <a:pPr marL="342900" lvl="0" indent="-342900">
              <a:spcBef>
                <a:spcPts val="0"/>
              </a:spcBef>
              <a:buFont typeface="Symbol" panose="05050102010706020507" pitchFamily="18" charset="2"/>
              <a:buChar char=""/>
            </a:pPr>
            <a:r>
              <a:rPr lang="en-AU" sz="1200" b="1" dirty="0">
                <a:effectLst/>
                <a:latin typeface="Calibri" panose="020F0502020204030204" pitchFamily="34" charset="0"/>
                <a:ea typeface="Times New Roman" panose="02020603050405020304" pitchFamily="18" charset="0"/>
              </a:rPr>
              <a:t>All community partners have been provided with a copy of their respective draft Letter of Variation for review.</a:t>
            </a:r>
          </a:p>
          <a:p>
            <a:pPr marL="0" lvl="0" indent="0">
              <a:spcBef>
                <a:spcPts val="0"/>
              </a:spcBef>
              <a:buNone/>
            </a:pPr>
            <a:endParaRPr lang="en-AU" sz="1200" b="1" dirty="0">
              <a:effectLst/>
              <a:latin typeface="Calibri" panose="020F0502020204030204" pitchFamily="34" charset="0"/>
              <a:ea typeface="Times New Roman" panose="02020603050405020304" pitchFamily="18" charset="0"/>
            </a:endParaRPr>
          </a:p>
          <a:p>
            <a:pPr marL="342900" lvl="0" indent="-342900">
              <a:spcBef>
                <a:spcPts val="0"/>
              </a:spcBef>
              <a:buFont typeface="Symbol" panose="05050102010706020507" pitchFamily="18" charset="2"/>
              <a:buChar char=""/>
            </a:pPr>
            <a:r>
              <a:rPr lang="en-AU" sz="1200" dirty="0">
                <a:effectLst/>
                <a:latin typeface="Calibri" panose="020F0502020204030204" pitchFamily="34" charset="0"/>
                <a:ea typeface="Times New Roman" panose="02020603050405020304" pitchFamily="18" charset="0"/>
              </a:rPr>
              <a:t>The variations offer an </a:t>
            </a:r>
            <a:r>
              <a:rPr lang="en-AU" sz="1200" dirty="0">
                <a:solidFill>
                  <a:schemeClr val="tx1"/>
                </a:solidFill>
                <a:effectLst/>
                <a:latin typeface="Calibri" panose="020F0502020204030204" pitchFamily="34" charset="0"/>
                <a:ea typeface="Times New Roman" panose="02020603050405020304" pitchFamily="18" charset="0"/>
              </a:rPr>
              <a:t>18 month extension to </a:t>
            </a:r>
            <a:r>
              <a:rPr lang="en-AU" sz="1200" dirty="0">
                <a:effectLst/>
                <a:latin typeface="Calibri" panose="020F0502020204030204" pitchFamily="34" charset="0"/>
                <a:ea typeface="Times New Roman" panose="02020603050405020304" pitchFamily="18" charset="0"/>
              </a:rPr>
              <a:t>existing Service Funding Agreements (SFA) – covering the period up to 31 December 2023</a:t>
            </a:r>
          </a:p>
          <a:p>
            <a:pPr marL="342900" lvl="0" indent="-342900">
              <a:spcBef>
                <a:spcPts val="0"/>
              </a:spcBef>
              <a:buFont typeface="Symbol" panose="05050102010706020507" pitchFamily="18" charset="2"/>
              <a:buChar char=""/>
            </a:pPr>
            <a:r>
              <a:rPr lang="en-AU" sz="1200" dirty="0">
                <a:effectLst/>
                <a:latin typeface="Calibri" panose="020F0502020204030204" pitchFamily="34" charset="0"/>
                <a:ea typeface="Times New Roman" panose="02020603050405020304" pitchFamily="18" charset="0"/>
              </a:rPr>
              <a:t>A list has been provided to highlight the </a:t>
            </a:r>
            <a:r>
              <a:rPr lang="en-AU" sz="1200" dirty="0">
                <a:solidFill>
                  <a:schemeClr val="tx1"/>
                </a:solidFill>
                <a:effectLst/>
                <a:latin typeface="Calibri" panose="020F0502020204030204" pitchFamily="34" charset="0"/>
                <a:ea typeface="Times New Roman" panose="02020603050405020304" pitchFamily="18" charset="0"/>
              </a:rPr>
              <a:t>overall proposed language updates, changes, and new inclusions across the sector SFAs, where relevant.</a:t>
            </a:r>
          </a:p>
          <a:p>
            <a:pPr marL="342900" lvl="0" indent="-342900">
              <a:spcBef>
                <a:spcPts val="0"/>
              </a:spcBef>
              <a:buFont typeface="Symbol" panose="05050102010706020507" pitchFamily="18" charset="2"/>
              <a:buChar char=""/>
            </a:pPr>
            <a:r>
              <a:rPr lang="en-AU" sz="1200" dirty="0">
                <a:solidFill>
                  <a:schemeClr val="tx1"/>
                </a:solidFill>
                <a:effectLst/>
                <a:latin typeface="Calibri" panose="020F0502020204030204" pitchFamily="34" charset="0"/>
                <a:ea typeface="Times New Roman" panose="02020603050405020304" pitchFamily="18" charset="0"/>
              </a:rPr>
              <a:t>A change to annual performance reporting has been proposed, including end of agreement performance and financial reports or acquittals.</a:t>
            </a:r>
          </a:p>
          <a:p>
            <a:pPr marL="742950" lvl="1" indent="-285750">
              <a:spcBef>
                <a:spcPts val="0"/>
              </a:spcBef>
              <a:buFont typeface="Courier New" panose="02070309020205020404" pitchFamily="49" charset="0"/>
              <a:buChar char="o"/>
            </a:pPr>
            <a:r>
              <a:rPr lang="en-AU" sz="1100" dirty="0">
                <a:solidFill>
                  <a:schemeClr val="tx1"/>
                </a:solidFill>
                <a:effectLst/>
                <a:latin typeface="Calibri" panose="020F0502020204030204" pitchFamily="34" charset="0"/>
                <a:ea typeface="Times New Roman" panose="02020603050405020304" pitchFamily="18" charset="0"/>
              </a:rPr>
              <a:t>Performance reporting is inclusive of the </a:t>
            </a:r>
            <a:r>
              <a:rPr lang="en-AU" sz="1100" dirty="0">
                <a:effectLst/>
                <a:latin typeface="Calibri" panose="020F0502020204030204" pitchFamily="34" charset="0"/>
                <a:ea typeface="Times New Roman" panose="02020603050405020304" pitchFamily="18" charset="0"/>
              </a:rPr>
              <a:t>Minimum Data Set Collection, Needle and Syringe Program Collection and other related reporting via the usual Attachment A template.</a:t>
            </a:r>
            <a:endParaRPr lang="en-AU" sz="1050" dirty="0">
              <a:effectLst/>
              <a:latin typeface="Calibri" panose="020F0502020204030204" pitchFamily="34" charset="0"/>
              <a:ea typeface="Times New Roman" panose="02020603050405020304" pitchFamily="18" charset="0"/>
            </a:endParaRPr>
          </a:p>
          <a:p>
            <a:pPr marL="342900" lvl="0" indent="-342900">
              <a:spcBef>
                <a:spcPts val="0"/>
              </a:spcBef>
              <a:buFont typeface="Symbol" panose="05050102010706020507" pitchFamily="18" charset="2"/>
              <a:buChar char=""/>
            </a:pPr>
            <a:r>
              <a:rPr lang="en-AU" sz="1200" dirty="0">
                <a:effectLst/>
                <a:latin typeface="Calibri" panose="020F0502020204030204" pitchFamily="34" charset="0"/>
                <a:ea typeface="Times New Roman" panose="02020603050405020304" pitchFamily="18" charset="0"/>
              </a:rPr>
              <a:t>The identified funding amount is inclusive of Equal Remuneration Order funds, where relevant, but it does not </a:t>
            </a:r>
            <a:r>
              <a:rPr lang="en-AU" sz="1200" dirty="0">
                <a:solidFill>
                  <a:schemeClr val="tx1"/>
                </a:solidFill>
                <a:effectLst/>
                <a:latin typeface="Calibri" panose="020F0502020204030204" pitchFamily="34" charset="0"/>
                <a:ea typeface="Times New Roman" panose="02020603050405020304" pitchFamily="18" charset="0"/>
              </a:rPr>
              <a:t>include 2022-23 indexation,</a:t>
            </a:r>
            <a:r>
              <a:rPr lang="en-AU" sz="1200" dirty="0">
                <a:effectLst/>
                <a:latin typeface="Calibri" panose="020F0502020204030204" pitchFamily="34" charset="0"/>
                <a:ea typeface="Times New Roman" panose="02020603050405020304" pitchFamily="18" charset="0"/>
              </a:rPr>
              <a:t> which will be applied once the rate is known.</a:t>
            </a:r>
          </a:p>
          <a:p>
            <a:pPr marL="342900" lvl="0" indent="-342900">
              <a:spcBef>
                <a:spcPts val="0"/>
              </a:spcBef>
              <a:buFont typeface="Symbol" panose="05050102010706020507" pitchFamily="18" charset="2"/>
              <a:buChar char=""/>
            </a:pPr>
            <a:r>
              <a:rPr lang="en-AU" sz="1200" dirty="0">
                <a:effectLst/>
                <a:latin typeface="Calibri" panose="020F0502020204030204" pitchFamily="34" charset="0"/>
                <a:ea typeface="Times New Roman" panose="02020603050405020304" pitchFamily="18" charset="0"/>
              </a:rPr>
              <a:t>Changes have been proposed for some of the items included in the Performance Expectations section. </a:t>
            </a:r>
          </a:p>
          <a:p>
            <a:pPr lvl="1">
              <a:spcBef>
                <a:spcPts val="0"/>
              </a:spcBef>
              <a:buFont typeface="Courier New" panose="02070309020205020404" pitchFamily="49" charset="0"/>
              <a:buChar char="o"/>
            </a:pPr>
            <a:r>
              <a:rPr lang="en-AU" sz="1050" dirty="0">
                <a:latin typeface="Calibri" panose="020F0502020204030204" pitchFamily="34" charset="0"/>
              </a:rPr>
              <a:t>Ensure all new clinical policies and program materials are peer reviewed by an external person with specialist expertise in drug treatment</a:t>
            </a:r>
          </a:p>
          <a:p>
            <a:pPr marL="742950" lvl="1" indent="-285750">
              <a:spcBef>
                <a:spcPts val="0"/>
              </a:spcBef>
              <a:buFont typeface="Courier New" panose="02070309020205020404" pitchFamily="49" charset="0"/>
              <a:buChar char="o"/>
            </a:pPr>
            <a:r>
              <a:rPr lang="en-AU" sz="1050" dirty="0">
                <a:effectLst/>
                <a:latin typeface="Calibri" panose="020F0502020204030204" pitchFamily="34" charset="0"/>
                <a:ea typeface="Times New Roman" panose="02020603050405020304" pitchFamily="18" charset="0"/>
              </a:rPr>
              <a:t>Participate </a:t>
            </a:r>
            <a:r>
              <a:rPr lang="en-AU" sz="1050" dirty="0">
                <a:solidFill>
                  <a:schemeClr val="tx1"/>
                </a:solidFill>
                <a:effectLst/>
                <a:latin typeface="Calibri" panose="020F0502020204030204" pitchFamily="34" charset="0"/>
                <a:ea typeface="Times New Roman" panose="02020603050405020304" pitchFamily="18" charset="0"/>
              </a:rPr>
              <a:t>in</a:t>
            </a:r>
            <a:r>
              <a:rPr lang="en-AU" sz="1050" dirty="0">
                <a:solidFill>
                  <a:srgbClr val="FF0000"/>
                </a:solidFill>
                <a:effectLst/>
                <a:latin typeface="Calibri" panose="020F0502020204030204" pitchFamily="34" charset="0"/>
                <a:ea typeface="Times New Roman" panose="02020603050405020304" pitchFamily="18" charset="0"/>
              </a:rPr>
              <a:t> </a:t>
            </a:r>
            <a:r>
              <a:rPr lang="en-AU" sz="1050" dirty="0">
                <a:solidFill>
                  <a:schemeClr val="tx1"/>
                </a:solidFill>
                <a:effectLst/>
                <a:latin typeface="Calibri" panose="020F0502020204030204" pitchFamily="34" charset="0"/>
                <a:ea typeface="Times New Roman" panose="02020603050405020304" pitchFamily="18" charset="0"/>
              </a:rPr>
              <a:t>each occasion of the ACT Alcohol and Other Drug Sector Workforce and Remuneration Profile and the SUSOS</a:t>
            </a:r>
          </a:p>
          <a:p>
            <a:pPr marL="742950" lvl="1" indent="-285750">
              <a:spcBef>
                <a:spcPts val="0"/>
              </a:spcBef>
              <a:buFont typeface="Courier New" panose="02070309020205020404" pitchFamily="49" charset="0"/>
              <a:buChar char="o"/>
            </a:pPr>
            <a:r>
              <a:rPr lang="en-AU" sz="1050" dirty="0">
                <a:solidFill>
                  <a:schemeClr val="tx1"/>
                </a:solidFill>
                <a:effectLst/>
                <a:latin typeface="Calibri" panose="020F0502020204030204" pitchFamily="34" charset="0"/>
                <a:ea typeface="Times New Roman" panose="02020603050405020304" pitchFamily="18" charset="0"/>
              </a:rPr>
              <a:t>Participate in the Workers Group, the Executive Group and when relevant the AOD Contingency Working Group</a:t>
            </a:r>
          </a:p>
          <a:p>
            <a:pPr marL="457200" lvl="1" indent="0">
              <a:spcBef>
                <a:spcPts val="0"/>
              </a:spcBef>
              <a:buNone/>
            </a:pPr>
            <a:endParaRPr lang="en-AU" sz="1050" dirty="0">
              <a:solidFill>
                <a:schemeClr val="tx1"/>
              </a:solidFill>
              <a:effectLst/>
              <a:latin typeface="Calibri" panose="020F0502020204030204" pitchFamily="34" charset="0"/>
              <a:ea typeface="Times New Roman" panose="02020603050405020304" pitchFamily="18" charset="0"/>
            </a:endParaRPr>
          </a:p>
          <a:p>
            <a:pPr marL="342900" lvl="0" indent="-342900">
              <a:spcBef>
                <a:spcPts val="0"/>
              </a:spcBef>
              <a:buFont typeface="Symbol" panose="05050102010706020507" pitchFamily="18" charset="2"/>
              <a:buChar char=""/>
            </a:pPr>
            <a:r>
              <a:rPr lang="en-AU" sz="1200" dirty="0">
                <a:solidFill>
                  <a:schemeClr val="tx1"/>
                </a:solidFill>
                <a:effectLst/>
                <a:latin typeface="Calibri" panose="020F0502020204030204" pitchFamily="34" charset="0"/>
                <a:ea typeface="Times New Roman" panose="02020603050405020304" pitchFamily="18" charset="0"/>
              </a:rPr>
              <a:t>Two items </a:t>
            </a:r>
            <a:r>
              <a:rPr lang="en-AU" sz="1200" dirty="0">
                <a:effectLst/>
                <a:latin typeface="Calibri" panose="020F0502020204030204" pitchFamily="34" charset="0"/>
                <a:ea typeface="Times New Roman" panose="02020603050405020304" pitchFamily="18" charset="0"/>
              </a:rPr>
              <a:t>have </a:t>
            </a:r>
            <a:r>
              <a:rPr lang="en-AU" sz="1200" dirty="0">
                <a:solidFill>
                  <a:schemeClr val="tx1"/>
                </a:solidFill>
                <a:effectLst/>
                <a:latin typeface="Calibri" panose="020F0502020204030204" pitchFamily="34" charset="0"/>
                <a:ea typeface="Times New Roman" panose="02020603050405020304" pitchFamily="18" charset="0"/>
              </a:rPr>
              <a:t>been deleted from the Performance Expectation section. They include:</a:t>
            </a:r>
          </a:p>
          <a:p>
            <a:pPr marL="742950" lvl="1" indent="-285750">
              <a:spcBef>
                <a:spcPts val="0"/>
              </a:spcBef>
              <a:buFont typeface="Courier New" panose="02070309020205020404" pitchFamily="49" charset="0"/>
              <a:buChar char="o"/>
            </a:pPr>
            <a:r>
              <a:rPr lang="en-AU" sz="1100" dirty="0">
                <a:solidFill>
                  <a:schemeClr val="tx1"/>
                </a:solidFill>
                <a:effectLst/>
                <a:latin typeface="Calibri" panose="020F0502020204030204" pitchFamily="34" charset="0"/>
                <a:ea typeface="Times New Roman" panose="02020603050405020304" pitchFamily="18" charset="0"/>
              </a:rPr>
              <a:t>Drug treatment services will not provide information and education directly to school students (P-10)</a:t>
            </a:r>
          </a:p>
          <a:p>
            <a:pPr marL="742950" lvl="1" indent="-285750">
              <a:spcBef>
                <a:spcPts val="0"/>
              </a:spcBef>
              <a:buFont typeface="Courier New" panose="02070309020205020404" pitchFamily="49" charset="0"/>
              <a:buChar char="o"/>
            </a:pPr>
            <a:r>
              <a:rPr lang="en-AU" sz="1100" dirty="0">
                <a:solidFill>
                  <a:schemeClr val="tx1"/>
                </a:solidFill>
                <a:effectLst/>
                <a:latin typeface="Calibri" panose="020F0502020204030204" pitchFamily="34" charset="0"/>
                <a:ea typeface="Times New Roman" panose="02020603050405020304" pitchFamily="18" charset="0"/>
              </a:rPr>
              <a:t>Undertake an external evaluation of one or more program elements over the life of the contract. This requirement will be reviewed for future contracts.</a:t>
            </a:r>
          </a:p>
          <a:p>
            <a:pPr marL="342900" lvl="0" indent="-342900">
              <a:spcBef>
                <a:spcPts val="0"/>
              </a:spcBef>
              <a:buFont typeface="Symbol" panose="05050102010706020507" pitchFamily="18" charset="2"/>
              <a:buChar char=""/>
            </a:pPr>
            <a:r>
              <a:rPr lang="en-AU" sz="1200" dirty="0">
                <a:solidFill>
                  <a:schemeClr val="tx1"/>
                </a:solidFill>
                <a:effectLst/>
                <a:latin typeface="Calibri" panose="020F0502020204030204" pitchFamily="34" charset="0"/>
                <a:ea typeface="Times New Roman" panose="02020603050405020304" pitchFamily="18" charset="0"/>
              </a:rPr>
              <a:t>Proposed</a:t>
            </a:r>
            <a:r>
              <a:rPr lang="en-AU" sz="1200" dirty="0">
                <a:effectLst/>
                <a:latin typeface="Calibri" panose="020F0502020204030204" pitchFamily="34" charset="0"/>
                <a:ea typeface="Times New Roman" panose="02020603050405020304" pitchFamily="18" charset="0"/>
              </a:rPr>
              <a:t> </a:t>
            </a:r>
            <a:r>
              <a:rPr lang="en-AU" sz="1200" dirty="0">
                <a:solidFill>
                  <a:schemeClr val="tx1"/>
                </a:solidFill>
                <a:effectLst/>
                <a:latin typeface="Calibri" panose="020F0502020204030204" pitchFamily="34" charset="0"/>
                <a:ea typeface="Times New Roman" panose="02020603050405020304" pitchFamily="18" charset="0"/>
              </a:rPr>
              <a:t>update to the Reporting of Service Incidents:</a:t>
            </a:r>
          </a:p>
          <a:p>
            <a:pPr marL="742950" lvl="1" indent="-285750">
              <a:spcBef>
                <a:spcPts val="0"/>
              </a:spcBef>
              <a:buFont typeface="Courier New" panose="02070309020205020404" pitchFamily="49" charset="0"/>
              <a:buChar char="o"/>
            </a:pPr>
            <a:r>
              <a:rPr lang="en-AU" sz="1100" dirty="0">
                <a:solidFill>
                  <a:schemeClr val="tx1"/>
                </a:solidFill>
                <a:effectLst/>
                <a:latin typeface="Calibri" panose="020F0502020204030204" pitchFamily="34" charset="0"/>
                <a:ea typeface="Times New Roman" panose="02020603050405020304" pitchFamily="18" charset="0"/>
              </a:rPr>
              <a:t>Organisation must notify and fully disclose to the Territory in writing any significant incident on premises in which a Service User has caused harm to him/herself, another Service User.</a:t>
            </a:r>
            <a:endParaRPr lang="en-AU" sz="1050" dirty="0">
              <a:solidFill>
                <a:schemeClr val="tx1"/>
              </a:solidFill>
              <a:effectLst/>
              <a:latin typeface="Calibri" panose="020F0502020204030204" pitchFamily="34" charset="0"/>
              <a:ea typeface="Times New Roman" panose="02020603050405020304" pitchFamily="18" charset="0"/>
            </a:endParaRPr>
          </a:p>
          <a:p>
            <a:pPr marL="342900" lvl="0" indent="-342900">
              <a:spcBef>
                <a:spcPts val="0"/>
              </a:spcBef>
              <a:buFont typeface="Symbol" panose="05050102010706020507" pitchFamily="18" charset="2"/>
              <a:buChar char=""/>
            </a:pPr>
            <a:r>
              <a:rPr lang="en-AU" sz="1200" dirty="0">
                <a:effectLst/>
                <a:latin typeface="Calibri" panose="020F0502020204030204" pitchFamily="34" charset="0"/>
                <a:ea typeface="Times New Roman" panose="02020603050405020304" pitchFamily="18" charset="0"/>
              </a:rPr>
              <a:t>A new </a:t>
            </a:r>
            <a:r>
              <a:rPr lang="en-AU" sz="1200" dirty="0">
                <a:solidFill>
                  <a:schemeClr val="tx1"/>
                </a:solidFill>
                <a:effectLst/>
                <a:latin typeface="Calibri" panose="020F0502020204030204" pitchFamily="34" charset="0"/>
                <a:ea typeface="Times New Roman" panose="02020603050405020304" pitchFamily="18" charset="0"/>
              </a:rPr>
              <a:t>Commissioning Partnership Approach clause has been added. The aim of this clause is to encourage parties to meet regularly to discuss commissioning activities, to raise any issues, and work together to develop solutions. </a:t>
            </a:r>
          </a:p>
          <a:p>
            <a:pPr marL="342900" lvl="0" indent="-342900">
              <a:spcBef>
                <a:spcPts val="0"/>
              </a:spcBef>
              <a:buFont typeface="Symbol" panose="05050102010706020507" pitchFamily="18" charset="2"/>
              <a:buChar char=""/>
            </a:pPr>
            <a:r>
              <a:rPr lang="en-AU" sz="1200" dirty="0">
                <a:solidFill>
                  <a:schemeClr val="tx1"/>
                </a:solidFill>
                <a:effectLst/>
                <a:latin typeface="Calibri" panose="020F0502020204030204" pitchFamily="34" charset="0"/>
                <a:ea typeface="Times New Roman" panose="02020603050405020304" pitchFamily="18" charset="0"/>
              </a:rPr>
              <a:t>A transition out date for the Agreement has been added:</a:t>
            </a:r>
          </a:p>
          <a:p>
            <a:pPr marL="742950" lvl="1" indent="-285750">
              <a:spcBef>
                <a:spcPts val="0"/>
              </a:spcBef>
              <a:buFont typeface="Courier New" panose="02070309020205020404" pitchFamily="49" charset="0"/>
              <a:buChar char="o"/>
            </a:pPr>
            <a:r>
              <a:rPr lang="en-AU" sz="1100" dirty="0">
                <a:solidFill>
                  <a:schemeClr val="tx1"/>
                </a:solidFill>
                <a:effectLst/>
                <a:latin typeface="Calibri" panose="020F0502020204030204" pitchFamily="34" charset="0"/>
                <a:ea typeface="Times New Roman" panose="02020603050405020304" pitchFamily="18" charset="0"/>
              </a:rPr>
              <a:t>a date four (4) months from the end of the Term; or if this Agreement is earlier terminated and the Organisation is notified that this Item will apply, the date as specified in the notice of termination.</a:t>
            </a:r>
          </a:p>
          <a:p>
            <a:pPr>
              <a:spcBef>
                <a:spcPts val="0"/>
              </a:spcBef>
            </a:pPr>
            <a:endParaRPr lang="en-AU" sz="3600" dirty="0"/>
          </a:p>
        </p:txBody>
      </p:sp>
      <p:sp>
        <p:nvSpPr>
          <p:cNvPr id="5" name="Slide Number Placeholder 4">
            <a:extLst>
              <a:ext uri="{FF2B5EF4-FFF2-40B4-BE49-F238E27FC236}">
                <a16:creationId xmlns:a16="http://schemas.microsoft.com/office/drawing/2014/main" id="{C110E5A8-24C4-480D-A21E-37D9102F5B8C}"/>
              </a:ext>
            </a:extLst>
          </p:cNvPr>
          <p:cNvSpPr>
            <a:spLocks noGrp="1"/>
          </p:cNvSpPr>
          <p:nvPr>
            <p:ph type="sldNum" sz="quarter" idx="4"/>
          </p:nvPr>
        </p:nvSpPr>
        <p:spPr/>
        <p:txBody>
          <a:bodyPr/>
          <a:lstStyle/>
          <a:p>
            <a:fld id="{A111ABAE-1B12-4EB9-8E66-38B1E1BDD146}" type="slidenum">
              <a:rPr lang="en-AU" smtClean="0"/>
              <a:pPr/>
              <a:t>3</a:t>
            </a:fld>
            <a:endParaRPr lang="en-AU" dirty="0"/>
          </a:p>
        </p:txBody>
      </p:sp>
    </p:spTree>
    <p:extLst>
      <p:ext uri="{BB962C8B-B14F-4D97-AF65-F5344CB8AC3E}">
        <p14:creationId xmlns:p14="http://schemas.microsoft.com/office/powerpoint/2010/main" val="1174172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a:xfrm>
            <a:off x="495300" y="274638"/>
            <a:ext cx="8915400" cy="706090"/>
          </a:xfrm>
        </p:spPr>
        <p:txBody>
          <a:bodyPr/>
          <a:lstStyle/>
          <a:p>
            <a:r>
              <a:rPr lang="en-AU" dirty="0"/>
              <a:t>The Commissioning Cycle</a:t>
            </a:r>
          </a:p>
        </p:txBody>
      </p:sp>
      <p:pic>
        <p:nvPicPr>
          <p:cNvPr id="3" name="Content Placeholder 2" descr="Diagram&#10;&#10;Description automatically generated">
            <a:extLst>
              <a:ext uri="{FF2B5EF4-FFF2-40B4-BE49-F238E27FC236}">
                <a16:creationId xmlns:a16="http://schemas.microsoft.com/office/drawing/2014/main" id="{802D8C28-800E-48A7-9857-731FE4364321}"/>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49558" y="1268760"/>
            <a:ext cx="4496144" cy="4521178"/>
          </a:xfrm>
        </p:spPr>
      </p:pic>
      <p:pic>
        <p:nvPicPr>
          <p:cNvPr id="6" name="Picture 5" descr="A picture containing text, clipart&#10;&#10;Description automatically generated">
            <a:extLst>
              <a:ext uri="{FF2B5EF4-FFF2-40B4-BE49-F238E27FC236}">
                <a16:creationId xmlns:a16="http://schemas.microsoft.com/office/drawing/2014/main" id="{8EC1CA79-C146-440A-8BB2-2169B5BBABC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49144" y="6029992"/>
            <a:ext cx="1270755" cy="573655"/>
          </a:xfrm>
          <a:prstGeom prst="rect">
            <a:avLst/>
          </a:prstGeom>
        </p:spPr>
      </p:pic>
      <p:sp>
        <p:nvSpPr>
          <p:cNvPr id="7" name="TextBox 6">
            <a:extLst>
              <a:ext uri="{FF2B5EF4-FFF2-40B4-BE49-F238E27FC236}">
                <a16:creationId xmlns:a16="http://schemas.microsoft.com/office/drawing/2014/main" id="{5A33792D-F6C4-4138-A88B-C9A8CE928524}"/>
              </a:ext>
            </a:extLst>
          </p:cNvPr>
          <p:cNvSpPr txBox="1"/>
          <p:nvPr/>
        </p:nvSpPr>
        <p:spPr>
          <a:xfrm>
            <a:off x="5396002" y="1484784"/>
            <a:ext cx="3960440" cy="3785652"/>
          </a:xfrm>
          <a:prstGeom prst="rect">
            <a:avLst/>
          </a:prstGeom>
          <a:noFill/>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2000" b="0" i="0" u="none" strike="noStrike" kern="1200" cap="none" spc="0" normalizeH="0" baseline="0" noProof="0" dirty="0">
                <a:ln>
                  <a:noFill/>
                </a:ln>
                <a:solidFill>
                  <a:srgbClr val="323232"/>
                </a:solidFill>
                <a:effectLst/>
                <a:uLnTx/>
                <a:uFillTx/>
                <a:latin typeface="Calibri"/>
                <a:ea typeface="+mn-ea"/>
                <a:cs typeface="+mn-cs"/>
              </a:rPr>
              <a:t>The stages of commissioning are presented as four quadrants in a cycle encompassed by evaluation across the full cycle.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AU" sz="2000" b="0" i="0" u="none" strike="noStrike" kern="1200" cap="none" spc="0" normalizeH="0" baseline="0" noProof="0" dirty="0">
              <a:ln>
                <a:noFill/>
              </a:ln>
              <a:solidFill>
                <a:srgbClr val="323232"/>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2000" b="0" i="0" u="none" strike="noStrike" kern="1200" cap="none" spc="0" normalizeH="0" baseline="0" noProof="0" dirty="0">
              <a:ln>
                <a:noFill/>
              </a:ln>
              <a:solidFill>
                <a:srgbClr val="323232"/>
              </a:solidFill>
              <a:effectLst/>
              <a:uLnTx/>
              <a:uFillTx/>
              <a:latin typeface="Calibri"/>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2000" b="0" i="0" u="none" strike="noStrike" kern="1200" cap="none" spc="0" normalizeH="0" baseline="0" noProof="0" dirty="0">
                <a:ln>
                  <a:noFill/>
                </a:ln>
                <a:solidFill>
                  <a:srgbClr val="323232"/>
                </a:solidFill>
                <a:effectLst/>
                <a:uLnTx/>
                <a:uFillTx/>
                <a:latin typeface="Calibri"/>
                <a:ea typeface="+mn-ea"/>
                <a:cs typeface="+mn-cs"/>
              </a:rPr>
              <a:t>The outer ring identifies six key priorities that must inform, and be addressed by, the processes of commissioning.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2000" b="0" i="0" u="none" strike="noStrike" kern="1200" cap="none" spc="0" normalizeH="0" baseline="0" noProof="0" dirty="0">
              <a:ln>
                <a:noFill/>
              </a:ln>
              <a:solidFill>
                <a:srgbClr val="323232"/>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2000" b="0" i="0" u="none" strike="noStrike" kern="1200" cap="none" spc="0" normalizeH="0" baseline="0" noProof="0" dirty="0">
              <a:ln>
                <a:noFill/>
              </a:ln>
              <a:solidFill>
                <a:srgbClr val="323232"/>
              </a:solidFill>
              <a:effectLst/>
              <a:uLnTx/>
              <a:uFillTx/>
              <a:latin typeface="Calibri"/>
              <a:ea typeface="+mn-ea"/>
              <a:cs typeface="+mn-cs"/>
            </a:endParaRPr>
          </a:p>
        </p:txBody>
      </p:sp>
    </p:spTree>
    <p:extLst>
      <p:ext uri="{BB962C8B-B14F-4D97-AF65-F5344CB8AC3E}">
        <p14:creationId xmlns:p14="http://schemas.microsoft.com/office/powerpoint/2010/main" val="818053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67557-C40C-4434-91B1-360271DAF754}"/>
              </a:ext>
            </a:extLst>
          </p:cNvPr>
          <p:cNvSpPr>
            <a:spLocks noGrp="1"/>
          </p:cNvSpPr>
          <p:nvPr>
            <p:ph type="title"/>
          </p:nvPr>
        </p:nvSpPr>
        <p:spPr>
          <a:xfrm>
            <a:off x="54191" y="871702"/>
            <a:ext cx="8915400" cy="504056"/>
          </a:xfrm>
        </p:spPr>
        <p:txBody>
          <a:bodyPr/>
          <a:lstStyle/>
          <a:p>
            <a:pPr algn="ctr"/>
            <a:br>
              <a:rPr lang="en-AU" dirty="0"/>
            </a:br>
            <a:br>
              <a:rPr lang="en-AU" dirty="0"/>
            </a:br>
            <a:br>
              <a:rPr lang="en-AU" dirty="0"/>
            </a:br>
            <a:br>
              <a:rPr lang="en-AU" dirty="0"/>
            </a:br>
            <a:br>
              <a:rPr lang="en-AU" dirty="0"/>
            </a:br>
            <a:br>
              <a:rPr lang="en-AU" dirty="0"/>
            </a:br>
            <a:r>
              <a:rPr lang="en-AU" dirty="0"/>
              <a:t>	Commissioning as a new process</a:t>
            </a:r>
            <a:br>
              <a:rPr lang="en-AU" dirty="0"/>
            </a:br>
            <a:endParaRPr lang="en-AU" dirty="0"/>
          </a:p>
        </p:txBody>
      </p:sp>
      <p:pic>
        <p:nvPicPr>
          <p:cNvPr id="11" name="Content Placeholder 10" descr="Cheers with solid fill">
            <a:extLst>
              <a:ext uri="{FF2B5EF4-FFF2-40B4-BE49-F238E27FC236}">
                <a16:creationId xmlns:a16="http://schemas.microsoft.com/office/drawing/2014/main" id="{D5226E05-8ECE-4CE0-9434-869D2E3263D5}"/>
              </a:ext>
            </a:extLst>
          </p:cNvPr>
          <p:cNvPicPr>
            <a:picLocks noGrp="1" noChangeAspect="1"/>
          </p:cNvPicPr>
          <p:nvPr>
            <p:ph sz="half"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512391" y="170483"/>
            <a:ext cx="914400" cy="914400"/>
          </a:xfrm>
        </p:spPr>
      </p:pic>
      <p:sp>
        <p:nvSpPr>
          <p:cNvPr id="5" name="Slide Number Placeholder 4">
            <a:extLst>
              <a:ext uri="{FF2B5EF4-FFF2-40B4-BE49-F238E27FC236}">
                <a16:creationId xmlns:a16="http://schemas.microsoft.com/office/drawing/2014/main" id="{8D35D494-5CF9-4DED-89FF-83C67F454FD0}"/>
              </a:ext>
            </a:extLst>
          </p:cNvPr>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111ABAE-1B12-4EB9-8E66-38B1E1BDD146}" type="slidenum">
              <a:rPr kumimoji="0" lang="en-AU" sz="1400" b="0" i="0" u="none" strike="noStrike" kern="1200" cap="none" spc="0" normalizeH="0" baseline="0" noProof="0" smtClean="0">
                <a:ln>
                  <a:noFill/>
                </a:ln>
                <a:solidFill>
                  <a:prstClr val="white"/>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AU" sz="1400" b="0" i="0" u="none" strike="noStrike" kern="1200" cap="none" spc="0" normalizeH="0" baseline="0" noProof="0" dirty="0">
              <a:ln>
                <a:noFill/>
              </a:ln>
              <a:solidFill>
                <a:prstClr val="white"/>
              </a:solidFill>
              <a:effectLst/>
              <a:uLnTx/>
              <a:uFillTx/>
              <a:latin typeface="Calibri"/>
              <a:ea typeface="+mn-ea"/>
              <a:cs typeface="+mn-cs"/>
            </a:endParaRPr>
          </a:p>
        </p:txBody>
      </p:sp>
      <p:sp>
        <p:nvSpPr>
          <p:cNvPr id="15" name="Content Placeholder 14">
            <a:extLst>
              <a:ext uri="{FF2B5EF4-FFF2-40B4-BE49-F238E27FC236}">
                <a16:creationId xmlns:a16="http://schemas.microsoft.com/office/drawing/2014/main" id="{FE3A2645-822E-4DFC-9CDA-F15318133055}"/>
              </a:ext>
            </a:extLst>
          </p:cNvPr>
          <p:cNvSpPr>
            <a:spLocks noGrp="1"/>
          </p:cNvSpPr>
          <p:nvPr>
            <p:ph sz="half" idx="2"/>
          </p:nvPr>
        </p:nvSpPr>
        <p:spPr>
          <a:xfrm>
            <a:off x="632520" y="1220078"/>
            <a:ext cx="8712968" cy="4752529"/>
          </a:xfrm>
        </p:spPr>
        <p:txBody>
          <a:bodyPr>
            <a:normAutofit/>
          </a:bodyPr>
          <a:lstStyle/>
          <a:p>
            <a:pPr marL="0" indent="0">
              <a:buNone/>
            </a:pPr>
            <a:r>
              <a:rPr lang="en-AU" dirty="0"/>
              <a:t>Commissioning is new to the ACT: commitment from ACTHD and CSD to align processes in 2020 and engagement commenced in 2021.</a:t>
            </a:r>
          </a:p>
          <a:p>
            <a:pPr marL="0" indent="0">
              <a:buNone/>
            </a:pPr>
            <a:endParaRPr lang="en-AU" dirty="0"/>
          </a:p>
          <a:p>
            <a:pPr marL="0" indent="0">
              <a:buNone/>
            </a:pPr>
            <a:r>
              <a:rPr lang="en-AU" dirty="0"/>
              <a:t>Commissioning:</a:t>
            </a:r>
          </a:p>
          <a:p>
            <a:pPr>
              <a:buFontTx/>
              <a:buChar char="-"/>
            </a:pPr>
            <a:r>
              <a:rPr lang="en-AU" sz="2200" dirty="0"/>
              <a:t>Supports investment that delivers the greatest positive impact on health and wellbeing and focuses on outcomes.</a:t>
            </a:r>
          </a:p>
          <a:p>
            <a:pPr>
              <a:buFontTx/>
              <a:buChar char="-"/>
            </a:pPr>
            <a:r>
              <a:rPr lang="en-AU" sz="2200" dirty="0"/>
              <a:t>Involves community working together to test assumptions about existing and emerging need and plan and determine the services people want and need and the way they are provided (</a:t>
            </a:r>
            <a:r>
              <a:rPr lang="en-AU" sz="2200" dirty="0" err="1"/>
              <a:t>strategise</a:t>
            </a:r>
            <a:r>
              <a:rPr lang="en-AU" sz="2200" dirty="0"/>
              <a:t>)</a:t>
            </a:r>
          </a:p>
          <a:p>
            <a:pPr>
              <a:buFontTx/>
              <a:buChar char="-"/>
            </a:pPr>
            <a:r>
              <a:rPr lang="en-AU" sz="2200" dirty="0"/>
              <a:t>Ensures the collaborative design is client centred, outcomes focused and involves stakeholders including service users (design)</a:t>
            </a:r>
          </a:p>
          <a:p>
            <a:pPr lvl="1"/>
            <a:endParaRPr lang="en-AU" dirty="0"/>
          </a:p>
        </p:txBody>
      </p:sp>
    </p:spTree>
    <p:extLst>
      <p:ext uri="{BB962C8B-B14F-4D97-AF65-F5344CB8AC3E}">
        <p14:creationId xmlns:p14="http://schemas.microsoft.com/office/powerpoint/2010/main" val="766087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21DC3C25-0E9C-418E-977E-3C6B18B20F10}"/>
              </a:ext>
            </a:extLst>
          </p:cNvPr>
          <p:cNvSpPr>
            <a:spLocks noGrp="1"/>
          </p:cNvSpPr>
          <p:nvPr>
            <p:ph idx="1"/>
          </p:nvPr>
        </p:nvSpPr>
        <p:spPr/>
        <p:txBody>
          <a:bodyPr>
            <a:normAutofit fontScale="25000" lnSpcReduction="20000"/>
          </a:bodyPr>
          <a:lstStyle/>
          <a:p>
            <a:pPr marL="0" indent="0">
              <a:buNone/>
            </a:pPr>
            <a:r>
              <a:rPr lang="en-AU" sz="8000" dirty="0"/>
              <a:t>A shared commitment to meaningful change and shared principles aims to guide our behaviour to remind us how we intend to work together and what we’re hoping to achieve.</a:t>
            </a:r>
          </a:p>
          <a:p>
            <a:pPr marL="0" indent="0">
              <a:buNone/>
            </a:pPr>
            <a:endParaRPr lang="en-AU" sz="8000" dirty="0"/>
          </a:p>
          <a:p>
            <a:pPr marL="0" indent="0">
              <a:buNone/>
            </a:pPr>
            <a:r>
              <a:rPr lang="en-AU" sz="8000" dirty="0"/>
              <a:t>Commissioning is outcomes focussed and characterised by collaboration and relationship building with stakeholders. </a:t>
            </a:r>
          </a:p>
          <a:p>
            <a:pPr marL="0" indent="0">
              <a:buNone/>
            </a:pPr>
            <a:endParaRPr lang="en-AU" sz="8000" dirty="0"/>
          </a:p>
          <a:p>
            <a:pPr marL="0" indent="0">
              <a:buNone/>
            </a:pPr>
            <a:r>
              <a:rPr lang="en-AU" sz="8000" dirty="0"/>
              <a:t>The collaborative design then informs government priorities and funding investment.</a:t>
            </a:r>
          </a:p>
          <a:p>
            <a:pPr marL="0" indent="0">
              <a:buNone/>
            </a:pPr>
            <a:endParaRPr lang="en-AU" sz="8000" dirty="0"/>
          </a:p>
          <a:p>
            <a:pPr marL="0" indent="0">
              <a:buNone/>
            </a:pPr>
            <a:endParaRPr lang="en-AU" sz="8000" dirty="0"/>
          </a:p>
          <a:p>
            <a:pPr marL="0" indent="0">
              <a:buNone/>
            </a:pPr>
            <a:r>
              <a:rPr lang="en-AU" sz="8000" dirty="0"/>
              <a:t>A collaborative design process is occurring when:</a:t>
            </a:r>
          </a:p>
          <a:p>
            <a:r>
              <a:rPr lang="en-AU" sz="8000" dirty="0"/>
              <a:t>The participants are demonstrably representative</a:t>
            </a:r>
          </a:p>
          <a:p>
            <a:r>
              <a:rPr lang="en-AU" sz="8000" dirty="0"/>
              <a:t>The processes are transparent</a:t>
            </a:r>
          </a:p>
          <a:p>
            <a:r>
              <a:rPr lang="en-AU" sz="8000" dirty="0"/>
              <a:t>There are fewer constraints on which options might be pursued</a:t>
            </a:r>
          </a:p>
          <a:p>
            <a:r>
              <a:rPr lang="en-AU" sz="8000" dirty="0"/>
              <a:t>Shared decision making occurs.</a:t>
            </a:r>
          </a:p>
          <a:p>
            <a:endParaRPr lang="en-AU" dirty="0"/>
          </a:p>
          <a:p>
            <a:pPr marL="0" indent="0">
              <a:buNone/>
            </a:pPr>
            <a:endParaRPr lang="en-AU" dirty="0"/>
          </a:p>
        </p:txBody>
      </p:sp>
      <p:sp>
        <p:nvSpPr>
          <p:cNvPr id="5" name="Slide Number Placeholder 4">
            <a:extLst>
              <a:ext uri="{FF2B5EF4-FFF2-40B4-BE49-F238E27FC236}">
                <a16:creationId xmlns:a16="http://schemas.microsoft.com/office/drawing/2014/main" id="{105DA1BB-F029-4427-AB9C-A87500B00E45}"/>
              </a:ext>
            </a:extLst>
          </p:cNvPr>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111ABAE-1B12-4EB9-8E66-38B1E1BDD146}" type="slidenum">
              <a:rPr kumimoji="0" lang="en-AU" sz="1400" b="0" i="0" u="none" strike="noStrike" kern="1200" cap="none" spc="0" normalizeH="0" baseline="0" noProof="0" smtClean="0">
                <a:ln>
                  <a:noFill/>
                </a:ln>
                <a:solidFill>
                  <a:prstClr val="white"/>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AU" sz="1400" b="0" i="0" u="none" strike="noStrike" kern="1200" cap="none" spc="0" normalizeH="0" baseline="0" noProof="0" dirty="0">
              <a:ln>
                <a:noFill/>
              </a:ln>
              <a:solidFill>
                <a:prstClr val="white"/>
              </a:solidFill>
              <a:effectLst/>
              <a:uLnTx/>
              <a:uFillTx/>
              <a:latin typeface="Calibri"/>
              <a:ea typeface="+mn-ea"/>
              <a:cs typeface="+mn-cs"/>
            </a:endParaRPr>
          </a:p>
        </p:txBody>
      </p:sp>
      <p:sp>
        <p:nvSpPr>
          <p:cNvPr id="7" name="Title 6">
            <a:extLst>
              <a:ext uri="{FF2B5EF4-FFF2-40B4-BE49-F238E27FC236}">
                <a16:creationId xmlns:a16="http://schemas.microsoft.com/office/drawing/2014/main" id="{3C3799CC-CF23-4FCF-B186-889DA9D988E7}"/>
              </a:ext>
            </a:extLst>
          </p:cNvPr>
          <p:cNvSpPr>
            <a:spLocks noGrp="1"/>
          </p:cNvSpPr>
          <p:nvPr>
            <p:ph type="title" idx="4294967295"/>
          </p:nvPr>
        </p:nvSpPr>
        <p:spPr>
          <a:xfrm>
            <a:off x="35375" y="652698"/>
            <a:ext cx="8915400" cy="706437"/>
          </a:xfrm>
        </p:spPr>
        <p:txBody>
          <a:bodyPr/>
          <a:lstStyle/>
          <a:p>
            <a:pPr algn="ctr"/>
            <a:r>
              <a:rPr lang="en-AU" dirty="0"/>
              <a:t>Collaborative Design</a:t>
            </a:r>
            <a:br>
              <a:rPr lang="en-AU" dirty="0"/>
            </a:br>
            <a:endParaRPr lang="en-AU" dirty="0"/>
          </a:p>
        </p:txBody>
      </p:sp>
    </p:spTree>
    <p:extLst>
      <p:ext uri="{BB962C8B-B14F-4D97-AF65-F5344CB8AC3E}">
        <p14:creationId xmlns:p14="http://schemas.microsoft.com/office/powerpoint/2010/main" val="324644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257088"/>
            <a:ext cx="8915400" cy="706090"/>
          </a:xfrm>
        </p:spPr>
        <p:txBody>
          <a:bodyPr/>
          <a:lstStyle/>
          <a:p>
            <a:r>
              <a:rPr lang="en-AU" dirty="0"/>
              <a:t>Where to from here… (Proposed)</a:t>
            </a:r>
          </a:p>
        </p:txBody>
      </p:sp>
      <p:sp>
        <p:nvSpPr>
          <p:cNvPr id="4" name="Pentagon 3"/>
          <p:cNvSpPr/>
          <p:nvPr/>
        </p:nvSpPr>
        <p:spPr>
          <a:xfrm>
            <a:off x="130439" y="1079605"/>
            <a:ext cx="3310393" cy="889298"/>
          </a:xfrm>
          <a:prstGeom prst="homePlate">
            <a:avLst>
              <a:gd name="adj" fmla="val 43528"/>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5" name="Chevron 4"/>
          <p:cNvSpPr/>
          <p:nvPr/>
        </p:nvSpPr>
        <p:spPr>
          <a:xfrm>
            <a:off x="3224808" y="1059261"/>
            <a:ext cx="6287231" cy="889299"/>
          </a:xfrm>
          <a:prstGeom prst="chevron">
            <a:avLst>
              <a:gd name="adj" fmla="val 42652"/>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10" name="TextBox 9"/>
          <p:cNvSpPr txBox="1"/>
          <p:nvPr/>
        </p:nvSpPr>
        <p:spPr>
          <a:xfrm>
            <a:off x="5163803" y="2853852"/>
            <a:ext cx="2559566" cy="3416320"/>
          </a:xfrm>
          <a:prstGeom prst="rect">
            <a:avLst/>
          </a:prstGeom>
          <a:noFill/>
        </p:spPr>
        <p:txBody>
          <a:bodyPr wrap="square" rtlCol="0">
            <a:spAutoFit/>
          </a:bodyPr>
          <a:lstStyle/>
          <a:p>
            <a:pPr marL="171450" indent="-171450">
              <a:buFont typeface="Arial" panose="020B0604020202020204" pitchFamily="34" charset="0"/>
              <a:buChar char="•"/>
            </a:pPr>
            <a:r>
              <a:rPr lang="en-AU" sz="1200" dirty="0">
                <a:effectLst/>
                <a:latin typeface="Calibri" panose="020F0502020204030204" pitchFamily="34" charset="0"/>
                <a:ea typeface="Calibri" panose="020F0502020204030204" pitchFamily="34" charset="0"/>
              </a:rPr>
              <a:t>Draft a consolidated commissioning intentions document</a:t>
            </a:r>
          </a:p>
          <a:p>
            <a:pPr marL="171450" indent="-171450">
              <a:buFont typeface="Arial" panose="020B0604020202020204" pitchFamily="34" charset="0"/>
              <a:buChar char="•"/>
            </a:pPr>
            <a:r>
              <a:rPr lang="en-AU" sz="1200" dirty="0">
                <a:latin typeface="Calibri" panose="020F0502020204030204" pitchFamily="34" charset="0"/>
                <a:ea typeface="Calibri" panose="020F0502020204030204" pitchFamily="34" charset="0"/>
              </a:rPr>
              <a:t>C</a:t>
            </a:r>
            <a:r>
              <a:rPr lang="en-AU" sz="1200" dirty="0">
                <a:effectLst/>
                <a:latin typeface="Calibri" panose="020F0502020204030204" pitchFamily="34" charset="0"/>
                <a:ea typeface="Calibri" panose="020F0502020204030204" pitchFamily="34" charset="0"/>
              </a:rPr>
              <a:t>onsulting on service priorities with stakeholders</a:t>
            </a:r>
          </a:p>
          <a:p>
            <a:endParaRPr lang="en-AU" sz="1200" dirty="0">
              <a:effectLst/>
              <a:latin typeface="Calibri" panose="020F0502020204030204" pitchFamily="34" charset="0"/>
              <a:ea typeface="Calibri" panose="020F0502020204030204" pitchFamily="34" charset="0"/>
            </a:endParaRPr>
          </a:p>
          <a:p>
            <a:r>
              <a:rPr lang="en-AU" sz="1200" b="1" dirty="0">
                <a:effectLst/>
                <a:latin typeface="Calibri" panose="020F0502020204030204" pitchFamily="34" charset="0"/>
                <a:ea typeface="Calibri" panose="020F0502020204030204" pitchFamily="34" charset="0"/>
              </a:rPr>
              <a:t>Workshops</a:t>
            </a:r>
            <a:r>
              <a:rPr lang="en-AU" sz="1200" b="1" dirty="0">
                <a:latin typeface="Calibri" panose="020F0502020204030204" pitchFamily="34" charset="0"/>
                <a:ea typeface="Calibri" panose="020F0502020204030204" pitchFamily="34" charset="0"/>
              </a:rPr>
              <a:t>:</a:t>
            </a:r>
            <a:endParaRPr lang="en-AU" sz="1200" b="1" dirty="0">
              <a:effectLst/>
              <a:latin typeface="Calibri" panose="020F0502020204030204" pitchFamily="34" charset="0"/>
              <a:ea typeface="Calibri" panose="020F0502020204030204" pitchFamily="34" charset="0"/>
            </a:endParaRPr>
          </a:p>
          <a:p>
            <a:pPr marL="171450" indent="-171450">
              <a:buFont typeface="Arial" panose="020B0604020202020204" pitchFamily="34" charset="0"/>
              <a:buChar char="•"/>
            </a:pPr>
            <a:r>
              <a:rPr lang="en-AU" sz="1200" dirty="0">
                <a:effectLst/>
                <a:latin typeface="Calibri" panose="020F0502020204030204" pitchFamily="34" charset="0"/>
                <a:ea typeface="Calibri" panose="020F0502020204030204" pitchFamily="34" charset="0"/>
              </a:rPr>
              <a:t>Briefing (Outlining the process and initial findings. Highlighting steps to consolidate the evidence base)</a:t>
            </a:r>
          </a:p>
          <a:p>
            <a:pPr marL="171450" indent="-171450">
              <a:buFont typeface="Arial" panose="020B0604020202020204" pitchFamily="34" charset="0"/>
              <a:buChar char="•"/>
            </a:pPr>
            <a:r>
              <a:rPr lang="en-AU" sz="1200" dirty="0">
                <a:effectLst/>
                <a:latin typeface="Calibri" panose="020F0502020204030204" pitchFamily="34" charset="0"/>
                <a:ea typeface="Calibri" panose="020F0502020204030204" pitchFamily="34" charset="0"/>
              </a:rPr>
              <a:t>Continued collaborative design-focused stakeholder engagement activities to design services </a:t>
            </a:r>
          </a:p>
          <a:p>
            <a:pPr marL="171450" indent="-171450">
              <a:buFont typeface="Arial" panose="020B0604020202020204" pitchFamily="34" charset="0"/>
              <a:buChar char="•"/>
            </a:pPr>
            <a:r>
              <a:rPr lang="en-AU" sz="1200" dirty="0">
                <a:effectLst/>
                <a:latin typeface="Calibri" panose="020F0502020204030204" pitchFamily="34" charset="0"/>
                <a:ea typeface="Calibri" panose="020F0502020204030204" pitchFamily="34" charset="0"/>
              </a:rPr>
              <a:t>De</a:t>
            </a:r>
            <a:r>
              <a:rPr lang="en-AU" sz="1200" dirty="0">
                <a:latin typeface="Calibri" panose="020F0502020204030204" pitchFamily="34" charset="0"/>
                <a:ea typeface="Calibri" panose="020F0502020204030204" pitchFamily="34" charset="0"/>
              </a:rPr>
              <a:t>briefing the subsector on </a:t>
            </a:r>
            <a:r>
              <a:rPr lang="en-AU" sz="1200" u="sng" dirty="0">
                <a:latin typeface="Calibri" panose="020F0502020204030204" pitchFamily="34" charset="0"/>
                <a:ea typeface="Calibri" panose="020F0502020204030204" pitchFamily="34" charset="0"/>
              </a:rPr>
              <a:t>incremental </a:t>
            </a:r>
            <a:r>
              <a:rPr lang="en-AU" sz="1200" dirty="0">
                <a:latin typeface="Calibri" panose="020F0502020204030204" pitchFamily="34" charset="0"/>
                <a:ea typeface="Calibri" panose="020F0502020204030204" pitchFamily="34" charset="0"/>
              </a:rPr>
              <a:t>changes identified in our needs analysis</a:t>
            </a:r>
          </a:p>
          <a:p>
            <a:pPr marL="171450" indent="-171450">
              <a:buFont typeface="Arial" panose="020B0604020202020204" pitchFamily="34" charset="0"/>
              <a:buChar char="•"/>
            </a:pPr>
            <a:r>
              <a:rPr lang="en-AU" sz="1200" dirty="0">
                <a:effectLst/>
                <a:latin typeface="Calibri" panose="020F0502020204030204" pitchFamily="34" charset="0"/>
                <a:ea typeface="Calibri" panose="020F0502020204030204" pitchFamily="34" charset="0"/>
              </a:rPr>
              <a:t>Possible sub-groups</a:t>
            </a:r>
          </a:p>
          <a:p>
            <a:endParaRPr lang="en-AU" sz="1200" dirty="0">
              <a:effectLst/>
              <a:latin typeface="Calibri" panose="020F0502020204030204" pitchFamily="34" charset="0"/>
              <a:ea typeface="Calibri" panose="020F0502020204030204" pitchFamily="34" charset="0"/>
            </a:endParaRPr>
          </a:p>
        </p:txBody>
      </p:sp>
      <p:sp>
        <p:nvSpPr>
          <p:cNvPr id="12" name="TextBox 11"/>
          <p:cNvSpPr txBox="1"/>
          <p:nvPr/>
        </p:nvSpPr>
        <p:spPr>
          <a:xfrm>
            <a:off x="800686" y="1201088"/>
            <a:ext cx="1648984" cy="646331"/>
          </a:xfrm>
          <a:prstGeom prst="rect">
            <a:avLst/>
          </a:prstGeom>
          <a:noFill/>
        </p:spPr>
        <p:txBody>
          <a:bodyPr wrap="square" rtlCol="0" anchor="ctr" anchorCtr="0">
            <a:spAutoFit/>
          </a:bodyPr>
          <a:lstStyle/>
          <a:p>
            <a:pPr lvl="0" algn="ctr">
              <a:spcBef>
                <a:spcPts val="1000"/>
              </a:spcBef>
              <a:spcAft>
                <a:spcPts val="600"/>
              </a:spcAft>
              <a:defRPr/>
            </a:pPr>
            <a:r>
              <a:rPr lang="en-AU" b="1" dirty="0">
                <a:solidFill>
                  <a:schemeClr val="bg1"/>
                </a:solidFill>
              </a:rPr>
              <a:t>Strategise Phase</a:t>
            </a:r>
          </a:p>
        </p:txBody>
      </p:sp>
      <p:sp>
        <p:nvSpPr>
          <p:cNvPr id="13" name="TextBox 12"/>
          <p:cNvSpPr txBox="1"/>
          <p:nvPr/>
        </p:nvSpPr>
        <p:spPr>
          <a:xfrm>
            <a:off x="7612750" y="2843757"/>
            <a:ext cx="1990541" cy="1092607"/>
          </a:xfrm>
          <a:prstGeom prst="rect">
            <a:avLst/>
          </a:prstGeom>
          <a:noFill/>
        </p:spPr>
        <p:txBody>
          <a:bodyPr wrap="square" rtlCol="0">
            <a:spAutoFit/>
          </a:bodyPr>
          <a:lstStyle/>
          <a:p>
            <a:pPr marL="180975" indent="-180975">
              <a:spcAft>
                <a:spcPts val="300"/>
              </a:spcAft>
              <a:buFont typeface="Arial" panose="020B0604020202020204" pitchFamily="34" charset="0"/>
              <a:buChar char="•"/>
            </a:pPr>
            <a:r>
              <a:rPr lang="en-AU" sz="1200" dirty="0"/>
              <a:t>Release of the Final Collaborative Design Report</a:t>
            </a:r>
            <a:r>
              <a:rPr lang="en-AU" sz="1200" b="1" dirty="0"/>
              <a:t> </a:t>
            </a:r>
            <a:r>
              <a:rPr lang="en-AU" sz="1200" dirty="0"/>
              <a:t>and agree on Commissioning Intentions</a:t>
            </a:r>
          </a:p>
          <a:p>
            <a:pPr marL="180975" indent="-180975">
              <a:spcAft>
                <a:spcPts val="300"/>
              </a:spcAft>
              <a:buFont typeface="Arial" panose="020B0604020202020204" pitchFamily="34" charset="0"/>
              <a:buChar char="•"/>
            </a:pPr>
            <a:endParaRPr lang="en-AU" sz="1200" b="1" dirty="0"/>
          </a:p>
        </p:txBody>
      </p:sp>
      <p:sp>
        <p:nvSpPr>
          <p:cNvPr id="14" name="TextBox 13"/>
          <p:cNvSpPr txBox="1"/>
          <p:nvPr/>
        </p:nvSpPr>
        <p:spPr>
          <a:xfrm>
            <a:off x="324878" y="2069416"/>
            <a:ext cx="2561515" cy="1015663"/>
          </a:xfrm>
          <a:prstGeom prst="rect">
            <a:avLst/>
          </a:prstGeom>
          <a:noFill/>
        </p:spPr>
        <p:txBody>
          <a:bodyPr wrap="square" rtlCol="0">
            <a:spAutoFit/>
          </a:bodyPr>
          <a:lstStyle/>
          <a:p>
            <a:pPr marL="171450" indent="-171450">
              <a:buFont typeface="Arial" panose="020B0604020202020204" pitchFamily="34" charset="0"/>
              <a:buChar char="•"/>
            </a:pPr>
            <a:r>
              <a:rPr lang="en-AU" sz="1200" dirty="0"/>
              <a:t>Commissioning Workshops</a:t>
            </a:r>
          </a:p>
          <a:p>
            <a:pPr marL="171450" indent="-171450">
              <a:buFont typeface="Arial" panose="020B0604020202020204" pitchFamily="34" charset="0"/>
              <a:buChar char="•"/>
            </a:pPr>
            <a:endParaRPr lang="en-AU" sz="1200" dirty="0"/>
          </a:p>
          <a:p>
            <a:pPr marL="171450" indent="-171450">
              <a:buFont typeface="Arial" panose="020B0604020202020204" pitchFamily="34" charset="0"/>
              <a:buChar char="•"/>
            </a:pPr>
            <a:r>
              <a:rPr lang="en-AU" sz="1200" dirty="0"/>
              <a:t>Strategic Planning of ongoing ACTHD AOD plans and policy</a:t>
            </a:r>
          </a:p>
          <a:p>
            <a:pPr>
              <a:spcAft>
                <a:spcPts val="300"/>
              </a:spcAft>
            </a:pPr>
            <a:endParaRPr lang="en-AU" sz="1200" dirty="0"/>
          </a:p>
        </p:txBody>
      </p:sp>
      <p:sp>
        <p:nvSpPr>
          <p:cNvPr id="16" name="TextBox 15">
            <a:extLst>
              <a:ext uri="{FF2B5EF4-FFF2-40B4-BE49-F238E27FC236}">
                <a16:creationId xmlns:a16="http://schemas.microsoft.com/office/drawing/2014/main" id="{9EF6E2BF-8485-4F16-946F-429E00542D88}"/>
              </a:ext>
            </a:extLst>
          </p:cNvPr>
          <p:cNvSpPr txBox="1"/>
          <p:nvPr/>
        </p:nvSpPr>
        <p:spPr>
          <a:xfrm>
            <a:off x="5543931" y="1157001"/>
            <a:ext cx="1648984" cy="646331"/>
          </a:xfrm>
          <a:prstGeom prst="rect">
            <a:avLst/>
          </a:prstGeom>
          <a:noFill/>
        </p:spPr>
        <p:txBody>
          <a:bodyPr wrap="square" rtlCol="0" anchor="ctr" anchorCtr="0">
            <a:spAutoFit/>
          </a:bodyPr>
          <a:lstStyle/>
          <a:p>
            <a:pPr lvl="0" algn="ctr">
              <a:spcBef>
                <a:spcPts val="1000"/>
              </a:spcBef>
              <a:spcAft>
                <a:spcPts val="600"/>
              </a:spcAft>
              <a:defRPr/>
            </a:pPr>
            <a:r>
              <a:rPr lang="en-AU" b="1" dirty="0">
                <a:solidFill>
                  <a:schemeClr val="bg1"/>
                </a:solidFill>
              </a:rPr>
              <a:t>Collaborative Design Phase</a:t>
            </a:r>
          </a:p>
        </p:txBody>
      </p:sp>
      <p:sp>
        <p:nvSpPr>
          <p:cNvPr id="20" name="Chevron 4">
            <a:extLst>
              <a:ext uri="{FF2B5EF4-FFF2-40B4-BE49-F238E27FC236}">
                <a16:creationId xmlns:a16="http://schemas.microsoft.com/office/drawing/2014/main" id="{26BDB1E1-B62D-463D-99EF-B7B4CB858029}"/>
              </a:ext>
            </a:extLst>
          </p:cNvPr>
          <p:cNvSpPr/>
          <p:nvPr/>
        </p:nvSpPr>
        <p:spPr>
          <a:xfrm>
            <a:off x="3246380" y="2110287"/>
            <a:ext cx="2231379" cy="598634"/>
          </a:xfrm>
          <a:prstGeom prst="chevron">
            <a:avLst>
              <a:gd name="adj" fmla="val 42652"/>
            </a:avLst>
          </a:prstGeom>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solidFill>
                <a:schemeClr val="tx1"/>
              </a:solidFill>
            </a:endParaRPr>
          </a:p>
        </p:txBody>
      </p:sp>
      <p:sp>
        <p:nvSpPr>
          <p:cNvPr id="21" name="TextBox 20">
            <a:extLst>
              <a:ext uri="{FF2B5EF4-FFF2-40B4-BE49-F238E27FC236}">
                <a16:creationId xmlns:a16="http://schemas.microsoft.com/office/drawing/2014/main" id="{3B17F5CE-B0A1-4AC3-A3E6-D30699FBC63A}"/>
              </a:ext>
            </a:extLst>
          </p:cNvPr>
          <p:cNvSpPr txBox="1"/>
          <p:nvPr/>
        </p:nvSpPr>
        <p:spPr>
          <a:xfrm>
            <a:off x="3458008" y="2224938"/>
            <a:ext cx="1648984" cy="369332"/>
          </a:xfrm>
          <a:prstGeom prst="rect">
            <a:avLst/>
          </a:prstGeom>
          <a:noFill/>
        </p:spPr>
        <p:txBody>
          <a:bodyPr wrap="square" rtlCol="0" anchor="ctr" anchorCtr="0">
            <a:spAutoFit/>
          </a:bodyPr>
          <a:lstStyle/>
          <a:p>
            <a:pPr lvl="0" algn="ctr">
              <a:spcBef>
                <a:spcPts val="1000"/>
              </a:spcBef>
              <a:spcAft>
                <a:spcPts val="600"/>
              </a:spcAft>
              <a:defRPr/>
            </a:pPr>
            <a:r>
              <a:rPr lang="en-AU" b="1" dirty="0">
                <a:solidFill>
                  <a:schemeClr val="bg1"/>
                </a:solidFill>
              </a:rPr>
              <a:t>June - July</a:t>
            </a:r>
          </a:p>
        </p:txBody>
      </p:sp>
      <p:sp>
        <p:nvSpPr>
          <p:cNvPr id="23" name="Chevron 4">
            <a:extLst>
              <a:ext uri="{FF2B5EF4-FFF2-40B4-BE49-F238E27FC236}">
                <a16:creationId xmlns:a16="http://schemas.microsoft.com/office/drawing/2014/main" id="{91B8B8CE-CC41-4107-91E6-68FDB09B583F}"/>
              </a:ext>
            </a:extLst>
          </p:cNvPr>
          <p:cNvSpPr/>
          <p:nvPr/>
        </p:nvSpPr>
        <p:spPr>
          <a:xfrm>
            <a:off x="5393301" y="2089479"/>
            <a:ext cx="2231379" cy="598634"/>
          </a:xfrm>
          <a:prstGeom prst="chevron">
            <a:avLst>
              <a:gd name="adj" fmla="val 42652"/>
            </a:avLst>
          </a:prstGeom>
          <a:solidFill>
            <a:schemeClr val="accent5">
              <a:lumMod val="40000"/>
              <a:lumOff val="60000"/>
            </a:schemeClr>
          </a:solidFill>
          <a:ln>
            <a:solidFill>
              <a:schemeClr val="accent5">
                <a:lumMod val="60000"/>
                <a:lumOff val="4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solidFill>
                <a:schemeClr val="tx1"/>
              </a:solidFill>
            </a:endParaRPr>
          </a:p>
        </p:txBody>
      </p:sp>
      <p:sp>
        <p:nvSpPr>
          <p:cNvPr id="22" name="TextBox 21">
            <a:extLst>
              <a:ext uri="{FF2B5EF4-FFF2-40B4-BE49-F238E27FC236}">
                <a16:creationId xmlns:a16="http://schemas.microsoft.com/office/drawing/2014/main" id="{AC0904E3-C95D-42AD-A476-48437F871420}"/>
              </a:ext>
            </a:extLst>
          </p:cNvPr>
          <p:cNvSpPr txBox="1"/>
          <p:nvPr/>
        </p:nvSpPr>
        <p:spPr>
          <a:xfrm>
            <a:off x="5491990" y="2065395"/>
            <a:ext cx="1951501" cy="646331"/>
          </a:xfrm>
          <a:prstGeom prst="rect">
            <a:avLst/>
          </a:prstGeom>
          <a:noFill/>
        </p:spPr>
        <p:txBody>
          <a:bodyPr wrap="square" rtlCol="0" anchor="ctr" anchorCtr="0">
            <a:spAutoFit/>
          </a:bodyPr>
          <a:lstStyle/>
          <a:p>
            <a:pPr lvl="0" algn="ctr">
              <a:spcBef>
                <a:spcPts val="1000"/>
              </a:spcBef>
              <a:spcAft>
                <a:spcPts val="600"/>
              </a:spcAft>
              <a:defRPr/>
            </a:pPr>
            <a:r>
              <a:rPr lang="en-AU" b="1" dirty="0">
                <a:solidFill>
                  <a:schemeClr val="bg1"/>
                </a:solidFill>
              </a:rPr>
              <a:t>August - September</a:t>
            </a:r>
          </a:p>
        </p:txBody>
      </p:sp>
      <p:sp>
        <p:nvSpPr>
          <p:cNvPr id="24" name="Chevron 4">
            <a:extLst>
              <a:ext uri="{FF2B5EF4-FFF2-40B4-BE49-F238E27FC236}">
                <a16:creationId xmlns:a16="http://schemas.microsoft.com/office/drawing/2014/main" id="{4CA78DE0-3438-4CD5-8AFF-CD53A2C67EA8}"/>
              </a:ext>
            </a:extLst>
          </p:cNvPr>
          <p:cNvSpPr/>
          <p:nvPr/>
        </p:nvSpPr>
        <p:spPr>
          <a:xfrm>
            <a:off x="7616638" y="2093491"/>
            <a:ext cx="1951502" cy="598634"/>
          </a:xfrm>
          <a:prstGeom prst="chevron">
            <a:avLst>
              <a:gd name="adj" fmla="val 42652"/>
            </a:avLst>
          </a:prstGeom>
          <a:solidFill>
            <a:schemeClr val="bg1">
              <a:lumMod val="85000"/>
            </a:schemeClr>
          </a:solidFill>
          <a:ln>
            <a:solidFill>
              <a:schemeClr val="bg1">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solidFill>
                <a:schemeClr val="tx1"/>
              </a:solidFill>
            </a:endParaRPr>
          </a:p>
        </p:txBody>
      </p:sp>
      <p:sp>
        <p:nvSpPr>
          <p:cNvPr id="25" name="TextBox 24">
            <a:extLst>
              <a:ext uri="{FF2B5EF4-FFF2-40B4-BE49-F238E27FC236}">
                <a16:creationId xmlns:a16="http://schemas.microsoft.com/office/drawing/2014/main" id="{7BFDCECE-5195-4BBD-BD61-13EE4CAF401D}"/>
              </a:ext>
            </a:extLst>
          </p:cNvPr>
          <p:cNvSpPr txBox="1"/>
          <p:nvPr/>
        </p:nvSpPr>
        <p:spPr>
          <a:xfrm>
            <a:off x="7604406" y="2186011"/>
            <a:ext cx="1951501" cy="369332"/>
          </a:xfrm>
          <a:prstGeom prst="rect">
            <a:avLst/>
          </a:prstGeom>
          <a:noFill/>
        </p:spPr>
        <p:txBody>
          <a:bodyPr wrap="square" rtlCol="0" anchor="ctr" anchorCtr="0">
            <a:spAutoFit/>
          </a:bodyPr>
          <a:lstStyle/>
          <a:p>
            <a:pPr lvl="0" algn="ctr">
              <a:spcBef>
                <a:spcPts val="1000"/>
              </a:spcBef>
              <a:spcAft>
                <a:spcPts val="600"/>
              </a:spcAft>
              <a:defRPr/>
            </a:pPr>
            <a:r>
              <a:rPr lang="en-AU" b="1" dirty="0">
                <a:solidFill>
                  <a:schemeClr val="bg1"/>
                </a:solidFill>
              </a:rPr>
              <a:t>October</a:t>
            </a:r>
          </a:p>
        </p:txBody>
      </p:sp>
      <p:sp>
        <p:nvSpPr>
          <p:cNvPr id="28" name="TextBox 27">
            <a:extLst>
              <a:ext uri="{FF2B5EF4-FFF2-40B4-BE49-F238E27FC236}">
                <a16:creationId xmlns:a16="http://schemas.microsoft.com/office/drawing/2014/main" id="{0DC4F2C4-990E-402F-92B9-426084D1843F}"/>
              </a:ext>
            </a:extLst>
          </p:cNvPr>
          <p:cNvSpPr txBox="1"/>
          <p:nvPr/>
        </p:nvSpPr>
        <p:spPr>
          <a:xfrm>
            <a:off x="3246380" y="2823572"/>
            <a:ext cx="1860612" cy="1754326"/>
          </a:xfrm>
          <a:prstGeom prst="rect">
            <a:avLst/>
          </a:prstGeom>
          <a:noFill/>
        </p:spPr>
        <p:txBody>
          <a:bodyPr wrap="square" rtlCol="0">
            <a:spAutoFit/>
          </a:bodyPr>
          <a:lstStyle/>
          <a:p>
            <a:pPr marL="171450" indent="-171450">
              <a:buFont typeface="Arial" panose="020B0604020202020204" pitchFamily="34" charset="0"/>
              <a:buChar char="•"/>
            </a:pPr>
            <a:r>
              <a:rPr lang="en-AU" sz="1200" dirty="0">
                <a:effectLst/>
                <a:latin typeface="Calibri" panose="020F0502020204030204" pitchFamily="34" charset="0"/>
                <a:ea typeface="Calibri" panose="020F0502020204030204" pitchFamily="34" charset="0"/>
              </a:rPr>
              <a:t>Commissioning intentions paper - </a:t>
            </a:r>
            <a:r>
              <a:rPr lang="en-AU" sz="1200" dirty="0">
                <a:latin typeface="Calibri" panose="020F0502020204030204" pitchFamily="34" charset="0"/>
                <a:ea typeface="Calibri" panose="020F0502020204030204" pitchFamily="34" charset="0"/>
              </a:rPr>
              <a:t>onto the </a:t>
            </a:r>
            <a:r>
              <a:rPr lang="en-AU" sz="1200" dirty="0">
                <a:effectLst/>
                <a:latin typeface="Calibri" panose="020F0502020204030204" pitchFamily="34" charset="0"/>
                <a:ea typeface="Calibri" panose="020F0502020204030204" pitchFamily="34" charset="0"/>
              </a:rPr>
              <a:t>CSD website (iterative/living document) </a:t>
            </a:r>
          </a:p>
          <a:p>
            <a:pPr marL="171450" indent="-171450">
              <a:buFont typeface="Arial" panose="020B0604020202020204" pitchFamily="34" charset="0"/>
              <a:buChar char="•"/>
            </a:pPr>
            <a:r>
              <a:rPr lang="en-AU" sz="1200" dirty="0">
                <a:effectLst/>
                <a:latin typeface="Calibri" panose="020F0502020204030204" pitchFamily="34" charset="0"/>
                <a:ea typeface="Times New Roman" panose="02020603050405020304" pitchFamily="18" charset="0"/>
              </a:rPr>
              <a:t>Continued activities to consolidate data and evidence gathered in the </a:t>
            </a:r>
            <a:r>
              <a:rPr lang="en-AU" sz="1200" dirty="0" err="1">
                <a:effectLst/>
                <a:latin typeface="Calibri" panose="020F0502020204030204" pitchFamily="34" charset="0"/>
                <a:ea typeface="Times New Roman" panose="02020603050405020304" pitchFamily="18" charset="0"/>
              </a:rPr>
              <a:t>strategise</a:t>
            </a:r>
            <a:r>
              <a:rPr lang="en-AU" sz="1200" dirty="0">
                <a:effectLst/>
                <a:latin typeface="Calibri" panose="020F0502020204030204" pitchFamily="34" charset="0"/>
                <a:ea typeface="Times New Roman" panose="02020603050405020304" pitchFamily="18" charset="0"/>
              </a:rPr>
              <a:t> phase</a:t>
            </a:r>
            <a:endParaRPr lang="en-AU" sz="700" dirty="0"/>
          </a:p>
        </p:txBody>
      </p:sp>
      <p:pic>
        <p:nvPicPr>
          <p:cNvPr id="8" name="Graphic 7" descr="Puzzle pieces with solid fill">
            <a:extLst>
              <a:ext uri="{FF2B5EF4-FFF2-40B4-BE49-F238E27FC236}">
                <a16:creationId xmlns:a16="http://schemas.microsoft.com/office/drawing/2014/main" id="{7BC421D1-D8F7-430C-9417-9687EEC2D1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90132" y="-63258"/>
            <a:ext cx="1213159" cy="1213159"/>
          </a:xfrm>
          <a:prstGeom prst="rect">
            <a:avLst/>
          </a:prstGeom>
        </p:spPr>
      </p:pic>
      <p:pic>
        <p:nvPicPr>
          <p:cNvPr id="30" name="Picture 29">
            <a:extLst>
              <a:ext uri="{FF2B5EF4-FFF2-40B4-BE49-F238E27FC236}">
                <a16:creationId xmlns:a16="http://schemas.microsoft.com/office/drawing/2014/main" id="{CEBECC5D-9671-4C3A-9119-F6117DA7DF31}"/>
              </a:ext>
            </a:extLst>
          </p:cNvPr>
          <p:cNvPicPr>
            <a:picLocks noChangeAspect="1"/>
          </p:cNvPicPr>
          <p:nvPr/>
        </p:nvPicPr>
        <p:blipFill>
          <a:blip r:embed="rId5"/>
          <a:stretch>
            <a:fillRect/>
          </a:stretch>
        </p:blipFill>
        <p:spPr>
          <a:xfrm>
            <a:off x="130439" y="5085184"/>
            <a:ext cx="914479" cy="914479"/>
          </a:xfrm>
          <a:prstGeom prst="rect">
            <a:avLst/>
          </a:prstGeom>
        </p:spPr>
      </p:pic>
    </p:spTree>
    <p:extLst>
      <p:ext uri="{BB962C8B-B14F-4D97-AF65-F5344CB8AC3E}">
        <p14:creationId xmlns:p14="http://schemas.microsoft.com/office/powerpoint/2010/main" val="69993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144688" y="1052736"/>
            <a:ext cx="5471964" cy="3312963"/>
          </a:xfrm>
        </p:spPr>
        <p:txBody>
          <a:bodyPr/>
          <a:lstStyle/>
          <a:p>
            <a:r>
              <a:rPr lang="en-AU" dirty="0"/>
              <a:t>Discussion on approach to collaborative design</a:t>
            </a:r>
          </a:p>
        </p:txBody>
      </p:sp>
      <p:sp>
        <p:nvSpPr>
          <p:cNvPr id="3" name="Slide Number Placeholder 2"/>
          <p:cNvSpPr>
            <a:spLocks noGrp="1"/>
          </p:cNvSpPr>
          <p:nvPr>
            <p:ph type="sldNum" sz="quarter" idx="4"/>
          </p:nvPr>
        </p:nvSpPr>
        <p:spPr>
          <a:xfrm>
            <a:off x="416496" y="6165304"/>
            <a:ext cx="2743200" cy="365125"/>
          </a:xfrm>
        </p:spPr>
        <p:txBody>
          <a:bodyPr/>
          <a:lstStyle/>
          <a:p>
            <a:fld id="{A111ABAE-1B12-4EB9-8E66-38B1E1BDD146}" type="slidenum">
              <a:rPr lang="en-AU" smtClean="0"/>
              <a:pPr/>
              <a:t>8</a:t>
            </a:fld>
            <a:endParaRPr lang="en-AU" dirty="0"/>
          </a:p>
        </p:txBody>
      </p:sp>
      <p:pic>
        <p:nvPicPr>
          <p:cNvPr id="5" name="Graphic 4" descr="Boardroom outline">
            <a:extLst>
              <a:ext uri="{FF2B5EF4-FFF2-40B4-BE49-F238E27FC236}">
                <a16:creationId xmlns:a16="http://schemas.microsoft.com/office/drawing/2014/main" id="{E1AA3EEC-11EC-4AF6-925D-A8E3D467F00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972458" y="2132856"/>
            <a:ext cx="3384376" cy="3384376"/>
          </a:xfrm>
          <a:prstGeom prst="rect">
            <a:avLst/>
          </a:prstGeom>
        </p:spPr>
      </p:pic>
    </p:spTree>
  </p:cSld>
  <p:clrMapOvr>
    <a:masterClrMapping/>
  </p:clrMapOvr>
</p:sld>
</file>

<file path=ppt/theme/theme1.xml><?xml version="1.0" encoding="utf-8"?>
<a:theme xmlns:a="http://schemas.openxmlformats.org/drawingml/2006/main" name="Office Theme">
  <a:themeElements>
    <a:clrScheme name="Directorate">
      <a:dk1>
        <a:srgbClr val="323232"/>
      </a:dk1>
      <a:lt1>
        <a:sysClr val="window" lastClr="FFFFFF"/>
      </a:lt1>
      <a:dk2>
        <a:srgbClr val="1F497D"/>
      </a:dk2>
      <a:lt2>
        <a:srgbClr val="EEECE1"/>
      </a:lt2>
      <a:accent1>
        <a:srgbClr val="002677"/>
      </a:accent1>
      <a:accent2>
        <a:srgbClr val="78D5E1"/>
      </a:accent2>
      <a:accent3>
        <a:srgbClr val="53565A"/>
      </a:accent3>
      <a:accent4>
        <a:srgbClr val="00797C"/>
      </a:accent4>
      <a:accent5>
        <a:srgbClr val="333092"/>
      </a:accent5>
      <a:accent6>
        <a:srgbClr val="AB4399"/>
      </a:accent6>
      <a:hlink>
        <a:srgbClr val="002677"/>
      </a:hlink>
      <a:folHlink>
        <a:srgbClr val="53565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irectorate Powerpoint Template" id="{7A0F5A81-B897-4598-88AB-850CA009143D}" vid="{5374775D-7A75-433D-BCE0-B240B4B1179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f6c841be-bb08-4901-87b0-0033aa80d2c6" xsi:nil="true"/>
    <DocumentType xmlns="f6c841be-bb08-4901-87b0-0033aa80d2c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90D9B5854DD0943985B1931B7971495" ma:contentTypeVersion="14" ma:contentTypeDescription="Create a new document." ma:contentTypeScope="" ma:versionID="57a100798adcc29ee3a050cbf76c1b0c">
  <xsd:schema xmlns:xsd="http://www.w3.org/2001/XMLSchema" xmlns:xs="http://www.w3.org/2001/XMLSchema" xmlns:p="http://schemas.microsoft.com/office/2006/metadata/properties" xmlns:ns2="f6c841be-bb08-4901-87b0-0033aa80d2c6" xmlns:ns3="4d47241e-7224-40da-83d9-1113ff4a4334" targetNamespace="http://schemas.microsoft.com/office/2006/metadata/properties" ma:root="true" ma:fieldsID="df203c2a3c173520a8c78e3f73b14466" ns2:_="" ns3:_="">
    <xsd:import namespace="f6c841be-bb08-4901-87b0-0033aa80d2c6"/>
    <xsd:import namespace="4d47241e-7224-40da-83d9-1113ff4a4334"/>
    <xsd:element name="properties">
      <xsd:complexType>
        <xsd:sequence>
          <xsd:element name="documentManagement">
            <xsd:complexType>
              <xsd:all>
                <xsd:element ref="ns2:MediaServiceMetadata" minOccurs="0"/>
                <xsd:element ref="ns2:MediaServiceFastMetadata" minOccurs="0"/>
                <xsd:element ref="ns2:_Flow_SignoffStatus" minOccurs="0"/>
                <xsd:element ref="ns2:DocumentType"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c841be-bb08-4901-87b0-0033aa80d2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Flow_SignoffStatus" ma:index="10" nillable="true" ma:displayName="Sign-off status" ma:internalName="Sign_x002d_off_x0020_status">
      <xsd:simpleType>
        <xsd:restriction base="dms:Text"/>
      </xsd:simpleType>
    </xsd:element>
    <xsd:element name="DocumentType" ma:index="11" nillable="true" ma:displayName="Document Type" ma:format="Dropdown" ma:internalName="DocumentType">
      <xsd:simpleType>
        <xsd:restriction base="dms:Choice">
          <xsd:enumeration value="Guideline"/>
        </xsd:restrictio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d47241e-7224-40da-83d9-1113ff4a433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D2B2E1D-9C00-45AC-8BDF-395AB1FA49B2}">
  <ds:schemaRefs>
    <ds:schemaRef ds:uri="http://schemas.microsoft.com/office/2006/metadata/properties"/>
    <ds:schemaRef ds:uri="http://schemas.microsoft.com/office/infopath/2007/PartnerControls"/>
    <ds:schemaRef ds:uri="f6c841be-bb08-4901-87b0-0033aa80d2c6"/>
  </ds:schemaRefs>
</ds:datastoreItem>
</file>

<file path=customXml/itemProps2.xml><?xml version="1.0" encoding="utf-8"?>
<ds:datastoreItem xmlns:ds="http://schemas.openxmlformats.org/officeDocument/2006/customXml" ds:itemID="{89E08DC4-0F88-4680-9B54-7F6203DA92A9}">
  <ds:schemaRefs>
    <ds:schemaRef ds:uri="http://schemas.microsoft.com/sharepoint/v3/contenttype/forms"/>
  </ds:schemaRefs>
</ds:datastoreItem>
</file>

<file path=customXml/itemProps3.xml><?xml version="1.0" encoding="utf-8"?>
<ds:datastoreItem xmlns:ds="http://schemas.openxmlformats.org/officeDocument/2006/customXml" ds:itemID="{B6455E30-0826-4AA1-9EE8-6141907D17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c841be-bb08-4901-87b0-0033aa80d2c6"/>
    <ds:schemaRef ds:uri="4d47241e-7224-40da-83d9-1113ff4a43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ACT-Health-Powerpoint-Presentation-Template (1)</Template>
  <TotalTime>1388</TotalTime>
  <Words>872</Words>
  <Application>Microsoft Office PowerPoint</Application>
  <PresentationFormat>A4 Paper (210x297 mm)</PresentationFormat>
  <Paragraphs>92</Paragraphs>
  <Slides>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Courier New</vt:lpstr>
      <vt:lpstr>Symbol</vt:lpstr>
      <vt:lpstr>Office Theme</vt:lpstr>
      <vt:lpstr>ACTHD ATOD Commissioning</vt:lpstr>
      <vt:lpstr>What we’ve done so far…</vt:lpstr>
      <vt:lpstr>AOD Sector Contracts: Extensions and Variations</vt:lpstr>
      <vt:lpstr>The Commissioning Cycle</vt:lpstr>
      <vt:lpstr>       Commissioning as a new process </vt:lpstr>
      <vt:lpstr>Collaborative Design </vt:lpstr>
      <vt:lpstr>Where to from here… (Proposed)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ATODA Catch Up: ACT Drug Strategy Action Plan</dc:title>
  <dc:creator>Amghar, Jasie (Health)</dc:creator>
  <cp:keywords>template</cp:keywords>
  <cp:lastModifiedBy>Taylor-Rodgers, Eleanor (Health)</cp:lastModifiedBy>
  <cp:revision>19</cp:revision>
  <dcterms:created xsi:type="dcterms:W3CDTF">2022-05-24T23:10:23Z</dcterms:created>
  <dcterms:modified xsi:type="dcterms:W3CDTF">2023-03-30T03:09:17Z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0x010100190D9B5854DD0943985B1931B7971495</vt:lpwstr>
  </property>
  <property fmtid="{D5CDD505-2E9C-101B-9397-08002B2CF9AE}" pid="3" name="Objective-Id">
    <vt:lpwstr>A39820761</vt:lpwstr>
  </property>
  <property fmtid="{D5CDD505-2E9C-101B-9397-08002B2CF9AE}" pid="4" name="Objective-Title">
    <vt:lpwstr>ATODA Executives 31 May 22</vt:lpwstr>
  </property>
  <property fmtid="{D5CDD505-2E9C-101B-9397-08002B2CF9AE}" pid="5" name="Objective-Comment">
    <vt:lpwstr/>
  </property>
  <property fmtid="{D5CDD505-2E9C-101B-9397-08002B2CF9AE}" pid="6" name="Objective-CreationStamp">
    <vt:filetime>2022-11-29T00:50:12Z</vt:filetime>
  </property>
  <property fmtid="{D5CDD505-2E9C-101B-9397-08002B2CF9AE}" pid="7" name="Objective-IsApproved">
    <vt:bool>false</vt:bool>
  </property>
  <property fmtid="{D5CDD505-2E9C-101B-9397-08002B2CF9AE}" pid="8" name="Objective-IsPublished">
    <vt:bool>false</vt:bool>
  </property>
  <property fmtid="{D5CDD505-2E9C-101B-9397-08002B2CF9AE}" pid="9" name="Objective-DatePublished">
    <vt:lpwstr/>
  </property>
  <property fmtid="{D5CDD505-2E9C-101B-9397-08002B2CF9AE}" pid="10" name="Objective-ModificationStamp">
    <vt:filetime>2022-11-29T00:50:13Z</vt:filetime>
  </property>
  <property fmtid="{D5CDD505-2E9C-101B-9397-08002B2CF9AE}" pid="11" name="Objective-Owner">
    <vt:lpwstr>Eleanor Taylor-Rodgers</vt:lpwstr>
  </property>
  <property fmtid="{D5CDD505-2E9C-101B-9397-08002B2CF9AE}" pid="12" name="Objective-Path">
    <vt:lpwstr>Whole of ACT Government:ACTHD - ACT Health:GROUP: Population Health GROUP (PH):05. Policy and Legislation:01. Alcohol, Tobacco and Other Drugs:1. Issues, Policy and Projects:Commissioning:1. Strategise Phase 2022:</vt:lpwstr>
  </property>
  <property fmtid="{D5CDD505-2E9C-101B-9397-08002B2CF9AE}" pid="13" name="Objective-Parent">
    <vt:lpwstr>1. Strategise Phase 2022</vt:lpwstr>
  </property>
  <property fmtid="{D5CDD505-2E9C-101B-9397-08002B2CF9AE}" pid="14" name="Objective-State">
    <vt:lpwstr>Being Drafted</vt:lpwstr>
  </property>
  <property fmtid="{D5CDD505-2E9C-101B-9397-08002B2CF9AE}" pid="15" name="Objective-Version">
    <vt:lpwstr>0.1</vt:lpwstr>
  </property>
  <property fmtid="{D5CDD505-2E9C-101B-9397-08002B2CF9AE}" pid="16" name="Objective-VersionNumber">
    <vt:r8>1</vt:r8>
  </property>
  <property fmtid="{D5CDD505-2E9C-101B-9397-08002B2CF9AE}" pid="17" name="Objective-VersionComment">
    <vt:lpwstr>First version</vt:lpwstr>
  </property>
  <property fmtid="{D5CDD505-2E9C-101B-9397-08002B2CF9AE}" pid="18" name="Objective-FileNumber">
    <vt:lpwstr/>
  </property>
  <property fmtid="{D5CDD505-2E9C-101B-9397-08002B2CF9AE}" pid="19" name="Objective-Classification">
    <vt:lpwstr>[Inherited - none]</vt:lpwstr>
  </property>
  <property fmtid="{D5CDD505-2E9C-101B-9397-08002B2CF9AE}" pid="20" name="Objective-Caveats">
    <vt:lpwstr/>
  </property>
  <property fmtid="{D5CDD505-2E9C-101B-9397-08002B2CF9AE}" pid="21" name="Objective-Owner Agency">
    <vt:lpwstr>ACTHD - ACT Health Directorate</vt:lpwstr>
  </property>
  <property fmtid="{D5CDD505-2E9C-101B-9397-08002B2CF9AE}" pid="22" name="Objective-Document Type">
    <vt:lpwstr>0-Document</vt:lpwstr>
  </property>
  <property fmtid="{D5CDD505-2E9C-101B-9397-08002B2CF9AE}" pid="23" name="Objective-Language">
    <vt:lpwstr>English (en)</vt:lpwstr>
  </property>
  <property fmtid="{D5CDD505-2E9C-101B-9397-08002B2CF9AE}" pid="24" name="Objective-Jurisdiction">
    <vt:lpwstr>ACT</vt:lpwstr>
  </property>
  <property fmtid="{D5CDD505-2E9C-101B-9397-08002B2CF9AE}" pid="25" name="Objective-Customers">
    <vt:lpwstr/>
  </property>
  <property fmtid="{D5CDD505-2E9C-101B-9397-08002B2CF9AE}" pid="26" name="Objective-Places">
    <vt:lpwstr/>
  </property>
  <property fmtid="{D5CDD505-2E9C-101B-9397-08002B2CF9AE}" pid="27" name="Objective-Transaction Reference">
    <vt:lpwstr/>
  </property>
  <property fmtid="{D5CDD505-2E9C-101B-9397-08002B2CF9AE}" pid="28" name="Objective-Document Created By">
    <vt:lpwstr/>
  </property>
  <property fmtid="{D5CDD505-2E9C-101B-9397-08002B2CF9AE}" pid="29" name="Objective-Document Created On">
    <vt:lpwstr/>
  </property>
  <property fmtid="{D5CDD505-2E9C-101B-9397-08002B2CF9AE}" pid="30" name="Objective-Covers Period From">
    <vt:lpwstr/>
  </property>
  <property fmtid="{D5CDD505-2E9C-101B-9397-08002B2CF9AE}" pid="31" name="Objective-Covers Period To">
    <vt:lpwstr/>
  </property>
</Properties>
</file>