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363" r:id="rId6"/>
    <p:sldId id="624" r:id="rId7"/>
    <p:sldId id="399" r:id="rId8"/>
    <p:sldId id="400" r:id="rId9"/>
    <p:sldId id="271" r:id="rId10"/>
    <p:sldId id="392" r:id="rId11"/>
    <p:sldId id="311" r:id="rId12"/>
    <p:sldId id="401" r:id="rId13"/>
    <p:sldId id="364" r:id="rId14"/>
    <p:sldId id="362" r:id="rId15"/>
    <p:sldId id="293" r:id="rId16"/>
    <p:sldId id="300" r:id="rId17"/>
    <p:sldId id="393" r:id="rId18"/>
    <p:sldId id="369" r:id="rId19"/>
    <p:sldId id="391" r:id="rId20"/>
    <p:sldId id="261" r:id="rId21"/>
    <p:sldId id="272" r:id="rId22"/>
    <p:sldId id="273" r:id="rId23"/>
    <p:sldId id="274" r:id="rId24"/>
    <p:sldId id="275" r:id="rId25"/>
    <p:sldId id="394" r:id="rId26"/>
    <p:sldId id="386" r:id="rId27"/>
    <p:sldId id="370" r:id="rId28"/>
    <p:sldId id="371" r:id="rId29"/>
    <p:sldId id="387" r:id="rId30"/>
    <p:sldId id="623" r:id="rId31"/>
    <p:sldId id="395" r:id="rId32"/>
    <p:sldId id="373" r:id="rId33"/>
    <p:sldId id="389" r:id="rId34"/>
    <p:sldId id="390" r:id="rId35"/>
    <p:sldId id="396" r:id="rId36"/>
    <p:sldId id="388" r:id="rId37"/>
    <p:sldId id="372" r:id="rId38"/>
    <p:sldId id="374" r:id="rId39"/>
    <p:sldId id="375" r:id="rId40"/>
    <p:sldId id="376" r:id="rId41"/>
    <p:sldId id="377" r:id="rId42"/>
    <p:sldId id="622" r:id="rId43"/>
    <p:sldId id="384" r:id="rId44"/>
    <p:sldId id="397" r:id="rId45"/>
    <p:sldId id="385" r:id="rId4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ed, Lauren (Health)" initials="GL(" lastIdx="1" clrIdx="0">
    <p:extLst>
      <p:ext uri="{19B8F6BF-5375-455C-9EA6-DF929625EA0E}">
        <p15:presenceInfo xmlns:p15="http://schemas.microsoft.com/office/powerpoint/2012/main" userId="S::Lauren.Gleed@act.gov.au::8b60ad70-a3da-482c-97c2-59c8a03b5f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302" autoAdjust="0"/>
  </p:normalViewPr>
  <p:slideViewPr>
    <p:cSldViewPr>
      <p:cViewPr varScale="1">
        <p:scale>
          <a:sx n="51" d="100"/>
          <a:sy n="51" d="100"/>
        </p:scale>
        <p:origin x="3270" y="7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C7D3C-31A1-4F94-A20A-1C6FBD5C1BAE}" type="doc">
      <dgm:prSet loTypeId="urn:microsoft.com/office/officeart/2005/8/layout/hList7" loCatId="list" qsTypeId="urn:microsoft.com/office/officeart/2005/8/quickstyle/simple1" qsCatId="simple" csTypeId="urn:microsoft.com/office/officeart/2005/8/colors/accent1_2" csCatId="accent1" phldr="1"/>
      <dgm:spPr/>
    </dgm:pt>
    <dgm:pt modelId="{C3CE3404-DEF6-48AD-BEE9-4BCEE463318E}">
      <dgm:prSet phldrT="[Text]"/>
      <dgm:spPr/>
      <dgm:t>
        <a:bodyPr/>
        <a:lstStyle/>
        <a:p>
          <a:r>
            <a:rPr lang="en-AU" dirty="0"/>
            <a:t>Statement of Priorities</a:t>
          </a:r>
        </a:p>
      </dgm:t>
    </dgm:pt>
    <dgm:pt modelId="{22942768-CC5E-4F60-91A8-438B69C73E9D}" type="parTrans" cxnId="{94612CD2-2EE7-4307-854D-00C0BC644A89}">
      <dgm:prSet/>
      <dgm:spPr/>
      <dgm:t>
        <a:bodyPr/>
        <a:lstStyle/>
        <a:p>
          <a:endParaRPr lang="en-AU"/>
        </a:p>
      </dgm:t>
    </dgm:pt>
    <dgm:pt modelId="{648CE0E2-8009-4730-AEEF-3319BBA03A55}" type="sibTrans" cxnId="{94612CD2-2EE7-4307-854D-00C0BC644A89}">
      <dgm:prSet/>
      <dgm:spPr/>
      <dgm:t>
        <a:bodyPr/>
        <a:lstStyle/>
        <a:p>
          <a:endParaRPr lang="en-AU"/>
        </a:p>
      </dgm:t>
    </dgm:pt>
    <dgm:pt modelId="{70EA9F55-838C-4F76-84FD-822DF495F42C}">
      <dgm:prSet phldrT="[Text]"/>
      <dgm:spPr/>
      <dgm:t>
        <a:bodyPr/>
        <a:lstStyle/>
        <a:p>
          <a:r>
            <a:rPr lang="en-AU" dirty="0"/>
            <a:t>Commissioning</a:t>
          </a:r>
        </a:p>
      </dgm:t>
    </dgm:pt>
    <dgm:pt modelId="{F9501A59-7D9A-4DBF-A790-3A4DDD9228B0}" type="parTrans" cxnId="{424DB57C-DEF4-43D1-BA35-3C1560FCD4AC}">
      <dgm:prSet/>
      <dgm:spPr/>
      <dgm:t>
        <a:bodyPr/>
        <a:lstStyle/>
        <a:p>
          <a:endParaRPr lang="en-AU"/>
        </a:p>
      </dgm:t>
    </dgm:pt>
    <dgm:pt modelId="{A7A9BA39-A898-4A2C-90AF-264D19658560}" type="sibTrans" cxnId="{424DB57C-DEF4-43D1-BA35-3C1560FCD4AC}">
      <dgm:prSet/>
      <dgm:spPr/>
      <dgm:t>
        <a:bodyPr/>
        <a:lstStyle/>
        <a:p>
          <a:endParaRPr lang="en-AU"/>
        </a:p>
      </dgm:t>
    </dgm:pt>
    <dgm:pt modelId="{DA82F53E-764D-44FA-96A0-36CAC17C7E6E}">
      <dgm:prSet phldrT="[Text]"/>
      <dgm:spPr/>
      <dgm:t>
        <a:bodyPr/>
        <a:lstStyle/>
        <a:p>
          <a:r>
            <a:rPr lang="en-AU" dirty="0"/>
            <a:t>Sexual Health Services Plan</a:t>
          </a:r>
        </a:p>
      </dgm:t>
    </dgm:pt>
    <dgm:pt modelId="{4040D696-4968-4460-9989-DF4191ED3E1B}" type="parTrans" cxnId="{BDB29CFB-EBCC-4369-B9B7-B48ABFC8F18E}">
      <dgm:prSet/>
      <dgm:spPr/>
      <dgm:t>
        <a:bodyPr/>
        <a:lstStyle/>
        <a:p>
          <a:endParaRPr lang="en-AU"/>
        </a:p>
      </dgm:t>
    </dgm:pt>
    <dgm:pt modelId="{DEE6C515-EE1B-4E9B-8952-F7502FEA2192}" type="sibTrans" cxnId="{BDB29CFB-EBCC-4369-B9B7-B48ABFC8F18E}">
      <dgm:prSet/>
      <dgm:spPr/>
      <dgm:t>
        <a:bodyPr/>
        <a:lstStyle/>
        <a:p>
          <a:endParaRPr lang="en-AU"/>
        </a:p>
      </dgm:t>
    </dgm:pt>
    <dgm:pt modelId="{E520B1E7-ED0C-42F0-96B3-E2E4BD11F3E2}">
      <dgm:prSet/>
      <dgm:spPr/>
      <dgm:t>
        <a:bodyPr/>
        <a:lstStyle/>
        <a:p>
          <a:endParaRPr lang="en-AU"/>
        </a:p>
      </dgm:t>
    </dgm:pt>
    <dgm:pt modelId="{CD4B78FB-9906-43A2-AD72-F3D44CDCBD77}" type="parTrans" cxnId="{3DD67C93-53DF-44DC-9488-759806E8B68D}">
      <dgm:prSet/>
      <dgm:spPr/>
      <dgm:t>
        <a:bodyPr/>
        <a:lstStyle/>
        <a:p>
          <a:endParaRPr lang="en-AU"/>
        </a:p>
      </dgm:t>
    </dgm:pt>
    <dgm:pt modelId="{A24F7856-6DBB-4CD0-9941-B3DDF457FF40}" type="sibTrans" cxnId="{3DD67C93-53DF-44DC-9488-759806E8B68D}">
      <dgm:prSet/>
      <dgm:spPr/>
      <dgm:t>
        <a:bodyPr/>
        <a:lstStyle/>
        <a:p>
          <a:endParaRPr lang="en-AU"/>
        </a:p>
      </dgm:t>
    </dgm:pt>
    <dgm:pt modelId="{4835A305-9910-47D5-BCAD-04F731C77080}" type="pres">
      <dgm:prSet presAssocID="{6F0C7D3C-31A1-4F94-A20A-1C6FBD5C1BAE}" presName="Name0" presStyleCnt="0">
        <dgm:presLayoutVars>
          <dgm:dir/>
          <dgm:resizeHandles val="exact"/>
        </dgm:presLayoutVars>
      </dgm:prSet>
      <dgm:spPr/>
    </dgm:pt>
    <dgm:pt modelId="{2E9C28E3-26C2-4E2A-A385-CC93B1B6E7B5}" type="pres">
      <dgm:prSet presAssocID="{6F0C7D3C-31A1-4F94-A20A-1C6FBD5C1BAE}" presName="fgShape" presStyleLbl="fgShp" presStyleIdx="0" presStyleCnt="1"/>
      <dgm:spPr/>
    </dgm:pt>
    <dgm:pt modelId="{D7CC6373-AC54-4F9E-98EC-E0364B9FC4D8}" type="pres">
      <dgm:prSet presAssocID="{6F0C7D3C-31A1-4F94-A20A-1C6FBD5C1BAE}" presName="linComp" presStyleCnt="0"/>
      <dgm:spPr/>
    </dgm:pt>
    <dgm:pt modelId="{DF2CFE22-D26B-492C-A302-0258D54BCF8C}" type="pres">
      <dgm:prSet presAssocID="{E520B1E7-ED0C-42F0-96B3-E2E4BD11F3E2}" presName="compNode" presStyleCnt="0"/>
      <dgm:spPr/>
    </dgm:pt>
    <dgm:pt modelId="{D887A776-2D42-4C6C-8BA2-45550F8EFB0E}" type="pres">
      <dgm:prSet presAssocID="{E520B1E7-ED0C-42F0-96B3-E2E4BD11F3E2}" presName="bkgdShape" presStyleLbl="node1" presStyleIdx="0" presStyleCnt="4" custLinFactNeighborX="-18822" custLinFactNeighborY="-327"/>
      <dgm:spPr/>
    </dgm:pt>
    <dgm:pt modelId="{0020EC09-8601-4AFE-A3EB-F52535EB154A}" type="pres">
      <dgm:prSet presAssocID="{E520B1E7-ED0C-42F0-96B3-E2E4BD11F3E2}" presName="nodeTx" presStyleLbl="node1" presStyleIdx="0" presStyleCnt="4">
        <dgm:presLayoutVars>
          <dgm:bulletEnabled val="1"/>
        </dgm:presLayoutVars>
      </dgm:prSet>
      <dgm:spPr/>
    </dgm:pt>
    <dgm:pt modelId="{6B9571CF-A0BF-42D1-91B5-3676E3367EAE}" type="pres">
      <dgm:prSet presAssocID="{E520B1E7-ED0C-42F0-96B3-E2E4BD11F3E2}" presName="invisiNode" presStyleLbl="node1" presStyleIdx="0" presStyleCnt="4"/>
      <dgm:spPr/>
    </dgm:pt>
    <dgm:pt modelId="{CE3F8180-C0B2-4E96-BCE8-6CB08F6BE3E6}" type="pres">
      <dgm:prSet presAssocID="{E520B1E7-ED0C-42F0-96B3-E2E4BD11F3E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D0CB9943-9ABD-430B-9D24-C2B0E5CC79FA}" type="pres">
      <dgm:prSet presAssocID="{A24F7856-6DBB-4CD0-9941-B3DDF457FF40}" presName="sibTrans" presStyleLbl="sibTrans2D1" presStyleIdx="0" presStyleCnt="0"/>
      <dgm:spPr/>
    </dgm:pt>
    <dgm:pt modelId="{062C54A0-A6CF-455F-9BD2-3FFCBA6947DC}" type="pres">
      <dgm:prSet presAssocID="{C3CE3404-DEF6-48AD-BEE9-4BCEE463318E}" presName="compNode" presStyleCnt="0"/>
      <dgm:spPr/>
    </dgm:pt>
    <dgm:pt modelId="{C08A56DA-9621-4300-AB22-C425C62D2909}" type="pres">
      <dgm:prSet presAssocID="{C3CE3404-DEF6-48AD-BEE9-4BCEE463318E}" presName="bkgdShape" presStyleLbl="node1" presStyleIdx="1" presStyleCnt="4"/>
      <dgm:spPr/>
    </dgm:pt>
    <dgm:pt modelId="{CDD1AA83-FD67-4837-8AB6-676AD6E0F414}" type="pres">
      <dgm:prSet presAssocID="{C3CE3404-DEF6-48AD-BEE9-4BCEE463318E}" presName="nodeTx" presStyleLbl="node1" presStyleIdx="1" presStyleCnt="4">
        <dgm:presLayoutVars>
          <dgm:bulletEnabled val="1"/>
        </dgm:presLayoutVars>
      </dgm:prSet>
      <dgm:spPr/>
    </dgm:pt>
    <dgm:pt modelId="{3B28B063-F180-4C30-9B5D-A6BDE2CD1D14}" type="pres">
      <dgm:prSet presAssocID="{C3CE3404-DEF6-48AD-BEE9-4BCEE463318E}" presName="invisiNode" presStyleLbl="node1" presStyleIdx="1" presStyleCnt="4"/>
      <dgm:spPr/>
    </dgm:pt>
    <dgm:pt modelId="{CF87D216-C2F0-4CB5-8A13-83C59C2270D0}" type="pres">
      <dgm:prSet presAssocID="{C3CE3404-DEF6-48AD-BEE9-4BCEE463318E}" presName="imagNode" presStyleLbl="fgImgPlace1" presStyleIdx="1" presStyleCnt="4" custLinFactNeighborX="-4728" custLinFactNeighborY="-4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pt>
    <dgm:pt modelId="{383A992F-B1F7-4F16-BE5F-A9E965CC6F84}" type="pres">
      <dgm:prSet presAssocID="{648CE0E2-8009-4730-AEEF-3319BBA03A55}" presName="sibTrans" presStyleLbl="sibTrans2D1" presStyleIdx="0" presStyleCnt="0"/>
      <dgm:spPr/>
    </dgm:pt>
    <dgm:pt modelId="{982D654A-6640-4B6A-A707-942D3F6ECC74}" type="pres">
      <dgm:prSet presAssocID="{70EA9F55-838C-4F76-84FD-822DF495F42C}" presName="compNode" presStyleCnt="0"/>
      <dgm:spPr/>
    </dgm:pt>
    <dgm:pt modelId="{494ED00E-849B-4C27-A91F-053B095CB139}" type="pres">
      <dgm:prSet presAssocID="{70EA9F55-838C-4F76-84FD-822DF495F42C}" presName="bkgdShape" presStyleLbl="node1" presStyleIdx="2" presStyleCnt="4"/>
      <dgm:spPr/>
    </dgm:pt>
    <dgm:pt modelId="{0B3284AD-2A28-4B4D-B213-60D87A0AFF4F}" type="pres">
      <dgm:prSet presAssocID="{70EA9F55-838C-4F76-84FD-822DF495F42C}" presName="nodeTx" presStyleLbl="node1" presStyleIdx="2" presStyleCnt="4">
        <dgm:presLayoutVars>
          <dgm:bulletEnabled val="1"/>
        </dgm:presLayoutVars>
      </dgm:prSet>
      <dgm:spPr/>
    </dgm:pt>
    <dgm:pt modelId="{B91663BF-7118-47C4-8A67-AD07ADD7E03B}" type="pres">
      <dgm:prSet presAssocID="{70EA9F55-838C-4F76-84FD-822DF495F42C}" presName="invisiNode" presStyleLbl="node1" presStyleIdx="2" presStyleCnt="4"/>
      <dgm:spPr/>
    </dgm:pt>
    <dgm:pt modelId="{E250FFAC-86A2-4016-91B8-394D188F536C}" type="pres">
      <dgm:prSet presAssocID="{70EA9F55-838C-4F76-84FD-822DF495F42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8341D28B-7CBA-4C82-A401-39099CC25623}" type="pres">
      <dgm:prSet presAssocID="{A7A9BA39-A898-4A2C-90AF-264D19658560}" presName="sibTrans" presStyleLbl="sibTrans2D1" presStyleIdx="0" presStyleCnt="0"/>
      <dgm:spPr/>
    </dgm:pt>
    <dgm:pt modelId="{587DCE92-0CAC-4F12-886D-AB9C36EE8691}" type="pres">
      <dgm:prSet presAssocID="{DA82F53E-764D-44FA-96A0-36CAC17C7E6E}" presName="compNode" presStyleCnt="0"/>
      <dgm:spPr/>
    </dgm:pt>
    <dgm:pt modelId="{341F229E-9BAD-42B8-959F-41E2C3D8F391}" type="pres">
      <dgm:prSet presAssocID="{DA82F53E-764D-44FA-96A0-36CAC17C7E6E}" presName="bkgdShape" presStyleLbl="node1" presStyleIdx="3" presStyleCnt="4"/>
      <dgm:spPr/>
    </dgm:pt>
    <dgm:pt modelId="{999C7D50-476D-4A39-A272-D77AAEA167B4}" type="pres">
      <dgm:prSet presAssocID="{DA82F53E-764D-44FA-96A0-36CAC17C7E6E}" presName="nodeTx" presStyleLbl="node1" presStyleIdx="3" presStyleCnt="4">
        <dgm:presLayoutVars>
          <dgm:bulletEnabled val="1"/>
        </dgm:presLayoutVars>
      </dgm:prSet>
      <dgm:spPr/>
    </dgm:pt>
    <dgm:pt modelId="{8626F576-129F-43B1-846E-62FDCCF4154D}" type="pres">
      <dgm:prSet presAssocID="{DA82F53E-764D-44FA-96A0-36CAC17C7E6E}" presName="invisiNode" presStyleLbl="node1" presStyleIdx="3" presStyleCnt="4"/>
      <dgm:spPr/>
    </dgm:pt>
    <dgm:pt modelId="{8589DEE7-D12F-428E-816A-54711681A532}" type="pres">
      <dgm:prSet presAssocID="{DA82F53E-764D-44FA-96A0-36CAC17C7E6E}" presName="imagNode" presStyleLbl="fgImgPlace1" presStyleIdx="3" presStyleCnt="4" custScaleY="100676" custLinFactNeighborX="1585" custLinFactNeighborY="-142"/>
      <dgm:spPr>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dgm:spPr>
    </dgm:pt>
  </dgm:ptLst>
  <dgm:cxnLst>
    <dgm:cxn modelId="{8BC26604-1310-4EBB-8F6C-572412411AAE}" type="presOf" srcId="{A24F7856-6DBB-4CD0-9941-B3DDF457FF40}" destId="{D0CB9943-9ABD-430B-9D24-C2B0E5CC79FA}" srcOrd="0" destOrd="0" presId="urn:microsoft.com/office/officeart/2005/8/layout/hList7"/>
    <dgm:cxn modelId="{44FA8204-797C-45C5-A937-729F2E6E9066}" type="presOf" srcId="{C3CE3404-DEF6-48AD-BEE9-4BCEE463318E}" destId="{C08A56DA-9621-4300-AB22-C425C62D2909}" srcOrd="0" destOrd="0" presId="urn:microsoft.com/office/officeart/2005/8/layout/hList7"/>
    <dgm:cxn modelId="{2EE1F508-1EAC-4AB0-B78D-02D9C9977563}" type="presOf" srcId="{70EA9F55-838C-4F76-84FD-822DF495F42C}" destId="{494ED00E-849B-4C27-A91F-053B095CB139}" srcOrd="0" destOrd="0" presId="urn:microsoft.com/office/officeart/2005/8/layout/hList7"/>
    <dgm:cxn modelId="{B9A5FA1B-DB80-4C9B-9917-3DDEC9CB7DC8}" type="presOf" srcId="{A7A9BA39-A898-4A2C-90AF-264D19658560}" destId="{8341D28B-7CBA-4C82-A401-39099CC25623}" srcOrd="0" destOrd="0" presId="urn:microsoft.com/office/officeart/2005/8/layout/hList7"/>
    <dgm:cxn modelId="{FFC1E42A-3944-4894-AD77-613B586039C3}" type="presOf" srcId="{70EA9F55-838C-4F76-84FD-822DF495F42C}" destId="{0B3284AD-2A28-4B4D-B213-60D87A0AFF4F}" srcOrd="1" destOrd="0" presId="urn:microsoft.com/office/officeart/2005/8/layout/hList7"/>
    <dgm:cxn modelId="{66A0975F-9556-4FFA-9574-B0CE4945A858}" type="presOf" srcId="{C3CE3404-DEF6-48AD-BEE9-4BCEE463318E}" destId="{CDD1AA83-FD67-4837-8AB6-676AD6E0F414}" srcOrd="1" destOrd="0" presId="urn:microsoft.com/office/officeart/2005/8/layout/hList7"/>
    <dgm:cxn modelId="{B057A941-1E95-43A3-94AE-93C1EF83E9C9}" type="presOf" srcId="{648CE0E2-8009-4730-AEEF-3319BBA03A55}" destId="{383A992F-B1F7-4F16-BE5F-A9E965CC6F84}" srcOrd="0" destOrd="0" presId="urn:microsoft.com/office/officeart/2005/8/layout/hList7"/>
    <dgm:cxn modelId="{CFF29A70-B35D-4E14-90B1-6CC40C11E2A1}" type="presOf" srcId="{DA82F53E-764D-44FA-96A0-36CAC17C7E6E}" destId="{999C7D50-476D-4A39-A272-D77AAEA167B4}" srcOrd="1" destOrd="0" presId="urn:microsoft.com/office/officeart/2005/8/layout/hList7"/>
    <dgm:cxn modelId="{424DB57C-DEF4-43D1-BA35-3C1560FCD4AC}" srcId="{6F0C7D3C-31A1-4F94-A20A-1C6FBD5C1BAE}" destId="{70EA9F55-838C-4F76-84FD-822DF495F42C}" srcOrd="2" destOrd="0" parTransId="{F9501A59-7D9A-4DBF-A790-3A4DDD9228B0}" sibTransId="{A7A9BA39-A898-4A2C-90AF-264D19658560}"/>
    <dgm:cxn modelId="{3DD67C93-53DF-44DC-9488-759806E8B68D}" srcId="{6F0C7D3C-31A1-4F94-A20A-1C6FBD5C1BAE}" destId="{E520B1E7-ED0C-42F0-96B3-E2E4BD11F3E2}" srcOrd="0" destOrd="0" parTransId="{CD4B78FB-9906-43A2-AD72-F3D44CDCBD77}" sibTransId="{A24F7856-6DBB-4CD0-9941-B3DDF457FF40}"/>
    <dgm:cxn modelId="{8B6CC9A7-DDCA-42C6-BB1B-0557B41AE41E}" type="presOf" srcId="{E520B1E7-ED0C-42F0-96B3-E2E4BD11F3E2}" destId="{0020EC09-8601-4AFE-A3EB-F52535EB154A}" srcOrd="1" destOrd="0" presId="urn:microsoft.com/office/officeart/2005/8/layout/hList7"/>
    <dgm:cxn modelId="{8F2963B3-C8B2-4FE6-858A-BF1D111BC982}" type="presOf" srcId="{E520B1E7-ED0C-42F0-96B3-E2E4BD11F3E2}" destId="{D887A776-2D42-4C6C-8BA2-45550F8EFB0E}" srcOrd="0" destOrd="0" presId="urn:microsoft.com/office/officeart/2005/8/layout/hList7"/>
    <dgm:cxn modelId="{8D8F1EBD-EAFD-415A-A0DD-B20A90EC053B}" type="presOf" srcId="{DA82F53E-764D-44FA-96A0-36CAC17C7E6E}" destId="{341F229E-9BAD-42B8-959F-41E2C3D8F391}" srcOrd="0" destOrd="0" presId="urn:microsoft.com/office/officeart/2005/8/layout/hList7"/>
    <dgm:cxn modelId="{F7CC23C8-06EA-406E-9A5C-BEFBD113B08E}" type="presOf" srcId="{6F0C7D3C-31A1-4F94-A20A-1C6FBD5C1BAE}" destId="{4835A305-9910-47D5-BCAD-04F731C77080}" srcOrd="0" destOrd="0" presId="urn:microsoft.com/office/officeart/2005/8/layout/hList7"/>
    <dgm:cxn modelId="{94612CD2-2EE7-4307-854D-00C0BC644A89}" srcId="{6F0C7D3C-31A1-4F94-A20A-1C6FBD5C1BAE}" destId="{C3CE3404-DEF6-48AD-BEE9-4BCEE463318E}" srcOrd="1" destOrd="0" parTransId="{22942768-CC5E-4F60-91A8-438B69C73E9D}" sibTransId="{648CE0E2-8009-4730-AEEF-3319BBA03A55}"/>
    <dgm:cxn modelId="{BDB29CFB-EBCC-4369-B9B7-B48ABFC8F18E}" srcId="{6F0C7D3C-31A1-4F94-A20A-1C6FBD5C1BAE}" destId="{DA82F53E-764D-44FA-96A0-36CAC17C7E6E}" srcOrd="3" destOrd="0" parTransId="{4040D696-4968-4460-9989-DF4191ED3E1B}" sibTransId="{DEE6C515-EE1B-4E9B-8952-F7502FEA2192}"/>
    <dgm:cxn modelId="{5AEB5D8E-436F-4889-9AFF-429545441B78}" type="presParOf" srcId="{4835A305-9910-47D5-BCAD-04F731C77080}" destId="{2E9C28E3-26C2-4E2A-A385-CC93B1B6E7B5}" srcOrd="0" destOrd="0" presId="urn:microsoft.com/office/officeart/2005/8/layout/hList7"/>
    <dgm:cxn modelId="{87693A4F-0D4F-493B-A6CA-B7A70512C5FB}" type="presParOf" srcId="{4835A305-9910-47D5-BCAD-04F731C77080}" destId="{D7CC6373-AC54-4F9E-98EC-E0364B9FC4D8}" srcOrd="1" destOrd="0" presId="urn:microsoft.com/office/officeart/2005/8/layout/hList7"/>
    <dgm:cxn modelId="{9A4B49CC-1AC3-4D44-A19C-4519241A56AE}" type="presParOf" srcId="{D7CC6373-AC54-4F9E-98EC-E0364B9FC4D8}" destId="{DF2CFE22-D26B-492C-A302-0258D54BCF8C}" srcOrd="0" destOrd="0" presId="urn:microsoft.com/office/officeart/2005/8/layout/hList7"/>
    <dgm:cxn modelId="{92992AA0-3F95-4706-9FB2-20E84740A0EC}" type="presParOf" srcId="{DF2CFE22-D26B-492C-A302-0258D54BCF8C}" destId="{D887A776-2D42-4C6C-8BA2-45550F8EFB0E}" srcOrd="0" destOrd="0" presId="urn:microsoft.com/office/officeart/2005/8/layout/hList7"/>
    <dgm:cxn modelId="{B0506F63-A867-4087-9B57-DA1CEF1595A5}" type="presParOf" srcId="{DF2CFE22-D26B-492C-A302-0258D54BCF8C}" destId="{0020EC09-8601-4AFE-A3EB-F52535EB154A}" srcOrd="1" destOrd="0" presId="urn:microsoft.com/office/officeart/2005/8/layout/hList7"/>
    <dgm:cxn modelId="{D81AB550-F816-4A75-8A0D-DB5716DFB781}" type="presParOf" srcId="{DF2CFE22-D26B-492C-A302-0258D54BCF8C}" destId="{6B9571CF-A0BF-42D1-91B5-3676E3367EAE}" srcOrd="2" destOrd="0" presId="urn:microsoft.com/office/officeart/2005/8/layout/hList7"/>
    <dgm:cxn modelId="{D282287F-69DF-4104-80E3-99AF9A064A9D}" type="presParOf" srcId="{DF2CFE22-D26B-492C-A302-0258D54BCF8C}" destId="{CE3F8180-C0B2-4E96-BCE8-6CB08F6BE3E6}" srcOrd="3" destOrd="0" presId="urn:microsoft.com/office/officeart/2005/8/layout/hList7"/>
    <dgm:cxn modelId="{8F85DC1C-F0CF-417D-A3D4-6F2FF68D1833}" type="presParOf" srcId="{D7CC6373-AC54-4F9E-98EC-E0364B9FC4D8}" destId="{D0CB9943-9ABD-430B-9D24-C2B0E5CC79FA}" srcOrd="1" destOrd="0" presId="urn:microsoft.com/office/officeart/2005/8/layout/hList7"/>
    <dgm:cxn modelId="{6C589928-F025-4281-ABE3-56000432B90E}" type="presParOf" srcId="{D7CC6373-AC54-4F9E-98EC-E0364B9FC4D8}" destId="{062C54A0-A6CF-455F-9BD2-3FFCBA6947DC}" srcOrd="2" destOrd="0" presId="urn:microsoft.com/office/officeart/2005/8/layout/hList7"/>
    <dgm:cxn modelId="{29640799-6AF1-45C3-9765-2760CBF15778}" type="presParOf" srcId="{062C54A0-A6CF-455F-9BD2-3FFCBA6947DC}" destId="{C08A56DA-9621-4300-AB22-C425C62D2909}" srcOrd="0" destOrd="0" presId="urn:microsoft.com/office/officeart/2005/8/layout/hList7"/>
    <dgm:cxn modelId="{78214B15-D41C-4306-9727-6EB554CE5329}" type="presParOf" srcId="{062C54A0-A6CF-455F-9BD2-3FFCBA6947DC}" destId="{CDD1AA83-FD67-4837-8AB6-676AD6E0F414}" srcOrd="1" destOrd="0" presId="urn:microsoft.com/office/officeart/2005/8/layout/hList7"/>
    <dgm:cxn modelId="{F6B4844A-2241-4832-9BEF-71CE9D25F97A}" type="presParOf" srcId="{062C54A0-A6CF-455F-9BD2-3FFCBA6947DC}" destId="{3B28B063-F180-4C30-9B5D-A6BDE2CD1D14}" srcOrd="2" destOrd="0" presId="urn:microsoft.com/office/officeart/2005/8/layout/hList7"/>
    <dgm:cxn modelId="{5C65D53D-04AA-4B21-A0AC-F55E5107D829}" type="presParOf" srcId="{062C54A0-A6CF-455F-9BD2-3FFCBA6947DC}" destId="{CF87D216-C2F0-4CB5-8A13-83C59C2270D0}" srcOrd="3" destOrd="0" presId="urn:microsoft.com/office/officeart/2005/8/layout/hList7"/>
    <dgm:cxn modelId="{316229FC-AA95-4852-965F-2A759627BD91}" type="presParOf" srcId="{D7CC6373-AC54-4F9E-98EC-E0364B9FC4D8}" destId="{383A992F-B1F7-4F16-BE5F-A9E965CC6F84}" srcOrd="3" destOrd="0" presId="urn:microsoft.com/office/officeart/2005/8/layout/hList7"/>
    <dgm:cxn modelId="{86B8CE9A-D7C2-4A7B-8703-2635486221D3}" type="presParOf" srcId="{D7CC6373-AC54-4F9E-98EC-E0364B9FC4D8}" destId="{982D654A-6640-4B6A-A707-942D3F6ECC74}" srcOrd="4" destOrd="0" presId="urn:microsoft.com/office/officeart/2005/8/layout/hList7"/>
    <dgm:cxn modelId="{F89F940E-759C-4553-B02C-221CDA29C516}" type="presParOf" srcId="{982D654A-6640-4B6A-A707-942D3F6ECC74}" destId="{494ED00E-849B-4C27-A91F-053B095CB139}" srcOrd="0" destOrd="0" presId="urn:microsoft.com/office/officeart/2005/8/layout/hList7"/>
    <dgm:cxn modelId="{8046E062-AEDD-4E47-8618-EFF628D03A1A}" type="presParOf" srcId="{982D654A-6640-4B6A-A707-942D3F6ECC74}" destId="{0B3284AD-2A28-4B4D-B213-60D87A0AFF4F}" srcOrd="1" destOrd="0" presId="urn:microsoft.com/office/officeart/2005/8/layout/hList7"/>
    <dgm:cxn modelId="{DC091B1C-5C32-480C-9A83-B98BA9B0AF11}" type="presParOf" srcId="{982D654A-6640-4B6A-A707-942D3F6ECC74}" destId="{B91663BF-7118-47C4-8A67-AD07ADD7E03B}" srcOrd="2" destOrd="0" presId="urn:microsoft.com/office/officeart/2005/8/layout/hList7"/>
    <dgm:cxn modelId="{32AFCFDC-1AD4-4910-B148-75FB96B91422}" type="presParOf" srcId="{982D654A-6640-4B6A-A707-942D3F6ECC74}" destId="{E250FFAC-86A2-4016-91B8-394D188F536C}" srcOrd="3" destOrd="0" presId="urn:microsoft.com/office/officeart/2005/8/layout/hList7"/>
    <dgm:cxn modelId="{21703BF8-46F6-493A-B726-F54986ABA867}" type="presParOf" srcId="{D7CC6373-AC54-4F9E-98EC-E0364B9FC4D8}" destId="{8341D28B-7CBA-4C82-A401-39099CC25623}" srcOrd="5" destOrd="0" presId="urn:microsoft.com/office/officeart/2005/8/layout/hList7"/>
    <dgm:cxn modelId="{03AAC217-E943-4B7F-A1C6-CE75932427D6}" type="presParOf" srcId="{D7CC6373-AC54-4F9E-98EC-E0364B9FC4D8}" destId="{587DCE92-0CAC-4F12-886D-AB9C36EE8691}" srcOrd="6" destOrd="0" presId="urn:microsoft.com/office/officeart/2005/8/layout/hList7"/>
    <dgm:cxn modelId="{00215E3E-8B84-4AB1-98C0-5F9744464D73}" type="presParOf" srcId="{587DCE92-0CAC-4F12-886D-AB9C36EE8691}" destId="{341F229E-9BAD-42B8-959F-41E2C3D8F391}" srcOrd="0" destOrd="0" presId="urn:microsoft.com/office/officeart/2005/8/layout/hList7"/>
    <dgm:cxn modelId="{12CB0803-4B9F-42FF-8B39-18F4FD9F0945}" type="presParOf" srcId="{587DCE92-0CAC-4F12-886D-AB9C36EE8691}" destId="{999C7D50-476D-4A39-A272-D77AAEA167B4}" srcOrd="1" destOrd="0" presId="urn:microsoft.com/office/officeart/2005/8/layout/hList7"/>
    <dgm:cxn modelId="{FE34D3B3-A849-41C5-989B-A5726C57C936}" type="presParOf" srcId="{587DCE92-0CAC-4F12-886D-AB9C36EE8691}" destId="{8626F576-129F-43B1-846E-62FDCCF4154D}" srcOrd="2" destOrd="0" presId="urn:microsoft.com/office/officeart/2005/8/layout/hList7"/>
    <dgm:cxn modelId="{4054D09A-AD47-42A0-9E6B-D9CBC883B6BA}" type="presParOf" srcId="{587DCE92-0CAC-4F12-886D-AB9C36EE8691}" destId="{8589DEE7-D12F-428E-816A-54711681A53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FE1E6-D697-416D-923E-3D9AA6A1B09E}" type="doc">
      <dgm:prSet loTypeId="urn:microsoft.com/office/officeart/2005/8/layout/process4" loCatId="list" qsTypeId="urn:microsoft.com/office/officeart/2005/8/quickstyle/simple1" qsCatId="simple" csTypeId="urn:microsoft.com/office/officeart/2005/8/colors/accent4_3" csCatId="accent4" phldr="1"/>
      <dgm:spPr/>
      <dgm:t>
        <a:bodyPr/>
        <a:lstStyle/>
        <a:p>
          <a:endParaRPr lang="en-AU"/>
        </a:p>
      </dgm:t>
    </dgm:pt>
    <dgm:pt modelId="{4E7F3117-9F84-4498-BE0D-157A1118336A}">
      <dgm:prSet phldrT="[Text]" custT="1"/>
      <dgm:spPr/>
      <dgm:t>
        <a:bodyPr/>
        <a:lstStyle/>
        <a:p>
          <a:pPr marL="0" lvl="0" algn="ctr" defTabSz="800100">
            <a:lnSpc>
              <a:spcPct val="100000"/>
            </a:lnSpc>
            <a:spcBef>
              <a:spcPct val="0"/>
            </a:spcBef>
            <a:spcAft>
              <a:spcPct val="35000"/>
            </a:spcAft>
            <a:buNone/>
          </a:pPr>
          <a:endParaRPr lang="en-AU" sz="1800" b="1" kern="1200" dirty="0">
            <a:solidFill>
              <a:schemeClr val="bg1"/>
            </a:solidFill>
          </a:endParaRPr>
        </a:p>
        <a:p>
          <a:pPr marL="0" lvl="0" indent="0" algn="ctr" defTabSz="800100">
            <a:lnSpc>
              <a:spcPct val="90000"/>
            </a:lnSpc>
            <a:spcBef>
              <a:spcPct val="0"/>
            </a:spcBef>
            <a:spcAft>
              <a:spcPct val="35000"/>
            </a:spcAft>
            <a:buNone/>
          </a:pPr>
          <a:r>
            <a:rPr lang="en-AU" sz="1800" b="1" kern="1200" dirty="0">
              <a:solidFill>
                <a:schemeClr val="tx1"/>
              </a:solidFill>
              <a:latin typeface="Calibri"/>
              <a:ea typeface="+mn-ea"/>
              <a:cs typeface="+mn-cs"/>
            </a:rPr>
            <a:t>Information gathering</a:t>
          </a:r>
          <a:br>
            <a:rPr lang="en-AU" sz="1800" b="1" kern="1200" dirty="0">
              <a:solidFill>
                <a:prstClr val="white"/>
              </a:solidFill>
              <a:latin typeface="Calibri"/>
              <a:ea typeface="+mn-ea"/>
              <a:cs typeface="+mn-cs"/>
            </a:rPr>
          </a:br>
          <a:r>
            <a:rPr lang="en-AU" sz="1400" b="1" kern="1200" dirty="0">
              <a:solidFill>
                <a:prstClr val="white"/>
              </a:solidFill>
              <a:latin typeface="Calibri"/>
              <a:ea typeface="+mn-ea"/>
              <a:cs typeface="+mn-cs"/>
            </a:rPr>
            <a:t>Literature review, needs &amp; economic analysis, broad/narrow stakeholder input, consumer engagement</a:t>
          </a:r>
        </a:p>
        <a:p>
          <a:pPr marL="0" lvl="0" algn="ctr" defTabSz="800100">
            <a:lnSpc>
              <a:spcPct val="90000"/>
            </a:lnSpc>
            <a:spcBef>
              <a:spcPct val="0"/>
            </a:spcBef>
            <a:spcAft>
              <a:spcPct val="35000"/>
            </a:spcAft>
            <a:buNone/>
          </a:pPr>
          <a:endParaRPr lang="en-AU" sz="1400" kern="1200" dirty="0"/>
        </a:p>
      </dgm:t>
    </dgm:pt>
    <dgm:pt modelId="{BBDF4F7B-579B-4A77-9441-26FE9A2E194E}" type="parTrans" cxnId="{6069BFC6-B6C0-41BE-AC59-1553AB3CEC4F}">
      <dgm:prSet/>
      <dgm:spPr/>
      <dgm:t>
        <a:bodyPr/>
        <a:lstStyle/>
        <a:p>
          <a:endParaRPr lang="en-AU"/>
        </a:p>
      </dgm:t>
    </dgm:pt>
    <dgm:pt modelId="{450336B2-FF6D-4D0A-9668-072FD4E9142D}" type="sibTrans" cxnId="{6069BFC6-B6C0-41BE-AC59-1553AB3CEC4F}">
      <dgm:prSet/>
      <dgm:spPr/>
      <dgm:t>
        <a:bodyPr/>
        <a:lstStyle/>
        <a:p>
          <a:endParaRPr lang="en-AU"/>
        </a:p>
      </dgm:t>
    </dgm:pt>
    <dgm:pt modelId="{697CE219-F4D9-41BB-A0F6-617A7BBDCFCD}">
      <dgm:prSet phldrT="[Text]" custT="1"/>
      <dgm:spPr/>
      <dgm:t>
        <a:bodyPr/>
        <a:lstStyle/>
        <a:p>
          <a:r>
            <a:rPr lang="en-AU" sz="1800" b="1" dirty="0">
              <a:solidFill>
                <a:schemeClr val="tx1"/>
              </a:solidFill>
            </a:rPr>
            <a:t>Service system design</a:t>
          </a:r>
          <a:br>
            <a:rPr lang="en-AU" sz="1800" b="1" dirty="0">
              <a:solidFill>
                <a:schemeClr val="bg1"/>
              </a:solidFill>
            </a:rPr>
          </a:br>
          <a:r>
            <a:rPr lang="en-AU" sz="1400" b="1" dirty="0">
              <a:solidFill>
                <a:schemeClr val="bg1"/>
              </a:solidFill>
            </a:rPr>
            <a:t>Agree</a:t>
          </a:r>
          <a:r>
            <a:rPr lang="en-AU" sz="1400" b="1" baseline="0" dirty="0">
              <a:solidFill>
                <a:schemeClr val="bg1"/>
              </a:solidFill>
            </a:rPr>
            <a:t> on and prioritise services to be provided within the sector from 2024 and beyond and outcomes</a:t>
          </a:r>
          <a:endParaRPr lang="en-AU" sz="1400" b="1" dirty="0">
            <a:solidFill>
              <a:schemeClr val="bg1"/>
            </a:solidFill>
          </a:endParaRPr>
        </a:p>
      </dgm:t>
    </dgm:pt>
    <dgm:pt modelId="{4F6BEF0A-0B29-42D4-A2DC-BCEC53CA6DFD}" type="parTrans" cxnId="{EEBD3057-0CEA-4FA1-BE7F-6FAE573224CA}">
      <dgm:prSet/>
      <dgm:spPr/>
      <dgm:t>
        <a:bodyPr/>
        <a:lstStyle/>
        <a:p>
          <a:endParaRPr lang="en-AU"/>
        </a:p>
      </dgm:t>
    </dgm:pt>
    <dgm:pt modelId="{D823176B-E33A-40EF-AFC9-38D4A7498DF6}" type="sibTrans" cxnId="{EEBD3057-0CEA-4FA1-BE7F-6FAE573224CA}">
      <dgm:prSet/>
      <dgm:spPr/>
      <dgm:t>
        <a:bodyPr/>
        <a:lstStyle/>
        <a:p>
          <a:endParaRPr lang="en-AU"/>
        </a:p>
      </dgm:t>
    </dgm:pt>
    <dgm:pt modelId="{3F72F860-F2BD-406A-9C7B-C31ACF45C65D}">
      <dgm:prSet phldrT="[Text]" custT="1"/>
      <dgm:spPr/>
      <dgm:t>
        <a:bodyPr/>
        <a:lstStyle/>
        <a:p>
          <a:r>
            <a:rPr lang="en-AU" sz="1800" b="1" dirty="0">
              <a:solidFill>
                <a:schemeClr val="tx1"/>
              </a:solidFill>
            </a:rPr>
            <a:t>Change management</a:t>
          </a:r>
          <a:br>
            <a:rPr lang="en-AU" sz="1400" b="1" dirty="0">
              <a:solidFill>
                <a:schemeClr val="bg1"/>
              </a:solidFill>
            </a:rPr>
          </a:br>
          <a:r>
            <a:rPr lang="en-AU" sz="1400" b="1" dirty="0">
              <a:solidFill>
                <a:schemeClr val="bg1"/>
              </a:solidFill>
            </a:rPr>
            <a:t>Plan and map incremental change over the short, medium and long term</a:t>
          </a:r>
        </a:p>
      </dgm:t>
    </dgm:pt>
    <dgm:pt modelId="{9E368D94-8D53-4276-AAD2-79EEAFFEB679}" type="parTrans" cxnId="{B310B34B-6B7C-4A2A-A3CC-12127549B254}">
      <dgm:prSet/>
      <dgm:spPr/>
      <dgm:t>
        <a:bodyPr/>
        <a:lstStyle/>
        <a:p>
          <a:endParaRPr lang="en-AU"/>
        </a:p>
      </dgm:t>
    </dgm:pt>
    <dgm:pt modelId="{AACE7710-61B8-4AF7-97E1-97A2D6D52F43}" type="sibTrans" cxnId="{B310B34B-6B7C-4A2A-A3CC-12127549B254}">
      <dgm:prSet/>
      <dgm:spPr/>
      <dgm:t>
        <a:bodyPr/>
        <a:lstStyle/>
        <a:p>
          <a:endParaRPr lang="en-AU"/>
        </a:p>
      </dgm:t>
    </dgm:pt>
    <dgm:pt modelId="{ABC8BF51-BF65-42F1-B812-B78A4888D576}">
      <dgm:prSet phldrT="[Text]" custT="1"/>
      <dgm:spPr/>
      <dgm:t>
        <a:bodyPr/>
        <a:lstStyle/>
        <a:p>
          <a:r>
            <a:rPr lang="en-AU" sz="1800" b="1" dirty="0">
              <a:solidFill>
                <a:schemeClr val="tx1"/>
              </a:solidFill>
            </a:rPr>
            <a:t>Procurement</a:t>
          </a:r>
          <a:br>
            <a:rPr lang="en-AU" sz="1400" b="1" dirty="0">
              <a:solidFill>
                <a:schemeClr val="bg1"/>
              </a:solidFill>
            </a:rPr>
          </a:br>
          <a:r>
            <a:rPr lang="en-AU" sz="1400" b="1" dirty="0">
              <a:solidFill>
                <a:schemeClr val="bg1"/>
              </a:solidFill>
            </a:rPr>
            <a:t>Evaluation</a:t>
          </a:r>
          <a:r>
            <a:rPr lang="en-AU" sz="1400" b="1" baseline="0" dirty="0">
              <a:solidFill>
                <a:schemeClr val="bg1"/>
              </a:solidFill>
            </a:rPr>
            <a:t> of tender applications and final procurement decisions making. Contracts drafted and signed</a:t>
          </a:r>
          <a:endParaRPr lang="en-AU" sz="1400" b="1" dirty="0">
            <a:solidFill>
              <a:schemeClr val="bg1"/>
            </a:solidFill>
          </a:endParaRPr>
        </a:p>
      </dgm:t>
    </dgm:pt>
    <dgm:pt modelId="{8CAD4575-A1F3-43C4-A683-7887C8816A7B}" type="parTrans" cxnId="{CFD4DAF9-C26B-44A8-91D2-1FCB927BCC58}">
      <dgm:prSet/>
      <dgm:spPr/>
      <dgm:t>
        <a:bodyPr/>
        <a:lstStyle/>
        <a:p>
          <a:endParaRPr lang="en-AU"/>
        </a:p>
      </dgm:t>
    </dgm:pt>
    <dgm:pt modelId="{65478EC4-0F70-4A41-9E8B-95AA292D4A29}" type="sibTrans" cxnId="{CFD4DAF9-C26B-44A8-91D2-1FCB927BCC58}">
      <dgm:prSet/>
      <dgm:spPr/>
      <dgm:t>
        <a:bodyPr/>
        <a:lstStyle/>
        <a:p>
          <a:endParaRPr lang="en-AU"/>
        </a:p>
      </dgm:t>
    </dgm:pt>
    <dgm:pt modelId="{0A98BE6A-4C7E-4E0E-99B3-F9EFD3DE0FD3}">
      <dgm:prSet custT="1"/>
      <dgm:spPr/>
      <dgm:t>
        <a:bodyPr/>
        <a:lstStyle/>
        <a:p>
          <a:r>
            <a:rPr lang="en-AU" sz="1800" b="1" dirty="0">
              <a:solidFill>
                <a:schemeClr val="tx1"/>
              </a:solidFill>
            </a:rPr>
            <a:t>Tender</a:t>
          </a:r>
          <a:r>
            <a:rPr lang="en-AU" sz="1800" b="1" baseline="0" dirty="0">
              <a:solidFill>
                <a:schemeClr val="tx1"/>
              </a:solidFill>
            </a:rPr>
            <a:t> for agreed services </a:t>
          </a:r>
          <a:br>
            <a:rPr lang="en-AU" sz="1800" b="1" baseline="0" dirty="0">
              <a:solidFill>
                <a:schemeClr val="bg1"/>
              </a:solidFill>
            </a:rPr>
          </a:br>
          <a:r>
            <a:rPr lang="en-AU" sz="1400" b="1" baseline="0" dirty="0">
              <a:solidFill>
                <a:schemeClr val="bg1"/>
              </a:solidFill>
            </a:rPr>
            <a:t>Draft approach to market documents, Statement of Requirements,  services specifications and other required documentation</a:t>
          </a:r>
          <a:endParaRPr lang="en-AU" sz="1400" b="1" dirty="0">
            <a:solidFill>
              <a:schemeClr val="bg1"/>
            </a:solidFill>
          </a:endParaRPr>
        </a:p>
      </dgm:t>
    </dgm:pt>
    <dgm:pt modelId="{4D956A54-33E7-4C93-B832-9453891BA910}" type="parTrans" cxnId="{DDDF113F-3560-478E-AFB6-93D7A4E8317D}">
      <dgm:prSet/>
      <dgm:spPr/>
      <dgm:t>
        <a:bodyPr/>
        <a:lstStyle/>
        <a:p>
          <a:endParaRPr lang="en-AU"/>
        </a:p>
      </dgm:t>
    </dgm:pt>
    <dgm:pt modelId="{4D10484D-9FCB-4D3A-863B-5BC83269CE3B}" type="sibTrans" cxnId="{DDDF113F-3560-478E-AFB6-93D7A4E8317D}">
      <dgm:prSet/>
      <dgm:spPr/>
      <dgm:t>
        <a:bodyPr/>
        <a:lstStyle/>
        <a:p>
          <a:endParaRPr lang="en-AU"/>
        </a:p>
      </dgm:t>
    </dgm:pt>
    <dgm:pt modelId="{7FCB86DC-F1F6-4E77-8F9D-E16874EBDC7B}">
      <dgm:prSet custT="1"/>
      <dgm:spPr/>
      <dgm:t>
        <a:bodyPr/>
        <a:lstStyle/>
        <a:p>
          <a:r>
            <a:rPr lang="en-AU" sz="1900" b="1" dirty="0">
              <a:solidFill>
                <a:schemeClr val="tx1"/>
              </a:solidFill>
            </a:rPr>
            <a:t>Service implementation</a:t>
          </a:r>
          <a:br>
            <a:rPr lang="en-AU" sz="1900" b="1" dirty="0">
              <a:solidFill>
                <a:schemeClr val="bg1"/>
              </a:solidFill>
            </a:rPr>
          </a:br>
          <a:r>
            <a:rPr lang="en-AU" sz="1900" b="1" dirty="0">
              <a:solidFill>
                <a:schemeClr val="bg1"/>
              </a:solidFill>
            </a:rPr>
            <a:t>I</a:t>
          </a:r>
          <a:r>
            <a:rPr lang="en-AU" sz="1400" b="1" dirty="0">
              <a:solidFill>
                <a:schemeClr val="bg1"/>
              </a:solidFill>
            </a:rPr>
            <a:t>mplement new services in line with contracts. Continuous review and evaluation</a:t>
          </a:r>
        </a:p>
      </dgm:t>
    </dgm:pt>
    <dgm:pt modelId="{BEA5FB06-4FAC-4A09-9369-8D5D38388388}" type="parTrans" cxnId="{855B913A-807D-4E43-8C95-381C5E0AAC30}">
      <dgm:prSet/>
      <dgm:spPr/>
      <dgm:t>
        <a:bodyPr/>
        <a:lstStyle/>
        <a:p>
          <a:endParaRPr lang="en-AU"/>
        </a:p>
      </dgm:t>
    </dgm:pt>
    <dgm:pt modelId="{1A695DCF-33A8-4416-B84E-B34980DDAB8A}" type="sibTrans" cxnId="{855B913A-807D-4E43-8C95-381C5E0AAC30}">
      <dgm:prSet/>
      <dgm:spPr/>
      <dgm:t>
        <a:bodyPr/>
        <a:lstStyle/>
        <a:p>
          <a:endParaRPr lang="en-AU"/>
        </a:p>
      </dgm:t>
    </dgm:pt>
    <dgm:pt modelId="{BC5F950D-2B77-4326-AA09-8F0C21B1F4E1}">
      <dgm:prSet phldrT="[Text]" custT="1"/>
      <dgm:spPr/>
      <dgm:t>
        <a:bodyPr/>
        <a:lstStyle/>
        <a:p>
          <a:r>
            <a:rPr lang="en-AU" sz="1800" b="1" dirty="0">
              <a:solidFill>
                <a:schemeClr val="tx1"/>
              </a:solidFill>
            </a:rPr>
            <a:t>Identification of current &amp; emerging priorities</a:t>
          </a:r>
          <a:br>
            <a:rPr lang="en-AU" sz="1400" b="1" dirty="0">
              <a:solidFill>
                <a:schemeClr val="tx1"/>
              </a:solidFill>
            </a:rPr>
          </a:br>
          <a:r>
            <a:rPr lang="en-AU" sz="1400" b="1" dirty="0">
              <a:solidFill>
                <a:schemeClr val="bg1"/>
              </a:solidFill>
            </a:rPr>
            <a:t>Identify priority &amp; health system priorities, models of care, current service gaps and potential duplication/overlap of services</a:t>
          </a:r>
        </a:p>
      </dgm:t>
    </dgm:pt>
    <dgm:pt modelId="{EDD3FD2C-6F31-4A8C-905A-1C90687EA445}" type="sibTrans" cxnId="{D1C76566-698D-4C8C-8992-19859DCB981F}">
      <dgm:prSet/>
      <dgm:spPr/>
      <dgm:t>
        <a:bodyPr/>
        <a:lstStyle/>
        <a:p>
          <a:endParaRPr lang="en-AU"/>
        </a:p>
      </dgm:t>
    </dgm:pt>
    <dgm:pt modelId="{B8069B5B-F907-444F-A01C-48FC4778DF67}" type="parTrans" cxnId="{D1C76566-698D-4C8C-8992-19859DCB981F}">
      <dgm:prSet/>
      <dgm:spPr/>
      <dgm:t>
        <a:bodyPr/>
        <a:lstStyle/>
        <a:p>
          <a:endParaRPr lang="en-AU"/>
        </a:p>
      </dgm:t>
    </dgm:pt>
    <dgm:pt modelId="{EE4D84C5-907D-48B2-BACF-C05E88A63F49}" type="pres">
      <dgm:prSet presAssocID="{C07FE1E6-D697-416D-923E-3D9AA6A1B09E}" presName="Name0" presStyleCnt="0">
        <dgm:presLayoutVars>
          <dgm:dir/>
          <dgm:animLvl val="lvl"/>
          <dgm:resizeHandles val="exact"/>
        </dgm:presLayoutVars>
      </dgm:prSet>
      <dgm:spPr/>
    </dgm:pt>
    <dgm:pt modelId="{FB2D23FB-84EA-44BC-9EEA-2716BC6D0758}" type="pres">
      <dgm:prSet presAssocID="{7FCB86DC-F1F6-4E77-8F9D-E16874EBDC7B}" presName="boxAndChildren" presStyleCnt="0"/>
      <dgm:spPr/>
    </dgm:pt>
    <dgm:pt modelId="{B4C71778-6FCD-4193-A2C6-951D2B2E6736}" type="pres">
      <dgm:prSet presAssocID="{7FCB86DC-F1F6-4E77-8F9D-E16874EBDC7B}" presName="parentTextBox" presStyleLbl="node1" presStyleIdx="0" presStyleCnt="7"/>
      <dgm:spPr/>
    </dgm:pt>
    <dgm:pt modelId="{4234BFD8-E49C-4013-9E0F-6BDF876F3B04}" type="pres">
      <dgm:prSet presAssocID="{65478EC4-0F70-4A41-9E8B-95AA292D4A29}" presName="sp" presStyleCnt="0"/>
      <dgm:spPr/>
    </dgm:pt>
    <dgm:pt modelId="{4CF9BF6B-4BBA-4BF1-A6CF-C3822677E8CA}" type="pres">
      <dgm:prSet presAssocID="{ABC8BF51-BF65-42F1-B812-B78A4888D576}" presName="arrowAndChildren" presStyleCnt="0"/>
      <dgm:spPr/>
    </dgm:pt>
    <dgm:pt modelId="{63073C10-9AA2-4A1B-8938-0AA0E051DB0D}" type="pres">
      <dgm:prSet presAssocID="{ABC8BF51-BF65-42F1-B812-B78A4888D576}" presName="parentTextArrow" presStyleLbl="node1" presStyleIdx="1" presStyleCnt="7"/>
      <dgm:spPr/>
    </dgm:pt>
    <dgm:pt modelId="{15C4A4C0-352A-4605-AC3C-F175214372AC}" type="pres">
      <dgm:prSet presAssocID="{4D10484D-9FCB-4D3A-863B-5BC83269CE3B}" presName="sp" presStyleCnt="0"/>
      <dgm:spPr/>
    </dgm:pt>
    <dgm:pt modelId="{238A3171-D07B-4BA9-9624-4FEE0D88C78F}" type="pres">
      <dgm:prSet presAssocID="{0A98BE6A-4C7E-4E0E-99B3-F9EFD3DE0FD3}" presName="arrowAndChildren" presStyleCnt="0"/>
      <dgm:spPr/>
    </dgm:pt>
    <dgm:pt modelId="{E84C547C-7C90-40AC-AB96-D3377A62FDA5}" type="pres">
      <dgm:prSet presAssocID="{0A98BE6A-4C7E-4E0E-99B3-F9EFD3DE0FD3}" presName="parentTextArrow" presStyleLbl="node1" presStyleIdx="2" presStyleCnt="7"/>
      <dgm:spPr/>
    </dgm:pt>
    <dgm:pt modelId="{FBCFBFD1-6378-450A-8AEB-DF36CAEA4CFD}" type="pres">
      <dgm:prSet presAssocID="{AACE7710-61B8-4AF7-97E1-97A2D6D52F43}" presName="sp" presStyleCnt="0"/>
      <dgm:spPr/>
    </dgm:pt>
    <dgm:pt modelId="{A03CF578-7ACB-45D9-A218-4C4306E0A439}" type="pres">
      <dgm:prSet presAssocID="{3F72F860-F2BD-406A-9C7B-C31ACF45C65D}" presName="arrowAndChildren" presStyleCnt="0"/>
      <dgm:spPr/>
    </dgm:pt>
    <dgm:pt modelId="{917075D4-2AAC-4EEC-AB31-7F7EB9CDFC74}" type="pres">
      <dgm:prSet presAssocID="{3F72F860-F2BD-406A-9C7B-C31ACF45C65D}" presName="parentTextArrow" presStyleLbl="node1" presStyleIdx="3" presStyleCnt="7"/>
      <dgm:spPr/>
    </dgm:pt>
    <dgm:pt modelId="{842F6D68-22A4-41FF-BBF4-2C869C229185}" type="pres">
      <dgm:prSet presAssocID="{D823176B-E33A-40EF-AFC9-38D4A7498DF6}" presName="sp" presStyleCnt="0"/>
      <dgm:spPr/>
    </dgm:pt>
    <dgm:pt modelId="{84795BCE-0CA9-466C-A485-7B1E103F48F2}" type="pres">
      <dgm:prSet presAssocID="{697CE219-F4D9-41BB-A0F6-617A7BBDCFCD}" presName="arrowAndChildren" presStyleCnt="0"/>
      <dgm:spPr/>
    </dgm:pt>
    <dgm:pt modelId="{41975537-8E95-4518-BED0-2CE0E5C0D33A}" type="pres">
      <dgm:prSet presAssocID="{697CE219-F4D9-41BB-A0F6-617A7BBDCFCD}" presName="parentTextArrow" presStyleLbl="node1" presStyleIdx="4" presStyleCnt="7"/>
      <dgm:spPr/>
    </dgm:pt>
    <dgm:pt modelId="{F5A45F79-036E-4876-B37F-C76377984024}" type="pres">
      <dgm:prSet presAssocID="{EDD3FD2C-6F31-4A8C-905A-1C90687EA445}" presName="sp" presStyleCnt="0"/>
      <dgm:spPr/>
    </dgm:pt>
    <dgm:pt modelId="{B8A62D2E-A0F8-4D90-A1B6-E7E648B2281A}" type="pres">
      <dgm:prSet presAssocID="{BC5F950D-2B77-4326-AA09-8F0C21B1F4E1}" presName="arrowAndChildren" presStyleCnt="0"/>
      <dgm:spPr/>
    </dgm:pt>
    <dgm:pt modelId="{1DE03324-383D-4EFD-BDA7-787EB9B63D63}" type="pres">
      <dgm:prSet presAssocID="{BC5F950D-2B77-4326-AA09-8F0C21B1F4E1}" presName="parentTextArrow" presStyleLbl="node1" presStyleIdx="5" presStyleCnt="7"/>
      <dgm:spPr/>
    </dgm:pt>
    <dgm:pt modelId="{1D64A8B9-8189-429E-906D-B23B2A5DED92}" type="pres">
      <dgm:prSet presAssocID="{450336B2-FF6D-4D0A-9668-072FD4E9142D}" presName="sp" presStyleCnt="0"/>
      <dgm:spPr/>
    </dgm:pt>
    <dgm:pt modelId="{F384ABDC-E68B-4F6A-B00C-2FB56A511BBD}" type="pres">
      <dgm:prSet presAssocID="{4E7F3117-9F84-4498-BE0D-157A1118336A}" presName="arrowAndChildren" presStyleCnt="0"/>
      <dgm:spPr/>
    </dgm:pt>
    <dgm:pt modelId="{EA5C5B1D-9E9E-4065-99D8-53BEB20F3EBA}" type="pres">
      <dgm:prSet presAssocID="{4E7F3117-9F84-4498-BE0D-157A1118336A}" presName="parentTextArrow" presStyleLbl="node1" presStyleIdx="6" presStyleCnt="7" custLinFactNeighborX="-382" custLinFactNeighborY="3713"/>
      <dgm:spPr/>
    </dgm:pt>
  </dgm:ptLst>
  <dgm:cxnLst>
    <dgm:cxn modelId="{855B913A-807D-4E43-8C95-381C5E0AAC30}" srcId="{C07FE1E6-D697-416D-923E-3D9AA6A1B09E}" destId="{7FCB86DC-F1F6-4E77-8F9D-E16874EBDC7B}" srcOrd="6" destOrd="0" parTransId="{BEA5FB06-4FAC-4A09-9369-8D5D38388388}" sibTransId="{1A695DCF-33A8-4416-B84E-B34980DDAB8A}"/>
    <dgm:cxn modelId="{DDDF113F-3560-478E-AFB6-93D7A4E8317D}" srcId="{C07FE1E6-D697-416D-923E-3D9AA6A1B09E}" destId="{0A98BE6A-4C7E-4E0E-99B3-F9EFD3DE0FD3}" srcOrd="4" destOrd="0" parTransId="{4D956A54-33E7-4C93-B832-9453891BA910}" sibTransId="{4D10484D-9FCB-4D3A-863B-5BC83269CE3B}"/>
    <dgm:cxn modelId="{5D8E5B63-82E1-4142-AEDE-C5261B739143}" type="presOf" srcId="{7FCB86DC-F1F6-4E77-8F9D-E16874EBDC7B}" destId="{B4C71778-6FCD-4193-A2C6-951D2B2E6736}" srcOrd="0" destOrd="0" presId="urn:microsoft.com/office/officeart/2005/8/layout/process4"/>
    <dgm:cxn modelId="{D1C76566-698D-4C8C-8992-19859DCB981F}" srcId="{C07FE1E6-D697-416D-923E-3D9AA6A1B09E}" destId="{BC5F950D-2B77-4326-AA09-8F0C21B1F4E1}" srcOrd="1" destOrd="0" parTransId="{B8069B5B-F907-444F-A01C-48FC4778DF67}" sibTransId="{EDD3FD2C-6F31-4A8C-905A-1C90687EA445}"/>
    <dgm:cxn modelId="{B310B34B-6B7C-4A2A-A3CC-12127549B254}" srcId="{C07FE1E6-D697-416D-923E-3D9AA6A1B09E}" destId="{3F72F860-F2BD-406A-9C7B-C31ACF45C65D}" srcOrd="3" destOrd="0" parTransId="{9E368D94-8D53-4276-AAD2-79EEAFFEB679}" sibTransId="{AACE7710-61B8-4AF7-97E1-97A2D6D52F43}"/>
    <dgm:cxn modelId="{7881756F-AF2D-4B5D-AB33-C4C6B5AF42C8}" type="presOf" srcId="{C07FE1E6-D697-416D-923E-3D9AA6A1B09E}" destId="{EE4D84C5-907D-48B2-BACF-C05E88A63F49}" srcOrd="0" destOrd="0" presId="urn:microsoft.com/office/officeart/2005/8/layout/process4"/>
    <dgm:cxn modelId="{7D570156-7651-43C8-B495-5130DB19A0F2}" type="presOf" srcId="{4E7F3117-9F84-4498-BE0D-157A1118336A}" destId="{EA5C5B1D-9E9E-4065-99D8-53BEB20F3EBA}" srcOrd="0" destOrd="0" presId="urn:microsoft.com/office/officeart/2005/8/layout/process4"/>
    <dgm:cxn modelId="{EEBD3057-0CEA-4FA1-BE7F-6FAE573224CA}" srcId="{C07FE1E6-D697-416D-923E-3D9AA6A1B09E}" destId="{697CE219-F4D9-41BB-A0F6-617A7BBDCFCD}" srcOrd="2" destOrd="0" parTransId="{4F6BEF0A-0B29-42D4-A2DC-BCEC53CA6DFD}" sibTransId="{D823176B-E33A-40EF-AFC9-38D4A7498DF6}"/>
    <dgm:cxn modelId="{5262EFB7-C924-4E2B-926A-2FE9195D45F9}" type="presOf" srcId="{0A98BE6A-4C7E-4E0E-99B3-F9EFD3DE0FD3}" destId="{E84C547C-7C90-40AC-AB96-D3377A62FDA5}" srcOrd="0" destOrd="0" presId="urn:microsoft.com/office/officeart/2005/8/layout/process4"/>
    <dgm:cxn modelId="{5D031CC6-E58E-4245-AC4F-C1A573183E72}" type="presOf" srcId="{ABC8BF51-BF65-42F1-B812-B78A4888D576}" destId="{63073C10-9AA2-4A1B-8938-0AA0E051DB0D}" srcOrd="0" destOrd="0" presId="urn:microsoft.com/office/officeart/2005/8/layout/process4"/>
    <dgm:cxn modelId="{6069BFC6-B6C0-41BE-AC59-1553AB3CEC4F}" srcId="{C07FE1E6-D697-416D-923E-3D9AA6A1B09E}" destId="{4E7F3117-9F84-4498-BE0D-157A1118336A}" srcOrd="0" destOrd="0" parTransId="{BBDF4F7B-579B-4A77-9441-26FE9A2E194E}" sibTransId="{450336B2-FF6D-4D0A-9668-072FD4E9142D}"/>
    <dgm:cxn modelId="{391184D0-6819-4C81-81C1-3CCEB34219AA}" type="presOf" srcId="{BC5F950D-2B77-4326-AA09-8F0C21B1F4E1}" destId="{1DE03324-383D-4EFD-BDA7-787EB9B63D63}" srcOrd="0" destOrd="0" presId="urn:microsoft.com/office/officeart/2005/8/layout/process4"/>
    <dgm:cxn modelId="{CFD4DAF9-C26B-44A8-91D2-1FCB927BCC58}" srcId="{C07FE1E6-D697-416D-923E-3D9AA6A1B09E}" destId="{ABC8BF51-BF65-42F1-B812-B78A4888D576}" srcOrd="5" destOrd="0" parTransId="{8CAD4575-A1F3-43C4-A683-7887C8816A7B}" sibTransId="{65478EC4-0F70-4A41-9E8B-95AA292D4A29}"/>
    <dgm:cxn modelId="{C5D504FC-A204-4E31-A4D5-1786A1008E0C}" type="presOf" srcId="{3F72F860-F2BD-406A-9C7B-C31ACF45C65D}" destId="{917075D4-2AAC-4EEC-AB31-7F7EB9CDFC74}" srcOrd="0" destOrd="0" presId="urn:microsoft.com/office/officeart/2005/8/layout/process4"/>
    <dgm:cxn modelId="{2CA3A5FC-4F3A-4E72-A71E-C50D0022966E}" type="presOf" srcId="{697CE219-F4D9-41BB-A0F6-617A7BBDCFCD}" destId="{41975537-8E95-4518-BED0-2CE0E5C0D33A}" srcOrd="0" destOrd="0" presId="urn:microsoft.com/office/officeart/2005/8/layout/process4"/>
    <dgm:cxn modelId="{E9EC8237-2091-4A11-9BBF-190582295C5D}" type="presParOf" srcId="{EE4D84C5-907D-48B2-BACF-C05E88A63F49}" destId="{FB2D23FB-84EA-44BC-9EEA-2716BC6D0758}" srcOrd="0" destOrd="0" presId="urn:microsoft.com/office/officeart/2005/8/layout/process4"/>
    <dgm:cxn modelId="{44ED554D-CCD7-4383-BB22-864338DEEABB}" type="presParOf" srcId="{FB2D23FB-84EA-44BC-9EEA-2716BC6D0758}" destId="{B4C71778-6FCD-4193-A2C6-951D2B2E6736}" srcOrd="0" destOrd="0" presId="urn:microsoft.com/office/officeart/2005/8/layout/process4"/>
    <dgm:cxn modelId="{640D4DAA-276C-47D1-836D-01F75560A48D}" type="presParOf" srcId="{EE4D84C5-907D-48B2-BACF-C05E88A63F49}" destId="{4234BFD8-E49C-4013-9E0F-6BDF876F3B04}" srcOrd="1" destOrd="0" presId="urn:microsoft.com/office/officeart/2005/8/layout/process4"/>
    <dgm:cxn modelId="{CFDAC7E2-EE39-4A7B-84B8-23613C6FE1B4}" type="presParOf" srcId="{EE4D84C5-907D-48B2-BACF-C05E88A63F49}" destId="{4CF9BF6B-4BBA-4BF1-A6CF-C3822677E8CA}" srcOrd="2" destOrd="0" presId="urn:microsoft.com/office/officeart/2005/8/layout/process4"/>
    <dgm:cxn modelId="{1593CD1D-B68F-480D-BBDB-436F51462E34}" type="presParOf" srcId="{4CF9BF6B-4BBA-4BF1-A6CF-C3822677E8CA}" destId="{63073C10-9AA2-4A1B-8938-0AA0E051DB0D}" srcOrd="0" destOrd="0" presId="urn:microsoft.com/office/officeart/2005/8/layout/process4"/>
    <dgm:cxn modelId="{EA0814F3-77D2-4C13-A95A-043A3AA9DDE1}" type="presParOf" srcId="{EE4D84C5-907D-48B2-BACF-C05E88A63F49}" destId="{15C4A4C0-352A-4605-AC3C-F175214372AC}" srcOrd="3" destOrd="0" presId="urn:microsoft.com/office/officeart/2005/8/layout/process4"/>
    <dgm:cxn modelId="{6237C03E-F013-483B-B1F4-A6C507C6985A}" type="presParOf" srcId="{EE4D84C5-907D-48B2-BACF-C05E88A63F49}" destId="{238A3171-D07B-4BA9-9624-4FEE0D88C78F}" srcOrd="4" destOrd="0" presId="urn:microsoft.com/office/officeart/2005/8/layout/process4"/>
    <dgm:cxn modelId="{39EA6BED-DE5A-4257-B669-7045A034E7FC}" type="presParOf" srcId="{238A3171-D07B-4BA9-9624-4FEE0D88C78F}" destId="{E84C547C-7C90-40AC-AB96-D3377A62FDA5}" srcOrd="0" destOrd="0" presId="urn:microsoft.com/office/officeart/2005/8/layout/process4"/>
    <dgm:cxn modelId="{7BF4B978-7CB8-4472-BF7F-A239DAF12000}" type="presParOf" srcId="{EE4D84C5-907D-48B2-BACF-C05E88A63F49}" destId="{FBCFBFD1-6378-450A-8AEB-DF36CAEA4CFD}" srcOrd="5" destOrd="0" presId="urn:microsoft.com/office/officeart/2005/8/layout/process4"/>
    <dgm:cxn modelId="{2449A1FD-D169-4367-A2F7-0820176D5C3A}" type="presParOf" srcId="{EE4D84C5-907D-48B2-BACF-C05E88A63F49}" destId="{A03CF578-7ACB-45D9-A218-4C4306E0A439}" srcOrd="6" destOrd="0" presId="urn:microsoft.com/office/officeart/2005/8/layout/process4"/>
    <dgm:cxn modelId="{A1187405-403C-4297-B0DC-638E5E75FEF3}" type="presParOf" srcId="{A03CF578-7ACB-45D9-A218-4C4306E0A439}" destId="{917075D4-2AAC-4EEC-AB31-7F7EB9CDFC74}" srcOrd="0" destOrd="0" presId="urn:microsoft.com/office/officeart/2005/8/layout/process4"/>
    <dgm:cxn modelId="{643CA1CA-63E6-4E35-A128-D516E23281F8}" type="presParOf" srcId="{EE4D84C5-907D-48B2-BACF-C05E88A63F49}" destId="{842F6D68-22A4-41FF-BBF4-2C869C229185}" srcOrd="7" destOrd="0" presId="urn:microsoft.com/office/officeart/2005/8/layout/process4"/>
    <dgm:cxn modelId="{3598B7B6-73C1-496B-BF48-C4994C6BAA26}" type="presParOf" srcId="{EE4D84C5-907D-48B2-BACF-C05E88A63F49}" destId="{84795BCE-0CA9-466C-A485-7B1E103F48F2}" srcOrd="8" destOrd="0" presId="urn:microsoft.com/office/officeart/2005/8/layout/process4"/>
    <dgm:cxn modelId="{0576449D-3C8C-4C28-A037-57C6BF2E0BAC}" type="presParOf" srcId="{84795BCE-0CA9-466C-A485-7B1E103F48F2}" destId="{41975537-8E95-4518-BED0-2CE0E5C0D33A}" srcOrd="0" destOrd="0" presId="urn:microsoft.com/office/officeart/2005/8/layout/process4"/>
    <dgm:cxn modelId="{CB4A95DF-3665-472D-BE96-78DB8FD93F33}" type="presParOf" srcId="{EE4D84C5-907D-48B2-BACF-C05E88A63F49}" destId="{F5A45F79-036E-4876-B37F-C76377984024}" srcOrd="9" destOrd="0" presId="urn:microsoft.com/office/officeart/2005/8/layout/process4"/>
    <dgm:cxn modelId="{42638C0A-2F3A-48AE-A6AC-4D6F11D2A0B8}" type="presParOf" srcId="{EE4D84C5-907D-48B2-BACF-C05E88A63F49}" destId="{B8A62D2E-A0F8-4D90-A1B6-E7E648B2281A}" srcOrd="10" destOrd="0" presId="urn:microsoft.com/office/officeart/2005/8/layout/process4"/>
    <dgm:cxn modelId="{4A1C9F4B-6908-441D-BC1B-9D2E9A9A03A5}" type="presParOf" srcId="{B8A62D2E-A0F8-4D90-A1B6-E7E648B2281A}" destId="{1DE03324-383D-4EFD-BDA7-787EB9B63D63}" srcOrd="0" destOrd="0" presId="urn:microsoft.com/office/officeart/2005/8/layout/process4"/>
    <dgm:cxn modelId="{B62CB283-E3C4-48DC-902E-29F49C974D86}" type="presParOf" srcId="{EE4D84C5-907D-48B2-BACF-C05E88A63F49}" destId="{1D64A8B9-8189-429E-906D-B23B2A5DED92}" srcOrd="11" destOrd="0" presId="urn:microsoft.com/office/officeart/2005/8/layout/process4"/>
    <dgm:cxn modelId="{7203D3BA-00A8-478D-B42D-432DF0EB8048}" type="presParOf" srcId="{EE4D84C5-907D-48B2-BACF-C05E88A63F49}" destId="{F384ABDC-E68B-4F6A-B00C-2FB56A511BBD}" srcOrd="12" destOrd="0" presId="urn:microsoft.com/office/officeart/2005/8/layout/process4"/>
    <dgm:cxn modelId="{6314B875-DCD4-4696-84A6-EB54DEC533D0}" type="presParOf" srcId="{F384ABDC-E68B-4F6A-B00C-2FB56A511BBD}" destId="{EA5C5B1D-9E9E-4065-99D8-53BEB20F3EB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7A776-2D42-4C6C-8BA2-45550F8EFB0E}">
      <dsp:nvSpPr>
        <dsp:cNvPr id="0" name=""/>
        <dsp:cNvSpPr/>
      </dsp:nvSpPr>
      <dsp:spPr>
        <a:xfrm>
          <a:off x="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0" y="1952434"/>
        <a:ext cx="1906545" cy="1952434"/>
      </dsp:txXfrm>
    </dsp:sp>
    <dsp:sp modelId="{CE3F8180-C0B2-4E96-BCE8-6CB08F6BE3E6}">
      <dsp:nvSpPr>
        <dsp:cNvPr id="0" name=""/>
        <dsp:cNvSpPr/>
      </dsp:nvSpPr>
      <dsp:spPr>
        <a:xfrm>
          <a:off x="142390" y="292865"/>
          <a:ext cx="1625401" cy="16254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A56DA-9621-4300-AB22-C425C62D2909}">
      <dsp:nvSpPr>
        <dsp:cNvPr id="0" name=""/>
        <dsp:cNvSpPr/>
      </dsp:nvSpPr>
      <dsp:spPr>
        <a:xfrm>
          <a:off x="196556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Statement of Priorities</a:t>
          </a:r>
        </a:p>
      </dsp:txBody>
      <dsp:txXfrm>
        <a:off x="1965560" y="1952434"/>
        <a:ext cx="1906545" cy="1952434"/>
      </dsp:txXfrm>
    </dsp:sp>
    <dsp:sp modelId="{CF87D216-C2F0-4CB5-8A13-83C59C2270D0}">
      <dsp:nvSpPr>
        <dsp:cNvPr id="0" name=""/>
        <dsp:cNvSpPr/>
      </dsp:nvSpPr>
      <dsp:spPr>
        <a:xfrm>
          <a:off x="2029283" y="285063"/>
          <a:ext cx="1625401" cy="16254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ED00E-849B-4C27-A91F-053B095CB139}">
      <dsp:nvSpPr>
        <dsp:cNvPr id="0" name=""/>
        <dsp:cNvSpPr/>
      </dsp:nvSpPr>
      <dsp:spPr>
        <a:xfrm>
          <a:off x="3929302"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Commissioning</a:t>
          </a:r>
        </a:p>
      </dsp:txBody>
      <dsp:txXfrm>
        <a:off x="3929302" y="1952434"/>
        <a:ext cx="1906545" cy="1952434"/>
      </dsp:txXfrm>
    </dsp:sp>
    <dsp:sp modelId="{E250FFAC-86A2-4016-91B8-394D188F536C}">
      <dsp:nvSpPr>
        <dsp:cNvPr id="0" name=""/>
        <dsp:cNvSpPr/>
      </dsp:nvSpPr>
      <dsp:spPr>
        <a:xfrm>
          <a:off x="4069873" y="292865"/>
          <a:ext cx="1625401" cy="16254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F229E-9BAD-42B8-959F-41E2C3D8F391}">
      <dsp:nvSpPr>
        <dsp:cNvPr id="0" name=""/>
        <dsp:cNvSpPr/>
      </dsp:nvSpPr>
      <dsp:spPr>
        <a:xfrm>
          <a:off x="5893043"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Sexual Health Services Plan</a:t>
          </a:r>
        </a:p>
      </dsp:txBody>
      <dsp:txXfrm>
        <a:off x="5893043" y="1952434"/>
        <a:ext cx="1906545" cy="1952434"/>
      </dsp:txXfrm>
    </dsp:sp>
    <dsp:sp modelId="{8589DEE7-D12F-428E-816A-54711681A532}">
      <dsp:nvSpPr>
        <dsp:cNvPr id="0" name=""/>
        <dsp:cNvSpPr/>
      </dsp:nvSpPr>
      <dsp:spPr>
        <a:xfrm>
          <a:off x="6059378" y="285063"/>
          <a:ext cx="1625401" cy="163638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C28E3-26C2-4E2A-A385-CC93B1B6E7B5}">
      <dsp:nvSpPr>
        <dsp:cNvPr id="0" name=""/>
        <dsp:cNvSpPr/>
      </dsp:nvSpPr>
      <dsp:spPr>
        <a:xfrm>
          <a:off x="312056" y="3904869"/>
          <a:ext cx="7177295" cy="73216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1778-6FCD-4193-A2C6-951D2B2E6736}">
      <dsp:nvSpPr>
        <dsp:cNvPr id="0" name=""/>
        <dsp:cNvSpPr/>
      </dsp:nvSpPr>
      <dsp:spPr>
        <a:xfrm>
          <a:off x="0" y="4903610"/>
          <a:ext cx="9649072" cy="536599"/>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1900" b="1" kern="1200" dirty="0">
              <a:solidFill>
                <a:schemeClr val="tx1"/>
              </a:solidFill>
            </a:rPr>
            <a:t>Service implementation</a:t>
          </a:r>
          <a:br>
            <a:rPr lang="en-AU" sz="1900" b="1" kern="1200" dirty="0">
              <a:solidFill>
                <a:schemeClr val="bg1"/>
              </a:solidFill>
            </a:rPr>
          </a:br>
          <a:r>
            <a:rPr lang="en-AU" sz="1900" b="1" kern="1200" dirty="0">
              <a:solidFill>
                <a:schemeClr val="bg1"/>
              </a:solidFill>
            </a:rPr>
            <a:t>I</a:t>
          </a:r>
          <a:r>
            <a:rPr lang="en-AU" sz="1400" b="1" kern="1200" dirty="0">
              <a:solidFill>
                <a:schemeClr val="bg1"/>
              </a:solidFill>
            </a:rPr>
            <a:t>mplement new services in line with contracts. Continuous review and evaluation</a:t>
          </a:r>
        </a:p>
      </dsp:txBody>
      <dsp:txXfrm>
        <a:off x="0" y="4903610"/>
        <a:ext cx="9649072" cy="536599"/>
      </dsp:txXfrm>
    </dsp:sp>
    <dsp:sp modelId="{63073C10-9AA2-4A1B-8938-0AA0E051DB0D}">
      <dsp:nvSpPr>
        <dsp:cNvPr id="0" name=""/>
        <dsp:cNvSpPr/>
      </dsp:nvSpPr>
      <dsp:spPr>
        <a:xfrm rot="10800000">
          <a:off x="0" y="4086369"/>
          <a:ext cx="9649072" cy="825290"/>
        </a:xfrm>
        <a:prstGeom prst="upArrowCallout">
          <a:avLst/>
        </a:prstGeom>
        <a:solidFill>
          <a:schemeClr val="accent4">
            <a:shade val="80000"/>
            <a:hueOff val="13139"/>
            <a:satOff val="-14094"/>
            <a:lumOff val="7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Procurement</a:t>
          </a:r>
          <a:br>
            <a:rPr lang="en-AU" sz="1400" b="1" kern="1200" dirty="0">
              <a:solidFill>
                <a:schemeClr val="bg1"/>
              </a:solidFill>
            </a:rPr>
          </a:br>
          <a:r>
            <a:rPr lang="en-AU" sz="1400" b="1" kern="1200" dirty="0">
              <a:solidFill>
                <a:schemeClr val="bg1"/>
              </a:solidFill>
            </a:rPr>
            <a:t>Evaluation</a:t>
          </a:r>
          <a:r>
            <a:rPr lang="en-AU" sz="1400" b="1" kern="1200" baseline="0" dirty="0">
              <a:solidFill>
                <a:schemeClr val="bg1"/>
              </a:solidFill>
            </a:rPr>
            <a:t> of tender applications and final procurement decisions making. Contracts drafted and signed</a:t>
          </a:r>
          <a:endParaRPr lang="en-AU" sz="1400" b="1" kern="1200" dirty="0">
            <a:solidFill>
              <a:schemeClr val="bg1"/>
            </a:solidFill>
          </a:endParaRPr>
        </a:p>
      </dsp:txBody>
      <dsp:txXfrm rot="10800000">
        <a:off x="0" y="4086369"/>
        <a:ext cx="9649072" cy="536249"/>
      </dsp:txXfrm>
    </dsp:sp>
    <dsp:sp modelId="{E84C547C-7C90-40AC-AB96-D3377A62FDA5}">
      <dsp:nvSpPr>
        <dsp:cNvPr id="0" name=""/>
        <dsp:cNvSpPr/>
      </dsp:nvSpPr>
      <dsp:spPr>
        <a:xfrm rot="10800000">
          <a:off x="0" y="3269128"/>
          <a:ext cx="9649072" cy="825290"/>
        </a:xfrm>
        <a:prstGeom prst="upArrowCallout">
          <a:avLst/>
        </a:prstGeom>
        <a:solidFill>
          <a:schemeClr val="accent4">
            <a:shade val="80000"/>
            <a:hueOff val="26278"/>
            <a:satOff val="-28188"/>
            <a:lumOff val="14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Tender</a:t>
          </a:r>
          <a:r>
            <a:rPr lang="en-AU" sz="1800" b="1" kern="1200" baseline="0" dirty="0">
              <a:solidFill>
                <a:schemeClr val="tx1"/>
              </a:solidFill>
            </a:rPr>
            <a:t> for agreed services </a:t>
          </a:r>
          <a:br>
            <a:rPr lang="en-AU" sz="1800" b="1" kern="1200" baseline="0" dirty="0">
              <a:solidFill>
                <a:schemeClr val="bg1"/>
              </a:solidFill>
            </a:rPr>
          </a:br>
          <a:r>
            <a:rPr lang="en-AU" sz="1400" b="1" kern="1200" baseline="0" dirty="0">
              <a:solidFill>
                <a:schemeClr val="bg1"/>
              </a:solidFill>
            </a:rPr>
            <a:t>Draft approach to market documents, Statement of Requirements,  services specifications and other required documentation</a:t>
          </a:r>
          <a:endParaRPr lang="en-AU" sz="1400" b="1" kern="1200" dirty="0">
            <a:solidFill>
              <a:schemeClr val="bg1"/>
            </a:solidFill>
          </a:endParaRPr>
        </a:p>
      </dsp:txBody>
      <dsp:txXfrm rot="10800000">
        <a:off x="0" y="3269128"/>
        <a:ext cx="9649072" cy="536249"/>
      </dsp:txXfrm>
    </dsp:sp>
    <dsp:sp modelId="{917075D4-2AAC-4EEC-AB31-7F7EB9CDFC74}">
      <dsp:nvSpPr>
        <dsp:cNvPr id="0" name=""/>
        <dsp:cNvSpPr/>
      </dsp:nvSpPr>
      <dsp:spPr>
        <a:xfrm rot="10800000">
          <a:off x="0" y="2451887"/>
          <a:ext cx="9649072" cy="825290"/>
        </a:xfrm>
        <a:prstGeom prst="upArrowCallout">
          <a:avLst/>
        </a:prstGeom>
        <a:solidFill>
          <a:schemeClr val="accent4">
            <a:shade val="80000"/>
            <a:hueOff val="39417"/>
            <a:satOff val="-42282"/>
            <a:lumOff val="21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Change management</a:t>
          </a:r>
          <a:br>
            <a:rPr lang="en-AU" sz="1400" b="1" kern="1200" dirty="0">
              <a:solidFill>
                <a:schemeClr val="bg1"/>
              </a:solidFill>
            </a:rPr>
          </a:br>
          <a:r>
            <a:rPr lang="en-AU" sz="1400" b="1" kern="1200" dirty="0">
              <a:solidFill>
                <a:schemeClr val="bg1"/>
              </a:solidFill>
            </a:rPr>
            <a:t>Plan and map incremental change over the short, medium and long term</a:t>
          </a:r>
        </a:p>
      </dsp:txBody>
      <dsp:txXfrm rot="10800000">
        <a:off x="0" y="2451887"/>
        <a:ext cx="9649072" cy="536249"/>
      </dsp:txXfrm>
    </dsp:sp>
    <dsp:sp modelId="{41975537-8E95-4518-BED0-2CE0E5C0D33A}">
      <dsp:nvSpPr>
        <dsp:cNvPr id="0" name=""/>
        <dsp:cNvSpPr/>
      </dsp:nvSpPr>
      <dsp:spPr>
        <a:xfrm rot="10800000">
          <a:off x="0" y="1634646"/>
          <a:ext cx="9649072" cy="825290"/>
        </a:xfrm>
        <a:prstGeom prst="upArrowCallout">
          <a:avLst/>
        </a:prstGeom>
        <a:solidFill>
          <a:schemeClr val="accent4">
            <a:shade val="80000"/>
            <a:hueOff val="52556"/>
            <a:satOff val="-56376"/>
            <a:lumOff val="28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Service system design</a:t>
          </a:r>
          <a:br>
            <a:rPr lang="en-AU" sz="1800" b="1" kern="1200" dirty="0">
              <a:solidFill>
                <a:schemeClr val="bg1"/>
              </a:solidFill>
            </a:rPr>
          </a:br>
          <a:r>
            <a:rPr lang="en-AU" sz="1400" b="1" kern="1200" dirty="0">
              <a:solidFill>
                <a:schemeClr val="bg1"/>
              </a:solidFill>
            </a:rPr>
            <a:t>Agree</a:t>
          </a:r>
          <a:r>
            <a:rPr lang="en-AU" sz="1400" b="1" kern="1200" baseline="0" dirty="0">
              <a:solidFill>
                <a:schemeClr val="bg1"/>
              </a:solidFill>
            </a:rPr>
            <a:t> on and prioritise services to be provided within the sector from 2024 and beyond and outcomes</a:t>
          </a:r>
          <a:endParaRPr lang="en-AU" sz="1400" b="1" kern="1200" dirty="0">
            <a:solidFill>
              <a:schemeClr val="bg1"/>
            </a:solidFill>
          </a:endParaRPr>
        </a:p>
      </dsp:txBody>
      <dsp:txXfrm rot="10800000">
        <a:off x="0" y="1634646"/>
        <a:ext cx="9649072" cy="536249"/>
      </dsp:txXfrm>
    </dsp:sp>
    <dsp:sp modelId="{1DE03324-383D-4EFD-BDA7-787EB9B63D63}">
      <dsp:nvSpPr>
        <dsp:cNvPr id="0" name=""/>
        <dsp:cNvSpPr/>
      </dsp:nvSpPr>
      <dsp:spPr>
        <a:xfrm rot="10800000">
          <a:off x="0" y="817405"/>
          <a:ext cx="9649072" cy="825290"/>
        </a:xfrm>
        <a:prstGeom prst="upArrowCallout">
          <a:avLst/>
        </a:prstGeom>
        <a:solidFill>
          <a:schemeClr val="accent4">
            <a:shade val="80000"/>
            <a:hueOff val="65694"/>
            <a:satOff val="-70470"/>
            <a:lumOff val="35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rPr>
            <a:t>Identification of current &amp; emerging priorities</a:t>
          </a:r>
          <a:br>
            <a:rPr lang="en-AU" sz="1400" b="1" kern="1200" dirty="0">
              <a:solidFill>
                <a:schemeClr val="tx1"/>
              </a:solidFill>
            </a:rPr>
          </a:br>
          <a:r>
            <a:rPr lang="en-AU" sz="1400" b="1" kern="1200" dirty="0">
              <a:solidFill>
                <a:schemeClr val="bg1"/>
              </a:solidFill>
            </a:rPr>
            <a:t>Identify priority &amp; health system priorities, models of care, current service gaps and potential duplication/overlap of services</a:t>
          </a:r>
        </a:p>
      </dsp:txBody>
      <dsp:txXfrm rot="10800000">
        <a:off x="0" y="817405"/>
        <a:ext cx="9649072" cy="536249"/>
      </dsp:txXfrm>
    </dsp:sp>
    <dsp:sp modelId="{EA5C5B1D-9E9E-4065-99D8-53BEB20F3EBA}">
      <dsp:nvSpPr>
        <dsp:cNvPr id="0" name=""/>
        <dsp:cNvSpPr/>
      </dsp:nvSpPr>
      <dsp:spPr>
        <a:xfrm rot="10800000">
          <a:off x="0" y="30807"/>
          <a:ext cx="9649072" cy="825290"/>
        </a:xfrm>
        <a:prstGeom prst="upArrowCallout">
          <a:avLst/>
        </a:prstGeom>
        <a:solidFill>
          <a:schemeClr val="accent4">
            <a:shade val="80000"/>
            <a:hueOff val="78833"/>
            <a:satOff val="-84564"/>
            <a:lumOff val="42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algn="ctr" defTabSz="800100">
            <a:lnSpc>
              <a:spcPct val="100000"/>
            </a:lnSpc>
            <a:spcBef>
              <a:spcPct val="0"/>
            </a:spcBef>
            <a:spcAft>
              <a:spcPct val="35000"/>
            </a:spcAft>
            <a:buNone/>
          </a:pPr>
          <a:endParaRPr lang="en-AU" sz="1800" b="1" kern="1200" dirty="0">
            <a:solidFill>
              <a:schemeClr val="bg1"/>
            </a:solidFill>
          </a:endParaRPr>
        </a:p>
        <a:p>
          <a:pPr marL="0" lvl="0" indent="0" algn="ctr" defTabSz="800100">
            <a:lnSpc>
              <a:spcPct val="90000"/>
            </a:lnSpc>
            <a:spcBef>
              <a:spcPct val="0"/>
            </a:spcBef>
            <a:spcAft>
              <a:spcPct val="35000"/>
            </a:spcAft>
            <a:buNone/>
          </a:pPr>
          <a:r>
            <a:rPr lang="en-AU" sz="1800" b="1" kern="1200" dirty="0">
              <a:solidFill>
                <a:schemeClr val="tx1"/>
              </a:solidFill>
              <a:latin typeface="Calibri"/>
              <a:ea typeface="+mn-ea"/>
              <a:cs typeface="+mn-cs"/>
            </a:rPr>
            <a:t>Information gathering</a:t>
          </a:r>
          <a:br>
            <a:rPr lang="en-AU" sz="1800" b="1" kern="1200" dirty="0">
              <a:solidFill>
                <a:prstClr val="white"/>
              </a:solidFill>
              <a:latin typeface="Calibri"/>
              <a:ea typeface="+mn-ea"/>
              <a:cs typeface="+mn-cs"/>
            </a:rPr>
          </a:br>
          <a:r>
            <a:rPr lang="en-AU" sz="1400" b="1" kern="1200" dirty="0">
              <a:solidFill>
                <a:prstClr val="white"/>
              </a:solidFill>
              <a:latin typeface="Calibri"/>
              <a:ea typeface="+mn-ea"/>
              <a:cs typeface="+mn-cs"/>
            </a:rPr>
            <a:t>Literature review, needs &amp; economic analysis, broad/narrow stakeholder input, consumer engagement</a:t>
          </a:r>
        </a:p>
        <a:p>
          <a:pPr marL="0" lvl="0" algn="ctr" defTabSz="800100">
            <a:lnSpc>
              <a:spcPct val="90000"/>
            </a:lnSpc>
            <a:spcBef>
              <a:spcPct val="0"/>
            </a:spcBef>
            <a:spcAft>
              <a:spcPct val="35000"/>
            </a:spcAft>
            <a:buNone/>
          </a:pPr>
          <a:endParaRPr lang="en-AU" sz="1400" kern="1200" dirty="0"/>
        </a:p>
      </dsp:txBody>
      <dsp:txXfrm rot="10800000">
        <a:off x="0" y="30807"/>
        <a:ext cx="9649072" cy="53624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2D168-E79F-4683-BBD5-1B16F1798CB0}" type="datetimeFigureOut">
              <a:rPr lang="en-AU" smtClean="0"/>
              <a:pPr/>
              <a:t>15/03/2022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F8E1A-0DC6-47A6-873A-A375CC6A1F93}" type="datetimeFigureOut">
              <a:rPr lang="en-AU" smtClean="0"/>
              <a:t>15/03/2022</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425253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line with the title of our subsector and our specific budget remit, commissioning and procurement decisions will relate specifically to services which seek to decrease the burden of disease for sexually transmissible infections and blood borne viruses.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242527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have outlined a basic framework for commissioning activities in the STIBBV subsector over the next 18 months and beyond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95898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212271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Although there are several notifiable STIs in the ACT, national and jurisdictional surveillance data tends to focus on chlamydia, gonorrhoea and infectious syphilis. </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3487569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Chlamydia remains the most highly notified condition in the ACT, although our notification rates are lower than the national average.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number of chlamydia notifications in the ACT has steadily increased since 2010. Although nationally, chlamydia notifications are higher in women than men, since the end of 2015, in the ACT we have consistently observed more chlamydia notifications in men than women.</a:t>
            </a:r>
          </a:p>
          <a:p>
            <a:pPr marL="171450"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Pleasingly, in the last year or so, we have seen a X% drop in chlamydia notifications in the ACT. Although the impact of the pandemic is an obvious precursor, we are also thinking multiple efforts over many years including health promotion initiatives, media campaigns and more opportunistic screening is starting to yield some result.</a:t>
            </a:r>
          </a:p>
          <a:p>
            <a:pPr marL="171450"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Young people aged 20 – 24 years age experience the greatest burden of chlamydia infection, a trend which is similar nation 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211234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Geo-notification maps provided by Keeley Allen from CDC.</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Highest rates of chlamydia infection are notified in people residing in the inner north, </a:t>
            </a:r>
            <a:r>
              <a:rPr lang="en-AU" dirty="0" err="1"/>
              <a:t>center</a:t>
            </a:r>
            <a:r>
              <a:rPr lang="en-AU" dirty="0"/>
              <a:t> and inner south regions of Canberra followed by Belconnen and Tuggeranong.</a:t>
            </a:r>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313938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Gonococcal rates have been increasing steadily since 2010. The incline observed in the ACT is similar to that seen in other jurisdictions and at the national level.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Notifications of gonorrhoea are higher amongst men than women which again is in line with notifications elsewhere. In the ACT the highest rates of gonococcal infections are observed in individuals aged over 30 years. An age profile which is older than for chlamydia.</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During the lockdowns, gonococcal notifications dropped by 28% in the less than 2 years duration category and 41% in the greater than 2 years and unspecified duration category.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In spite of this, in the past 12 months, notifications have risen compared with the 5 year average. Over 30% of gonococcal notifications are in females, which is twice the 5-year average, with the majority of cases in women of reproductive age, which highlights the increasing risk for congenital gonococcal infection in the ACT.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Given the confounding impact of antimicrobial resistance associated with gonococcal treatment, addressing gonococcal rates in the ACT is a significant clinical and policy priority </a:t>
            </a:r>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3150056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Highest number of notifications for gonorrhoea are observed in the inner north, central and inner south regions, followed by Woden and Belconnen</a:t>
            </a:r>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348732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Notifications of infectious syphillis have increased significantly across Australia over the past decade.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Whilst rural and remote regions across northern, western and some parts of south Australia are in the grips of a syphillis epidemic, in the ACT we are also seeing increased notifications of both syphillis of less than 2 years duration and syphillis cases of greater than 2 years duration or unspecified duration.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Alarmingly, the number of infectious syphilis notifications increased by 136% between 2015 and 2017. the majority of infectious syphilis notifications in the ACT are among males and predominately in males who have sex with other males.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Again, as a result of the pandemic, notifications for quarter 3, 2021 were lower than for the 5 year average but were higher than average for the 12 month period.</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In terms of demographics, we are seeing increased notifications in women of reproductive age across the board. In the ACT, approx. 6% of notifications are in women of reproductive age, however this should be interpreted with caution given we have very low numbers overall given our jurisdictional size. None the less, addressing infectious syphillis is high on the sector agenda both locally and nationally given the risks for congenital transmission and associated poor health outcomes for the foetus and infant.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Quarter 3, 2021 saw a 20-40% increase in notifications compared with the 5 year average for &lt;2 years duration and &gt;greater than 2 years duration or unspecified respectively.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Notifications of infectious syphilis are typically highest in the 20-39 age group</a:t>
            </a:r>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280881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Highest rates of infectious syphillis are notified in people residing in the inner north, center and inner south regions of Canberra with Belconnen and Tuggeranong recording the next highest number of notifications.</a:t>
            </a:r>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49384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Acknowledgement of Country</a:t>
            </a:r>
          </a:p>
          <a:p>
            <a:pPr marL="0" indent="0">
              <a:buFont typeface="Arial" panose="020B0604020202020204" pitchFamily="34" charset="0"/>
              <a:buNone/>
            </a:pPr>
            <a:endParaRPr lang="en-AU" b="1"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14513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121367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24</a:t>
            </a:fld>
            <a:endParaRPr lang="en-AU"/>
          </a:p>
        </p:txBody>
      </p:sp>
    </p:spTree>
    <p:extLst>
      <p:ext uri="{BB962C8B-B14F-4D97-AF65-F5344CB8AC3E}">
        <p14:creationId xmlns:p14="http://schemas.microsoft.com/office/powerpoint/2010/main" val="201776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25</a:t>
            </a:fld>
            <a:endParaRPr lang="en-AU"/>
          </a:p>
        </p:txBody>
      </p:sp>
    </p:spTree>
    <p:extLst>
      <p:ext uri="{BB962C8B-B14F-4D97-AF65-F5344CB8AC3E}">
        <p14:creationId xmlns:p14="http://schemas.microsoft.com/office/powerpoint/2010/main" val="415356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26</a:t>
            </a:fld>
            <a:endParaRPr lang="en-AU"/>
          </a:p>
        </p:txBody>
      </p:sp>
    </p:spTree>
    <p:extLst>
      <p:ext uri="{BB962C8B-B14F-4D97-AF65-F5344CB8AC3E}">
        <p14:creationId xmlns:p14="http://schemas.microsoft.com/office/powerpoint/2010/main" val="3253456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27</a:t>
            </a:fld>
            <a:endParaRPr lang="en-AU"/>
          </a:p>
        </p:txBody>
      </p:sp>
    </p:spTree>
    <p:extLst>
      <p:ext uri="{BB962C8B-B14F-4D97-AF65-F5344CB8AC3E}">
        <p14:creationId xmlns:p14="http://schemas.microsoft.com/office/powerpoint/2010/main" val="2922571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28</a:t>
            </a:fld>
            <a:endParaRPr lang="en-AU"/>
          </a:p>
        </p:txBody>
      </p:sp>
    </p:spTree>
    <p:extLst>
      <p:ext uri="{BB962C8B-B14F-4D97-AF65-F5344CB8AC3E}">
        <p14:creationId xmlns:p14="http://schemas.microsoft.com/office/powerpoint/2010/main" val="755394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30</a:t>
            </a:fld>
            <a:endParaRPr lang="en-AU"/>
          </a:p>
        </p:txBody>
      </p:sp>
    </p:spTree>
    <p:extLst>
      <p:ext uri="{BB962C8B-B14F-4D97-AF65-F5344CB8AC3E}">
        <p14:creationId xmlns:p14="http://schemas.microsoft.com/office/powerpoint/2010/main" val="388546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31</a:t>
            </a:fld>
            <a:endParaRPr lang="en-AU"/>
          </a:p>
        </p:txBody>
      </p:sp>
    </p:spTree>
    <p:extLst>
      <p:ext uri="{BB962C8B-B14F-4D97-AF65-F5344CB8AC3E}">
        <p14:creationId xmlns:p14="http://schemas.microsoft.com/office/powerpoint/2010/main" val="3245385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32</a:t>
            </a:fld>
            <a:endParaRPr lang="en-AU"/>
          </a:p>
        </p:txBody>
      </p:sp>
    </p:spTree>
    <p:extLst>
      <p:ext uri="{BB962C8B-B14F-4D97-AF65-F5344CB8AC3E}">
        <p14:creationId xmlns:p14="http://schemas.microsoft.com/office/powerpoint/2010/main" val="3601618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33</a:t>
            </a:fld>
            <a:endParaRPr lang="en-AU"/>
          </a:p>
        </p:txBody>
      </p:sp>
    </p:spTree>
    <p:extLst>
      <p:ext uri="{BB962C8B-B14F-4D97-AF65-F5344CB8AC3E}">
        <p14:creationId xmlns:p14="http://schemas.microsoft.com/office/powerpoint/2010/main" val="199556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228906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39</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41</a:t>
            </a:fld>
            <a:endParaRPr lang="en-AU"/>
          </a:p>
        </p:txBody>
      </p:sp>
    </p:spTree>
    <p:extLst>
      <p:ext uri="{BB962C8B-B14F-4D97-AF65-F5344CB8AC3E}">
        <p14:creationId xmlns:p14="http://schemas.microsoft.com/office/powerpoint/2010/main" val="89139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40596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effectLst/>
                <a:latin typeface="Calibri" panose="020F0502020204030204" pitchFamily="34" charset="0"/>
                <a:ea typeface="Calibri" panose="020F0502020204030204" pitchFamily="34" charset="0"/>
                <a:cs typeface="Calibri" panose="020F0502020204030204" pitchFamily="34" charset="0"/>
              </a:rPr>
              <a:t>In the ACT, STI services are provided through a combination of publicly funded primary, specialist and tertiary services, as well as private and non-Government primary health organisations. </a:t>
            </a:r>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2890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STIBBV Subsector currently involves a small collective of government and NGOs who are funded through ACTHD to provide a multitude of local responses to address the burden of STIBBV in the ACT. </a:t>
            </a:r>
            <a:endParaRPr lang="en-AU" dirty="0"/>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238801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table depicts a sector wide consortium of stakeholders including those which provide both STI and BBV services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Stakeholders include a mix of providers who are currently funded by the STIBBV budget, providers who also provide STIBBV related services but of whom may be funded within a different subsector as well as publicly funded STIBBV services, peer workers, peak bodies, academic partners and consumers.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Different stakeholders may be involved in some or all parts of the commissioning process.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We have deliberately invited a broad network of stakeholders to the webinar today as we are aware that there is overlap between subsectors for some of our community partners in terms of the suite of services they provide. Additionally, it is our intention to have widespread visibility of commissioning activities which are taking place specifically in the STIBBV subsector and to ensure that commissioning and procurement decisions are informed by a wide range of perspectives.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190430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6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Commissioning Cycle</a:t>
            </a:r>
          </a:p>
          <a:p>
            <a:pPr marL="285750" indent="-285750">
              <a:lnSpc>
                <a:spcPct val="115000"/>
              </a:lnSpc>
              <a:spcBef>
                <a:spcPts val="300"/>
              </a:spcBef>
              <a:spcAft>
                <a:spcPts val="600"/>
              </a:spcAft>
              <a:buFont typeface="Arial" panose="020B0604020202020204" pitchFamily="34" charset="0"/>
              <a:buChar char="•"/>
            </a:pPr>
            <a:endParaRPr lang="en-AU" sz="1800" dirty="0">
              <a:effectLst/>
              <a:latin typeface="Calibri" panose="020F0502020204030204" pitchFamily="34" charset="0"/>
              <a:cs typeface="Times New Roman" panose="02020603050405020304" pitchFamily="18" charset="0"/>
            </a:endParaRPr>
          </a:p>
          <a:p>
            <a:pPr marL="0" indent="0">
              <a:lnSpc>
                <a:spcPct val="115000"/>
              </a:lnSpc>
              <a:spcBef>
                <a:spcPts val="300"/>
              </a:spcBef>
              <a:spcAft>
                <a:spcPts val="6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310869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terms of the STIBBV subsector in the ACT, we see the following pieces of work as integrated and co-dependant.</a:t>
            </a:r>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3260864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95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 id="2147483667" r:id="rId10"/>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Desktop/Commissioning%20Survey%20(Post-Activity)%20-%20Questions.DOCX" TargetMode="Externa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hyperlink" Target="https://forms.office.com/Pages/ResponsePage.aspx?id=CBlstDQDNkK5eFhe6I5BmRODqIKpNNpKlyJdHMQhBYtUN1cxSlZTWElGT0E5VUhBOEQ0VkhSUTQzTS4u&amp;wdLOR=cBE401171-7C96-49BE-A5FE-4DBF6F65CF8A" TargetMode="External"/><Relationship Id="rId4" Type="http://schemas.openxmlformats.org/officeDocument/2006/relationships/hyperlink" Target="https://www.communityservices.act.gov.au/commissioning/evaluation-of-commissioning/baseline-surve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8" Type="http://schemas.openxmlformats.org/officeDocument/2006/relationships/hyperlink" Target="https://www.google.com.au/search?q=%3F&amp;safe=active&amp;sxsrf=APq-WBvp_KJJrAWmubi3gsSJxexL48vedw:1645930033089&amp;source=lnms&amp;tbm=isch&amp;sa=X&amp;ved=2ahUKEwjjusmX7572AhU3wjgGHR2yB2cQ_AUoAnoECAEQBA#imgrc=as1T5pbsnk4wiM" TargetMode="External"/><Relationship Id="rId3" Type="http://schemas.openxmlformats.org/officeDocument/2006/relationships/hyperlink" Target="https://www.health.act.gov.au/about-our-health-system/planning-future/territory-wide-health-services" TargetMode="External"/><Relationship Id="rId7" Type="http://schemas.openxmlformats.org/officeDocument/2006/relationships/hyperlink" Target="https://www.google.com.au/search?q=%3F&amp;safe=active&amp;sxsrf=APq-WBvp_KJJrAWmubi3gsSJxexL48vedw:1645930033089&amp;source=lnms&amp;tbm=isch&amp;sa=X&amp;ved=2ahUKEwjjusmX7572AhU3wjgGHR2yB2cQ_AUoAnoECAEQBA#imgrc=f1w-9FUXA_gWRM" TargetMode="External"/><Relationship Id="rId2" Type="http://schemas.openxmlformats.org/officeDocument/2006/relationships/hyperlink" Target="https://www.communityservices.act.gov.au/commissioning" TargetMode="External"/><Relationship Id="rId1" Type="http://schemas.openxmlformats.org/officeDocument/2006/relationships/slideLayout" Target="../slideLayouts/slideLayout5.xml"/><Relationship Id="rId6" Type="http://schemas.openxmlformats.org/officeDocument/2006/relationships/hyperlink" Target="https://www.npr.org/sections/health-shots/2016/06/10/480643381/despite-rise-of-superbugs-syphilis-still-has-a-kryptonite" TargetMode="External"/><Relationship Id="rId5" Type="http://schemas.openxmlformats.org/officeDocument/2006/relationships/hyperlink" Target="https://www.healthdirect.gov.au/blog/antibiotic-resistant-gonorrhoea-has-increased" TargetMode="External"/><Relationship Id="rId4" Type="http://schemas.openxmlformats.org/officeDocument/2006/relationships/hyperlink" Target="https://www.microscopemaster.com/chlamydia-bacteria.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sz="4800" dirty="0">
                <a:solidFill>
                  <a:srgbClr val="FF6600"/>
                </a:solidFill>
                <a:latin typeface="+mn-lt"/>
              </a:rPr>
              <a:t>STIBBV Policy Workshop #1:</a:t>
            </a:r>
            <a:br>
              <a:rPr lang="en-AU" sz="4800" dirty="0">
                <a:solidFill>
                  <a:srgbClr val="FF6600"/>
                </a:solidFill>
                <a:latin typeface="+mn-lt"/>
              </a:rPr>
            </a:br>
            <a:r>
              <a:rPr lang="en-AU" sz="4000" dirty="0">
                <a:solidFill>
                  <a:srgbClr val="FF6600"/>
                </a:solidFill>
                <a:latin typeface="+mn-lt"/>
              </a:rPr>
              <a:t>Sexually Transmissible Infections</a:t>
            </a:r>
            <a:br>
              <a:rPr lang="en-AU" dirty="0">
                <a:latin typeface="+mn-lt"/>
              </a:rPr>
            </a:br>
            <a:endParaRPr lang="en-AU" dirty="0">
              <a:latin typeface="+mn-lt"/>
            </a:endParaRPr>
          </a:p>
        </p:txBody>
      </p:sp>
      <p:sp>
        <p:nvSpPr>
          <p:cNvPr id="4" name="Text Placeholder 3"/>
          <p:cNvSpPr>
            <a:spLocks noGrp="1"/>
          </p:cNvSpPr>
          <p:nvPr>
            <p:ph type="body" idx="1"/>
          </p:nvPr>
        </p:nvSpPr>
        <p:spPr>
          <a:xfrm>
            <a:off x="272480" y="4869160"/>
            <a:ext cx="8420100" cy="1500187"/>
          </a:xfrm>
        </p:spPr>
        <p:txBody>
          <a:bodyPr>
            <a:normAutofit fontScale="92500" lnSpcReduction="20000"/>
          </a:bodyPr>
          <a:lstStyle/>
          <a:p>
            <a:r>
              <a:rPr lang="en-AU" sz="2400" dirty="0">
                <a:solidFill>
                  <a:schemeClr val="accent2">
                    <a:lumMod val="75000"/>
                  </a:schemeClr>
                </a:solidFill>
              </a:rPr>
              <a:t>Commissioning services to meet the needs of people living with or at increased risk of sexually transmissible infections (STI) in the ACT</a:t>
            </a:r>
          </a:p>
          <a:p>
            <a:endParaRPr lang="en-AU" dirty="0"/>
          </a:p>
          <a:p>
            <a:endParaRPr lang="en-AU" dirty="0"/>
          </a:p>
          <a:p>
            <a:r>
              <a:rPr lang="en-AU" dirty="0"/>
              <a:t>Health Protection Service, ACT Health Directorate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iagram&#10;&#10;Description automatically generated">
            <a:extLst>
              <a:ext uri="{FF2B5EF4-FFF2-40B4-BE49-F238E27FC236}">
                <a16:creationId xmlns:a16="http://schemas.microsoft.com/office/drawing/2014/main" id="{802D8C28-800E-48A7-9857-731FE43643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498" y="1420439"/>
            <a:ext cx="3994879" cy="4017122"/>
          </a:xfrm>
        </p:spPr>
      </p:pic>
      <p:sp>
        <p:nvSpPr>
          <p:cNvPr id="4" name="Slide Number Placeholder 3"/>
          <p:cNvSpPr>
            <a:spLocks noGrp="1"/>
          </p:cNvSpPr>
          <p:nvPr>
            <p:ph type="sldNum" sz="quarter" idx="4"/>
          </p:nvPr>
        </p:nvSpPr>
        <p:spPr/>
        <p:txBody>
          <a:bodyPr/>
          <a:lstStyle/>
          <a:p>
            <a:fld id="{A111ABAE-1B12-4EB9-8E66-38B1E1BDD146}" type="slidenum">
              <a:rPr lang="en-AU" smtClean="0"/>
              <a:pPr/>
              <a:t>10</a:t>
            </a:fld>
            <a:endParaRPr lang="en-AU" dirty="0"/>
          </a:p>
        </p:txBody>
      </p:sp>
      <p:sp>
        <p:nvSpPr>
          <p:cNvPr id="9" name="Title 8"/>
          <p:cNvSpPr>
            <a:spLocks noGrp="1"/>
          </p:cNvSpPr>
          <p:nvPr>
            <p:ph type="title" idx="4294967295"/>
          </p:nvPr>
        </p:nvSpPr>
        <p:spPr>
          <a:xfrm>
            <a:off x="0" y="274638"/>
            <a:ext cx="8915400" cy="706437"/>
          </a:xfrm>
        </p:spPr>
        <p:txBody>
          <a:bodyPr/>
          <a:lstStyle/>
          <a:p>
            <a:r>
              <a:rPr lang="en-AU" dirty="0"/>
              <a:t>The Commissioning Cycle</a:t>
            </a:r>
          </a:p>
        </p:txBody>
      </p:sp>
      <p:pic>
        <p:nvPicPr>
          <p:cNvPr id="6" name="Picture 5" descr="A picture containing text, clipart&#10;&#10;Description automatically generated">
            <a:extLst>
              <a:ext uri="{FF2B5EF4-FFF2-40B4-BE49-F238E27FC236}">
                <a16:creationId xmlns:a16="http://schemas.microsoft.com/office/drawing/2014/main" id="{8EC1CA79-C146-440A-8BB2-2169B5BBAB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144" y="6029992"/>
            <a:ext cx="1270755" cy="573655"/>
          </a:xfrm>
          <a:prstGeom prst="rect">
            <a:avLst/>
          </a:prstGeom>
        </p:spPr>
      </p:pic>
      <p:sp>
        <p:nvSpPr>
          <p:cNvPr id="7" name="TextBox 6">
            <a:extLst>
              <a:ext uri="{FF2B5EF4-FFF2-40B4-BE49-F238E27FC236}">
                <a16:creationId xmlns:a16="http://schemas.microsoft.com/office/drawing/2014/main" id="{5A33792D-F6C4-4138-A88B-C9A8CE928524}"/>
              </a:ext>
            </a:extLst>
          </p:cNvPr>
          <p:cNvSpPr txBox="1"/>
          <p:nvPr/>
        </p:nvSpPr>
        <p:spPr>
          <a:xfrm>
            <a:off x="4592960" y="1520374"/>
            <a:ext cx="5184576" cy="3970318"/>
          </a:xfrm>
          <a:prstGeom prst="rect">
            <a:avLst/>
          </a:prstGeom>
          <a:noFill/>
        </p:spPr>
        <p:txBody>
          <a:bodyPr wrap="square">
            <a:spAutoFit/>
          </a:bodyPr>
          <a:lstStyle/>
          <a:p>
            <a:r>
              <a:rPr lang="en-AU" sz="2400" b="1" dirty="0">
                <a:solidFill>
                  <a:schemeClr val="accent1"/>
                </a:solidFill>
              </a:rPr>
              <a:t>Commissioning cycle </a:t>
            </a:r>
          </a:p>
          <a:p>
            <a:pPr marL="457200" indent="-457200">
              <a:buFont typeface="+mj-lt"/>
              <a:buAutoNum type="arabicPeriod"/>
            </a:pPr>
            <a:r>
              <a:rPr lang="en-AU" sz="2000" b="1" dirty="0">
                <a:solidFill>
                  <a:srgbClr val="FF6600"/>
                </a:solidFill>
              </a:rPr>
              <a:t>Strategise </a:t>
            </a:r>
          </a:p>
          <a:p>
            <a:pPr marL="800100" lvl="1" indent="-342900">
              <a:buFont typeface="Arial" panose="020B0604020202020204" pitchFamily="34" charset="0"/>
              <a:buChar char="•"/>
            </a:pPr>
            <a:r>
              <a:rPr lang="en-AU" sz="1600" dirty="0"/>
              <a:t>Data gathering</a:t>
            </a:r>
          </a:p>
          <a:p>
            <a:pPr marL="800100" lvl="1" indent="-342900">
              <a:buFont typeface="Arial" panose="020B0604020202020204" pitchFamily="34" charset="0"/>
              <a:buChar char="•"/>
            </a:pPr>
            <a:r>
              <a:rPr lang="en-AU" sz="1600" dirty="0"/>
              <a:t>Understand current services and population need </a:t>
            </a:r>
          </a:p>
          <a:p>
            <a:pPr marL="800100" lvl="1" indent="-342900">
              <a:buFont typeface="Arial" panose="020B0604020202020204" pitchFamily="34" charset="0"/>
              <a:buChar char="•"/>
            </a:pPr>
            <a:r>
              <a:rPr lang="en-AU" sz="1600" dirty="0"/>
              <a:t>Identify current over-servicing and service gaps </a:t>
            </a:r>
          </a:p>
          <a:p>
            <a:pPr marL="800100" lvl="1" indent="-342900">
              <a:buFont typeface="Arial" panose="020B0604020202020204" pitchFamily="34" charset="0"/>
              <a:buChar char="•"/>
            </a:pPr>
            <a:r>
              <a:rPr lang="en-AU" sz="1600" dirty="0"/>
              <a:t>Identify current and emerging priorities </a:t>
            </a:r>
          </a:p>
          <a:p>
            <a:pPr marL="800100" lvl="1" indent="-342900">
              <a:buFont typeface="Arial" panose="020B0604020202020204" pitchFamily="34" charset="0"/>
              <a:buChar char="•"/>
            </a:pPr>
            <a:r>
              <a:rPr lang="en-AU" sz="1600" dirty="0"/>
              <a:t>Define system outcomes we are seeking to achieve </a:t>
            </a:r>
          </a:p>
          <a:p>
            <a:pPr marL="800100" lvl="1" indent="-342900">
              <a:buFont typeface="Arial" panose="020B0604020202020204" pitchFamily="34" charset="0"/>
              <a:buChar char="•"/>
            </a:pPr>
            <a:r>
              <a:rPr lang="en-AU" sz="1600" dirty="0"/>
              <a:t>Engage with service providers, service users and other stakeholders to test and refine understanding</a:t>
            </a:r>
          </a:p>
          <a:p>
            <a:pPr marL="457200" indent="-457200">
              <a:buFont typeface="+mj-lt"/>
              <a:buAutoNum type="arabicPeriod"/>
            </a:pPr>
            <a:r>
              <a:rPr lang="en-AU" sz="2000" dirty="0">
                <a:solidFill>
                  <a:srgbClr val="FF6600"/>
                </a:solidFill>
              </a:rPr>
              <a:t>Design </a:t>
            </a:r>
          </a:p>
          <a:p>
            <a:pPr marL="457200" indent="-457200">
              <a:buFont typeface="+mj-lt"/>
              <a:buAutoNum type="arabicPeriod"/>
            </a:pPr>
            <a:r>
              <a:rPr lang="en-AU" sz="2000" dirty="0">
                <a:solidFill>
                  <a:srgbClr val="FF6600"/>
                </a:solidFill>
              </a:rPr>
              <a:t>Procure </a:t>
            </a:r>
          </a:p>
          <a:p>
            <a:pPr marL="457200" indent="-457200">
              <a:buFont typeface="+mj-lt"/>
              <a:buAutoNum type="arabicPeriod"/>
            </a:pPr>
            <a:r>
              <a:rPr lang="en-AU" sz="2000" dirty="0">
                <a:solidFill>
                  <a:srgbClr val="FF6600"/>
                </a:solidFill>
              </a:rPr>
              <a:t>Deliver </a:t>
            </a:r>
          </a:p>
          <a:p>
            <a:r>
              <a:rPr lang="en-AU" sz="2000" dirty="0">
                <a:solidFill>
                  <a:srgbClr val="FF6600"/>
                </a:solidFill>
              </a:rPr>
              <a:t>        Continuous evaluation </a:t>
            </a:r>
          </a:p>
        </p:txBody>
      </p:sp>
    </p:spTree>
    <p:extLst>
      <p:ext uri="{BB962C8B-B14F-4D97-AF65-F5344CB8AC3E}">
        <p14:creationId xmlns:p14="http://schemas.microsoft.com/office/powerpoint/2010/main" val="309646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2BEB-2B0D-4904-BA32-4E6857CDA50D}"/>
              </a:ext>
            </a:extLst>
          </p:cNvPr>
          <p:cNvSpPr>
            <a:spLocks noGrp="1"/>
          </p:cNvSpPr>
          <p:nvPr>
            <p:ph type="title"/>
          </p:nvPr>
        </p:nvSpPr>
        <p:spPr>
          <a:xfrm>
            <a:off x="416496" y="25241"/>
            <a:ext cx="8915400" cy="706090"/>
          </a:xfrm>
        </p:spPr>
        <p:txBody>
          <a:bodyPr/>
          <a:lstStyle/>
          <a:p>
            <a:r>
              <a:rPr lang="en-AU" dirty="0">
                <a:solidFill>
                  <a:srgbClr val="FF6600"/>
                </a:solidFill>
              </a:rPr>
              <a:t>Strategic alignment</a:t>
            </a:r>
          </a:p>
        </p:txBody>
      </p:sp>
      <p:sp>
        <p:nvSpPr>
          <p:cNvPr id="3" name="Slide Number Placeholder 2">
            <a:extLst>
              <a:ext uri="{FF2B5EF4-FFF2-40B4-BE49-F238E27FC236}">
                <a16:creationId xmlns:a16="http://schemas.microsoft.com/office/drawing/2014/main" id="{34361914-C715-4F23-8AD3-E48EB94478CE}"/>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
        <p:nvSpPr>
          <p:cNvPr id="15" name="Rectangle: Rounded Corners 14">
            <a:extLst>
              <a:ext uri="{FF2B5EF4-FFF2-40B4-BE49-F238E27FC236}">
                <a16:creationId xmlns:a16="http://schemas.microsoft.com/office/drawing/2014/main" id="{592E3389-64B3-4911-BEAC-A28413F788A0}"/>
              </a:ext>
            </a:extLst>
          </p:cNvPr>
          <p:cNvSpPr/>
          <p:nvPr/>
        </p:nvSpPr>
        <p:spPr>
          <a:xfrm>
            <a:off x="8302464" y="6583362"/>
            <a:ext cx="2861733" cy="3966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AU" sz="1400" dirty="0"/>
              <a:t>Sustainable Development Goals</a:t>
            </a:r>
          </a:p>
        </p:txBody>
      </p:sp>
      <p:graphicFrame>
        <p:nvGraphicFramePr>
          <p:cNvPr id="7" name="Diagram 6">
            <a:extLst>
              <a:ext uri="{FF2B5EF4-FFF2-40B4-BE49-F238E27FC236}">
                <a16:creationId xmlns:a16="http://schemas.microsoft.com/office/drawing/2014/main" id="{0F5F3B05-5273-4847-9269-7DBB58CCB4AA}"/>
              </a:ext>
            </a:extLst>
          </p:cNvPr>
          <p:cNvGraphicFramePr/>
          <p:nvPr/>
        </p:nvGraphicFramePr>
        <p:xfrm>
          <a:off x="1052296" y="988456"/>
          <a:ext cx="7801408" cy="488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AF12D56-482D-4D75-B725-DEFF2FAB6734}"/>
              </a:ext>
            </a:extLst>
          </p:cNvPr>
          <p:cNvSpPr txBox="1"/>
          <p:nvPr/>
        </p:nvSpPr>
        <p:spPr>
          <a:xfrm>
            <a:off x="1276654" y="3429000"/>
            <a:ext cx="1368152" cy="1477328"/>
          </a:xfrm>
          <a:prstGeom prst="rect">
            <a:avLst/>
          </a:prstGeom>
          <a:noFill/>
        </p:spPr>
        <p:txBody>
          <a:bodyPr wrap="square" rtlCol="0">
            <a:spAutoFit/>
          </a:bodyPr>
          <a:lstStyle/>
          <a:p>
            <a:pPr algn="ctr"/>
            <a:r>
              <a:rPr lang="en-AU" dirty="0">
                <a:solidFill>
                  <a:schemeClr val="bg1"/>
                </a:solidFill>
              </a:rPr>
              <a:t>The Kirby Institute ACT Surveillance Report</a:t>
            </a:r>
          </a:p>
        </p:txBody>
      </p:sp>
    </p:spTree>
    <p:extLst>
      <p:ext uri="{BB962C8B-B14F-4D97-AF65-F5344CB8AC3E}">
        <p14:creationId xmlns:p14="http://schemas.microsoft.com/office/powerpoint/2010/main" val="53629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3784" y="529845"/>
            <a:ext cx="8915400" cy="706090"/>
          </a:xfrm>
        </p:spPr>
        <p:txBody>
          <a:bodyPr/>
          <a:lstStyle/>
          <a:p>
            <a:r>
              <a:rPr lang="en-AU" dirty="0">
                <a:solidFill>
                  <a:srgbClr val="FF6600"/>
                </a:solidFill>
              </a:rPr>
              <a:t>Scope for commissioning in the STIBBV subsector</a:t>
            </a:r>
            <a:br>
              <a:rPr lang="en-AU" dirty="0">
                <a:solidFill>
                  <a:srgbClr val="FF6600"/>
                </a:solidFill>
              </a:rPr>
            </a:b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12</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sp>
        <p:nvSpPr>
          <p:cNvPr id="2" name="TextBox 1">
            <a:extLst>
              <a:ext uri="{FF2B5EF4-FFF2-40B4-BE49-F238E27FC236}">
                <a16:creationId xmlns:a16="http://schemas.microsoft.com/office/drawing/2014/main" id="{CE345094-79EF-46EA-A22F-A68A7770EF61}"/>
              </a:ext>
            </a:extLst>
          </p:cNvPr>
          <p:cNvSpPr txBox="1"/>
          <p:nvPr/>
        </p:nvSpPr>
        <p:spPr>
          <a:xfrm>
            <a:off x="28228" y="911130"/>
            <a:ext cx="9849544" cy="3293209"/>
          </a:xfrm>
          <a:prstGeom prst="rect">
            <a:avLst/>
          </a:prstGeom>
          <a:noFill/>
        </p:spPr>
        <p:txBody>
          <a:bodyPr wrap="square" rtlCol="0">
            <a:spAutoFit/>
          </a:bodyPr>
          <a:lstStyle/>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400" dirty="0"/>
              <a:t>To define scope for commissioning activities, the following World Health Organization definition will apply:</a:t>
            </a:r>
          </a:p>
          <a:p>
            <a:pPr marL="285750" indent="-285750">
              <a:buFont typeface="Arial" panose="020B0604020202020204" pitchFamily="34" charset="0"/>
              <a:buChar char="•"/>
            </a:pPr>
            <a:endParaRPr lang="en-AU" sz="2400" dirty="0"/>
          </a:p>
          <a:p>
            <a:pPr algn="ctr"/>
            <a:r>
              <a:rPr lang="en-AU" sz="2400" b="1" i="1" dirty="0">
                <a:solidFill>
                  <a:schemeClr val="accent1">
                    <a:lumMod val="60000"/>
                    <a:lumOff val="40000"/>
                  </a:schemeClr>
                </a:solidFill>
              </a:rPr>
              <a:t>‘</a:t>
            </a:r>
            <a:r>
              <a:rPr lang="en-AU" sz="2400" b="1" i="1" dirty="0">
                <a:solidFill>
                  <a:schemeClr val="accent1">
                    <a:lumMod val="60000"/>
                    <a:lumOff val="40000"/>
                  </a:schemeClr>
                </a:solidFill>
                <a:effectLst/>
              </a:rPr>
              <a:t>Sexually transmissible infections (STIs) and blood borne viruses (BBVs) are infections which are spread through unprotected sexual contact and through contact with infected blood and blood products. Some STIs and BBVs can also be transmitted from mother to infant during pregnancy and childbirth.’</a:t>
            </a:r>
          </a:p>
          <a:p>
            <a:endParaRPr lang="en-AU" i="1" dirty="0"/>
          </a:p>
        </p:txBody>
      </p:sp>
    </p:spTree>
    <p:extLst>
      <p:ext uri="{BB962C8B-B14F-4D97-AF65-F5344CB8AC3E}">
        <p14:creationId xmlns:p14="http://schemas.microsoft.com/office/powerpoint/2010/main" val="279456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4567"/>
            <a:ext cx="8915400" cy="905294"/>
          </a:xfrm>
        </p:spPr>
        <p:txBody>
          <a:bodyPr/>
          <a:lstStyle/>
          <a:p>
            <a:br>
              <a:rPr lang="en-AU" dirty="0">
                <a:solidFill>
                  <a:srgbClr val="FF6600"/>
                </a:solidFill>
              </a:rPr>
            </a:br>
            <a:br>
              <a:rPr lang="en-AU" dirty="0">
                <a:solidFill>
                  <a:srgbClr val="FF6600"/>
                </a:solidFill>
              </a:rPr>
            </a:br>
            <a:br>
              <a:rPr lang="en-AU" dirty="0">
                <a:solidFill>
                  <a:srgbClr val="FF6600"/>
                </a:solidFill>
              </a:rPr>
            </a:br>
            <a:r>
              <a:rPr lang="en-AU" dirty="0">
                <a:solidFill>
                  <a:srgbClr val="FF6600"/>
                </a:solidFill>
              </a:rPr>
              <a:t>Framework for Commissioning in the STIBBV subsector</a:t>
            </a:r>
            <a:br>
              <a:rPr lang="en-AU" dirty="0">
                <a:solidFill>
                  <a:srgbClr val="FF6600"/>
                </a:solidFill>
              </a:rPr>
            </a:br>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13</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2" name="Diagram 1">
            <a:extLst>
              <a:ext uri="{FF2B5EF4-FFF2-40B4-BE49-F238E27FC236}">
                <a16:creationId xmlns:a16="http://schemas.microsoft.com/office/drawing/2014/main" id="{70607B97-6AFA-41A5-8B66-E58EC79025E1}"/>
              </a:ext>
            </a:extLst>
          </p:cNvPr>
          <p:cNvGraphicFramePr/>
          <p:nvPr>
            <p:extLst>
              <p:ext uri="{D42A27DB-BD31-4B8C-83A1-F6EECF244321}">
                <p14:modId xmlns:p14="http://schemas.microsoft.com/office/powerpoint/2010/main" val="1406510062"/>
              </p:ext>
            </p:extLst>
          </p:nvPr>
        </p:nvGraphicFramePr>
        <p:xfrm>
          <a:off x="128464" y="517159"/>
          <a:ext cx="9649072" cy="5440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318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14</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0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200472" y="980729"/>
            <a:ext cx="9705528" cy="2160240"/>
          </a:xfrm>
        </p:spPr>
        <p:txBody>
          <a:bodyPr/>
          <a:lstStyle/>
          <a:p>
            <a:pPr algn="ctr"/>
            <a:r>
              <a:rPr lang="en-AU" sz="4400" dirty="0"/>
              <a:t>Setting the scene</a:t>
            </a:r>
          </a:p>
          <a:p>
            <a:pPr algn="ctr"/>
            <a:r>
              <a:rPr lang="en-AU" dirty="0"/>
              <a:t>Sexually Transmissible Infections in the ACT</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15</a:t>
            </a:fld>
            <a:endParaRPr lang="en-AU" dirty="0"/>
          </a:p>
        </p:txBody>
      </p:sp>
      <p:pic>
        <p:nvPicPr>
          <p:cNvPr id="2050" name="Picture 2" descr="Chlamydia Bacteria - Classification, Characteristics and Microscopy">
            <a:extLst>
              <a:ext uri="{FF2B5EF4-FFF2-40B4-BE49-F238E27FC236}">
                <a16:creationId xmlns:a16="http://schemas.microsoft.com/office/drawing/2014/main" id="{D7016497-0EE5-48CA-9DE6-8D49D5466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97" y="403234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tibiotic-resistant gonorrhoea has increased | healthdirect">
            <a:extLst>
              <a:ext uri="{FF2B5EF4-FFF2-40B4-BE49-F238E27FC236}">
                <a16:creationId xmlns:a16="http://schemas.microsoft.com/office/drawing/2014/main" id="{4BFAD797-1EC9-413E-AA8D-4400C36DC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308" y="403234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nicillin Still Packs A Punch For Syphilis : Shots - Health News : NPR">
            <a:extLst>
              <a:ext uri="{FF2B5EF4-FFF2-40B4-BE49-F238E27FC236}">
                <a16:creationId xmlns:a16="http://schemas.microsoft.com/office/drawing/2014/main" id="{2EE88B0C-7A43-4781-BA11-73AF2BB41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219" y="4032346"/>
            <a:ext cx="24669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5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Chlamydia in the ACT</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16</a:t>
            </a:fld>
            <a:endParaRPr lang="en-AU"/>
          </a:p>
        </p:txBody>
      </p:sp>
      <p:pic>
        <p:nvPicPr>
          <p:cNvPr id="7" name="Content Placeholder 6">
            <a:extLst>
              <a:ext uri="{FF2B5EF4-FFF2-40B4-BE49-F238E27FC236}">
                <a16:creationId xmlns:a16="http://schemas.microsoft.com/office/drawing/2014/main" id="{2D4BC49F-10B0-4759-9322-EB641C6434EE}"/>
              </a:ext>
            </a:extLst>
          </p:cNvPr>
          <p:cNvPicPr>
            <a:picLocks noGrp="1" noChangeAspect="1"/>
          </p:cNvPicPr>
          <p:nvPr>
            <p:ph idx="1"/>
          </p:nvPr>
        </p:nvPicPr>
        <p:blipFill>
          <a:blip r:embed="rId3"/>
          <a:stretch>
            <a:fillRect/>
          </a:stretch>
        </p:blipFill>
        <p:spPr>
          <a:xfrm>
            <a:off x="495300" y="1423550"/>
            <a:ext cx="8915400" cy="4155363"/>
          </a:xfrm>
        </p:spPr>
      </p:pic>
    </p:spTree>
    <p:extLst>
      <p:ext uri="{BB962C8B-B14F-4D97-AF65-F5344CB8AC3E}">
        <p14:creationId xmlns:p14="http://schemas.microsoft.com/office/powerpoint/2010/main" val="202648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Chlamydia in the ACT</a:t>
            </a:r>
          </a:p>
        </p:txBody>
      </p:sp>
      <p:sp>
        <p:nvSpPr>
          <p:cNvPr id="5" name="Slide Number Placeholder 4"/>
          <p:cNvSpPr>
            <a:spLocks noGrp="1"/>
          </p:cNvSpPr>
          <p:nvPr>
            <p:ph type="sldNum" sz="quarter" idx="4"/>
          </p:nvPr>
        </p:nvSpPr>
        <p:spPr/>
        <p:txBody>
          <a:bodyPr/>
          <a:lstStyle/>
          <a:p>
            <a:fld id="{A111ABAE-1B12-4EB9-8E66-38B1E1BDD146}" type="slidenum">
              <a:rPr lang="en-AU" smtClean="0"/>
              <a:pPr/>
              <a:t>17</a:t>
            </a:fld>
            <a:endParaRPr lang="en-AU" dirty="0"/>
          </a:p>
        </p:txBody>
      </p:sp>
      <p:pic>
        <p:nvPicPr>
          <p:cNvPr id="6" name="Content Placeholder 5">
            <a:extLst>
              <a:ext uri="{FF2B5EF4-FFF2-40B4-BE49-F238E27FC236}">
                <a16:creationId xmlns:a16="http://schemas.microsoft.com/office/drawing/2014/main" id="{E99F41C8-E38D-4E99-9728-05AFE4D439FE}"/>
              </a:ext>
            </a:extLst>
          </p:cNvPr>
          <p:cNvPicPr>
            <a:picLocks noGrp="1" noChangeAspect="1"/>
          </p:cNvPicPr>
          <p:nvPr>
            <p:ph sz="half" idx="1"/>
          </p:nvPr>
        </p:nvPicPr>
        <p:blipFill>
          <a:blip r:embed="rId3"/>
          <a:stretch>
            <a:fillRect/>
          </a:stretch>
        </p:blipFill>
        <p:spPr>
          <a:xfrm>
            <a:off x="4808984" y="1143520"/>
            <a:ext cx="4752528" cy="4858991"/>
          </a:xfrm>
          <a:prstGeom prst="rect">
            <a:avLst/>
          </a:prstGeom>
        </p:spPr>
      </p:pic>
      <p:sp>
        <p:nvSpPr>
          <p:cNvPr id="3" name="TextBox 2">
            <a:extLst>
              <a:ext uri="{FF2B5EF4-FFF2-40B4-BE49-F238E27FC236}">
                <a16:creationId xmlns:a16="http://schemas.microsoft.com/office/drawing/2014/main" id="{FC69BE26-F356-4662-A69E-A00E7120C319}"/>
              </a:ext>
            </a:extLst>
          </p:cNvPr>
          <p:cNvSpPr txBox="1"/>
          <p:nvPr/>
        </p:nvSpPr>
        <p:spPr>
          <a:xfrm>
            <a:off x="416496" y="1640461"/>
            <a:ext cx="3960440" cy="3046988"/>
          </a:xfrm>
          <a:prstGeom prst="rect">
            <a:avLst/>
          </a:prstGeom>
          <a:noFill/>
        </p:spPr>
        <p:txBody>
          <a:bodyPr wrap="square" rtlCol="0">
            <a:spAutoFit/>
          </a:bodyPr>
          <a:lstStyle/>
          <a:p>
            <a:r>
              <a:rPr lang="en-AU" sz="2400" dirty="0"/>
              <a:t>The highest number of chlamydia notifications is observed in individuals residing in the </a:t>
            </a:r>
            <a:r>
              <a:rPr lang="en-AU" sz="2400" b="1" dirty="0"/>
              <a:t>inner north</a:t>
            </a:r>
            <a:r>
              <a:rPr lang="en-AU" sz="2400" dirty="0"/>
              <a:t>, </a:t>
            </a:r>
            <a:r>
              <a:rPr lang="en-AU" sz="2400" b="1" dirty="0"/>
              <a:t>center</a:t>
            </a:r>
            <a:r>
              <a:rPr lang="en-AU" sz="2400" dirty="0"/>
              <a:t> and </a:t>
            </a:r>
            <a:r>
              <a:rPr lang="en-AU" sz="2400" b="1" dirty="0"/>
              <a:t>inner south</a:t>
            </a:r>
            <a:r>
              <a:rPr lang="en-AU" sz="2400" dirty="0"/>
              <a:t> regions of Canberra followed by </a:t>
            </a:r>
            <a:r>
              <a:rPr lang="en-AU" sz="2400" b="1" dirty="0"/>
              <a:t>Belconnen </a:t>
            </a:r>
            <a:r>
              <a:rPr lang="en-AU" sz="2400" dirty="0"/>
              <a:t>and </a:t>
            </a:r>
            <a:r>
              <a:rPr lang="en-AU" sz="2400" b="1" dirty="0"/>
              <a:t>Tuggeranong</a:t>
            </a:r>
            <a:r>
              <a:rPr lang="en-AU" sz="24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FDE-9214-434D-8187-A2479A7F8E9B}"/>
              </a:ext>
            </a:extLst>
          </p:cNvPr>
          <p:cNvSpPr>
            <a:spLocks noGrp="1"/>
          </p:cNvSpPr>
          <p:nvPr>
            <p:ph type="title"/>
          </p:nvPr>
        </p:nvSpPr>
        <p:spPr/>
        <p:txBody>
          <a:bodyPr/>
          <a:lstStyle/>
          <a:p>
            <a:r>
              <a:rPr lang="en-AU" dirty="0"/>
              <a:t>Gonorrhoea in the ACT</a:t>
            </a:r>
          </a:p>
        </p:txBody>
      </p:sp>
      <p:sp>
        <p:nvSpPr>
          <p:cNvPr id="5" name="Slide Number Placeholder 4">
            <a:extLst>
              <a:ext uri="{FF2B5EF4-FFF2-40B4-BE49-F238E27FC236}">
                <a16:creationId xmlns:a16="http://schemas.microsoft.com/office/drawing/2014/main" id="{9A0BC0A2-9306-4EFE-B10C-1BA993D20C50}"/>
              </a:ext>
            </a:extLst>
          </p:cNvPr>
          <p:cNvSpPr>
            <a:spLocks noGrp="1"/>
          </p:cNvSpPr>
          <p:nvPr>
            <p:ph type="sldNum" sz="quarter" idx="4"/>
          </p:nvPr>
        </p:nvSpPr>
        <p:spPr/>
        <p:txBody>
          <a:bodyPr/>
          <a:lstStyle/>
          <a:p>
            <a:fld id="{A111ABAE-1B12-4EB9-8E66-38B1E1BDD146}" type="slidenum">
              <a:rPr lang="en-AU" smtClean="0"/>
              <a:pPr/>
              <a:t>18</a:t>
            </a:fld>
            <a:endParaRPr lang="en-AU" dirty="0"/>
          </a:p>
        </p:txBody>
      </p:sp>
      <p:pic>
        <p:nvPicPr>
          <p:cNvPr id="7" name="Content Placeholder 6">
            <a:extLst>
              <a:ext uri="{FF2B5EF4-FFF2-40B4-BE49-F238E27FC236}">
                <a16:creationId xmlns:a16="http://schemas.microsoft.com/office/drawing/2014/main" id="{E8C26F27-9762-41E4-B06B-42176C29241E}"/>
              </a:ext>
            </a:extLst>
          </p:cNvPr>
          <p:cNvPicPr>
            <a:picLocks noGrp="1" noChangeAspect="1"/>
          </p:cNvPicPr>
          <p:nvPr>
            <p:ph sz="half" idx="1"/>
          </p:nvPr>
        </p:nvPicPr>
        <p:blipFill>
          <a:blip r:embed="rId3"/>
          <a:stretch>
            <a:fillRect/>
          </a:stretch>
        </p:blipFill>
        <p:spPr>
          <a:xfrm>
            <a:off x="495300" y="1480477"/>
            <a:ext cx="8915400" cy="4185971"/>
          </a:xfrm>
          <a:prstGeom prst="rect">
            <a:avLst/>
          </a:prstGeom>
        </p:spPr>
      </p:pic>
    </p:spTree>
    <p:extLst>
      <p:ext uri="{BB962C8B-B14F-4D97-AF65-F5344CB8AC3E}">
        <p14:creationId xmlns:p14="http://schemas.microsoft.com/office/powerpoint/2010/main" val="123711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8072-5901-4745-85C8-95251060F1EA}"/>
              </a:ext>
            </a:extLst>
          </p:cNvPr>
          <p:cNvSpPr>
            <a:spLocks noGrp="1"/>
          </p:cNvSpPr>
          <p:nvPr>
            <p:ph type="title"/>
          </p:nvPr>
        </p:nvSpPr>
        <p:spPr/>
        <p:txBody>
          <a:bodyPr/>
          <a:lstStyle/>
          <a:p>
            <a:r>
              <a:rPr lang="en-AU" dirty="0"/>
              <a:t>Gonorrhoea in the ACT</a:t>
            </a:r>
          </a:p>
        </p:txBody>
      </p:sp>
      <p:sp>
        <p:nvSpPr>
          <p:cNvPr id="5" name="Slide Number Placeholder 4">
            <a:extLst>
              <a:ext uri="{FF2B5EF4-FFF2-40B4-BE49-F238E27FC236}">
                <a16:creationId xmlns:a16="http://schemas.microsoft.com/office/drawing/2014/main" id="{A953AB2C-BAAF-4AE6-89D2-9915BA5FE458}"/>
              </a:ext>
            </a:extLst>
          </p:cNvPr>
          <p:cNvSpPr>
            <a:spLocks noGrp="1"/>
          </p:cNvSpPr>
          <p:nvPr>
            <p:ph type="sldNum" sz="quarter" idx="4"/>
          </p:nvPr>
        </p:nvSpPr>
        <p:spPr/>
        <p:txBody>
          <a:bodyPr/>
          <a:lstStyle/>
          <a:p>
            <a:fld id="{A111ABAE-1B12-4EB9-8E66-38B1E1BDD146}" type="slidenum">
              <a:rPr lang="en-AU" smtClean="0"/>
              <a:pPr/>
              <a:t>19</a:t>
            </a:fld>
            <a:endParaRPr lang="en-AU" dirty="0"/>
          </a:p>
        </p:txBody>
      </p:sp>
      <p:pic>
        <p:nvPicPr>
          <p:cNvPr id="7" name="Content Placeholder 6">
            <a:extLst>
              <a:ext uri="{FF2B5EF4-FFF2-40B4-BE49-F238E27FC236}">
                <a16:creationId xmlns:a16="http://schemas.microsoft.com/office/drawing/2014/main" id="{D210BFF2-B2EB-425A-BD7A-2D1350C2742F}"/>
              </a:ext>
            </a:extLst>
          </p:cNvPr>
          <p:cNvPicPr>
            <a:picLocks noGrp="1" noChangeAspect="1"/>
          </p:cNvPicPr>
          <p:nvPr>
            <p:ph sz="half" idx="1"/>
          </p:nvPr>
        </p:nvPicPr>
        <p:blipFill>
          <a:blip r:embed="rId3"/>
          <a:stretch>
            <a:fillRect/>
          </a:stretch>
        </p:blipFill>
        <p:spPr>
          <a:xfrm>
            <a:off x="4526404" y="1196528"/>
            <a:ext cx="4884296" cy="4752975"/>
          </a:xfrm>
          <a:prstGeom prst="rect">
            <a:avLst/>
          </a:prstGeom>
        </p:spPr>
      </p:pic>
      <p:sp>
        <p:nvSpPr>
          <p:cNvPr id="6" name="TextBox 5">
            <a:extLst>
              <a:ext uri="{FF2B5EF4-FFF2-40B4-BE49-F238E27FC236}">
                <a16:creationId xmlns:a16="http://schemas.microsoft.com/office/drawing/2014/main" id="{9CA60863-B4DD-4EC6-A116-240DB8C58B92}"/>
              </a:ext>
            </a:extLst>
          </p:cNvPr>
          <p:cNvSpPr txBox="1"/>
          <p:nvPr/>
        </p:nvSpPr>
        <p:spPr>
          <a:xfrm>
            <a:off x="385664" y="1916832"/>
            <a:ext cx="3775248" cy="2308324"/>
          </a:xfrm>
          <a:prstGeom prst="rect">
            <a:avLst/>
          </a:prstGeom>
          <a:noFill/>
        </p:spPr>
        <p:txBody>
          <a:bodyPr wrap="square">
            <a:spAutoFit/>
          </a:bodyPr>
          <a:lstStyle/>
          <a:p>
            <a:r>
              <a:rPr lang="en-AU" sz="2400" dirty="0"/>
              <a:t>Highest number of notifications for gonorrhoea are observed in the </a:t>
            </a:r>
            <a:r>
              <a:rPr lang="en-AU" sz="2400" b="1" dirty="0"/>
              <a:t>inner north, central </a:t>
            </a:r>
            <a:r>
              <a:rPr lang="en-AU" sz="2400" dirty="0"/>
              <a:t>and </a:t>
            </a:r>
            <a:r>
              <a:rPr lang="en-AU" sz="2400" b="1" dirty="0"/>
              <a:t>inner south </a:t>
            </a:r>
            <a:r>
              <a:rPr lang="en-AU" sz="2400" dirty="0"/>
              <a:t>regions, followed by </a:t>
            </a:r>
            <a:r>
              <a:rPr lang="en-AU" sz="2400" b="1" dirty="0"/>
              <a:t>Woden </a:t>
            </a:r>
            <a:r>
              <a:rPr lang="en-AU" sz="2400" dirty="0"/>
              <a:t>and </a:t>
            </a:r>
            <a:r>
              <a:rPr lang="en-AU" sz="2400" b="1" dirty="0"/>
              <a:t>Belconnen.</a:t>
            </a:r>
            <a:endParaRPr lang="en-AU" sz="2400" dirty="0"/>
          </a:p>
        </p:txBody>
      </p:sp>
    </p:spTree>
    <p:extLst>
      <p:ext uri="{BB962C8B-B14F-4D97-AF65-F5344CB8AC3E}">
        <p14:creationId xmlns:p14="http://schemas.microsoft.com/office/powerpoint/2010/main" val="191959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5168" y="174874"/>
            <a:ext cx="5760640" cy="1367197"/>
          </a:xfrm>
        </p:spPr>
        <p:txBody>
          <a:bodyPr/>
          <a:lstStyle/>
          <a:p>
            <a:r>
              <a:rPr lang="en-AU" sz="4800" dirty="0">
                <a:latin typeface="Montserrat" panose="00000500000000000000" pitchFamily="2" charset="0"/>
              </a:rPr>
              <a:t>Country</a:t>
            </a:r>
            <a:br>
              <a:rPr lang="en-AU" sz="4800" dirty="0"/>
            </a:br>
            <a:endParaRPr lang="en-AU" sz="4800" dirty="0">
              <a:latin typeface="Montserrat" panose="00000500000000000000"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FBA10C3C-E689-4F60-A988-1D28E17BB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293" y="5811253"/>
            <a:ext cx="1520351" cy="686330"/>
          </a:xfrm>
          <a:prstGeom prst="rect">
            <a:avLst/>
          </a:prstGeom>
        </p:spPr>
      </p:pic>
      <p:pic>
        <p:nvPicPr>
          <p:cNvPr id="9" name="Picture 8" descr="A black and white logo&#10;&#10;Description automatically generated with medium confidence">
            <a:extLst>
              <a:ext uri="{FF2B5EF4-FFF2-40B4-BE49-F238E27FC236}">
                <a16:creationId xmlns:a16="http://schemas.microsoft.com/office/drawing/2014/main" id="{14932C1B-0EF7-4E74-8910-380F14DFE3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088" y="5858965"/>
            <a:ext cx="2086927" cy="544715"/>
          </a:xfrm>
          <a:prstGeom prst="rect">
            <a:avLst/>
          </a:prstGeom>
        </p:spPr>
      </p:pic>
      <p:pic>
        <p:nvPicPr>
          <p:cNvPr id="11" name="Picture 10">
            <a:extLst>
              <a:ext uri="{FF2B5EF4-FFF2-40B4-BE49-F238E27FC236}">
                <a16:creationId xmlns:a16="http://schemas.microsoft.com/office/drawing/2014/main" id="{658221CE-FC87-4F57-B9FF-3D702490D148}"/>
              </a:ext>
            </a:extLst>
          </p:cNvPr>
          <p:cNvPicPr>
            <a:picLocks noChangeAspect="1"/>
          </p:cNvPicPr>
          <p:nvPr/>
        </p:nvPicPr>
        <p:blipFill>
          <a:blip r:embed="rId5"/>
          <a:stretch>
            <a:fillRect/>
          </a:stretch>
        </p:blipFill>
        <p:spPr>
          <a:xfrm>
            <a:off x="240568" y="1338028"/>
            <a:ext cx="5760639" cy="4382438"/>
          </a:xfrm>
          <a:prstGeom prst="rect">
            <a:avLst/>
          </a:prstGeom>
        </p:spPr>
      </p:pic>
      <p:sp>
        <p:nvSpPr>
          <p:cNvPr id="13" name="TextBox 12">
            <a:extLst>
              <a:ext uri="{FF2B5EF4-FFF2-40B4-BE49-F238E27FC236}">
                <a16:creationId xmlns:a16="http://schemas.microsoft.com/office/drawing/2014/main" id="{26B14CBA-8456-47EF-AF87-DCB4EA3409A6}"/>
              </a:ext>
            </a:extLst>
          </p:cNvPr>
          <p:cNvSpPr txBox="1"/>
          <p:nvPr/>
        </p:nvSpPr>
        <p:spPr>
          <a:xfrm>
            <a:off x="64096" y="6265180"/>
            <a:ext cx="6113584" cy="276999"/>
          </a:xfrm>
          <a:prstGeom prst="rect">
            <a:avLst/>
          </a:prstGeom>
          <a:noFill/>
        </p:spPr>
        <p:txBody>
          <a:bodyPr wrap="square">
            <a:spAutoFit/>
          </a:bodyPr>
          <a:lstStyle/>
          <a:p>
            <a:r>
              <a:rPr lang="en-AU" sz="1200" b="0" i="0" dirty="0">
                <a:solidFill>
                  <a:schemeClr val="bg1"/>
                </a:solidFill>
                <a:effectLst/>
                <a:latin typeface="nimbus-sans"/>
              </a:rPr>
              <a:t>David R Horton (creator), AIATSIS, 1996</a:t>
            </a:r>
            <a:endParaRPr lang="en-AU" sz="1200" dirty="0">
              <a:solidFill>
                <a:schemeClr val="bg1"/>
              </a:solidFill>
            </a:endParaRPr>
          </a:p>
        </p:txBody>
      </p:sp>
      <p:pic>
        <p:nvPicPr>
          <p:cNvPr id="1028" name="Picture 4" descr="Louise Numina Napanangka - 16 Artworks, Bio &amp;amp; Shows on Artsy">
            <a:extLst>
              <a:ext uri="{FF2B5EF4-FFF2-40B4-BE49-F238E27FC236}">
                <a16:creationId xmlns:a16="http://schemas.microsoft.com/office/drawing/2014/main" id="{12778153-D287-49EA-9303-B39C5C90B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216" y="1973924"/>
            <a:ext cx="2514016" cy="3768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6F98CE-3B14-4B52-9B2D-027D24CDD004}"/>
              </a:ext>
            </a:extLst>
          </p:cNvPr>
          <p:cNvSpPr txBox="1"/>
          <p:nvPr/>
        </p:nvSpPr>
        <p:spPr>
          <a:xfrm>
            <a:off x="6897216" y="1234778"/>
            <a:ext cx="2455117" cy="523220"/>
          </a:xfrm>
          <a:prstGeom prst="rect">
            <a:avLst/>
          </a:prstGeom>
          <a:noFill/>
        </p:spPr>
        <p:txBody>
          <a:bodyPr wrap="square" rtlCol="0">
            <a:spAutoFit/>
          </a:bodyPr>
          <a:lstStyle/>
          <a:p>
            <a:pPr algn="ctr"/>
            <a:r>
              <a:rPr lang="en-AU" sz="1400" i="1" dirty="0">
                <a:solidFill>
                  <a:schemeClr val="bg1"/>
                </a:solidFill>
              </a:rPr>
              <a:t>‘Bush Medicine Leaves’ </a:t>
            </a:r>
          </a:p>
          <a:p>
            <a:pPr algn="ctr"/>
            <a:r>
              <a:rPr lang="en-AU" sz="1400" dirty="0">
                <a:solidFill>
                  <a:schemeClr val="bg1"/>
                </a:solidFill>
              </a:rPr>
              <a:t>by Louise Numina</a:t>
            </a:r>
          </a:p>
        </p:txBody>
      </p:sp>
    </p:spTree>
    <p:extLst>
      <p:ext uri="{BB962C8B-B14F-4D97-AF65-F5344CB8AC3E}">
        <p14:creationId xmlns:p14="http://schemas.microsoft.com/office/powerpoint/2010/main" val="258942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6978-7236-4770-9CE4-D10C0633B2CC}"/>
              </a:ext>
            </a:extLst>
          </p:cNvPr>
          <p:cNvSpPr>
            <a:spLocks noGrp="1"/>
          </p:cNvSpPr>
          <p:nvPr>
            <p:ph type="title"/>
          </p:nvPr>
        </p:nvSpPr>
        <p:spPr/>
        <p:txBody>
          <a:bodyPr/>
          <a:lstStyle/>
          <a:p>
            <a:r>
              <a:rPr lang="en-AU" dirty="0"/>
              <a:t>Infectious syphilis in the ACT</a:t>
            </a:r>
          </a:p>
        </p:txBody>
      </p:sp>
      <p:sp>
        <p:nvSpPr>
          <p:cNvPr id="4" name="Slide Number Placeholder 3">
            <a:extLst>
              <a:ext uri="{FF2B5EF4-FFF2-40B4-BE49-F238E27FC236}">
                <a16:creationId xmlns:a16="http://schemas.microsoft.com/office/drawing/2014/main" id="{21685CDD-ABA9-4915-BD41-098D627E185E}"/>
              </a:ext>
            </a:extLst>
          </p:cNvPr>
          <p:cNvSpPr>
            <a:spLocks noGrp="1"/>
          </p:cNvSpPr>
          <p:nvPr>
            <p:ph type="sldNum" sz="quarter" idx="4"/>
          </p:nvPr>
        </p:nvSpPr>
        <p:spPr/>
        <p:txBody>
          <a:bodyPr/>
          <a:lstStyle/>
          <a:p>
            <a:fld id="{A111ABAE-1B12-4EB9-8E66-38B1E1BDD146}" type="slidenum">
              <a:rPr lang="en-AU" smtClean="0"/>
              <a:pPr/>
              <a:t>20</a:t>
            </a:fld>
            <a:endParaRPr lang="en-AU" dirty="0"/>
          </a:p>
        </p:txBody>
      </p:sp>
      <p:pic>
        <p:nvPicPr>
          <p:cNvPr id="5" name="Content Placeholder 4">
            <a:extLst>
              <a:ext uri="{FF2B5EF4-FFF2-40B4-BE49-F238E27FC236}">
                <a16:creationId xmlns:a16="http://schemas.microsoft.com/office/drawing/2014/main" id="{CFE2E25A-1530-4872-A2F3-8B175DDC8927}"/>
              </a:ext>
            </a:extLst>
          </p:cNvPr>
          <p:cNvPicPr>
            <a:picLocks noGrp="1" noChangeAspect="1"/>
          </p:cNvPicPr>
          <p:nvPr>
            <p:ph idx="1"/>
          </p:nvPr>
        </p:nvPicPr>
        <p:blipFill>
          <a:blip r:embed="rId3"/>
          <a:stretch>
            <a:fillRect/>
          </a:stretch>
        </p:blipFill>
        <p:spPr>
          <a:xfrm>
            <a:off x="495300" y="1396393"/>
            <a:ext cx="8915400" cy="4209677"/>
          </a:xfrm>
          <a:prstGeom prst="rect">
            <a:avLst/>
          </a:prstGeom>
        </p:spPr>
      </p:pic>
    </p:spTree>
    <p:extLst>
      <p:ext uri="{BB962C8B-B14F-4D97-AF65-F5344CB8AC3E}">
        <p14:creationId xmlns:p14="http://schemas.microsoft.com/office/powerpoint/2010/main" val="41088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CF4D-0F25-407D-8CD6-05B1B1DE7D4A}"/>
              </a:ext>
            </a:extLst>
          </p:cNvPr>
          <p:cNvSpPr>
            <a:spLocks noGrp="1"/>
          </p:cNvSpPr>
          <p:nvPr>
            <p:ph type="title"/>
          </p:nvPr>
        </p:nvSpPr>
        <p:spPr/>
        <p:txBody>
          <a:bodyPr/>
          <a:lstStyle/>
          <a:p>
            <a:r>
              <a:rPr lang="en-AU" dirty="0"/>
              <a:t>Infectious syphilis in the ACT</a:t>
            </a:r>
          </a:p>
        </p:txBody>
      </p:sp>
      <p:sp>
        <p:nvSpPr>
          <p:cNvPr id="4" name="Slide Number Placeholder 3">
            <a:extLst>
              <a:ext uri="{FF2B5EF4-FFF2-40B4-BE49-F238E27FC236}">
                <a16:creationId xmlns:a16="http://schemas.microsoft.com/office/drawing/2014/main" id="{34CA43CC-2D68-4979-832F-6E8E521EEE91}"/>
              </a:ext>
            </a:extLst>
          </p:cNvPr>
          <p:cNvSpPr>
            <a:spLocks noGrp="1"/>
          </p:cNvSpPr>
          <p:nvPr>
            <p:ph type="sldNum" sz="quarter" idx="4"/>
          </p:nvPr>
        </p:nvSpPr>
        <p:spPr/>
        <p:txBody>
          <a:bodyPr/>
          <a:lstStyle/>
          <a:p>
            <a:fld id="{A111ABAE-1B12-4EB9-8E66-38B1E1BDD146}" type="slidenum">
              <a:rPr lang="en-AU" smtClean="0"/>
              <a:pPr/>
              <a:t>21</a:t>
            </a:fld>
            <a:endParaRPr lang="en-AU" dirty="0"/>
          </a:p>
        </p:txBody>
      </p:sp>
      <p:pic>
        <p:nvPicPr>
          <p:cNvPr id="5" name="Content Placeholder 4">
            <a:extLst>
              <a:ext uri="{FF2B5EF4-FFF2-40B4-BE49-F238E27FC236}">
                <a16:creationId xmlns:a16="http://schemas.microsoft.com/office/drawing/2014/main" id="{95BA3266-A3D4-4805-91A6-C74C6916A6DF}"/>
              </a:ext>
            </a:extLst>
          </p:cNvPr>
          <p:cNvPicPr>
            <a:picLocks noGrp="1" noChangeAspect="1"/>
          </p:cNvPicPr>
          <p:nvPr>
            <p:ph idx="1"/>
          </p:nvPr>
        </p:nvPicPr>
        <p:blipFill>
          <a:blip r:embed="rId3"/>
          <a:stretch>
            <a:fillRect/>
          </a:stretch>
        </p:blipFill>
        <p:spPr>
          <a:xfrm>
            <a:off x="5209266" y="1268760"/>
            <a:ext cx="4175471" cy="4608513"/>
          </a:xfrm>
          <a:prstGeom prst="rect">
            <a:avLst/>
          </a:prstGeom>
        </p:spPr>
      </p:pic>
      <p:sp>
        <p:nvSpPr>
          <p:cNvPr id="6" name="TextBox 5">
            <a:extLst>
              <a:ext uri="{FF2B5EF4-FFF2-40B4-BE49-F238E27FC236}">
                <a16:creationId xmlns:a16="http://schemas.microsoft.com/office/drawing/2014/main" id="{46D32090-7577-4276-99A9-6C58DFE4D838}"/>
              </a:ext>
            </a:extLst>
          </p:cNvPr>
          <p:cNvSpPr txBox="1"/>
          <p:nvPr/>
        </p:nvSpPr>
        <p:spPr>
          <a:xfrm>
            <a:off x="416496" y="1844824"/>
            <a:ext cx="377011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t>Highest rates of infectious syphillis are notified in people residing in the</a:t>
            </a:r>
            <a:r>
              <a:rPr lang="en-AU" sz="2400" b="1" dirty="0"/>
              <a:t> inner north, center </a:t>
            </a:r>
            <a:r>
              <a:rPr lang="en-AU" sz="2400" dirty="0"/>
              <a:t>and </a:t>
            </a:r>
            <a:r>
              <a:rPr lang="en-AU" sz="2400" b="1" dirty="0"/>
              <a:t>inner south </a:t>
            </a:r>
            <a:r>
              <a:rPr lang="en-AU" sz="2400" dirty="0"/>
              <a:t>regions of Canberra, followed by </a:t>
            </a:r>
            <a:r>
              <a:rPr lang="en-AU" sz="2400" b="1" dirty="0"/>
              <a:t>Belconnen</a:t>
            </a:r>
            <a:r>
              <a:rPr lang="en-AU" sz="2400" dirty="0"/>
              <a:t> and </a:t>
            </a:r>
            <a:r>
              <a:rPr lang="en-AU" sz="2400" b="1" dirty="0"/>
              <a:t>Tuggeranong.</a:t>
            </a:r>
          </a:p>
        </p:txBody>
      </p:sp>
    </p:spTree>
    <p:extLst>
      <p:ext uri="{BB962C8B-B14F-4D97-AF65-F5344CB8AC3E}">
        <p14:creationId xmlns:p14="http://schemas.microsoft.com/office/powerpoint/2010/main" val="20327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22</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988840"/>
            <a:ext cx="9705528" cy="2160240"/>
          </a:xfrm>
        </p:spPr>
        <p:txBody>
          <a:bodyPr/>
          <a:lstStyle/>
          <a:p>
            <a:pPr algn="ctr"/>
            <a:r>
              <a:rPr lang="en-AU" sz="4400" dirty="0"/>
              <a:t>Priority populations</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23</a:t>
            </a:fld>
            <a:endParaRPr lang="en-AU" dirty="0"/>
          </a:p>
        </p:txBody>
      </p:sp>
    </p:spTree>
    <p:extLst>
      <p:ext uri="{BB962C8B-B14F-4D97-AF65-F5344CB8AC3E}">
        <p14:creationId xmlns:p14="http://schemas.microsoft.com/office/powerpoint/2010/main" val="289680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6E9C-272F-49BA-92DB-88FC97CC8895}"/>
              </a:ext>
            </a:extLst>
          </p:cNvPr>
          <p:cNvSpPr>
            <a:spLocks noGrp="1"/>
          </p:cNvSpPr>
          <p:nvPr>
            <p:ph type="title"/>
          </p:nvPr>
        </p:nvSpPr>
        <p:spPr/>
        <p:txBody>
          <a:bodyPr/>
          <a:lstStyle/>
          <a:p>
            <a:r>
              <a:rPr lang="en-AU" dirty="0"/>
              <a:t>Current priority population groups</a:t>
            </a:r>
          </a:p>
        </p:txBody>
      </p:sp>
      <p:sp>
        <p:nvSpPr>
          <p:cNvPr id="3" name="Content Placeholder 2">
            <a:extLst>
              <a:ext uri="{FF2B5EF4-FFF2-40B4-BE49-F238E27FC236}">
                <a16:creationId xmlns:a16="http://schemas.microsoft.com/office/drawing/2014/main" id="{396A9F2C-5191-449B-9DC0-1D6901EC49B6}"/>
              </a:ext>
            </a:extLst>
          </p:cNvPr>
          <p:cNvSpPr>
            <a:spLocks noGrp="1"/>
          </p:cNvSpPr>
          <p:nvPr>
            <p:ph idx="1"/>
          </p:nvPr>
        </p:nvSpPr>
        <p:spPr/>
        <p:txBody>
          <a:bodyPr>
            <a:normAutofit lnSpcReduction="10000"/>
          </a:bodyPr>
          <a:lstStyle/>
          <a:p>
            <a:pPr marL="0" indent="0">
              <a:buNone/>
            </a:pPr>
            <a:r>
              <a:rPr lang="en-AU" b="1" dirty="0"/>
              <a:t>Young people</a:t>
            </a:r>
          </a:p>
          <a:p>
            <a:r>
              <a:rPr lang="en-AU" dirty="0"/>
              <a:t>Young people aged between 15 and 29 years continue to be significantly impacted by STI</a:t>
            </a:r>
          </a:p>
          <a:p>
            <a:r>
              <a:rPr lang="en-AU" dirty="0"/>
              <a:t>Greater exposure to risk factors of STI (</a:t>
            </a:r>
            <a:r>
              <a:rPr lang="en-AU" dirty="0" err="1"/>
              <a:t>eg</a:t>
            </a:r>
            <a:r>
              <a:rPr lang="en-AU" dirty="0"/>
              <a:t> high risk sexual contact, misuse of some illicit and licit drugs and risky alcohol consumption)</a:t>
            </a:r>
          </a:p>
          <a:p>
            <a:pPr marL="0" indent="0">
              <a:buNone/>
            </a:pPr>
            <a:r>
              <a:rPr lang="en-AU" b="1" dirty="0"/>
              <a:t>Aboriginal and Torres Strait Islander people </a:t>
            </a:r>
          </a:p>
          <a:p>
            <a:r>
              <a:rPr lang="en-AU" dirty="0"/>
              <a:t>Notification rates of chlamydia, gonorrhoea and syphilis are significantly higher in the Aboriginal and Torres Strait Islander population, particularly in young people in this population.</a:t>
            </a:r>
          </a:p>
          <a:p>
            <a:pPr marL="0" indent="0">
              <a:buNone/>
            </a:pPr>
            <a:r>
              <a:rPr lang="en-AU" b="1" dirty="0"/>
              <a:t>Gay men and other men who have sex with men</a:t>
            </a:r>
          </a:p>
          <a:p>
            <a:r>
              <a:rPr lang="en-AU" dirty="0"/>
              <a:t>High prevalence and incidence of almost all STI in this priority population.</a:t>
            </a:r>
          </a:p>
          <a:p>
            <a:endParaRPr lang="en-AU" dirty="0"/>
          </a:p>
          <a:p>
            <a:endParaRPr lang="en-AU" dirty="0"/>
          </a:p>
        </p:txBody>
      </p:sp>
      <p:sp>
        <p:nvSpPr>
          <p:cNvPr id="4" name="Slide Number Placeholder 3">
            <a:extLst>
              <a:ext uri="{FF2B5EF4-FFF2-40B4-BE49-F238E27FC236}">
                <a16:creationId xmlns:a16="http://schemas.microsoft.com/office/drawing/2014/main" id="{A61EF0F5-DB9D-465C-98ED-6AB4CA3229A4}"/>
              </a:ext>
            </a:extLst>
          </p:cNvPr>
          <p:cNvSpPr>
            <a:spLocks noGrp="1"/>
          </p:cNvSpPr>
          <p:nvPr>
            <p:ph type="sldNum" sz="quarter" idx="4"/>
          </p:nvPr>
        </p:nvSpPr>
        <p:spPr/>
        <p:txBody>
          <a:bodyPr/>
          <a:lstStyle/>
          <a:p>
            <a:fld id="{A111ABAE-1B12-4EB9-8E66-38B1E1BDD146}" type="slidenum">
              <a:rPr lang="en-AU" smtClean="0"/>
              <a:pPr/>
              <a:t>24</a:t>
            </a:fld>
            <a:endParaRPr lang="en-AU" dirty="0"/>
          </a:p>
        </p:txBody>
      </p:sp>
    </p:spTree>
    <p:extLst>
      <p:ext uri="{BB962C8B-B14F-4D97-AF65-F5344CB8AC3E}">
        <p14:creationId xmlns:p14="http://schemas.microsoft.com/office/powerpoint/2010/main" val="155992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Current priority population groups</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997631"/>
            <a:ext cx="9505056" cy="4608512"/>
          </a:xfrm>
        </p:spPr>
        <p:txBody>
          <a:bodyPr>
            <a:noAutofit/>
          </a:bodyPr>
          <a:lstStyle/>
          <a:p>
            <a:pPr marL="0" indent="0">
              <a:buNone/>
            </a:pPr>
            <a:r>
              <a:rPr lang="en-AU" b="1" dirty="0"/>
              <a:t>Sex workers</a:t>
            </a:r>
          </a:p>
          <a:p>
            <a:r>
              <a:rPr lang="en-AU" dirty="0"/>
              <a:t>Sex workers experience specific barriers to accessing health services, including stigma and discrimination and regulatory and legal issues—criminalisation, licensing, registration etc.</a:t>
            </a:r>
          </a:p>
          <a:p>
            <a:pPr marL="0" indent="0">
              <a:buNone/>
            </a:pPr>
            <a:r>
              <a:rPr lang="en-AU" b="1" dirty="0"/>
              <a:t>People with culturally and linguistically diverse (CALD) backgrounds </a:t>
            </a:r>
          </a:p>
          <a:p>
            <a:r>
              <a:rPr lang="en-AU" dirty="0"/>
              <a:t>Studies have indicated a high prevalence of certain STI in CALD populations, a lack of knowledge of STI and the potential for the emergence and increasing incidence of STI in urban CALD populations.</a:t>
            </a:r>
          </a:p>
          <a:p>
            <a:pPr marL="0" indent="0">
              <a:buNone/>
            </a:pPr>
            <a:r>
              <a:rPr lang="en-AU" b="1" dirty="0"/>
              <a:t>Travellers and mobile workers</a:t>
            </a:r>
          </a:p>
          <a:p>
            <a:r>
              <a:rPr lang="en-AU" dirty="0"/>
              <a:t>Fly-in fly-out and seasonal workers, and the communities they have contact with, are important sub-populations for consideration in the response to STI.</a:t>
            </a:r>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25</a:t>
            </a:fld>
            <a:endParaRPr lang="en-AU" dirty="0"/>
          </a:p>
        </p:txBody>
      </p:sp>
    </p:spTree>
    <p:extLst>
      <p:ext uri="{BB962C8B-B14F-4D97-AF65-F5344CB8AC3E}">
        <p14:creationId xmlns:p14="http://schemas.microsoft.com/office/powerpoint/2010/main" val="425737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Current priority population groups</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997631"/>
            <a:ext cx="9505056" cy="4608512"/>
          </a:xfrm>
        </p:spPr>
        <p:txBody>
          <a:bodyPr>
            <a:noAutofit/>
          </a:bodyPr>
          <a:lstStyle/>
          <a:p>
            <a:pPr marL="0" indent="0">
              <a:buNone/>
            </a:pPr>
            <a:r>
              <a:rPr lang="en-AU" b="1" dirty="0"/>
              <a:t>People in custodial settings</a:t>
            </a:r>
          </a:p>
          <a:p>
            <a:r>
              <a:rPr lang="en-AU" dirty="0"/>
              <a:t>There is often limited access to STI prevention education and the tools for prevention for this population, both within and outside of the custodial setting. </a:t>
            </a:r>
          </a:p>
          <a:p>
            <a:endParaRPr lang="en-AU" dirty="0"/>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26</a:t>
            </a:fld>
            <a:endParaRPr lang="en-AU" dirty="0"/>
          </a:p>
        </p:txBody>
      </p:sp>
    </p:spTree>
    <p:extLst>
      <p:ext uri="{BB962C8B-B14F-4D97-AF65-F5344CB8AC3E}">
        <p14:creationId xmlns:p14="http://schemas.microsoft.com/office/powerpoint/2010/main" val="119160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Emerging priority population groups</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997631"/>
            <a:ext cx="9505056" cy="4608512"/>
          </a:xfrm>
        </p:spPr>
        <p:txBody>
          <a:bodyPr>
            <a:noAutofit/>
          </a:bodyPr>
          <a:lstStyle/>
          <a:p>
            <a:pPr marL="0" indent="0">
              <a:buNone/>
            </a:pPr>
            <a:r>
              <a:rPr lang="en-AU" b="1" dirty="0"/>
              <a:t>Women of reproductive age</a:t>
            </a:r>
          </a:p>
          <a:p>
            <a:r>
              <a:rPr lang="en-AU" dirty="0"/>
              <a:t>In light of increasing notifications of gonococcal in women of reproductive age in the ACT as well as increasing cases of infectious syphillis in other jurisdictions.</a:t>
            </a:r>
          </a:p>
          <a:p>
            <a:pPr marL="0" indent="0">
              <a:buNone/>
            </a:pPr>
            <a:r>
              <a:rPr lang="en-AU" b="1" dirty="0"/>
              <a:t>People living with a disability</a:t>
            </a:r>
          </a:p>
          <a:p>
            <a:r>
              <a:rPr lang="en-AU" dirty="0"/>
              <a:t>Conjecture in the literature in terms of risk of STI compared with people not living with disability, however experience vulnerability in terms of stigma and healthcare and community attitudes, impaired knowledge or health literacy, access to services and risk for abuse/exploitation</a:t>
            </a:r>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27</a:t>
            </a:fld>
            <a:endParaRPr lang="en-AU" dirty="0"/>
          </a:p>
        </p:txBody>
      </p:sp>
    </p:spTree>
    <p:extLst>
      <p:ext uri="{BB962C8B-B14F-4D97-AF65-F5344CB8AC3E}">
        <p14:creationId xmlns:p14="http://schemas.microsoft.com/office/powerpoint/2010/main" val="243786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28</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9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F4326-03FA-4FA5-92F9-03C6C44C987E}"/>
              </a:ext>
            </a:extLst>
          </p:cNvPr>
          <p:cNvSpPr>
            <a:spLocks noGrp="1"/>
          </p:cNvSpPr>
          <p:nvPr>
            <p:ph type="body" sz="quarter" idx="10"/>
          </p:nvPr>
        </p:nvSpPr>
        <p:spPr>
          <a:xfrm>
            <a:off x="344488" y="1772518"/>
            <a:ext cx="9073008" cy="3312963"/>
          </a:xfrm>
        </p:spPr>
        <p:txBody>
          <a:bodyPr/>
          <a:lstStyle/>
          <a:p>
            <a:pPr algn="ctr"/>
            <a:r>
              <a:rPr lang="en-AU" sz="4400" dirty="0"/>
              <a:t>Potential priorities to address through commissioning</a:t>
            </a:r>
          </a:p>
        </p:txBody>
      </p:sp>
      <p:sp>
        <p:nvSpPr>
          <p:cNvPr id="3" name="Slide Number Placeholder 2">
            <a:extLst>
              <a:ext uri="{FF2B5EF4-FFF2-40B4-BE49-F238E27FC236}">
                <a16:creationId xmlns:a16="http://schemas.microsoft.com/office/drawing/2014/main" id="{A631D59F-07DB-452A-AE44-9A0C6B45C02B}"/>
              </a:ext>
            </a:extLst>
          </p:cNvPr>
          <p:cNvSpPr>
            <a:spLocks noGrp="1"/>
          </p:cNvSpPr>
          <p:nvPr>
            <p:ph type="sldNum" sz="quarter" idx="4"/>
          </p:nvPr>
        </p:nvSpPr>
        <p:spPr/>
        <p:txBody>
          <a:bodyPr/>
          <a:lstStyle/>
          <a:p>
            <a:fld id="{A111ABAE-1B12-4EB9-8E66-38B1E1BDD146}" type="slidenum">
              <a:rPr lang="en-AU" smtClean="0"/>
              <a:pPr/>
              <a:t>29</a:t>
            </a:fld>
            <a:endParaRPr lang="en-AU" dirty="0"/>
          </a:p>
        </p:txBody>
      </p:sp>
    </p:spTree>
    <p:extLst>
      <p:ext uri="{BB962C8B-B14F-4D97-AF65-F5344CB8AC3E}">
        <p14:creationId xmlns:p14="http://schemas.microsoft.com/office/powerpoint/2010/main" val="22612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0472" y="274638"/>
            <a:ext cx="9210228" cy="706090"/>
          </a:xfrm>
        </p:spPr>
        <p:txBody>
          <a:bodyPr anchor="b">
            <a:normAutofit/>
          </a:bodyPr>
          <a:lstStyle/>
          <a:p>
            <a:r>
              <a:rPr lang="en-AU" dirty="0"/>
              <a:t>Purpose of the session</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3</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200472" y="1124744"/>
            <a:ext cx="9210228" cy="4608512"/>
          </a:xfrm>
        </p:spPr>
        <p:txBody>
          <a:bodyPr>
            <a:normAutofit/>
          </a:bodyPr>
          <a:lstStyle/>
          <a:p>
            <a:r>
              <a:rPr lang="en-AU" sz="2800" dirty="0"/>
              <a:t>Provide a refresher about commissioning and commissioning process in the STIBBV subsector.</a:t>
            </a:r>
          </a:p>
          <a:p>
            <a:r>
              <a:rPr lang="en-AU" sz="2800" dirty="0"/>
              <a:t>Provide an overview of data specific to STI burden of disease in the ACT.</a:t>
            </a:r>
          </a:p>
          <a:p>
            <a:r>
              <a:rPr lang="en-AU" sz="2800" dirty="0"/>
              <a:t>Reflect on what we have heard from the sector to date.</a:t>
            </a:r>
          </a:p>
          <a:p>
            <a:r>
              <a:rPr lang="en-AU" sz="2800" dirty="0"/>
              <a:t>Structured question and discussion session to elicit specific information to inform commissioning in the STIBBV subsector.</a:t>
            </a:r>
          </a:p>
          <a:p>
            <a:endParaRPr lang="en-AU" b="1" dirty="0"/>
          </a:p>
        </p:txBody>
      </p:sp>
    </p:spTree>
    <p:extLst>
      <p:ext uri="{BB962C8B-B14F-4D97-AF65-F5344CB8AC3E}">
        <p14:creationId xmlns:p14="http://schemas.microsoft.com/office/powerpoint/2010/main" val="82259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What we’ve heard from the sector thus far</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1124744"/>
            <a:ext cx="9505056" cy="4608512"/>
          </a:xfrm>
        </p:spPr>
        <p:txBody>
          <a:bodyPr>
            <a:noAutofit/>
          </a:bodyPr>
          <a:lstStyle/>
          <a:p>
            <a:r>
              <a:rPr lang="en-AU" dirty="0"/>
              <a:t>Access to education, testing and treatment for STI requires improvement</a:t>
            </a:r>
          </a:p>
          <a:p>
            <a:r>
              <a:rPr lang="en-AU" dirty="0"/>
              <a:t>Need for holistic models/bundles of care which combine testing, treatment and health promotion.</a:t>
            </a:r>
          </a:p>
          <a:p>
            <a:r>
              <a:rPr lang="en-AU" dirty="0"/>
              <a:t>Need for innovative models of care (</a:t>
            </a:r>
            <a:r>
              <a:rPr lang="en-AU" dirty="0" err="1"/>
              <a:t>e.g</a:t>
            </a:r>
            <a:r>
              <a:rPr lang="en-AU" dirty="0"/>
              <a:t> nurse or peer led STI care)</a:t>
            </a:r>
          </a:p>
          <a:p>
            <a:r>
              <a:rPr lang="en-AU" dirty="0"/>
              <a:t>Need for flexible models of care where people live, work and learn</a:t>
            </a:r>
          </a:p>
          <a:p>
            <a:r>
              <a:rPr lang="en-AU" dirty="0"/>
              <a:t>Need for integration of STI services with other health and community services including </a:t>
            </a:r>
            <a:r>
              <a:rPr lang="en-AU" dirty="0" err="1"/>
              <a:t>AoD</a:t>
            </a:r>
            <a:r>
              <a:rPr lang="en-AU" dirty="0"/>
              <a:t> and CALD services. </a:t>
            </a:r>
          </a:p>
          <a:p>
            <a:r>
              <a:rPr lang="en-AU" dirty="0"/>
              <a:t>Need to support, train and upskill health workforce to better opportunistically screen for STI across health and community settings</a:t>
            </a:r>
          </a:p>
          <a:p>
            <a:r>
              <a:rPr lang="en-AU" dirty="0"/>
              <a:t>Need access to STI testing pathology data</a:t>
            </a:r>
          </a:p>
          <a:p>
            <a:endParaRPr lang="en-AU" dirty="0"/>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30</a:t>
            </a:fld>
            <a:endParaRPr lang="en-AU" dirty="0"/>
          </a:p>
        </p:txBody>
      </p:sp>
    </p:spTree>
    <p:extLst>
      <p:ext uri="{BB962C8B-B14F-4D97-AF65-F5344CB8AC3E}">
        <p14:creationId xmlns:p14="http://schemas.microsoft.com/office/powerpoint/2010/main" val="396108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B90A-3BCC-4E26-A136-C71CDF24EC20}"/>
              </a:ext>
            </a:extLst>
          </p:cNvPr>
          <p:cNvSpPr>
            <a:spLocks noGrp="1"/>
          </p:cNvSpPr>
          <p:nvPr>
            <p:ph type="title"/>
          </p:nvPr>
        </p:nvSpPr>
        <p:spPr/>
        <p:txBody>
          <a:bodyPr/>
          <a:lstStyle/>
          <a:p>
            <a:r>
              <a:rPr lang="en-AU" dirty="0"/>
              <a:t>What we know from the data</a:t>
            </a:r>
          </a:p>
        </p:txBody>
      </p:sp>
      <p:sp>
        <p:nvSpPr>
          <p:cNvPr id="3" name="Content Placeholder 2">
            <a:extLst>
              <a:ext uri="{FF2B5EF4-FFF2-40B4-BE49-F238E27FC236}">
                <a16:creationId xmlns:a16="http://schemas.microsoft.com/office/drawing/2014/main" id="{8DEEC6E1-CF87-430E-A748-450C83911F73}"/>
              </a:ext>
            </a:extLst>
          </p:cNvPr>
          <p:cNvSpPr>
            <a:spLocks noGrp="1"/>
          </p:cNvSpPr>
          <p:nvPr>
            <p:ph idx="1"/>
          </p:nvPr>
        </p:nvSpPr>
        <p:spPr>
          <a:xfrm>
            <a:off x="128464" y="1052736"/>
            <a:ext cx="9505056" cy="4814664"/>
          </a:xfrm>
        </p:spPr>
        <p:txBody>
          <a:bodyPr>
            <a:noAutofit/>
          </a:bodyPr>
          <a:lstStyle/>
          <a:p>
            <a:r>
              <a:rPr lang="en-AU" sz="2200" dirty="0"/>
              <a:t>We need to build on recent successes to further drive down chlamydia notifications</a:t>
            </a:r>
            <a:br>
              <a:rPr lang="en-AU" sz="2200" dirty="0"/>
            </a:br>
            <a:endParaRPr lang="en-AU" sz="2200" dirty="0"/>
          </a:p>
          <a:p>
            <a:r>
              <a:rPr lang="en-AU" sz="2200" dirty="0"/>
              <a:t>We need to decrease gonococcal notifications in women of reproductive age give risk for congenital transmission.</a:t>
            </a:r>
            <a:br>
              <a:rPr lang="en-AU" sz="2200" dirty="0"/>
            </a:br>
            <a:endParaRPr lang="en-AU" sz="2200" dirty="0"/>
          </a:p>
          <a:p>
            <a:r>
              <a:rPr lang="en-AU" sz="2200" dirty="0"/>
              <a:t>We need to continue to monitor outbreak of infection syphillis in Aboriginal and Torres Strait Islander populations across other jurisdictions and increase capacity to respond quickly and appropriately if notifications rise in the ACT.</a:t>
            </a:r>
          </a:p>
          <a:p>
            <a:endParaRPr lang="en-AU" sz="2200" dirty="0"/>
          </a:p>
          <a:p>
            <a:r>
              <a:rPr lang="en-AU" sz="2200" dirty="0"/>
              <a:t>Priority populations (including young people) continue to experience barriers to STI care in the ACT (including geographic location, opening hours, cost and concerns around stigma and </a:t>
            </a:r>
            <a:r>
              <a:rPr lang="en-AU" sz="2300" dirty="0"/>
              <a:t>confidentiality).</a:t>
            </a:r>
          </a:p>
        </p:txBody>
      </p:sp>
      <p:sp>
        <p:nvSpPr>
          <p:cNvPr id="4" name="Slide Number Placeholder 3">
            <a:extLst>
              <a:ext uri="{FF2B5EF4-FFF2-40B4-BE49-F238E27FC236}">
                <a16:creationId xmlns:a16="http://schemas.microsoft.com/office/drawing/2014/main" id="{10C1DCED-9992-45A5-965B-4E74F8497260}"/>
              </a:ext>
            </a:extLst>
          </p:cNvPr>
          <p:cNvSpPr>
            <a:spLocks noGrp="1"/>
          </p:cNvSpPr>
          <p:nvPr>
            <p:ph type="sldNum" sz="quarter" idx="4"/>
          </p:nvPr>
        </p:nvSpPr>
        <p:spPr/>
        <p:txBody>
          <a:bodyPr/>
          <a:lstStyle/>
          <a:p>
            <a:fld id="{A111ABAE-1B12-4EB9-8E66-38B1E1BDD146}" type="slidenum">
              <a:rPr lang="en-AU" smtClean="0"/>
              <a:pPr/>
              <a:t>31</a:t>
            </a:fld>
            <a:endParaRPr lang="en-AU" dirty="0"/>
          </a:p>
        </p:txBody>
      </p:sp>
    </p:spTree>
    <p:extLst>
      <p:ext uri="{BB962C8B-B14F-4D97-AF65-F5344CB8AC3E}">
        <p14:creationId xmlns:p14="http://schemas.microsoft.com/office/powerpoint/2010/main" val="743025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32</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F4326-03FA-4FA5-92F9-03C6C44C987E}"/>
              </a:ext>
            </a:extLst>
          </p:cNvPr>
          <p:cNvSpPr>
            <a:spLocks noGrp="1"/>
          </p:cNvSpPr>
          <p:nvPr>
            <p:ph type="body" sz="quarter" idx="10"/>
          </p:nvPr>
        </p:nvSpPr>
        <p:spPr>
          <a:xfrm>
            <a:off x="308484" y="1772816"/>
            <a:ext cx="9289032" cy="1080418"/>
          </a:xfrm>
        </p:spPr>
        <p:txBody>
          <a:bodyPr/>
          <a:lstStyle/>
          <a:p>
            <a:pPr algn="ctr"/>
            <a:r>
              <a:rPr lang="en-AU" sz="4400" dirty="0"/>
              <a:t>Discussion… </a:t>
            </a:r>
          </a:p>
        </p:txBody>
      </p:sp>
      <p:sp>
        <p:nvSpPr>
          <p:cNvPr id="3" name="Slide Number Placeholder 2">
            <a:extLst>
              <a:ext uri="{FF2B5EF4-FFF2-40B4-BE49-F238E27FC236}">
                <a16:creationId xmlns:a16="http://schemas.microsoft.com/office/drawing/2014/main" id="{A631D59F-07DB-452A-AE44-9A0C6B45C02B}"/>
              </a:ext>
            </a:extLst>
          </p:cNvPr>
          <p:cNvSpPr>
            <a:spLocks noGrp="1"/>
          </p:cNvSpPr>
          <p:nvPr>
            <p:ph type="sldNum" sz="quarter" idx="4"/>
          </p:nvPr>
        </p:nvSpPr>
        <p:spPr/>
        <p:txBody>
          <a:bodyPr/>
          <a:lstStyle/>
          <a:p>
            <a:fld id="{A111ABAE-1B12-4EB9-8E66-38B1E1BDD146}" type="slidenum">
              <a:rPr lang="en-AU" smtClean="0"/>
              <a:pPr/>
              <a:t>33</a:t>
            </a:fld>
            <a:endParaRPr lang="en-AU" dirty="0"/>
          </a:p>
        </p:txBody>
      </p:sp>
    </p:spTree>
    <p:extLst>
      <p:ext uri="{BB962C8B-B14F-4D97-AF65-F5344CB8AC3E}">
        <p14:creationId xmlns:p14="http://schemas.microsoft.com/office/powerpoint/2010/main" val="2937848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B836-8E8B-4993-BB1F-A35C7A68AAA2}"/>
              </a:ext>
            </a:extLst>
          </p:cNvPr>
          <p:cNvSpPr>
            <a:spLocks noGrp="1"/>
          </p:cNvSpPr>
          <p:nvPr>
            <p:ph type="title"/>
          </p:nvPr>
        </p:nvSpPr>
        <p:spPr/>
        <p:txBody>
          <a:bodyPr/>
          <a:lstStyle/>
          <a:p>
            <a:r>
              <a:rPr lang="en-AU" dirty="0"/>
              <a:t>Question 1 (15 minutes)</a:t>
            </a:r>
          </a:p>
        </p:txBody>
      </p:sp>
      <p:sp>
        <p:nvSpPr>
          <p:cNvPr id="3" name="Content Placeholder 2">
            <a:extLst>
              <a:ext uri="{FF2B5EF4-FFF2-40B4-BE49-F238E27FC236}">
                <a16:creationId xmlns:a16="http://schemas.microsoft.com/office/drawing/2014/main" id="{085492F2-76C5-4FE1-A538-0DC09E41404D}"/>
              </a:ext>
            </a:extLst>
          </p:cNvPr>
          <p:cNvSpPr>
            <a:spLocks noGrp="1"/>
          </p:cNvSpPr>
          <p:nvPr>
            <p:ph idx="1"/>
          </p:nvPr>
        </p:nvSpPr>
        <p:spPr>
          <a:xfrm>
            <a:off x="200472" y="1196753"/>
            <a:ext cx="9577064" cy="4608512"/>
          </a:xfrm>
        </p:spPr>
        <p:txBody>
          <a:bodyPr>
            <a:normAutofit/>
          </a:bodyPr>
          <a:lstStyle/>
          <a:p>
            <a:pPr marL="0" lvl="0" indent="0">
              <a:lnSpc>
                <a:spcPct val="105000"/>
              </a:lnSpc>
              <a:buNone/>
            </a:pPr>
            <a:r>
              <a:rPr lang="en-AU" sz="2800" b="1" dirty="0">
                <a:solidFill>
                  <a:schemeClr val="accent1">
                    <a:lumMod val="60000"/>
                    <a:lumOff val="40000"/>
                  </a:schemeClr>
                </a:solidFill>
              </a:rPr>
              <a:t>How are current services working well to meet STI-related need in the ACT? </a:t>
            </a:r>
            <a:r>
              <a:rPr lang="en-AU" sz="2800" b="1" dirty="0">
                <a:solidFill>
                  <a:schemeClr val="accent1">
                    <a:lumMod val="60000"/>
                    <a:lumOff val="40000"/>
                  </a:schemeClr>
                </a:solidFill>
                <a:effectLst/>
                <a:latin typeface="Calibri" panose="020F0502020204030204" pitchFamily="34" charset="0"/>
                <a:ea typeface="Times New Roman" panose="02020603050405020304" pitchFamily="18" charset="0"/>
              </a:rPr>
              <a:t>What are our strengths as a sector?</a:t>
            </a:r>
            <a:br>
              <a:rPr lang="en-AU" sz="2800" b="1" dirty="0">
                <a:effectLst/>
                <a:latin typeface="Calibri" panose="020F0502020204030204" pitchFamily="34" charset="0"/>
                <a:ea typeface="Times New Roman" panose="02020603050405020304" pitchFamily="18" charset="0"/>
              </a:rPr>
            </a:br>
            <a:endParaRPr lang="en-AU" sz="2800" b="1"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is working well and what does success look like in the sector?</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priority population groups are currently being appropriately or over-serviced?</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What type/mode/models of service are yielding the strongest impact?</a:t>
            </a:r>
            <a:endParaRPr lang="en-AU" sz="2300" dirty="0">
              <a:effectLst/>
              <a:latin typeface="Calibri" panose="020F0502020204030204" pitchFamily="34" charset="0"/>
              <a:ea typeface="Calibri" panose="020F0502020204030204" pitchFamily="34" charset="0"/>
            </a:endParaRPr>
          </a:p>
          <a:p>
            <a:pPr lvl="1" indent="-342900">
              <a:lnSpc>
                <a:spcPct val="105000"/>
              </a:lnSpc>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Where are the strong referral pathways?</a:t>
            </a:r>
            <a:endParaRPr lang="en-AU" sz="2300" dirty="0">
              <a:effectLst/>
              <a:latin typeface="Calibri" panose="020F0502020204030204" pitchFamily="34" charset="0"/>
              <a:ea typeface="Calibri" panose="020F0502020204030204" pitchFamily="34" charset="0"/>
            </a:endParaRPr>
          </a:p>
          <a:p>
            <a:pPr lvl="1" indent="-342900">
              <a:lnSpc>
                <a:spcPct val="105000"/>
              </a:lnSpc>
              <a:spcAft>
                <a:spcPts val="800"/>
              </a:spcAft>
              <a:buFont typeface="Symbol" panose="05050102010706020507" pitchFamily="18" charset="2"/>
              <a:buChar char=""/>
            </a:pPr>
            <a:r>
              <a:rPr lang="en-AU" sz="2300" dirty="0">
                <a:effectLst/>
                <a:latin typeface="Calibri" panose="020F0502020204030204" pitchFamily="34" charset="0"/>
                <a:ea typeface="Times New Roman" panose="02020603050405020304" pitchFamily="18" charset="0"/>
              </a:rPr>
              <a:t>How can we leverage and build on successes further through commissioning?</a:t>
            </a:r>
            <a:endParaRPr lang="en-AU" sz="2300" dirty="0">
              <a:effectLst/>
              <a:latin typeface="Calibri" panose="020F050202020403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4FED051C-B4F4-4FA4-B420-0E18D6F0F107}"/>
              </a:ext>
            </a:extLst>
          </p:cNvPr>
          <p:cNvSpPr>
            <a:spLocks noGrp="1"/>
          </p:cNvSpPr>
          <p:nvPr>
            <p:ph type="sldNum" sz="quarter" idx="4"/>
          </p:nvPr>
        </p:nvSpPr>
        <p:spPr/>
        <p:txBody>
          <a:bodyPr/>
          <a:lstStyle/>
          <a:p>
            <a:fld id="{A111ABAE-1B12-4EB9-8E66-38B1E1BDD146}" type="slidenum">
              <a:rPr lang="en-AU" smtClean="0"/>
              <a:pPr/>
              <a:t>34</a:t>
            </a:fld>
            <a:endParaRPr lang="en-AU" dirty="0"/>
          </a:p>
        </p:txBody>
      </p:sp>
    </p:spTree>
    <p:extLst>
      <p:ext uri="{BB962C8B-B14F-4D97-AF65-F5344CB8AC3E}">
        <p14:creationId xmlns:p14="http://schemas.microsoft.com/office/powerpoint/2010/main" val="3651804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6279-B824-41A4-B6A5-BD9999000690}"/>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0A8FF74A-BFDF-4247-94D7-E8322974753B}"/>
              </a:ext>
            </a:extLst>
          </p:cNvPr>
          <p:cNvSpPr>
            <a:spLocks noGrp="1"/>
          </p:cNvSpPr>
          <p:nvPr>
            <p:ph idx="1"/>
          </p:nvPr>
        </p:nvSpPr>
        <p:spPr>
          <a:xfrm>
            <a:off x="272480" y="1196753"/>
            <a:ext cx="9361040" cy="4608512"/>
          </a:xfrm>
        </p:spPr>
        <p:txBody>
          <a:bodyPr>
            <a:normAutofit fontScale="92500" lnSpcReduction="10000"/>
          </a:bodyPr>
          <a:lstStyle/>
          <a:p>
            <a:pPr marL="0" indent="0">
              <a:lnSpc>
                <a:spcPct val="105000"/>
              </a:lnSpc>
              <a:buNone/>
            </a:pPr>
            <a:r>
              <a:rPr lang="en-AU" sz="2800" b="1" dirty="0">
                <a:solidFill>
                  <a:schemeClr val="accent1">
                    <a:lumMod val="60000"/>
                    <a:lumOff val="40000"/>
                  </a:schemeClr>
                </a:solidFill>
              </a:rPr>
              <a:t>What challenges are services facing which impacts their ability to meet STI-related need in the ACT? </a:t>
            </a:r>
          </a:p>
          <a:p>
            <a:pPr>
              <a:lnSpc>
                <a:spcPct val="105000"/>
              </a:lnSpc>
              <a:buFont typeface="Symbol" panose="05050102010706020507" pitchFamily="18" charset="2"/>
              <a:buChar char=""/>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500" dirty="0">
                <a:latin typeface="Calibri" panose="020F0502020204030204" pitchFamily="34" charset="0"/>
              </a:rPr>
              <a:t>What are services struggling with?</a:t>
            </a:r>
          </a:p>
          <a:p>
            <a:pPr lvl="1" indent="-342900">
              <a:lnSpc>
                <a:spcPct val="105000"/>
              </a:lnSpc>
              <a:buFont typeface="Symbol" panose="05050102010706020507" pitchFamily="18" charset="2"/>
              <a:buChar char=""/>
            </a:pPr>
            <a:r>
              <a:rPr lang="en-AU" sz="2500" dirty="0">
                <a:latin typeface="Calibri" panose="020F0502020204030204" pitchFamily="34" charset="0"/>
              </a:rPr>
              <a:t>What priority population groups are currently being under or inadequately serviced?</a:t>
            </a:r>
          </a:p>
          <a:p>
            <a:pPr lvl="1" indent="-342900">
              <a:lnSpc>
                <a:spcPct val="105000"/>
              </a:lnSpc>
              <a:buFont typeface="Symbol" panose="05050102010706020507" pitchFamily="18" charset="2"/>
              <a:buChar char=""/>
            </a:pPr>
            <a:r>
              <a:rPr lang="en-AU" sz="2500" dirty="0">
                <a:latin typeface="Calibri" panose="020F0502020204030204" pitchFamily="34" charset="0"/>
              </a:rPr>
              <a:t>Where are the friction points within and between services?</a:t>
            </a:r>
          </a:p>
          <a:p>
            <a:pPr lvl="1" indent="-342900">
              <a:lnSpc>
                <a:spcPct val="105000"/>
              </a:lnSpc>
              <a:buFont typeface="Symbol" panose="05050102010706020507" pitchFamily="18" charset="2"/>
              <a:buChar char=""/>
            </a:pPr>
            <a:r>
              <a:rPr lang="en-AU" sz="2500" dirty="0">
                <a:latin typeface="Calibri" panose="020F0502020204030204" pitchFamily="34" charset="0"/>
              </a:rPr>
              <a:t>What/where are the current service/service system shortfalls?</a:t>
            </a:r>
          </a:p>
          <a:p>
            <a:pPr lvl="1" indent="-342900">
              <a:lnSpc>
                <a:spcPct val="105000"/>
              </a:lnSpc>
              <a:buFont typeface="Symbol" panose="05050102010706020507" pitchFamily="18" charset="2"/>
              <a:buChar char=""/>
            </a:pPr>
            <a:r>
              <a:rPr lang="en-AU" sz="2500" dirty="0">
                <a:latin typeface="Calibri" panose="020F0502020204030204" pitchFamily="34" charset="0"/>
              </a:rPr>
              <a:t>Where can services improve to better meet community need?</a:t>
            </a:r>
          </a:p>
          <a:p>
            <a:pPr lvl="1" indent="-342900">
              <a:lnSpc>
                <a:spcPct val="105000"/>
              </a:lnSpc>
              <a:buFont typeface="Symbol" panose="05050102010706020507" pitchFamily="18" charset="2"/>
              <a:buChar char=""/>
            </a:pPr>
            <a:r>
              <a:rPr lang="en-AU" sz="2500" dirty="0">
                <a:latin typeface="Calibri" panose="020F0502020204030204" pitchFamily="34" charset="0"/>
              </a:rPr>
              <a:t>Where do referral pathways need development?</a:t>
            </a:r>
          </a:p>
          <a:p>
            <a:pPr lvl="1" indent="-342900">
              <a:lnSpc>
                <a:spcPct val="105000"/>
              </a:lnSpc>
              <a:spcAft>
                <a:spcPts val="800"/>
              </a:spcAft>
              <a:buFont typeface="Symbol" panose="05050102010706020507" pitchFamily="18" charset="2"/>
              <a:buChar char=""/>
            </a:pPr>
            <a:r>
              <a:rPr lang="en-AU" sz="2500" dirty="0">
                <a:latin typeface="Calibri" panose="020F0502020204030204" pitchFamily="34" charset="0"/>
              </a:rPr>
              <a:t>Where is further integration or coordination of services required?</a:t>
            </a:r>
          </a:p>
          <a:p>
            <a:endParaRPr lang="en-AU" dirty="0"/>
          </a:p>
        </p:txBody>
      </p:sp>
      <p:sp>
        <p:nvSpPr>
          <p:cNvPr id="4" name="Slide Number Placeholder 3">
            <a:extLst>
              <a:ext uri="{FF2B5EF4-FFF2-40B4-BE49-F238E27FC236}">
                <a16:creationId xmlns:a16="http://schemas.microsoft.com/office/drawing/2014/main" id="{6D16FCC9-8AB6-43B6-8155-6AB26709BEBB}"/>
              </a:ext>
            </a:extLst>
          </p:cNvPr>
          <p:cNvSpPr>
            <a:spLocks noGrp="1"/>
          </p:cNvSpPr>
          <p:nvPr>
            <p:ph type="sldNum" sz="quarter" idx="4"/>
          </p:nvPr>
        </p:nvSpPr>
        <p:spPr/>
        <p:txBody>
          <a:bodyPr/>
          <a:lstStyle/>
          <a:p>
            <a:fld id="{A111ABAE-1B12-4EB9-8E66-38B1E1BDD146}" type="slidenum">
              <a:rPr lang="en-AU" smtClean="0"/>
              <a:pPr/>
              <a:t>35</a:t>
            </a:fld>
            <a:endParaRPr lang="en-AU" dirty="0"/>
          </a:p>
        </p:txBody>
      </p:sp>
    </p:spTree>
    <p:extLst>
      <p:ext uri="{BB962C8B-B14F-4D97-AF65-F5344CB8AC3E}">
        <p14:creationId xmlns:p14="http://schemas.microsoft.com/office/powerpoint/2010/main" val="2058027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CF82-18FC-425D-81B0-B181A688A0DD}"/>
              </a:ext>
            </a:extLst>
          </p:cNvPr>
          <p:cNvSpPr>
            <a:spLocks noGrp="1"/>
          </p:cNvSpPr>
          <p:nvPr>
            <p:ph type="title"/>
          </p:nvPr>
        </p:nvSpPr>
        <p:spPr/>
        <p:txBody>
          <a:bodyPr/>
          <a:lstStyle/>
          <a:p>
            <a:r>
              <a:rPr lang="en-AU" dirty="0"/>
              <a:t>Question 3 (15 minutes)</a:t>
            </a:r>
          </a:p>
        </p:txBody>
      </p:sp>
      <p:sp>
        <p:nvSpPr>
          <p:cNvPr id="3" name="Content Placeholder 2">
            <a:extLst>
              <a:ext uri="{FF2B5EF4-FFF2-40B4-BE49-F238E27FC236}">
                <a16:creationId xmlns:a16="http://schemas.microsoft.com/office/drawing/2014/main" id="{824F4860-A377-40CB-AB4B-D116470E8311}"/>
              </a:ext>
            </a:extLst>
          </p:cNvPr>
          <p:cNvSpPr>
            <a:spLocks noGrp="1"/>
          </p:cNvSpPr>
          <p:nvPr>
            <p:ph idx="1"/>
          </p:nvPr>
        </p:nvSpPr>
        <p:spPr>
          <a:xfrm>
            <a:off x="272480" y="1196753"/>
            <a:ext cx="9505056" cy="4608512"/>
          </a:xfrm>
        </p:spPr>
        <p:txBody>
          <a:bodyPr/>
          <a:lstStyle/>
          <a:p>
            <a:pPr marL="0" indent="0">
              <a:lnSpc>
                <a:spcPct val="105000"/>
              </a:lnSpc>
              <a:buNone/>
            </a:pPr>
            <a:r>
              <a:rPr lang="en-AU" sz="2800" b="1" dirty="0">
                <a:solidFill>
                  <a:schemeClr val="accent1">
                    <a:lumMod val="60000"/>
                    <a:lumOff val="40000"/>
                  </a:schemeClr>
                </a:solidFill>
              </a:rPr>
              <a:t>What structural/contextual issues are having an impact on the STI service system (either positively or negatively)?</a:t>
            </a:r>
          </a:p>
          <a:p>
            <a:pPr marL="0" indent="0">
              <a:lnSpc>
                <a:spcPct val="105000"/>
              </a:lnSpc>
              <a:buNone/>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300" dirty="0">
                <a:latin typeface="Calibri" panose="020F0502020204030204" pitchFamily="34" charset="0"/>
              </a:rPr>
              <a:t>E.g. service frameworks, regulation, funding, the policy landscape, the broader political sphere, media etc</a:t>
            </a:r>
          </a:p>
          <a:p>
            <a:pPr lvl="1" indent="-342900">
              <a:lnSpc>
                <a:spcPct val="105000"/>
              </a:lnSpc>
              <a:spcAft>
                <a:spcPts val="800"/>
              </a:spcAft>
              <a:buFont typeface="Symbol" panose="05050102010706020507" pitchFamily="18" charset="2"/>
              <a:buChar char=""/>
            </a:pPr>
            <a:r>
              <a:rPr lang="en-AU" sz="2300" dirty="0">
                <a:latin typeface="Calibri" panose="020F0502020204030204" pitchFamily="34" charset="0"/>
              </a:rPr>
              <a:t>What could be done to capitalise on or mediate the identified issues?</a:t>
            </a:r>
          </a:p>
          <a:p>
            <a:endParaRPr lang="en-AU" dirty="0"/>
          </a:p>
        </p:txBody>
      </p:sp>
      <p:sp>
        <p:nvSpPr>
          <p:cNvPr id="4" name="Slide Number Placeholder 3">
            <a:extLst>
              <a:ext uri="{FF2B5EF4-FFF2-40B4-BE49-F238E27FC236}">
                <a16:creationId xmlns:a16="http://schemas.microsoft.com/office/drawing/2014/main" id="{6DD9AE64-CAC7-4D8C-8622-887AA5934575}"/>
              </a:ext>
            </a:extLst>
          </p:cNvPr>
          <p:cNvSpPr>
            <a:spLocks noGrp="1"/>
          </p:cNvSpPr>
          <p:nvPr>
            <p:ph type="sldNum" sz="quarter" idx="4"/>
          </p:nvPr>
        </p:nvSpPr>
        <p:spPr/>
        <p:txBody>
          <a:bodyPr/>
          <a:lstStyle/>
          <a:p>
            <a:fld id="{A111ABAE-1B12-4EB9-8E66-38B1E1BDD146}" type="slidenum">
              <a:rPr lang="en-AU" smtClean="0"/>
              <a:pPr/>
              <a:t>36</a:t>
            </a:fld>
            <a:endParaRPr lang="en-AU" dirty="0"/>
          </a:p>
        </p:txBody>
      </p:sp>
    </p:spTree>
    <p:extLst>
      <p:ext uri="{BB962C8B-B14F-4D97-AF65-F5344CB8AC3E}">
        <p14:creationId xmlns:p14="http://schemas.microsoft.com/office/powerpoint/2010/main" val="35178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CED7-3C48-4EEB-B5CA-8078428DC1A1}"/>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714D8DED-8987-4FDF-8808-16CD08E89677}"/>
              </a:ext>
            </a:extLst>
          </p:cNvPr>
          <p:cNvSpPr>
            <a:spLocks noGrp="1"/>
          </p:cNvSpPr>
          <p:nvPr>
            <p:ph idx="1"/>
          </p:nvPr>
        </p:nvSpPr>
        <p:spPr/>
        <p:txBody>
          <a:bodyPr>
            <a:normAutofit fontScale="92500" lnSpcReduction="10000"/>
          </a:bodyPr>
          <a:lstStyle/>
          <a:p>
            <a:pPr marL="0" indent="0">
              <a:lnSpc>
                <a:spcPct val="105000"/>
              </a:lnSpc>
              <a:buNone/>
            </a:pPr>
            <a:r>
              <a:rPr lang="en-AU" sz="2800" b="1" dirty="0">
                <a:solidFill>
                  <a:schemeClr val="accent1">
                    <a:lumMod val="60000"/>
                    <a:lumOff val="40000"/>
                  </a:schemeClr>
                </a:solidFill>
              </a:rPr>
              <a:t>What are the short (0-2yrs), medium (3-5yrs) and long-term (6-10yrs) priorities to address STI related need in the ACT?</a:t>
            </a:r>
          </a:p>
          <a:p>
            <a:pPr marL="0" indent="0">
              <a:lnSpc>
                <a:spcPct val="105000"/>
              </a:lnSpc>
              <a:buNone/>
            </a:pPr>
            <a:endParaRPr lang="en-AU" sz="28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500" dirty="0">
                <a:latin typeface="Calibri" panose="020F0502020204030204" pitchFamily="34" charset="0"/>
              </a:rPr>
              <a:t>What are your top 2 priorities for either the short, medium, or long term?</a:t>
            </a:r>
          </a:p>
          <a:p>
            <a:pPr lvl="1" indent="-342900">
              <a:lnSpc>
                <a:spcPct val="105000"/>
              </a:lnSpc>
              <a:buFont typeface="Symbol" panose="05050102010706020507" pitchFamily="18" charset="2"/>
              <a:buChar char=""/>
            </a:pPr>
            <a:r>
              <a:rPr lang="en-AU" sz="2500" dirty="0">
                <a:latin typeface="Calibri" panose="020F0502020204030204" pitchFamily="34" charset="0"/>
              </a:rPr>
              <a:t>What would constitute an easy win (cheap and quick to implement)?</a:t>
            </a:r>
          </a:p>
          <a:p>
            <a:pPr lvl="1" indent="-342900">
              <a:lnSpc>
                <a:spcPct val="105000"/>
              </a:lnSpc>
              <a:buFont typeface="Symbol" panose="05050102010706020507" pitchFamily="18" charset="2"/>
              <a:buChar char=""/>
            </a:pPr>
            <a:r>
              <a:rPr lang="en-AU" sz="2500" dirty="0">
                <a:latin typeface="Calibri" panose="020F0502020204030204" pitchFamily="34" charset="0"/>
              </a:rPr>
              <a:t>What would constitute a longer-term win (more expensive and time/resource-intensive to implement)?</a:t>
            </a:r>
          </a:p>
          <a:p>
            <a:pPr lvl="1" indent="-342900">
              <a:lnSpc>
                <a:spcPct val="105000"/>
              </a:lnSpc>
              <a:spcAft>
                <a:spcPts val="800"/>
              </a:spcAft>
              <a:buFont typeface="Symbol" panose="05050102010706020507" pitchFamily="18" charset="2"/>
              <a:buChar char=""/>
            </a:pPr>
            <a:r>
              <a:rPr lang="en-AU" sz="2500" dirty="0">
                <a:latin typeface="Calibri" panose="020F0502020204030204" pitchFamily="34" charset="0"/>
              </a:rPr>
              <a:t>What specific actions could we take as a sector to address the priority areas identified?</a:t>
            </a:r>
          </a:p>
          <a:p>
            <a:endParaRPr lang="en-AU" dirty="0"/>
          </a:p>
        </p:txBody>
      </p:sp>
      <p:sp>
        <p:nvSpPr>
          <p:cNvPr id="4" name="Slide Number Placeholder 3">
            <a:extLst>
              <a:ext uri="{FF2B5EF4-FFF2-40B4-BE49-F238E27FC236}">
                <a16:creationId xmlns:a16="http://schemas.microsoft.com/office/drawing/2014/main" id="{CC07A065-F6B7-4CD7-B45D-CC9AF29834D8}"/>
              </a:ext>
            </a:extLst>
          </p:cNvPr>
          <p:cNvSpPr>
            <a:spLocks noGrp="1"/>
          </p:cNvSpPr>
          <p:nvPr>
            <p:ph type="sldNum" sz="quarter" idx="4"/>
          </p:nvPr>
        </p:nvSpPr>
        <p:spPr/>
        <p:txBody>
          <a:bodyPr/>
          <a:lstStyle/>
          <a:p>
            <a:fld id="{A111ABAE-1B12-4EB9-8E66-38B1E1BDD146}" type="slidenum">
              <a:rPr lang="en-AU" smtClean="0"/>
              <a:pPr/>
              <a:t>37</a:t>
            </a:fld>
            <a:endParaRPr lang="en-AU" dirty="0"/>
          </a:p>
        </p:txBody>
      </p:sp>
    </p:spTree>
    <p:extLst>
      <p:ext uri="{BB962C8B-B14F-4D97-AF65-F5344CB8AC3E}">
        <p14:creationId xmlns:p14="http://schemas.microsoft.com/office/powerpoint/2010/main" val="416524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2C20-2092-4F5A-941B-7CD5409AD594}"/>
              </a:ext>
            </a:extLst>
          </p:cNvPr>
          <p:cNvSpPr>
            <a:spLocks noGrp="1"/>
          </p:cNvSpPr>
          <p:nvPr>
            <p:ph type="title"/>
          </p:nvPr>
        </p:nvSpPr>
        <p:spPr/>
        <p:txBody>
          <a:bodyPr/>
          <a:lstStyle/>
          <a:p>
            <a:r>
              <a:rPr lang="en-AU" dirty="0"/>
              <a:t>Question 5 (15 minutes)</a:t>
            </a:r>
          </a:p>
        </p:txBody>
      </p:sp>
      <p:sp>
        <p:nvSpPr>
          <p:cNvPr id="3" name="Content Placeholder 2">
            <a:extLst>
              <a:ext uri="{FF2B5EF4-FFF2-40B4-BE49-F238E27FC236}">
                <a16:creationId xmlns:a16="http://schemas.microsoft.com/office/drawing/2014/main" id="{4FF5F37D-EE4C-4DAA-BD96-A592744C5C11}"/>
              </a:ext>
            </a:extLst>
          </p:cNvPr>
          <p:cNvSpPr>
            <a:spLocks noGrp="1"/>
          </p:cNvSpPr>
          <p:nvPr>
            <p:ph idx="1"/>
          </p:nvPr>
        </p:nvSpPr>
        <p:spPr/>
        <p:txBody>
          <a:bodyPr/>
          <a:lstStyle/>
          <a:p>
            <a:pPr marL="0" indent="0">
              <a:lnSpc>
                <a:spcPct val="105000"/>
              </a:lnSpc>
              <a:buNone/>
            </a:pPr>
            <a:r>
              <a:rPr lang="en-AU" sz="2800" b="1" dirty="0">
                <a:solidFill>
                  <a:schemeClr val="accent1">
                    <a:lumMod val="60000"/>
                    <a:lumOff val="40000"/>
                  </a:schemeClr>
                </a:solidFill>
              </a:rPr>
              <a:t>What outcome measures will best determine and describe success and impact of services and why?</a:t>
            </a:r>
          </a:p>
          <a:p>
            <a:pPr marL="0" indent="0">
              <a:lnSpc>
                <a:spcPct val="105000"/>
              </a:lnSpc>
              <a:buNone/>
            </a:pPr>
            <a:endParaRPr lang="en-AU" sz="2300" b="1" dirty="0">
              <a:solidFill>
                <a:schemeClr val="accent1">
                  <a:lumMod val="60000"/>
                  <a:lumOff val="40000"/>
                </a:schemeClr>
              </a:solidFill>
            </a:endParaRPr>
          </a:p>
          <a:p>
            <a:pPr lvl="1" indent="-342900">
              <a:lnSpc>
                <a:spcPct val="105000"/>
              </a:lnSpc>
              <a:buFont typeface="Symbol" panose="05050102010706020507" pitchFamily="18" charset="2"/>
              <a:buChar char=""/>
            </a:pPr>
            <a:r>
              <a:rPr lang="en-AU" sz="2300" dirty="0">
                <a:latin typeface="Calibri" panose="020F0502020204030204" pitchFamily="34" charset="0"/>
              </a:rPr>
              <a:t>Quantitative (what/who/how?)</a:t>
            </a:r>
          </a:p>
          <a:p>
            <a:pPr lvl="1" indent="-342900">
              <a:lnSpc>
                <a:spcPct val="105000"/>
              </a:lnSpc>
              <a:spcAft>
                <a:spcPts val="800"/>
              </a:spcAft>
              <a:buFont typeface="Symbol" panose="05050102010706020507" pitchFamily="18" charset="2"/>
              <a:buChar char=""/>
            </a:pPr>
            <a:r>
              <a:rPr lang="en-AU" sz="2300" dirty="0">
                <a:latin typeface="Calibri" panose="020F0502020204030204" pitchFamily="34" charset="0"/>
              </a:rPr>
              <a:t>Qualitative measures (what/who/how?)</a:t>
            </a:r>
          </a:p>
          <a:p>
            <a:pPr marL="0" indent="0">
              <a:buNone/>
            </a:pPr>
            <a:endParaRPr lang="en-AU" dirty="0"/>
          </a:p>
        </p:txBody>
      </p:sp>
      <p:sp>
        <p:nvSpPr>
          <p:cNvPr id="4" name="Slide Number Placeholder 3">
            <a:extLst>
              <a:ext uri="{FF2B5EF4-FFF2-40B4-BE49-F238E27FC236}">
                <a16:creationId xmlns:a16="http://schemas.microsoft.com/office/drawing/2014/main" id="{47B0BAA0-1158-42EC-9D70-0B81C03F8138}"/>
              </a:ext>
            </a:extLst>
          </p:cNvPr>
          <p:cNvSpPr>
            <a:spLocks noGrp="1"/>
          </p:cNvSpPr>
          <p:nvPr>
            <p:ph type="sldNum" sz="quarter" idx="4"/>
          </p:nvPr>
        </p:nvSpPr>
        <p:spPr/>
        <p:txBody>
          <a:bodyPr/>
          <a:lstStyle/>
          <a:p>
            <a:fld id="{A111ABAE-1B12-4EB9-8E66-38B1E1BDD146}" type="slidenum">
              <a:rPr lang="en-AU" smtClean="0"/>
              <a:pPr/>
              <a:t>38</a:t>
            </a:fld>
            <a:endParaRPr lang="en-AU" dirty="0"/>
          </a:p>
        </p:txBody>
      </p:sp>
    </p:spTree>
    <p:extLst>
      <p:ext uri="{BB962C8B-B14F-4D97-AF65-F5344CB8AC3E}">
        <p14:creationId xmlns:p14="http://schemas.microsoft.com/office/powerpoint/2010/main" val="476060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a:xfrm>
            <a:off x="344488" y="980728"/>
            <a:ext cx="6768752" cy="5112568"/>
          </a:xfrm>
        </p:spPr>
        <p:txBody>
          <a:bodyPr>
            <a:normAutofit fontScale="70000" lnSpcReduction="20000"/>
          </a:bodyPr>
          <a:lstStyle/>
          <a:p>
            <a:pPr marL="0" indent="0">
              <a:buNone/>
            </a:pPr>
            <a:r>
              <a:rPr lang="en-AU" sz="2600" b="1" dirty="0">
                <a:solidFill>
                  <a:srgbClr val="FF0000"/>
                </a:solidFill>
              </a:rPr>
              <a:t>Phase 1 (strategise)</a:t>
            </a:r>
          </a:p>
          <a:p>
            <a:pPr marL="0" indent="0">
              <a:buNone/>
            </a:pPr>
            <a:r>
              <a:rPr lang="en-AU" sz="2300" b="1" dirty="0"/>
              <a:t>Next workshops: </a:t>
            </a:r>
          </a:p>
          <a:p>
            <a:r>
              <a:rPr lang="en-AU" sz="2000" dirty="0"/>
              <a:t>Viral hepatitis this Friday 4</a:t>
            </a:r>
            <a:r>
              <a:rPr lang="en-AU" sz="2000" baseline="30000" dirty="0"/>
              <a:t>th</a:t>
            </a:r>
            <a:r>
              <a:rPr lang="en-AU" sz="2000" dirty="0"/>
              <a:t> March </a:t>
            </a:r>
          </a:p>
          <a:p>
            <a:r>
              <a:rPr lang="en-AU" sz="2000" dirty="0"/>
              <a:t>HIV next Wednesday 9</a:t>
            </a:r>
            <a:r>
              <a:rPr lang="en-AU" sz="2000" baseline="30000" dirty="0"/>
              <a:t>th</a:t>
            </a:r>
            <a:r>
              <a:rPr lang="en-AU" sz="2000" dirty="0"/>
              <a:t> March</a:t>
            </a:r>
          </a:p>
          <a:p>
            <a:pPr marL="0" indent="0">
              <a:buNone/>
            </a:pPr>
            <a:r>
              <a:rPr lang="en-AU" sz="2300" b="1" dirty="0"/>
              <a:t>July 2022-Dev 2023 contract variations</a:t>
            </a:r>
          </a:p>
          <a:p>
            <a:r>
              <a:rPr lang="en-AU" sz="2000" dirty="0"/>
              <a:t>Consultation and drafting March-May</a:t>
            </a:r>
          </a:p>
          <a:p>
            <a:r>
              <a:rPr lang="en-AU" sz="2000" dirty="0"/>
              <a:t>Final sign off June 2022</a:t>
            </a:r>
          </a:p>
          <a:p>
            <a:pPr marL="0" indent="0">
              <a:buNone/>
            </a:pPr>
            <a:r>
              <a:rPr lang="en-AU" sz="2300" b="1" dirty="0"/>
              <a:t>Consumer engagement: </a:t>
            </a:r>
          </a:p>
          <a:p>
            <a:r>
              <a:rPr lang="en-AU" sz="2000" dirty="0"/>
              <a:t>Engaging consultant: February-March 2022</a:t>
            </a:r>
          </a:p>
          <a:p>
            <a:r>
              <a:rPr lang="en-AU" sz="2000" dirty="0"/>
              <a:t>Phase 1 (surveys): March-April 2022</a:t>
            </a:r>
          </a:p>
          <a:p>
            <a:r>
              <a:rPr lang="en-AU" sz="2000" dirty="0"/>
              <a:t>Consumer one-on-one interviews and focus groups: April-May 2022</a:t>
            </a:r>
          </a:p>
          <a:p>
            <a:pPr marL="0" indent="0">
              <a:buNone/>
            </a:pPr>
            <a:r>
              <a:rPr lang="en-AU" sz="2600" b="1" dirty="0">
                <a:solidFill>
                  <a:srgbClr val="FF0000"/>
                </a:solidFill>
              </a:rPr>
              <a:t>Phase 2 (collaborative design) </a:t>
            </a:r>
          </a:p>
          <a:p>
            <a:r>
              <a:rPr lang="en-AU" sz="2000" dirty="0"/>
              <a:t>Five smaller round table discussions to be scheduled monthly between June and October</a:t>
            </a:r>
          </a:p>
          <a:p>
            <a:r>
              <a:rPr lang="en-AU" sz="2000" dirty="0"/>
              <a:t>Decisions from those will be distributed for wider consultation Nov-Dec 2022</a:t>
            </a:r>
          </a:p>
          <a:p>
            <a:pPr marL="0" indent="0">
              <a:buNone/>
            </a:pPr>
            <a:r>
              <a:rPr lang="en-AU" sz="2600" b="1" dirty="0">
                <a:solidFill>
                  <a:srgbClr val="FF0000"/>
                </a:solidFill>
              </a:rPr>
              <a:t>Phase 3 (procurement)</a:t>
            </a:r>
          </a:p>
          <a:p>
            <a:r>
              <a:rPr lang="en-AU" sz="2000" dirty="0"/>
              <a:t>Approach to market documents: January-March 2023</a:t>
            </a:r>
          </a:p>
          <a:p>
            <a:r>
              <a:rPr lang="en-AU" sz="2000" dirty="0"/>
              <a:t>Subsector tender process March-September 2023</a:t>
            </a:r>
          </a:p>
          <a:p>
            <a:r>
              <a:rPr lang="en-AU" sz="2000" dirty="0"/>
              <a:t>Tender application review: October 2023</a:t>
            </a:r>
          </a:p>
          <a:p>
            <a:r>
              <a:rPr lang="en-AU" sz="2000" dirty="0"/>
              <a:t>Final procurement decisions and contract drafting: November-December 2023</a:t>
            </a:r>
          </a:p>
          <a:p>
            <a:pPr marL="0" indent="0">
              <a:buNone/>
            </a:pPr>
            <a:r>
              <a:rPr lang="en-AU" sz="2600" b="1" dirty="0">
                <a:solidFill>
                  <a:srgbClr val="FF0000"/>
                </a:solidFill>
              </a:rPr>
              <a:t>Phase 4 (deliver outcomes)</a:t>
            </a:r>
          </a:p>
          <a:p>
            <a:r>
              <a:rPr lang="en-AU" sz="2000" dirty="0"/>
              <a:t>Implementation of new contracts: January 2024</a:t>
            </a: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39</a:t>
            </a:fld>
            <a:endParaRPr lang="en-AU" dirty="0"/>
          </a:p>
        </p:txBody>
      </p:sp>
      <p:sp>
        <p:nvSpPr>
          <p:cNvPr id="5" name="TextBox 4">
            <a:extLst>
              <a:ext uri="{FF2B5EF4-FFF2-40B4-BE49-F238E27FC236}">
                <a16:creationId xmlns:a16="http://schemas.microsoft.com/office/drawing/2014/main" id="{C80BCE1F-461D-4361-8700-296745BD5DCD}"/>
              </a:ext>
            </a:extLst>
          </p:cNvPr>
          <p:cNvSpPr txBox="1"/>
          <p:nvPr/>
        </p:nvSpPr>
        <p:spPr>
          <a:xfrm>
            <a:off x="7329264" y="1916832"/>
            <a:ext cx="2304256" cy="2862322"/>
          </a:xfrm>
          <a:prstGeom prst="rect">
            <a:avLst/>
          </a:prstGeom>
          <a:noFill/>
        </p:spPr>
        <p:txBody>
          <a:bodyPr wrap="square" rtlCol="0">
            <a:spAutoFit/>
          </a:bodyPr>
          <a:lstStyle/>
          <a:p>
            <a:r>
              <a:rPr lang="en-AU" dirty="0"/>
              <a:t>*** We are also currently consulting for the next iteration of the Hepatitis B, Hepatitis C, HIV and Sexually Transmissible Infections: ACT Statement of Priorities which is due for release later this year</a:t>
            </a:r>
          </a:p>
        </p:txBody>
      </p:sp>
    </p:spTree>
    <p:extLst>
      <p:ext uri="{BB962C8B-B14F-4D97-AF65-F5344CB8AC3E}">
        <p14:creationId xmlns:p14="http://schemas.microsoft.com/office/powerpoint/2010/main" val="22206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Housekeeping and introductions</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4</a:t>
            </a:fld>
            <a:endParaRPr lang="en-AU" dirty="0"/>
          </a:p>
        </p:txBody>
      </p:sp>
    </p:spTree>
    <p:extLst>
      <p:ext uri="{BB962C8B-B14F-4D97-AF65-F5344CB8AC3E}">
        <p14:creationId xmlns:p14="http://schemas.microsoft.com/office/powerpoint/2010/main" val="206595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76F9-B52A-4532-ABE0-7FCB38E1031F}"/>
              </a:ext>
            </a:extLst>
          </p:cNvPr>
          <p:cNvSpPr>
            <a:spLocks noGrp="1"/>
          </p:cNvSpPr>
          <p:nvPr>
            <p:ph type="title"/>
          </p:nvPr>
        </p:nvSpPr>
        <p:spPr/>
        <p:txBody>
          <a:bodyPr/>
          <a:lstStyle/>
          <a:p>
            <a:r>
              <a:rPr lang="en-AU" dirty="0"/>
              <a:t>Commissioning Evaluation </a:t>
            </a:r>
          </a:p>
        </p:txBody>
      </p:sp>
      <p:sp>
        <p:nvSpPr>
          <p:cNvPr id="3" name="Content Placeholder 2">
            <a:extLst>
              <a:ext uri="{FF2B5EF4-FFF2-40B4-BE49-F238E27FC236}">
                <a16:creationId xmlns:a16="http://schemas.microsoft.com/office/drawing/2014/main" id="{61D25FAB-104C-42A3-80CA-70ABF13914CA}"/>
              </a:ext>
            </a:extLst>
          </p:cNvPr>
          <p:cNvSpPr>
            <a:spLocks noGrp="1"/>
          </p:cNvSpPr>
          <p:nvPr>
            <p:ph idx="1"/>
          </p:nvPr>
        </p:nvSpPr>
        <p:spPr>
          <a:xfrm>
            <a:off x="117235" y="1052736"/>
            <a:ext cx="9777536" cy="4608512"/>
          </a:xfrm>
        </p:spPr>
        <p:txBody>
          <a:bodyPr/>
          <a:lstStyle/>
          <a:p>
            <a:pPr marL="0" indent="0">
              <a:buNone/>
            </a:pPr>
            <a:r>
              <a:rPr lang="en-AU" sz="2000" b="1" dirty="0"/>
              <a:t>The ACT Health Directorate is undertaking an evaluation of Commissioning </a:t>
            </a:r>
          </a:p>
          <a:p>
            <a:r>
              <a:rPr lang="en-AU" sz="2000" dirty="0"/>
              <a:t>The baseline survey (left) is now available on the ACT Health Commissioning website and has also been widely circulated to NGO partners.</a:t>
            </a:r>
          </a:p>
          <a:p>
            <a:r>
              <a:rPr lang="en-AU" sz="2000" dirty="0"/>
              <a:t>The Post-Activity Survey (left) should be undertaken by all attendees post any commissioning engagement activity.</a:t>
            </a:r>
          </a:p>
          <a:p>
            <a:endParaRPr lang="en-AU" dirty="0"/>
          </a:p>
          <a:p>
            <a:endParaRPr lang="en-AU" dirty="0"/>
          </a:p>
          <a:p>
            <a:pPr marL="0" indent="0">
              <a:buNone/>
            </a:pPr>
            <a:endParaRPr lang="en-AU" dirty="0">
              <a:hlinkClick r:id="rId2" action="ppaction://hlinkfile"/>
            </a:endParaRPr>
          </a:p>
        </p:txBody>
      </p:sp>
      <p:sp>
        <p:nvSpPr>
          <p:cNvPr id="4" name="Slide Number Placeholder 3">
            <a:extLst>
              <a:ext uri="{FF2B5EF4-FFF2-40B4-BE49-F238E27FC236}">
                <a16:creationId xmlns:a16="http://schemas.microsoft.com/office/drawing/2014/main" id="{AD1DBC79-A64A-4C7B-A4AF-AD6A87AE9495}"/>
              </a:ext>
            </a:extLst>
          </p:cNvPr>
          <p:cNvSpPr>
            <a:spLocks noGrp="1"/>
          </p:cNvSpPr>
          <p:nvPr>
            <p:ph type="sldNum" sz="quarter" idx="4"/>
          </p:nvPr>
        </p:nvSpPr>
        <p:spPr/>
        <p:txBody>
          <a:bodyPr/>
          <a:lstStyle/>
          <a:p>
            <a:fld id="{A111ABAE-1B12-4EB9-8E66-38B1E1BDD146}" type="slidenum">
              <a:rPr lang="en-AU" smtClean="0"/>
              <a:pPr/>
              <a:t>40</a:t>
            </a:fld>
            <a:endParaRPr lang="en-AU" dirty="0"/>
          </a:p>
        </p:txBody>
      </p:sp>
      <p:pic>
        <p:nvPicPr>
          <p:cNvPr id="6" name="Picture 5">
            <a:extLst>
              <a:ext uri="{FF2B5EF4-FFF2-40B4-BE49-F238E27FC236}">
                <a16:creationId xmlns:a16="http://schemas.microsoft.com/office/drawing/2014/main" id="{CA18A44C-49BC-453D-842E-AA8DBB8CEDF4}"/>
              </a:ext>
            </a:extLst>
          </p:cNvPr>
          <p:cNvPicPr>
            <a:picLocks noChangeAspect="1"/>
          </p:cNvPicPr>
          <p:nvPr/>
        </p:nvPicPr>
        <p:blipFill>
          <a:blip r:embed="rId3"/>
          <a:stretch>
            <a:fillRect/>
          </a:stretch>
        </p:blipFill>
        <p:spPr>
          <a:xfrm>
            <a:off x="129320" y="2946418"/>
            <a:ext cx="5698453" cy="2448272"/>
          </a:xfrm>
          <a:prstGeom prst="rect">
            <a:avLst/>
          </a:prstGeom>
        </p:spPr>
      </p:pic>
      <p:sp>
        <p:nvSpPr>
          <p:cNvPr id="7" name="TextBox 6">
            <a:extLst>
              <a:ext uri="{FF2B5EF4-FFF2-40B4-BE49-F238E27FC236}">
                <a16:creationId xmlns:a16="http://schemas.microsoft.com/office/drawing/2014/main" id="{1077E7CE-3983-43EE-B200-C50696CC9DAB}"/>
              </a:ext>
            </a:extLst>
          </p:cNvPr>
          <p:cNvSpPr txBox="1"/>
          <p:nvPr/>
        </p:nvSpPr>
        <p:spPr>
          <a:xfrm>
            <a:off x="11229" y="5394690"/>
            <a:ext cx="5698453" cy="923330"/>
          </a:xfrm>
          <a:prstGeom prst="rect">
            <a:avLst/>
          </a:prstGeom>
          <a:noFill/>
        </p:spPr>
        <p:txBody>
          <a:bodyPr wrap="square" rtlCol="0">
            <a:spAutoFit/>
          </a:bodyPr>
          <a:lstStyle/>
          <a:p>
            <a:r>
              <a:rPr lang="en-AU" dirty="0">
                <a:hlinkClick r:id="rId4"/>
              </a:rPr>
              <a:t>https://www.communityservices.act.gov.au/commissioning/evaluation-of-commissioning/baseline-survey</a:t>
            </a:r>
            <a:endParaRPr lang="en-AU" dirty="0"/>
          </a:p>
          <a:p>
            <a:endParaRPr lang="en-AU" dirty="0"/>
          </a:p>
        </p:txBody>
      </p:sp>
      <p:sp>
        <p:nvSpPr>
          <p:cNvPr id="8" name="TextBox 7">
            <a:extLst>
              <a:ext uri="{FF2B5EF4-FFF2-40B4-BE49-F238E27FC236}">
                <a16:creationId xmlns:a16="http://schemas.microsoft.com/office/drawing/2014/main" id="{957F90AF-8F82-48B2-8707-679FFCBCBA74}"/>
              </a:ext>
            </a:extLst>
          </p:cNvPr>
          <p:cNvSpPr txBox="1"/>
          <p:nvPr/>
        </p:nvSpPr>
        <p:spPr>
          <a:xfrm>
            <a:off x="5935430" y="5409139"/>
            <a:ext cx="3985367" cy="923330"/>
          </a:xfrm>
          <a:prstGeom prst="rect">
            <a:avLst/>
          </a:prstGeom>
          <a:noFill/>
        </p:spPr>
        <p:txBody>
          <a:bodyPr wrap="square" rtlCol="0">
            <a:spAutoFit/>
          </a:bodyPr>
          <a:lstStyle/>
          <a:p>
            <a:r>
              <a:rPr lang="en-AU" dirty="0">
                <a:hlinkClick r:id="rId5"/>
              </a:rPr>
              <a:t>Commissioning Process - Post-Activity Survey (office.com)</a:t>
            </a:r>
            <a:endParaRPr lang="en-AU" dirty="0"/>
          </a:p>
          <a:p>
            <a:endParaRPr lang="en-AU" dirty="0"/>
          </a:p>
        </p:txBody>
      </p:sp>
      <p:pic>
        <p:nvPicPr>
          <p:cNvPr id="10" name="Picture 9">
            <a:extLst>
              <a:ext uri="{FF2B5EF4-FFF2-40B4-BE49-F238E27FC236}">
                <a16:creationId xmlns:a16="http://schemas.microsoft.com/office/drawing/2014/main" id="{7B9704B1-DEA3-4C86-B904-6D76405D50D1}"/>
              </a:ext>
            </a:extLst>
          </p:cNvPr>
          <p:cNvPicPr>
            <a:picLocks noChangeAspect="1"/>
          </p:cNvPicPr>
          <p:nvPr/>
        </p:nvPicPr>
        <p:blipFill>
          <a:blip r:embed="rId6"/>
          <a:stretch>
            <a:fillRect/>
          </a:stretch>
        </p:blipFill>
        <p:spPr>
          <a:xfrm>
            <a:off x="6031764" y="2995672"/>
            <a:ext cx="3850825" cy="2448272"/>
          </a:xfrm>
          <a:prstGeom prst="rect">
            <a:avLst/>
          </a:prstGeom>
        </p:spPr>
      </p:pic>
    </p:spTree>
    <p:extLst>
      <p:ext uri="{BB962C8B-B14F-4D97-AF65-F5344CB8AC3E}">
        <p14:creationId xmlns:p14="http://schemas.microsoft.com/office/powerpoint/2010/main" val="96455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0472" y="169209"/>
            <a:ext cx="8915400" cy="706090"/>
          </a:xfrm>
        </p:spPr>
        <p:txBody>
          <a:bodyPr/>
          <a:lstStyle/>
          <a:p>
            <a:r>
              <a:rPr lang="en-AU" sz="3200" dirty="0">
                <a:solidFill>
                  <a:srgbClr val="FF6600"/>
                </a:solidFill>
              </a:rPr>
              <a:t>Questions, comments and queries???</a:t>
            </a:r>
            <a:endParaRPr lang="en-AU" sz="3200"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41</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pic>
        <p:nvPicPr>
          <p:cNvPr id="1026" name="Picture 2" descr="There is No Questioning the Power of the Question - Business 2 Community">
            <a:extLst>
              <a:ext uri="{FF2B5EF4-FFF2-40B4-BE49-F238E27FC236}">
                <a16:creationId xmlns:a16="http://schemas.microsoft.com/office/drawing/2014/main" id="{D9797B50-9AF4-45BF-ACAF-61DE7C95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39" y="2141387"/>
            <a:ext cx="2156793" cy="215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good question? | Dragonfly Training">
            <a:extLst>
              <a:ext uri="{FF2B5EF4-FFF2-40B4-BE49-F238E27FC236}">
                <a16:creationId xmlns:a16="http://schemas.microsoft.com/office/drawing/2014/main" id="{6942A97A-7DF7-451D-83EE-C5A67E5FB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414" y="2197507"/>
            <a:ext cx="2044552" cy="2044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Driving Questions to Shape Your Life">
            <a:extLst>
              <a:ext uri="{FF2B5EF4-FFF2-40B4-BE49-F238E27FC236}">
                <a16:creationId xmlns:a16="http://schemas.microsoft.com/office/drawing/2014/main" id="{C379EC54-743B-45A9-968C-62C6DA583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872" y="1845912"/>
            <a:ext cx="2369914" cy="23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1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F85B-593A-4D13-A186-AC2901EB278B}"/>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E2E24BF9-893C-40DD-8E3B-2868E9DB9F91}"/>
              </a:ext>
            </a:extLst>
          </p:cNvPr>
          <p:cNvSpPr>
            <a:spLocks noGrp="1"/>
          </p:cNvSpPr>
          <p:nvPr>
            <p:ph idx="1"/>
          </p:nvPr>
        </p:nvSpPr>
        <p:spPr>
          <a:xfrm>
            <a:off x="128464" y="981726"/>
            <a:ext cx="9649072" cy="4967554"/>
          </a:xfrm>
        </p:spPr>
        <p:txBody>
          <a:bodyPr>
            <a:normAutofit fontScale="85000" lnSpcReduction="10000"/>
          </a:bodyPr>
          <a:lstStyle/>
          <a:p>
            <a:endParaRPr lang="en-AU" sz="1400" b="0" i="0" dirty="0">
              <a:solidFill>
                <a:srgbClr val="222222"/>
              </a:solidFill>
              <a:effectLst/>
            </a:endParaRPr>
          </a:p>
          <a:p>
            <a:r>
              <a:rPr lang="en-AU" sz="1300" b="0" i="0" dirty="0">
                <a:solidFill>
                  <a:srgbClr val="222222"/>
                </a:solidFill>
                <a:effectLst/>
              </a:rPr>
              <a:t>ACT Health Directorate. (2021). Commissioning for outcomes. </a:t>
            </a:r>
            <a:r>
              <a:rPr lang="en-AU" sz="1300" b="0" i="0" dirty="0">
                <a:solidFill>
                  <a:srgbClr val="222222"/>
                </a:solidFill>
                <a:effectLst/>
                <a:hlinkClick r:id="rId2"/>
              </a:rPr>
              <a:t>https://www.communityservices.act.gov.au/commissioning</a:t>
            </a:r>
            <a:endParaRPr lang="en-AU" sz="1300" b="0" i="0" dirty="0">
              <a:solidFill>
                <a:srgbClr val="222222"/>
              </a:solidFill>
              <a:effectLst/>
            </a:endParaRPr>
          </a:p>
          <a:p>
            <a:r>
              <a:rPr lang="en-AU" sz="1300" dirty="0">
                <a:solidFill>
                  <a:srgbClr val="222222"/>
                </a:solidFill>
              </a:rPr>
              <a:t>ACT Health Directorate (2016). Hepatitis B, Hepatitis C, HIV and Sexually transmissible Infections: ACT Statement of Priorities 2016-2020.</a:t>
            </a:r>
            <a:endParaRPr lang="en-AU" sz="1300" b="0" i="0" dirty="0">
              <a:solidFill>
                <a:srgbClr val="222222"/>
              </a:solidFill>
              <a:effectLst/>
            </a:endParaRPr>
          </a:p>
          <a:p>
            <a:r>
              <a:rPr lang="en-AU" sz="1300" dirty="0">
                <a:solidFill>
                  <a:srgbClr val="222222"/>
                </a:solidFill>
              </a:rPr>
              <a:t>ACT Health Directorate (2021). Territory-wide health services. </a:t>
            </a:r>
            <a:r>
              <a:rPr lang="en-AU" sz="1300" dirty="0">
                <a:solidFill>
                  <a:srgbClr val="222222"/>
                </a:solidFill>
                <a:hlinkClick r:id="rId3"/>
              </a:rPr>
              <a:t>https://www.health.act.gov.au/about-our-health-system/planning-future/territory-wide-health-services</a:t>
            </a:r>
            <a:endParaRPr lang="en-AU" sz="1300" b="0" i="0" dirty="0">
              <a:solidFill>
                <a:srgbClr val="222222"/>
              </a:solidFill>
              <a:effectLst/>
            </a:endParaRPr>
          </a:p>
          <a:p>
            <a:r>
              <a:rPr lang="en-AU" sz="1300" b="0" i="0" dirty="0">
                <a:solidFill>
                  <a:srgbClr val="222222"/>
                </a:solidFill>
                <a:effectLst/>
              </a:rPr>
              <a:t>Akwasi, A. G., Naomi, G., </a:t>
            </a:r>
            <a:r>
              <a:rPr lang="en-AU" sz="1300" b="0" i="0" dirty="0" err="1">
                <a:solidFill>
                  <a:srgbClr val="222222"/>
                </a:solidFill>
                <a:effectLst/>
              </a:rPr>
              <a:t>Reindolf</a:t>
            </a:r>
            <a:r>
              <a:rPr lang="en-AU" sz="1300" b="0" i="0" dirty="0">
                <a:solidFill>
                  <a:srgbClr val="222222"/>
                </a:solidFill>
                <a:effectLst/>
              </a:rPr>
              <a:t>, A., Prince, P., Enoch, A., Emmanuel, A., ... &amp; </a:t>
            </a:r>
            <a:r>
              <a:rPr lang="en-AU" sz="1300" b="0" i="0" dirty="0" err="1">
                <a:solidFill>
                  <a:srgbClr val="222222"/>
                </a:solidFill>
                <a:effectLst/>
              </a:rPr>
              <a:t>Tsiboe</a:t>
            </a:r>
            <a:r>
              <a:rPr lang="en-AU" sz="1300" b="0" i="0" dirty="0">
                <a:solidFill>
                  <a:srgbClr val="222222"/>
                </a:solidFill>
                <a:effectLst/>
              </a:rPr>
              <a:t>, A. K. (2020). Knowledge on and attitude towards Sexually Transmitted Infections: A qualitative study of people with physical disabilities in a peri-urban district of Ghana. </a:t>
            </a:r>
            <a:r>
              <a:rPr lang="en-AU" sz="1300" b="0" i="1" dirty="0">
                <a:solidFill>
                  <a:srgbClr val="222222"/>
                </a:solidFill>
                <a:effectLst/>
              </a:rPr>
              <a:t>Cogent Medicine</a:t>
            </a:r>
            <a:r>
              <a:rPr lang="en-AU" sz="1300" b="0" i="0" dirty="0">
                <a:solidFill>
                  <a:srgbClr val="222222"/>
                </a:solidFill>
                <a:effectLst/>
              </a:rPr>
              <a:t>, </a:t>
            </a:r>
            <a:r>
              <a:rPr lang="en-AU" sz="1300" b="0" i="1" dirty="0">
                <a:solidFill>
                  <a:srgbClr val="222222"/>
                </a:solidFill>
                <a:effectLst/>
              </a:rPr>
              <a:t>7</a:t>
            </a:r>
            <a:r>
              <a:rPr lang="en-AU" sz="1300" b="0" i="0" dirty="0">
                <a:solidFill>
                  <a:srgbClr val="222222"/>
                </a:solidFill>
                <a:effectLst/>
              </a:rPr>
              <a:t>(1), 1736249.</a:t>
            </a:r>
          </a:p>
          <a:p>
            <a:r>
              <a:rPr lang="en-AU" sz="1300" dirty="0"/>
              <a:t>Australasian Society for HIV, Viral Hepatitis and Sexual Health Medicine https://hivlegal.ashm.org.au/sex-work/</a:t>
            </a:r>
          </a:p>
          <a:p>
            <a:r>
              <a:rPr lang="en-AU" sz="1300" b="0" i="0" dirty="0">
                <a:solidFill>
                  <a:srgbClr val="222222"/>
                </a:solidFill>
                <a:effectLst/>
              </a:rPr>
              <a:t>Fairley, C. K., Chow, E. P., &amp; Hocking, J. S. (2015). Early presentation of symptomatic individuals is critical in controlling sexually transmissible infections. </a:t>
            </a:r>
            <a:r>
              <a:rPr lang="en-AU" sz="1300" b="0" i="1" dirty="0">
                <a:solidFill>
                  <a:srgbClr val="222222"/>
                </a:solidFill>
                <a:effectLst/>
              </a:rPr>
              <a:t>Sexual Health</a:t>
            </a:r>
            <a:r>
              <a:rPr lang="en-AU" sz="1300" b="0" i="0" dirty="0">
                <a:solidFill>
                  <a:srgbClr val="222222"/>
                </a:solidFill>
                <a:effectLst/>
              </a:rPr>
              <a:t>, </a:t>
            </a:r>
            <a:r>
              <a:rPr lang="en-AU" sz="1300" b="0" i="1" dirty="0">
                <a:solidFill>
                  <a:srgbClr val="222222"/>
                </a:solidFill>
                <a:effectLst/>
              </a:rPr>
              <a:t>12</a:t>
            </a:r>
            <a:r>
              <a:rPr lang="en-AU" sz="1300" b="0" i="0" dirty="0">
                <a:solidFill>
                  <a:srgbClr val="222222"/>
                </a:solidFill>
                <a:effectLst/>
              </a:rPr>
              <a:t>(3), 181-182.</a:t>
            </a:r>
          </a:p>
          <a:p>
            <a:r>
              <a:rPr lang="en-AU" sz="1300" dirty="0">
                <a:solidFill>
                  <a:srgbClr val="222222"/>
                </a:solidFill>
              </a:rPr>
              <a:t>Kirby Institute Latest Sexually Transmissible Surveillance Data: Sexually transmissible Infections. (2020). https://data.kirby.unsw.edu.au/STIs</a:t>
            </a:r>
          </a:p>
          <a:p>
            <a:r>
              <a:rPr lang="en-AU" sz="1300" dirty="0"/>
              <a:t>Kirby Institute. Sexually transmissible infections and blood borne viruses in the ACT: surveillance report 2018. Sydney: Kirby Institute, UNSW Sydney; 2018</a:t>
            </a:r>
            <a:endParaRPr lang="en-AU" sz="1300" b="0" i="0" dirty="0">
              <a:solidFill>
                <a:srgbClr val="222222"/>
              </a:solidFill>
              <a:effectLst/>
            </a:endParaRPr>
          </a:p>
          <a:p>
            <a:r>
              <a:rPr lang="en-AU" sz="1300" b="0" i="0" dirty="0">
                <a:solidFill>
                  <a:srgbClr val="222222"/>
                </a:solidFill>
                <a:effectLst/>
              </a:rPr>
              <a:t>Schmidt, E. K., Hand, B. N., Simpson, K. N., &amp; Darragh, A. R. (2019). Sexually transmitted infections in privately insured adults with intellectual and developmental disabilities. </a:t>
            </a:r>
            <a:r>
              <a:rPr lang="en-AU" sz="1300" b="0" i="1" dirty="0">
                <a:solidFill>
                  <a:srgbClr val="222222"/>
                </a:solidFill>
                <a:effectLst/>
              </a:rPr>
              <a:t>Journal of Comparative Effectiveness Research</a:t>
            </a:r>
            <a:r>
              <a:rPr lang="en-AU" sz="1300" b="0" i="0" dirty="0">
                <a:solidFill>
                  <a:srgbClr val="222222"/>
                </a:solidFill>
                <a:effectLst/>
              </a:rPr>
              <a:t>, </a:t>
            </a:r>
            <a:r>
              <a:rPr lang="en-AU" sz="1300" b="0" i="1" dirty="0">
                <a:solidFill>
                  <a:srgbClr val="222222"/>
                </a:solidFill>
                <a:effectLst/>
              </a:rPr>
              <a:t>8</a:t>
            </a:r>
            <a:r>
              <a:rPr lang="en-AU" sz="1300" b="0" i="0" dirty="0">
                <a:solidFill>
                  <a:srgbClr val="222222"/>
                </a:solidFill>
                <a:effectLst/>
              </a:rPr>
              <a:t>(8), 599-606.</a:t>
            </a:r>
            <a:endParaRPr lang="en-AU" sz="1300" dirty="0"/>
          </a:p>
          <a:p>
            <a:r>
              <a:rPr lang="en-AU" sz="1300" b="0" i="0" dirty="0">
                <a:solidFill>
                  <a:srgbClr val="222222"/>
                </a:solidFill>
                <a:effectLst/>
              </a:rPr>
              <a:t>Ward, J. S., </a:t>
            </a:r>
            <a:r>
              <a:rPr lang="en-AU" sz="1300" b="0" i="0" dirty="0" err="1">
                <a:solidFill>
                  <a:srgbClr val="222222"/>
                </a:solidFill>
                <a:effectLst/>
              </a:rPr>
              <a:t>Hengel</a:t>
            </a:r>
            <a:r>
              <a:rPr lang="en-AU" sz="1300" b="0" i="0" dirty="0">
                <a:solidFill>
                  <a:srgbClr val="222222"/>
                </a:solidFill>
                <a:effectLst/>
              </a:rPr>
              <a:t>, B., Ah Chee, D., </a:t>
            </a:r>
            <a:r>
              <a:rPr lang="en-AU" sz="1300" b="0" i="0" dirty="0" err="1">
                <a:solidFill>
                  <a:srgbClr val="222222"/>
                </a:solidFill>
                <a:effectLst/>
              </a:rPr>
              <a:t>Havnen</a:t>
            </a:r>
            <a:r>
              <a:rPr lang="en-AU" sz="1300" b="0" i="0" dirty="0">
                <a:solidFill>
                  <a:srgbClr val="222222"/>
                </a:solidFill>
                <a:effectLst/>
              </a:rPr>
              <a:t>, O., &amp; </a:t>
            </a:r>
            <a:r>
              <a:rPr lang="en-AU" sz="1300" b="0" i="0" dirty="0" err="1">
                <a:solidFill>
                  <a:srgbClr val="222222"/>
                </a:solidFill>
                <a:effectLst/>
              </a:rPr>
              <a:t>Boffa</a:t>
            </a:r>
            <a:r>
              <a:rPr lang="en-AU" sz="1300" b="0" i="0" dirty="0">
                <a:solidFill>
                  <a:srgbClr val="222222"/>
                </a:solidFill>
                <a:effectLst/>
              </a:rPr>
              <a:t>, J. D. (2020). Setting the record straight: sexually transmissible infections and sexual abuse in Aboriginal and Torres Strait Islander communities. </a:t>
            </a:r>
            <a:r>
              <a:rPr lang="en-AU" sz="1300" b="0" i="1" dirty="0">
                <a:solidFill>
                  <a:srgbClr val="222222"/>
                </a:solidFill>
                <a:effectLst/>
              </a:rPr>
              <a:t>Medical Journal of Australia</a:t>
            </a:r>
            <a:r>
              <a:rPr lang="en-AU" sz="1300" b="0" i="0" dirty="0">
                <a:solidFill>
                  <a:srgbClr val="222222"/>
                </a:solidFill>
                <a:effectLst/>
              </a:rPr>
              <a:t>, </a:t>
            </a:r>
            <a:r>
              <a:rPr lang="en-AU" sz="1300" b="0" i="1" dirty="0">
                <a:solidFill>
                  <a:srgbClr val="222222"/>
                </a:solidFill>
                <a:effectLst/>
              </a:rPr>
              <a:t>212</a:t>
            </a:r>
            <a:r>
              <a:rPr lang="en-AU" sz="1300" b="0" i="0" dirty="0">
                <a:solidFill>
                  <a:srgbClr val="222222"/>
                </a:solidFill>
                <a:effectLst/>
              </a:rPr>
              <a:t>(5), 205-207.</a:t>
            </a:r>
          </a:p>
          <a:p>
            <a:endParaRPr lang="en-AU" sz="1400" dirty="0"/>
          </a:p>
          <a:p>
            <a:pPr marL="0" indent="0">
              <a:buNone/>
            </a:pPr>
            <a:r>
              <a:rPr lang="en-AU" dirty="0"/>
              <a:t>Images</a:t>
            </a:r>
          </a:p>
          <a:p>
            <a:pPr marL="0" indent="0">
              <a:buNone/>
            </a:pPr>
            <a:r>
              <a:rPr lang="en-AU" sz="1300" dirty="0">
                <a:hlinkClick r:id="rId4"/>
              </a:rPr>
              <a:t>https://www.microscopemaster.com/chlamydia-bacteria.html</a:t>
            </a:r>
            <a:endParaRPr lang="en-AU" sz="1300" dirty="0"/>
          </a:p>
          <a:p>
            <a:pPr marL="0" indent="0">
              <a:buNone/>
            </a:pPr>
            <a:r>
              <a:rPr lang="en-AU" sz="1300" dirty="0">
                <a:hlinkClick r:id="rId5"/>
              </a:rPr>
              <a:t>https://www.healthdirect.gov.au/blog/antibiotic-resistant-gonorrhoea-has-increased</a:t>
            </a:r>
            <a:endParaRPr lang="en-AU" sz="1300" dirty="0"/>
          </a:p>
          <a:p>
            <a:pPr marL="0" indent="0">
              <a:buNone/>
            </a:pPr>
            <a:r>
              <a:rPr lang="en-AU" sz="1300" dirty="0">
                <a:hlinkClick r:id="rId6"/>
              </a:rPr>
              <a:t>https://www.npr.org/sections/health-shots/2016/06/10/480643381/despite-rise-of-superbugs-syphilis-still-has-a-kryptonite</a:t>
            </a:r>
            <a:endParaRPr lang="en-AU" sz="1300" dirty="0"/>
          </a:p>
          <a:p>
            <a:pPr marL="0" indent="0">
              <a:buNone/>
            </a:pPr>
            <a:r>
              <a:rPr lang="en-AU" sz="1300" dirty="0">
                <a:hlinkClick r:id="rId7"/>
              </a:rPr>
              <a:t>https://www.google.com.au/search?q=%3F&amp;safe=active&amp;sxsrf=APq-WBvp_KJJrAWmubi3gsSJxexL48vedw:1645930033089&amp;source=lnms&amp;tbm=isch&amp;sa=X&amp;ved=2ahUKEwjjusmX7572AhU3wjgGHR2yB2cQ_AUoAnoECAEQBA#imgrc=f1w-9FUXA_gWRM</a:t>
            </a:r>
            <a:endParaRPr lang="en-AU" sz="1300" dirty="0"/>
          </a:p>
          <a:p>
            <a:pPr marL="0" indent="0">
              <a:buNone/>
            </a:pPr>
            <a:r>
              <a:rPr lang="en-AU" sz="1300" dirty="0">
                <a:hlinkClick r:id="rId8"/>
              </a:rPr>
              <a:t>https://www.google.com.au/search?q=%3F&amp;safe=active&amp;sxsrf=APq-WBvp_KJJrAWmubi3gsSJxexL48vedw:1645930033089&amp;source=lnms&amp;tbm=isch&amp;sa=X&amp;ved=2ahUKEwjjusmX7572AhU3wjgGHR2yB2cQ_AUoAnoECAEQBA#imgrc=as1T5pbsnk4wiM</a:t>
            </a:r>
            <a:endParaRPr lang="en-AU" sz="1300" dirty="0"/>
          </a:p>
          <a:p>
            <a:pPr marL="0" indent="0">
              <a:buNone/>
            </a:pPr>
            <a:endParaRPr lang="en-AU" sz="1300" dirty="0"/>
          </a:p>
          <a:p>
            <a:pPr marL="0" indent="0">
              <a:buNone/>
            </a:pPr>
            <a:endParaRPr lang="en-AU" sz="1300" dirty="0"/>
          </a:p>
          <a:p>
            <a:pPr marL="0" indent="0">
              <a:buNone/>
            </a:pPr>
            <a:endParaRPr lang="en-AU" sz="1400" dirty="0"/>
          </a:p>
        </p:txBody>
      </p:sp>
      <p:sp>
        <p:nvSpPr>
          <p:cNvPr id="4" name="Slide Number Placeholder 3">
            <a:extLst>
              <a:ext uri="{FF2B5EF4-FFF2-40B4-BE49-F238E27FC236}">
                <a16:creationId xmlns:a16="http://schemas.microsoft.com/office/drawing/2014/main" id="{82813A69-2B96-4BCB-9A6F-076843AE884E}"/>
              </a:ext>
            </a:extLst>
          </p:cNvPr>
          <p:cNvSpPr>
            <a:spLocks noGrp="1"/>
          </p:cNvSpPr>
          <p:nvPr>
            <p:ph type="sldNum" sz="quarter" idx="4"/>
          </p:nvPr>
        </p:nvSpPr>
        <p:spPr/>
        <p:txBody>
          <a:bodyPr/>
          <a:lstStyle/>
          <a:p>
            <a:fld id="{A111ABAE-1B12-4EB9-8E66-38B1E1BDD146}" type="slidenum">
              <a:rPr lang="en-AU" smtClean="0"/>
              <a:pPr/>
              <a:t>42</a:t>
            </a:fld>
            <a:endParaRPr lang="en-AU" dirty="0"/>
          </a:p>
        </p:txBody>
      </p:sp>
    </p:spTree>
    <p:extLst>
      <p:ext uri="{BB962C8B-B14F-4D97-AF65-F5344CB8AC3E}">
        <p14:creationId xmlns:p14="http://schemas.microsoft.com/office/powerpoint/2010/main" val="128608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Who we are as a service sector and what we do?</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381433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The ACT STI service sector </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6</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200472" y="1124744"/>
            <a:ext cx="9210228" cy="4608512"/>
          </a:xfrm>
        </p:spPr>
        <p:txBody>
          <a:bodyPr>
            <a:normAutofit fontScale="92500"/>
          </a:bodyPr>
          <a:lstStyle/>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Primary health services</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General Practitioners (private and bulk-billing)</a:t>
            </a:r>
          </a:p>
          <a:p>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Non-government primary health services (</a:t>
            </a:r>
            <a:r>
              <a:rPr lang="en-AU"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e.g</a:t>
            </a:r>
            <a:r>
              <a:rPr lang="en-AU"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SHFPACT and the Junction)</a:t>
            </a:r>
          </a:p>
          <a:p>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Publicly funded primary health services (</a:t>
            </a:r>
            <a:r>
              <a:rPr lang="en-AU" dirty="0" err="1">
                <a:solidFill>
                  <a:schemeClr val="tx1"/>
                </a:solidFill>
                <a:latin typeface="Calibri" panose="020F0502020204030204" pitchFamily="34" charset="0"/>
                <a:ea typeface="Calibri" panose="020F0502020204030204" pitchFamily="34" charset="0"/>
                <a:cs typeface="Calibri" panose="020F0502020204030204" pitchFamily="34" charset="0"/>
              </a:rPr>
              <a:t>e.g</a:t>
            </a:r>
            <a:r>
              <a:rPr lang="en-AU" dirty="0">
                <a:solidFill>
                  <a:schemeClr val="tx1"/>
                </a:solidFill>
                <a:latin typeface="Calibri" panose="020F0502020204030204" pitchFamily="34" charset="0"/>
                <a:ea typeface="Calibri" panose="020F0502020204030204" pitchFamily="34" charset="0"/>
                <a:cs typeface="Calibri" panose="020F0502020204030204" pitchFamily="34" charset="0"/>
              </a:rPr>
              <a:t> ACT Walk-in-Clinics and Justice Health)</a:t>
            </a:r>
          </a:p>
          <a:p>
            <a:endParaRPr lang="en-AU"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Speciality services</a:t>
            </a:r>
          </a:p>
          <a:p>
            <a:r>
              <a:rPr lang="en-AU" sz="2000" dirty="0">
                <a:solidFill>
                  <a:schemeClr val="tx1"/>
                </a:solidFill>
                <a:latin typeface="Calibri" panose="020F0502020204030204" pitchFamily="34" charset="0"/>
                <a:ea typeface="Calibri" panose="020F0502020204030204" pitchFamily="34" charset="0"/>
                <a:cs typeface="Calibri" panose="020F0502020204030204" pitchFamily="34" charset="0"/>
              </a:rPr>
              <a:t>Canberra Sexual Health Center (only ACT specialist service)</a:t>
            </a:r>
          </a:p>
          <a:p>
            <a:endParaRPr lang="en-AU"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800" b="1" dirty="0">
                <a:solidFill>
                  <a:schemeClr val="tx2"/>
                </a:solidFill>
                <a:latin typeface="Calibri" panose="020F0502020204030204" pitchFamily="34" charset="0"/>
                <a:ea typeface="Calibri" panose="020F0502020204030204" pitchFamily="34" charset="0"/>
                <a:cs typeface="Calibri" panose="020F0502020204030204" pitchFamily="34" charset="0"/>
              </a:rPr>
              <a:t>Tertiary Services</a:t>
            </a:r>
          </a:p>
          <a:p>
            <a:r>
              <a:rPr lang="en-AU"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Hospital services including emergency departments and gynaecology inpatient units</a:t>
            </a:r>
            <a:endParaRPr lang="en-A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47416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5300" y="274638"/>
            <a:ext cx="8915400" cy="706090"/>
          </a:xfrm>
        </p:spPr>
        <p:txBody>
          <a:bodyPr anchor="b">
            <a:normAutofit/>
          </a:bodyPr>
          <a:lstStyle/>
          <a:p>
            <a:r>
              <a:rPr lang="en-AU" dirty="0"/>
              <a:t>Key service types</a:t>
            </a:r>
          </a:p>
        </p:txBody>
      </p:sp>
      <p:sp>
        <p:nvSpPr>
          <p:cNvPr id="4" name="Slide Number Placeholder 3"/>
          <p:cNvSpPr>
            <a:spLocks noGrp="1"/>
          </p:cNvSpPr>
          <p:nvPr>
            <p:ph type="sldNum" sz="quarter" idx="4"/>
          </p:nvPr>
        </p:nvSpPr>
        <p:spPr>
          <a:xfrm>
            <a:off x="416496" y="6165304"/>
            <a:ext cx="2743200" cy="365125"/>
          </a:xfrm>
        </p:spPr>
        <p:txBody>
          <a:bodyPr anchor="ctr">
            <a:normAutofit/>
          </a:bodyPr>
          <a:lstStyle/>
          <a:p>
            <a:pPr>
              <a:spcAft>
                <a:spcPts val="600"/>
              </a:spcAft>
            </a:pPr>
            <a:fld id="{A111ABAE-1B12-4EB9-8E66-38B1E1BDD146}" type="slidenum">
              <a:rPr lang="en-AU" smtClean="0"/>
              <a:pPr>
                <a:spcAft>
                  <a:spcPts val="600"/>
                </a:spcAft>
              </a:pPr>
              <a:t>7</a:t>
            </a:fld>
            <a:endParaRPr lang="en-AU"/>
          </a:p>
        </p:txBody>
      </p:sp>
      <p:sp>
        <p:nvSpPr>
          <p:cNvPr id="3" name="Content Placeholder 2">
            <a:extLst>
              <a:ext uri="{FF2B5EF4-FFF2-40B4-BE49-F238E27FC236}">
                <a16:creationId xmlns:a16="http://schemas.microsoft.com/office/drawing/2014/main" id="{DEAE9AD8-1840-4FFC-8F12-7A71B54036A1}"/>
              </a:ext>
            </a:extLst>
          </p:cNvPr>
          <p:cNvSpPr>
            <a:spLocks noGrp="1"/>
          </p:cNvSpPr>
          <p:nvPr>
            <p:ph idx="1"/>
          </p:nvPr>
        </p:nvSpPr>
        <p:spPr>
          <a:xfrm>
            <a:off x="191634" y="1052736"/>
            <a:ext cx="9513894" cy="4608512"/>
          </a:xfrm>
        </p:spPr>
        <p:txBody>
          <a:bodyPr>
            <a:noAutofit/>
          </a:bodyPr>
          <a:lstStyle/>
          <a:p>
            <a:pPr marL="457200" lvl="0" indent="-457200">
              <a:lnSpc>
                <a:spcPct val="115000"/>
              </a:lnSpc>
              <a:spcAft>
                <a:spcPts val="1000"/>
              </a:spcAft>
              <a:buSzPts val="1000"/>
              <a:buFont typeface="+mj-lt"/>
              <a:buAutoNum type="arabicPeriod"/>
              <a:tabLst>
                <a:tab pos="457200" algn="l"/>
              </a:tabLst>
            </a:pPr>
            <a:r>
              <a:rPr lang="en-AU" sz="20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linical services (screening, diagnosis and treatment)</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P</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revention and harm reduction initiatives (including provision of condoms, pre-exposure prophylaxis (</a:t>
            </a:r>
            <a:r>
              <a:rPr lang="en-AU" sz="2000" dirty="0" err="1">
                <a:solidFill>
                  <a:srgbClr val="2A2736"/>
                </a:solidFill>
                <a:effectLst/>
                <a:latin typeface="Calibri" panose="020F0502020204030204" pitchFamily="34" charset="0"/>
                <a:ea typeface="Calibri" panose="020F0502020204030204" pitchFamily="34" charset="0"/>
                <a:cs typeface="Calibri" panose="020F0502020204030204" pitchFamily="34" charset="0"/>
              </a:rPr>
              <a:t>PrEP</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 post-exposure prophylaxis (PEP) and needle syringe programs)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H</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ealth promotion and education programs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S</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upport and advocacy</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ommunity development and engagement activities</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Times New Roman" panose="02020603050405020304" pitchFamily="18" charset="0"/>
                <a:cs typeface="Calibri" panose="020F0502020204030204" pitchFamily="34" charset="0"/>
              </a:rPr>
              <a:t>W</a:t>
            </a:r>
            <a:r>
              <a:rPr lang="en-AU" sz="20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orkforce training and development</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Calibri" panose="020F0502020204030204" pitchFamily="34" charset="0"/>
                <a:cs typeface="Calibri" panose="020F0502020204030204" pitchFamily="34" charset="0"/>
              </a:rPr>
              <a:t>C</a:t>
            </a:r>
            <a:r>
              <a:rPr lang="en-AU" sz="20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linical and practice support services</a:t>
            </a:r>
          </a:p>
          <a:p>
            <a:pPr marL="457200" lvl="0" indent="-457200">
              <a:lnSpc>
                <a:spcPct val="115000"/>
              </a:lnSpc>
              <a:spcAft>
                <a:spcPts val="1000"/>
              </a:spcAft>
              <a:buSzPts val="1000"/>
              <a:buFont typeface="+mj-lt"/>
              <a:buAutoNum type="arabicPeriod"/>
              <a:tabLst>
                <a:tab pos="457200" algn="l"/>
              </a:tabLst>
            </a:pPr>
            <a:r>
              <a:rPr lang="en-AU" sz="2000" dirty="0">
                <a:solidFill>
                  <a:srgbClr val="2A2736"/>
                </a:solidFill>
                <a:latin typeface="Calibri" panose="020F0502020204030204" pitchFamily="34" charset="0"/>
                <a:ea typeface="Times New Roman" panose="02020603050405020304" pitchFamily="18" charset="0"/>
                <a:cs typeface="Calibri" panose="020F0502020204030204" pitchFamily="34" charset="0"/>
              </a:rPr>
              <a:t>D</a:t>
            </a:r>
            <a:r>
              <a:rPr lang="en-AU" sz="20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isease surveillance, data management and research</a:t>
            </a:r>
            <a:endParaRPr lang="en-AU" sz="20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25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8464" y="-129713"/>
            <a:ext cx="9210228" cy="706090"/>
          </a:xfrm>
        </p:spPr>
        <p:txBody>
          <a:bodyPr/>
          <a:lstStyle/>
          <a:p>
            <a:r>
              <a:rPr lang="en-AU" dirty="0">
                <a:solidFill>
                  <a:srgbClr val="FF6600"/>
                </a:solidFill>
              </a:rPr>
              <a:t>Sector stakeholders</a:t>
            </a:r>
          </a:p>
        </p:txBody>
      </p:sp>
      <p:sp>
        <p:nvSpPr>
          <p:cNvPr id="4" name="Slide Number Placeholder 3"/>
          <p:cNvSpPr>
            <a:spLocks noGrp="1"/>
          </p:cNvSpPr>
          <p:nvPr>
            <p:ph type="sldNum" sz="quarter" idx="4"/>
          </p:nvPr>
        </p:nvSpPr>
        <p:spPr/>
        <p:txBody>
          <a:bodyPr/>
          <a:lstStyle/>
          <a:p>
            <a:fld id="{A111ABAE-1B12-4EB9-8E66-38B1E1BDD146}" type="slidenum">
              <a:rPr lang="en-AU" smtClean="0"/>
              <a:pPr/>
              <a:t>8</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2" name="Table 1">
            <a:extLst>
              <a:ext uri="{FF2B5EF4-FFF2-40B4-BE49-F238E27FC236}">
                <a16:creationId xmlns:a16="http://schemas.microsoft.com/office/drawing/2014/main" id="{D8C83278-CC98-4E9A-BF67-8C954A08DB66}"/>
              </a:ext>
            </a:extLst>
          </p:cNvPr>
          <p:cNvGraphicFramePr>
            <a:graphicFrameLocks noGrp="1"/>
          </p:cNvGraphicFramePr>
          <p:nvPr>
            <p:extLst>
              <p:ext uri="{D42A27DB-BD31-4B8C-83A1-F6EECF244321}">
                <p14:modId xmlns:p14="http://schemas.microsoft.com/office/powerpoint/2010/main" val="3239985045"/>
              </p:ext>
            </p:extLst>
          </p:nvPr>
        </p:nvGraphicFramePr>
        <p:xfrm>
          <a:off x="0" y="836712"/>
          <a:ext cx="9906001" cy="6096396"/>
        </p:xfrm>
        <a:graphic>
          <a:graphicData uri="http://schemas.openxmlformats.org/drawingml/2006/table">
            <a:tbl>
              <a:tblPr firstRow="1" firstCol="1" bandRow="1">
                <a:tableStyleId>{5C22544A-7EE6-4342-B048-85BDC9FD1C3A}</a:tableStyleId>
              </a:tblPr>
              <a:tblGrid>
                <a:gridCol w="3152800">
                  <a:extLst>
                    <a:ext uri="{9D8B030D-6E8A-4147-A177-3AD203B41FA5}">
                      <a16:colId xmlns:a16="http://schemas.microsoft.com/office/drawing/2014/main" val="4134126975"/>
                    </a:ext>
                  </a:extLst>
                </a:gridCol>
                <a:gridCol w="3744713">
                  <a:extLst>
                    <a:ext uri="{9D8B030D-6E8A-4147-A177-3AD203B41FA5}">
                      <a16:colId xmlns:a16="http://schemas.microsoft.com/office/drawing/2014/main" val="2198213467"/>
                    </a:ext>
                  </a:extLst>
                </a:gridCol>
                <a:gridCol w="3008488">
                  <a:extLst>
                    <a:ext uri="{9D8B030D-6E8A-4147-A177-3AD203B41FA5}">
                      <a16:colId xmlns:a16="http://schemas.microsoft.com/office/drawing/2014/main" val="3866068362"/>
                    </a:ext>
                  </a:extLst>
                </a:gridCol>
              </a:tblGrid>
              <a:tr h="507655">
                <a:tc>
                  <a:txBody>
                    <a:bodyPr/>
                    <a:lstStyle/>
                    <a:p>
                      <a:pPr algn="ctr">
                        <a:lnSpc>
                          <a:spcPct val="115000"/>
                        </a:lnSpc>
                        <a:spcAft>
                          <a:spcPts val="1000"/>
                        </a:spcAft>
                        <a:tabLst>
                          <a:tab pos="2311400" algn="l"/>
                        </a:tabLst>
                      </a:pPr>
                      <a:r>
                        <a:rPr lang="en-AU" sz="1300" dirty="0">
                          <a:effectLst/>
                        </a:rPr>
                        <a:t>Primary stakeholders for commissioning</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2311400" algn="l"/>
                        </a:tabLst>
                      </a:pPr>
                      <a:r>
                        <a:rPr lang="en-AU" sz="1300" dirty="0">
                          <a:effectLst/>
                        </a:rPr>
                        <a:t>Potential ACT Government Stakeholders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tabLst>
                          <a:tab pos="2311400" algn="l"/>
                        </a:tabLst>
                      </a:pPr>
                      <a:r>
                        <a:rPr lang="en-AU" sz="1300" dirty="0">
                          <a:effectLst/>
                        </a:rPr>
                        <a:t>other non-Government stakeholders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349886"/>
                  </a:ext>
                </a:extLst>
              </a:tr>
              <a:tr h="242068">
                <a:tc gridSpan="3">
                  <a:txBody>
                    <a:bodyPr/>
                    <a:lstStyle/>
                    <a:p>
                      <a:pPr algn="ctr">
                        <a:lnSpc>
                          <a:spcPct val="115000"/>
                        </a:lnSpc>
                        <a:spcAft>
                          <a:spcPts val="1000"/>
                        </a:spcAft>
                        <a:tabLst>
                          <a:tab pos="2311400" algn="l"/>
                        </a:tabLst>
                      </a:pPr>
                      <a:r>
                        <a:rPr lang="en-AU" sz="1300" dirty="0">
                          <a:solidFill>
                            <a:schemeClr val="bg1"/>
                          </a:solidFill>
                          <a:effectLst/>
                        </a:rPr>
                        <a:t>The STIBBV Health Advisory Committee</a:t>
                      </a:r>
                      <a:endParaRPr lang="en-AU"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endParaRPr lang="en-AU"/>
                    </a:p>
                  </a:txBody>
                  <a:tcPr/>
                </a:tc>
                <a:tc hMerge="1">
                  <a:txBody>
                    <a:bodyPr/>
                    <a:lstStyle/>
                    <a:p>
                      <a:pPr algn="ctr">
                        <a:lnSpc>
                          <a:spcPct val="115000"/>
                        </a:lnSpc>
                        <a:spcAft>
                          <a:spcPts val="1000"/>
                        </a:spcAft>
                        <a:tabLst>
                          <a:tab pos="2311400" algn="l"/>
                        </a:tabLst>
                      </a:pP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32542894"/>
                  </a:ext>
                </a:extLst>
              </a:tr>
              <a:tr h="302701">
                <a:tc>
                  <a:txBody>
                    <a:bodyPr/>
                    <a:lstStyle/>
                    <a:p>
                      <a:pPr>
                        <a:lnSpc>
                          <a:spcPct val="115000"/>
                        </a:lnSpc>
                        <a:spcAft>
                          <a:spcPts val="1000"/>
                        </a:spcAft>
                        <a:tabLst>
                          <a:tab pos="2311400" algn="l"/>
                        </a:tabLst>
                      </a:pPr>
                      <a:r>
                        <a:rPr lang="en-AU" sz="20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Consumers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STIBBV Policy Unit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Junction Youth Health Service (Anglicare)</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724477978"/>
                  </a:ext>
                </a:extLst>
              </a:tr>
              <a:tr h="435171">
                <a:tc>
                  <a:txBody>
                    <a:bodyPr/>
                    <a:lstStyle/>
                    <a:p>
                      <a:pPr>
                        <a:lnSpc>
                          <a:spcPct val="115000"/>
                        </a:lnSpc>
                        <a:spcAft>
                          <a:spcPts val="1000"/>
                        </a:spcAft>
                        <a:tabLst>
                          <a:tab pos="2311400" algn="l"/>
                        </a:tabLst>
                      </a:pPr>
                      <a:r>
                        <a:rPr lang="en-AU" sz="1300" dirty="0">
                          <a:solidFill>
                            <a:schemeClr val="tx1"/>
                          </a:solidFill>
                          <a:effectLst/>
                        </a:rPr>
                        <a:t>Meridian Incorporated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Communicable Disease Control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Winnunga Nimmityjah Aboriginal Health Service</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44887370"/>
                  </a:ext>
                </a:extLst>
              </a:tr>
              <a:tr h="435171">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Sexual Health and Family Planning ACT</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Canberra Sexual Health Clinic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Canberra Alliance for Harm Minimisation and Advocacy (CAHMA)</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123321945"/>
                  </a:ext>
                </a:extLst>
              </a:tr>
              <a:tr h="335162">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Hepatitis ACT</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Liver Clinic/Emergency and gynaecology departments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Directions ACT</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093068885"/>
                  </a:ext>
                </a:extLst>
              </a:tr>
              <a:tr h="280130">
                <a:tc>
                  <a:txBody>
                    <a:bodyPr/>
                    <a:lstStyle/>
                    <a:p>
                      <a:pPr>
                        <a:lnSpc>
                          <a:spcPct val="115000"/>
                        </a:lnSpc>
                        <a:spcAft>
                          <a:spcPts val="1000"/>
                        </a:spcAft>
                        <a:tabLst>
                          <a:tab pos="2311400" algn="l"/>
                        </a:tabLst>
                      </a:pPr>
                      <a:r>
                        <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Capital Health Network-HIV Program</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Women’s Health Service (CHS)</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Sex Worker Outreach Program (SWOP)</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94771723"/>
                  </a:ext>
                </a:extLst>
              </a:tr>
              <a:tr h="474837">
                <a:tc>
                  <a:txBody>
                    <a:bodyPr/>
                    <a:lstStyle/>
                    <a:p>
                      <a:pPr>
                        <a:lnSpc>
                          <a:spcPct val="115000"/>
                        </a:lnSpc>
                        <a:spcAft>
                          <a:spcPts val="1000"/>
                        </a:spcAft>
                        <a:tabLst>
                          <a:tab pos="2311400" algn="l"/>
                        </a:tabLst>
                      </a:pPr>
                      <a:r>
                        <a:rPr lang="en-AU" sz="1300" dirty="0">
                          <a:solidFill>
                            <a:schemeClr val="tx1"/>
                          </a:solidFill>
                          <a:effectLst/>
                        </a:rPr>
                        <a:t>Australasian Society for HIV, Viral Hepatitis and Sexual Health Medicine (ASHM)</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Health System Strategies and Program Support (Health planning) (ACTHD)</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The Scarlett Alliance</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261739732"/>
                  </a:ext>
                </a:extLst>
              </a:tr>
              <a:tr h="246139">
                <a:tc>
                  <a:txBody>
                    <a:bodyPr/>
                    <a:lstStyle/>
                    <a:p>
                      <a:pPr>
                        <a:lnSpc>
                          <a:spcPct val="115000"/>
                        </a:lnSpc>
                        <a:spcAft>
                          <a:spcPts val="1000"/>
                        </a:spcAft>
                        <a:tabLst>
                          <a:tab pos="2311400" algn="l"/>
                        </a:tabLst>
                      </a:pPr>
                      <a:r>
                        <a:rPr lang="en-AU" sz="1300" dirty="0">
                          <a:solidFill>
                            <a:schemeClr val="tx1"/>
                          </a:solidFill>
                          <a:effectLst/>
                        </a:rPr>
                        <a:t> Haemophilia Foundation ACT</a:t>
                      </a:r>
                      <a:endParaRPr lang="en-A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Justice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Youth Coalition of the ACT</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25134523"/>
                  </a:ext>
                </a:extLst>
              </a:tr>
              <a:tr h="689965">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Other commissioning subsectors/business units (including </a:t>
                      </a:r>
                      <a:r>
                        <a:rPr lang="en-AU" sz="1300" dirty="0" err="1">
                          <a:effectLst/>
                        </a:rPr>
                        <a:t>AoD</a:t>
                      </a:r>
                      <a:r>
                        <a:rPr lang="en-AU" sz="1300" dirty="0">
                          <a:effectLst/>
                        </a:rPr>
                        <a:t>, Family &amp; Inclusion, Chronic Conditions, Aboriginal and Torres Strait Islander Health &amp; Mental Health)</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Health Care Consumers Association</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271597253"/>
                  </a:ext>
                </a:extLst>
              </a:tr>
              <a:tr h="253278">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rPr>
                        <a:t>The Commissioning Team (ACTHD)</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A Gender Agenda</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760225484"/>
                  </a:ext>
                </a:extLst>
              </a:tr>
              <a:tr h="216024">
                <a:tc>
                  <a:txBody>
                    <a:bodyPr/>
                    <a:lstStyle/>
                    <a:p>
                      <a:pPr>
                        <a:lnSpc>
                          <a:spcPct val="115000"/>
                        </a:lnSpc>
                        <a:spcAft>
                          <a:spcPts val="1000"/>
                        </a:spcAft>
                        <a:tabLst>
                          <a:tab pos="2311400" algn="l"/>
                        </a:tabLst>
                      </a:pPr>
                      <a:r>
                        <a:rPr lang="en-AU" sz="1300" dirty="0">
                          <a:effectLst/>
                        </a:rPr>
                        <a:t> </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ACT Walk-in Centers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rPr>
                        <a:t>The Kirby Institute</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156447973"/>
                  </a:ext>
                </a:extLst>
              </a:tr>
              <a:tr h="332911">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latin typeface="Calibri" panose="020F0502020204030204" pitchFamily="34" charset="0"/>
                          <a:ea typeface="Calibri" panose="020F0502020204030204" pitchFamily="34" charset="0"/>
                          <a:cs typeface="Times New Roman" panose="02020603050405020304" pitchFamily="18" charset="0"/>
                        </a:rPr>
                        <a:t>The School Youth Health Nurse Program (CHS)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err="1">
                          <a:effectLst/>
                          <a:latin typeface="Calibri" panose="020F0502020204030204" pitchFamily="34" charset="0"/>
                          <a:ea typeface="Calibri" panose="020F0502020204030204" pitchFamily="34" charset="0"/>
                          <a:cs typeface="Times New Roman" panose="02020603050405020304" pitchFamily="18" charset="0"/>
                        </a:rPr>
                        <a:t>Gugan-Gulwan</a:t>
                      </a:r>
                      <a:r>
                        <a:rPr lang="en-AU" sz="1300" dirty="0">
                          <a:effectLst/>
                          <a:latin typeface="Calibri" panose="020F0502020204030204" pitchFamily="34" charset="0"/>
                          <a:ea typeface="Calibri" panose="020F0502020204030204" pitchFamily="34" charset="0"/>
                          <a:cs typeface="Times New Roman" panose="02020603050405020304" pitchFamily="18" charset="0"/>
                        </a:rPr>
                        <a:t> Youth Aboriginal Corporation</a:t>
                      </a:r>
                    </a:p>
                  </a:txBody>
                  <a:tcPr marL="68580" marR="68580" marT="0" marB="0">
                    <a:solidFill>
                      <a:schemeClr val="tx2">
                        <a:lumMod val="20000"/>
                        <a:lumOff val="80000"/>
                      </a:schemeClr>
                    </a:solidFill>
                  </a:tcPr>
                </a:tc>
                <a:extLst>
                  <a:ext uri="{0D108BD9-81ED-4DB2-BD59-A6C34878D82A}">
                    <a16:rowId xmlns:a16="http://schemas.microsoft.com/office/drawing/2014/main" val="4251000982"/>
                  </a:ext>
                </a:extLst>
              </a:tr>
              <a:tr h="259313">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a:effectLst/>
                          <a:latin typeface="Calibri" panose="020F0502020204030204" pitchFamily="34" charset="0"/>
                          <a:ea typeface="Calibri" panose="020F0502020204030204" pitchFamily="34" charset="0"/>
                          <a:cs typeface="Times New Roman" panose="02020603050405020304" pitchFamily="18" charset="0"/>
                        </a:rPr>
                        <a:t>The Child at Risk Health Unit (CHS)</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Companion House</a:t>
                      </a:r>
                    </a:p>
                  </a:txBody>
                  <a:tcPr marL="68580" marR="68580" marT="0" marB="0">
                    <a:solidFill>
                      <a:schemeClr val="tx2">
                        <a:lumMod val="20000"/>
                        <a:lumOff val="80000"/>
                      </a:schemeClr>
                    </a:solidFill>
                  </a:tcPr>
                </a:tc>
                <a:extLst>
                  <a:ext uri="{0D108BD9-81ED-4DB2-BD59-A6C34878D82A}">
                    <a16:rowId xmlns:a16="http://schemas.microsoft.com/office/drawing/2014/main" val="2935598363"/>
                  </a:ext>
                </a:extLst>
              </a:tr>
              <a:tr h="507608">
                <a:tc>
                  <a:txBody>
                    <a:bodyPr/>
                    <a:lstStyle/>
                    <a:p>
                      <a:pPr>
                        <a:lnSpc>
                          <a:spcPct val="115000"/>
                        </a:lnSpc>
                        <a:spcAft>
                          <a:spcPts val="1000"/>
                        </a:spcAft>
                        <a:tabLst>
                          <a:tab pos="2311400" algn="l"/>
                        </a:tabLs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Forensic and Medical Sexual Assault Care (CHS)</a:t>
                      </a:r>
                    </a:p>
                  </a:txBody>
                  <a:tcPr marL="68580" marR="68580" marT="0" marB="0">
                    <a:solidFill>
                      <a:schemeClr val="tx2">
                        <a:lumMod val="20000"/>
                        <a:lumOff val="80000"/>
                      </a:schemeClr>
                    </a:solidFill>
                  </a:tcPr>
                </a:tc>
                <a:tc>
                  <a:txBody>
                    <a:bodyPr/>
                    <a:lstStyle/>
                    <a:p>
                      <a:pPr>
                        <a:lnSpc>
                          <a:spcPct val="115000"/>
                        </a:lnSpc>
                        <a:spcAft>
                          <a:spcPts val="1000"/>
                        </a:spcAft>
                        <a:tabLst>
                          <a:tab pos="2311400" algn="l"/>
                        </a:tabLst>
                      </a:pPr>
                      <a:r>
                        <a:rPr lang="en-AU" sz="1300" dirty="0">
                          <a:effectLst/>
                          <a:latin typeface="Calibri" panose="020F0502020204030204" pitchFamily="34" charset="0"/>
                          <a:ea typeface="Calibri" panose="020F0502020204030204" pitchFamily="34" charset="0"/>
                          <a:cs typeface="Times New Roman" panose="02020603050405020304" pitchFamily="18" charset="0"/>
                        </a:rPr>
                        <a:t>Multicultural Hub Canberra</a:t>
                      </a:r>
                    </a:p>
                  </a:txBody>
                  <a:tcPr marL="68580" marR="68580" marT="0" marB="0">
                    <a:solidFill>
                      <a:schemeClr val="tx2">
                        <a:lumMod val="20000"/>
                        <a:lumOff val="80000"/>
                      </a:schemeClr>
                    </a:solidFill>
                  </a:tcPr>
                </a:tc>
                <a:extLst>
                  <a:ext uri="{0D108BD9-81ED-4DB2-BD59-A6C34878D82A}">
                    <a16:rowId xmlns:a16="http://schemas.microsoft.com/office/drawing/2014/main" val="3908009158"/>
                  </a:ext>
                </a:extLst>
              </a:tr>
            </a:tbl>
          </a:graphicData>
        </a:graphic>
      </p:graphicFrame>
    </p:spTree>
    <p:extLst>
      <p:ext uri="{BB962C8B-B14F-4D97-AF65-F5344CB8AC3E}">
        <p14:creationId xmlns:p14="http://schemas.microsoft.com/office/powerpoint/2010/main" val="309440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86C53-CA79-4ECF-9BFA-233C40C75F1E}"/>
              </a:ext>
            </a:extLst>
          </p:cNvPr>
          <p:cNvSpPr>
            <a:spLocks noGrp="1"/>
          </p:cNvSpPr>
          <p:nvPr>
            <p:ph type="body" sz="quarter" idx="10"/>
          </p:nvPr>
        </p:nvSpPr>
        <p:spPr>
          <a:xfrm>
            <a:off x="100236" y="1772816"/>
            <a:ext cx="9705528" cy="2160240"/>
          </a:xfrm>
        </p:spPr>
        <p:txBody>
          <a:bodyPr/>
          <a:lstStyle/>
          <a:p>
            <a:pPr algn="ctr"/>
            <a:r>
              <a:rPr lang="en-AU" sz="4400" dirty="0"/>
              <a:t>Commissioning…a refresher</a:t>
            </a:r>
          </a:p>
        </p:txBody>
      </p:sp>
      <p:sp>
        <p:nvSpPr>
          <p:cNvPr id="3" name="Slide Number Placeholder 2">
            <a:extLst>
              <a:ext uri="{FF2B5EF4-FFF2-40B4-BE49-F238E27FC236}">
                <a16:creationId xmlns:a16="http://schemas.microsoft.com/office/drawing/2014/main" id="{21D0613C-09EC-4FD8-ACB0-E84F94AAF4F7}"/>
              </a:ext>
            </a:extLst>
          </p:cNvPr>
          <p:cNvSpPr>
            <a:spLocks noGrp="1"/>
          </p:cNvSpPr>
          <p:nvPr>
            <p:ph type="sldNum" sz="quarter" idx="4"/>
          </p:nvPr>
        </p:nvSpPr>
        <p:spPr/>
        <p:txBody>
          <a:bodyPr/>
          <a:lstStyle/>
          <a:p>
            <a:fld id="{A111ABAE-1B12-4EB9-8E66-38B1E1BDD146}" type="slidenum">
              <a:rPr lang="en-AU" smtClean="0"/>
              <a:pPr/>
              <a:t>9</a:t>
            </a:fld>
            <a:endParaRPr lang="en-AU" dirty="0"/>
          </a:p>
        </p:txBody>
      </p:sp>
    </p:spTree>
    <p:extLst>
      <p:ext uri="{BB962C8B-B14F-4D97-AF65-F5344CB8AC3E}">
        <p14:creationId xmlns:p14="http://schemas.microsoft.com/office/powerpoint/2010/main" val="1424733952"/>
      </p:ext>
    </p:extLst>
  </p:cSld>
  <p:clrMapOvr>
    <a:masterClrMapping/>
  </p:clrMapOvr>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14" ma:contentTypeDescription="Create a new document." ma:contentTypeScope="" ma:versionID="57a100798adcc29ee3a050cbf76c1b0c">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df203c2a3c173520a8c78e3f73b14466"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E08DC4-0F88-4680-9B54-7F6203DA92A9}">
  <ds:schemaRefs>
    <ds:schemaRef ds:uri="http://schemas.microsoft.com/sharepoint/v3/contenttype/forms"/>
  </ds:schemaRefs>
</ds:datastoreItem>
</file>

<file path=customXml/itemProps2.xml><?xml version="1.0" encoding="utf-8"?>
<ds:datastoreItem xmlns:ds="http://schemas.openxmlformats.org/officeDocument/2006/customXml" ds:itemID="{5D2B2E1D-9C00-45AC-8BDF-395AB1FA49B2}">
  <ds:schemaRefs>
    <ds:schemaRef ds:uri="http://schemas.microsoft.com/office/2006/metadata/properties"/>
    <ds:schemaRef ds:uri="http://schemas.microsoft.com/office/infopath/2007/PartnerControls"/>
    <ds:schemaRef ds:uri="f6c841be-bb08-4901-87b0-0033aa80d2c6"/>
  </ds:schemaRefs>
</ds:datastoreItem>
</file>

<file path=customXml/itemProps3.xml><?xml version="1.0" encoding="utf-8"?>
<ds:datastoreItem xmlns:ds="http://schemas.openxmlformats.org/officeDocument/2006/customXml" ds:itemID="{B6455E30-0826-4AA1-9EE8-6141907D1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ACT-Health-Powerpoint-Presentation-Template</Template>
  <TotalTime>3761</TotalTime>
  <Words>3771</Words>
  <Application>Microsoft Office PowerPoint</Application>
  <PresentationFormat>A4 Paper (210x297 mm)</PresentationFormat>
  <Paragraphs>372</Paragraphs>
  <Slides>42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Montserrat</vt:lpstr>
      <vt:lpstr>nimbus-sans</vt:lpstr>
      <vt:lpstr>Symbol</vt:lpstr>
      <vt:lpstr>Office Theme</vt:lpstr>
      <vt:lpstr>STIBBV Policy Workshop #1: Sexually Transmissible Infections </vt:lpstr>
      <vt:lpstr>Country </vt:lpstr>
      <vt:lpstr>Purpose of the session</vt:lpstr>
      <vt:lpstr>PowerPoint Presentation</vt:lpstr>
      <vt:lpstr>PowerPoint Presentation</vt:lpstr>
      <vt:lpstr>The ACT STI service sector </vt:lpstr>
      <vt:lpstr>Key service types</vt:lpstr>
      <vt:lpstr>Sector stakeholders</vt:lpstr>
      <vt:lpstr>PowerPoint Presentation</vt:lpstr>
      <vt:lpstr>The Commissioning Cycle</vt:lpstr>
      <vt:lpstr>Strategic alignment</vt:lpstr>
      <vt:lpstr>Scope for commissioning in the STIBBV subsector </vt:lpstr>
      <vt:lpstr>   Framework for Commissioning in the STIBBV subsector </vt:lpstr>
      <vt:lpstr>Questions, comments and queries???</vt:lpstr>
      <vt:lpstr>PowerPoint Presentation</vt:lpstr>
      <vt:lpstr>Chlamydia in the ACT</vt:lpstr>
      <vt:lpstr>Chlamydia in the ACT</vt:lpstr>
      <vt:lpstr>Gonorrhoea in the ACT</vt:lpstr>
      <vt:lpstr>Gonorrhoea in the ACT</vt:lpstr>
      <vt:lpstr>Infectious syphilis in the ACT</vt:lpstr>
      <vt:lpstr>Infectious syphilis in the ACT</vt:lpstr>
      <vt:lpstr>Questions, comments and queries???</vt:lpstr>
      <vt:lpstr>PowerPoint Presentation</vt:lpstr>
      <vt:lpstr>Current priority population groups</vt:lpstr>
      <vt:lpstr>Current priority population groups</vt:lpstr>
      <vt:lpstr>Current priority population groups</vt:lpstr>
      <vt:lpstr>Emerging priority population groups</vt:lpstr>
      <vt:lpstr>Questions, comments and queries???</vt:lpstr>
      <vt:lpstr>PowerPoint Presentation</vt:lpstr>
      <vt:lpstr>What we’ve heard from the sector thus far</vt:lpstr>
      <vt:lpstr>What we know from the data</vt:lpstr>
      <vt:lpstr>Questions, comments and queries???</vt:lpstr>
      <vt:lpstr>PowerPoint Presentation</vt:lpstr>
      <vt:lpstr>Question 1 (15 minutes)</vt:lpstr>
      <vt:lpstr>Question 2 (15 minutes)</vt:lpstr>
      <vt:lpstr>Question 3 (15 minutes)</vt:lpstr>
      <vt:lpstr>Question 4 (15 minutes)</vt:lpstr>
      <vt:lpstr>Question 5 (15 minutes)</vt:lpstr>
      <vt:lpstr>Next steps…</vt:lpstr>
      <vt:lpstr>Commissioning Evaluation </vt:lpstr>
      <vt:lpstr>Questions, comments and queries???</vt:lpstr>
      <vt:lpstr>References</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STIBBV Policy Workshop #1: People affected by STI</dc:title>
  <dc:creator>Gleed, Lauren (Health)</dc:creator>
  <cp:keywords>template</cp:keywords>
  <cp:lastModifiedBy>Gaida, Fellon (Health)</cp:lastModifiedBy>
  <cp:revision>100</cp:revision>
  <dcterms:created xsi:type="dcterms:W3CDTF">2022-02-22T00:25:32Z</dcterms:created>
  <dcterms:modified xsi:type="dcterms:W3CDTF">2022-03-15T10:48:34Z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ies>
</file>