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6" r:id="rId5"/>
    <p:sldId id="363" r:id="rId6"/>
    <p:sldId id="624" r:id="rId7"/>
    <p:sldId id="399" r:id="rId8"/>
    <p:sldId id="400" r:id="rId9"/>
    <p:sldId id="271" r:id="rId10"/>
    <p:sldId id="392" r:id="rId11"/>
    <p:sldId id="311" r:id="rId12"/>
    <p:sldId id="401" r:id="rId13"/>
    <p:sldId id="364" r:id="rId14"/>
    <p:sldId id="362" r:id="rId15"/>
    <p:sldId id="293" r:id="rId16"/>
    <p:sldId id="300" r:id="rId17"/>
    <p:sldId id="393" r:id="rId18"/>
    <p:sldId id="369" r:id="rId19"/>
    <p:sldId id="352" r:id="rId20"/>
    <p:sldId id="380" r:id="rId21"/>
    <p:sldId id="383" r:id="rId22"/>
    <p:sldId id="351" r:id="rId23"/>
    <p:sldId id="306" r:id="rId24"/>
    <p:sldId id="381" r:id="rId25"/>
    <p:sldId id="382" r:id="rId26"/>
    <p:sldId id="350" r:id="rId27"/>
    <p:sldId id="394" r:id="rId28"/>
    <p:sldId id="386" r:id="rId29"/>
    <p:sldId id="370" r:id="rId30"/>
    <p:sldId id="371" r:id="rId31"/>
    <p:sldId id="395" r:id="rId32"/>
    <p:sldId id="373" r:id="rId33"/>
    <p:sldId id="389" r:id="rId34"/>
    <p:sldId id="390" r:id="rId35"/>
    <p:sldId id="396" r:id="rId36"/>
    <p:sldId id="388" r:id="rId37"/>
    <p:sldId id="372" r:id="rId38"/>
    <p:sldId id="374" r:id="rId39"/>
    <p:sldId id="375" r:id="rId40"/>
    <p:sldId id="376" r:id="rId41"/>
    <p:sldId id="377" r:id="rId42"/>
    <p:sldId id="622" r:id="rId43"/>
    <p:sldId id="384" r:id="rId44"/>
    <p:sldId id="397" r:id="rId45"/>
    <p:sldId id="385" r:id="rId4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ed, Lauren (Health)" initials="GL(" lastIdx="1" clrIdx="0">
    <p:extLst>
      <p:ext uri="{19B8F6BF-5375-455C-9EA6-DF929625EA0E}">
        <p15:presenceInfo xmlns:p15="http://schemas.microsoft.com/office/powerpoint/2012/main" userId="S::Lauren.Gleed@act.gov.au::8b60ad70-a3da-482c-97c2-59c8a03b5f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65201" autoAdjust="0"/>
  </p:normalViewPr>
  <p:slideViewPr>
    <p:cSldViewPr>
      <p:cViewPr varScale="1">
        <p:scale>
          <a:sx n="83" d="100"/>
          <a:sy n="83" d="100"/>
        </p:scale>
        <p:origin x="2196" y="9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54"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C7D3C-31A1-4F94-A20A-1C6FBD5C1BAE}" type="doc">
      <dgm:prSet loTypeId="urn:microsoft.com/office/officeart/2005/8/layout/hList7" loCatId="list" qsTypeId="urn:microsoft.com/office/officeart/2005/8/quickstyle/simple1" qsCatId="simple" csTypeId="urn:microsoft.com/office/officeart/2005/8/colors/accent1_2" csCatId="accent1" phldr="1"/>
      <dgm:spPr/>
    </dgm:pt>
    <dgm:pt modelId="{C3CE3404-DEF6-48AD-BEE9-4BCEE463318E}">
      <dgm:prSet phldrT="[Text]"/>
      <dgm:spPr/>
      <dgm:t>
        <a:bodyPr/>
        <a:lstStyle/>
        <a:p>
          <a:r>
            <a:rPr lang="en-AU" dirty="0"/>
            <a:t>Statement of Priorities</a:t>
          </a:r>
        </a:p>
      </dgm:t>
    </dgm:pt>
    <dgm:pt modelId="{22942768-CC5E-4F60-91A8-438B69C73E9D}" type="parTrans" cxnId="{94612CD2-2EE7-4307-854D-00C0BC644A89}">
      <dgm:prSet/>
      <dgm:spPr/>
      <dgm:t>
        <a:bodyPr/>
        <a:lstStyle/>
        <a:p>
          <a:endParaRPr lang="en-AU"/>
        </a:p>
      </dgm:t>
    </dgm:pt>
    <dgm:pt modelId="{648CE0E2-8009-4730-AEEF-3319BBA03A55}" type="sibTrans" cxnId="{94612CD2-2EE7-4307-854D-00C0BC644A89}">
      <dgm:prSet/>
      <dgm:spPr/>
      <dgm:t>
        <a:bodyPr/>
        <a:lstStyle/>
        <a:p>
          <a:endParaRPr lang="en-AU"/>
        </a:p>
      </dgm:t>
    </dgm:pt>
    <dgm:pt modelId="{70EA9F55-838C-4F76-84FD-822DF495F42C}">
      <dgm:prSet phldrT="[Text]"/>
      <dgm:spPr/>
      <dgm:t>
        <a:bodyPr/>
        <a:lstStyle/>
        <a:p>
          <a:r>
            <a:rPr lang="en-AU" dirty="0"/>
            <a:t>Commissioning</a:t>
          </a:r>
        </a:p>
      </dgm:t>
    </dgm:pt>
    <dgm:pt modelId="{F9501A59-7D9A-4DBF-A790-3A4DDD9228B0}" type="parTrans" cxnId="{424DB57C-DEF4-43D1-BA35-3C1560FCD4AC}">
      <dgm:prSet/>
      <dgm:spPr/>
      <dgm:t>
        <a:bodyPr/>
        <a:lstStyle/>
        <a:p>
          <a:endParaRPr lang="en-AU"/>
        </a:p>
      </dgm:t>
    </dgm:pt>
    <dgm:pt modelId="{A7A9BA39-A898-4A2C-90AF-264D19658560}" type="sibTrans" cxnId="{424DB57C-DEF4-43D1-BA35-3C1560FCD4AC}">
      <dgm:prSet/>
      <dgm:spPr/>
      <dgm:t>
        <a:bodyPr/>
        <a:lstStyle/>
        <a:p>
          <a:endParaRPr lang="en-AU"/>
        </a:p>
      </dgm:t>
    </dgm:pt>
    <dgm:pt modelId="{DA82F53E-764D-44FA-96A0-36CAC17C7E6E}">
      <dgm:prSet phldrT="[Text]"/>
      <dgm:spPr/>
      <dgm:t>
        <a:bodyPr/>
        <a:lstStyle/>
        <a:p>
          <a:r>
            <a:rPr lang="en-AU" dirty="0"/>
            <a:t>Sexual Health Services Plan</a:t>
          </a:r>
        </a:p>
      </dgm:t>
    </dgm:pt>
    <dgm:pt modelId="{4040D696-4968-4460-9989-DF4191ED3E1B}" type="parTrans" cxnId="{BDB29CFB-EBCC-4369-B9B7-B48ABFC8F18E}">
      <dgm:prSet/>
      <dgm:spPr/>
      <dgm:t>
        <a:bodyPr/>
        <a:lstStyle/>
        <a:p>
          <a:endParaRPr lang="en-AU"/>
        </a:p>
      </dgm:t>
    </dgm:pt>
    <dgm:pt modelId="{DEE6C515-EE1B-4E9B-8952-F7502FEA2192}" type="sibTrans" cxnId="{BDB29CFB-EBCC-4369-B9B7-B48ABFC8F18E}">
      <dgm:prSet/>
      <dgm:spPr/>
      <dgm:t>
        <a:bodyPr/>
        <a:lstStyle/>
        <a:p>
          <a:endParaRPr lang="en-AU"/>
        </a:p>
      </dgm:t>
    </dgm:pt>
    <dgm:pt modelId="{E520B1E7-ED0C-42F0-96B3-E2E4BD11F3E2}">
      <dgm:prSet/>
      <dgm:spPr/>
      <dgm:t>
        <a:bodyPr/>
        <a:lstStyle/>
        <a:p>
          <a:endParaRPr lang="en-AU"/>
        </a:p>
      </dgm:t>
    </dgm:pt>
    <dgm:pt modelId="{CD4B78FB-9906-43A2-AD72-F3D44CDCBD77}" type="parTrans" cxnId="{3DD67C93-53DF-44DC-9488-759806E8B68D}">
      <dgm:prSet/>
      <dgm:spPr/>
      <dgm:t>
        <a:bodyPr/>
        <a:lstStyle/>
        <a:p>
          <a:endParaRPr lang="en-AU"/>
        </a:p>
      </dgm:t>
    </dgm:pt>
    <dgm:pt modelId="{A24F7856-6DBB-4CD0-9941-B3DDF457FF40}" type="sibTrans" cxnId="{3DD67C93-53DF-44DC-9488-759806E8B68D}">
      <dgm:prSet/>
      <dgm:spPr/>
      <dgm:t>
        <a:bodyPr/>
        <a:lstStyle/>
        <a:p>
          <a:endParaRPr lang="en-AU"/>
        </a:p>
      </dgm:t>
    </dgm:pt>
    <dgm:pt modelId="{4835A305-9910-47D5-BCAD-04F731C77080}" type="pres">
      <dgm:prSet presAssocID="{6F0C7D3C-31A1-4F94-A20A-1C6FBD5C1BAE}" presName="Name0" presStyleCnt="0">
        <dgm:presLayoutVars>
          <dgm:dir/>
          <dgm:resizeHandles val="exact"/>
        </dgm:presLayoutVars>
      </dgm:prSet>
      <dgm:spPr/>
    </dgm:pt>
    <dgm:pt modelId="{2E9C28E3-26C2-4E2A-A385-CC93B1B6E7B5}" type="pres">
      <dgm:prSet presAssocID="{6F0C7D3C-31A1-4F94-A20A-1C6FBD5C1BAE}" presName="fgShape" presStyleLbl="fgShp" presStyleIdx="0" presStyleCnt="1"/>
      <dgm:spPr/>
    </dgm:pt>
    <dgm:pt modelId="{D7CC6373-AC54-4F9E-98EC-E0364B9FC4D8}" type="pres">
      <dgm:prSet presAssocID="{6F0C7D3C-31A1-4F94-A20A-1C6FBD5C1BAE}" presName="linComp" presStyleCnt="0"/>
      <dgm:spPr/>
    </dgm:pt>
    <dgm:pt modelId="{DF2CFE22-D26B-492C-A302-0258D54BCF8C}" type="pres">
      <dgm:prSet presAssocID="{E520B1E7-ED0C-42F0-96B3-E2E4BD11F3E2}" presName="compNode" presStyleCnt="0"/>
      <dgm:spPr/>
    </dgm:pt>
    <dgm:pt modelId="{D887A776-2D42-4C6C-8BA2-45550F8EFB0E}" type="pres">
      <dgm:prSet presAssocID="{E520B1E7-ED0C-42F0-96B3-E2E4BD11F3E2}" presName="bkgdShape" presStyleLbl="node1" presStyleIdx="0" presStyleCnt="4" custLinFactNeighborX="-18822" custLinFactNeighborY="-327"/>
      <dgm:spPr/>
    </dgm:pt>
    <dgm:pt modelId="{0020EC09-8601-4AFE-A3EB-F52535EB154A}" type="pres">
      <dgm:prSet presAssocID="{E520B1E7-ED0C-42F0-96B3-E2E4BD11F3E2}" presName="nodeTx" presStyleLbl="node1" presStyleIdx="0" presStyleCnt="4">
        <dgm:presLayoutVars>
          <dgm:bulletEnabled val="1"/>
        </dgm:presLayoutVars>
      </dgm:prSet>
      <dgm:spPr/>
    </dgm:pt>
    <dgm:pt modelId="{6B9571CF-A0BF-42D1-91B5-3676E3367EAE}" type="pres">
      <dgm:prSet presAssocID="{E520B1E7-ED0C-42F0-96B3-E2E4BD11F3E2}" presName="invisiNode" presStyleLbl="node1" presStyleIdx="0" presStyleCnt="4"/>
      <dgm:spPr/>
    </dgm:pt>
    <dgm:pt modelId="{CE3F8180-C0B2-4E96-BCE8-6CB08F6BE3E6}" type="pres">
      <dgm:prSet presAssocID="{E520B1E7-ED0C-42F0-96B3-E2E4BD11F3E2}"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D0CB9943-9ABD-430B-9D24-C2B0E5CC79FA}" type="pres">
      <dgm:prSet presAssocID="{A24F7856-6DBB-4CD0-9941-B3DDF457FF40}" presName="sibTrans" presStyleLbl="sibTrans2D1" presStyleIdx="0" presStyleCnt="0"/>
      <dgm:spPr/>
    </dgm:pt>
    <dgm:pt modelId="{062C54A0-A6CF-455F-9BD2-3FFCBA6947DC}" type="pres">
      <dgm:prSet presAssocID="{C3CE3404-DEF6-48AD-BEE9-4BCEE463318E}" presName="compNode" presStyleCnt="0"/>
      <dgm:spPr/>
    </dgm:pt>
    <dgm:pt modelId="{C08A56DA-9621-4300-AB22-C425C62D2909}" type="pres">
      <dgm:prSet presAssocID="{C3CE3404-DEF6-48AD-BEE9-4BCEE463318E}" presName="bkgdShape" presStyleLbl="node1" presStyleIdx="1" presStyleCnt="4"/>
      <dgm:spPr/>
    </dgm:pt>
    <dgm:pt modelId="{CDD1AA83-FD67-4837-8AB6-676AD6E0F414}" type="pres">
      <dgm:prSet presAssocID="{C3CE3404-DEF6-48AD-BEE9-4BCEE463318E}" presName="nodeTx" presStyleLbl="node1" presStyleIdx="1" presStyleCnt="4">
        <dgm:presLayoutVars>
          <dgm:bulletEnabled val="1"/>
        </dgm:presLayoutVars>
      </dgm:prSet>
      <dgm:spPr/>
    </dgm:pt>
    <dgm:pt modelId="{3B28B063-F180-4C30-9B5D-A6BDE2CD1D14}" type="pres">
      <dgm:prSet presAssocID="{C3CE3404-DEF6-48AD-BEE9-4BCEE463318E}" presName="invisiNode" presStyleLbl="node1" presStyleIdx="1" presStyleCnt="4"/>
      <dgm:spPr/>
    </dgm:pt>
    <dgm:pt modelId="{CF87D216-C2F0-4CB5-8A13-83C59C2270D0}" type="pres">
      <dgm:prSet presAssocID="{C3CE3404-DEF6-48AD-BEE9-4BCEE463318E}" presName="imagNode" presStyleLbl="fgImgPlace1" presStyleIdx="1" presStyleCnt="4" custLinFactNeighborX="-4728" custLinFactNeighborY="-48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dgm:spPr>
    </dgm:pt>
    <dgm:pt modelId="{383A992F-B1F7-4F16-BE5F-A9E965CC6F84}" type="pres">
      <dgm:prSet presAssocID="{648CE0E2-8009-4730-AEEF-3319BBA03A55}" presName="sibTrans" presStyleLbl="sibTrans2D1" presStyleIdx="0" presStyleCnt="0"/>
      <dgm:spPr/>
    </dgm:pt>
    <dgm:pt modelId="{982D654A-6640-4B6A-A707-942D3F6ECC74}" type="pres">
      <dgm:prSet presAssocID="{70EA9F55-838C-4F76-84FD-822DF495F42C}" presName="compNode" presStyleCnt="0"/>
      <dgm:spPr/>
    </dgm:pt>
    <dgm:pt modelId="{494ED00E-849B-4C27-A91F-053B095CB139}" type="pres">
      <dgm:prSet presAssocID="{70EA9F55-838C-4F76-84FD-822DF495F42C}" presName="bkgdShape" presStyleLbl="node1" presStyleIdx="2" presStyleCnt="4"/>
      <dgm:spPr/>
    </dgm:pt>
    <dgm:pt modelId="{0B3284AD-2A28-4B4D-B213-60D87A0AFF4F}" type="pres">
      <dgm:prSet presAssocID="{70EA9F55-838C-4F76-84FD-822DF495F42C}" presName="nodeTx" presStyleLbl="node1" presStyleIdx="2" presStyleCnt="4">
        <dgm:presLayoutVars>
          <dgm:bulletEnabled val="1"/>
        </dgm:presLayoutVars>
      </dgm:prSet>
      <dgm:spPr/>
    </dgm:pt>
    <dgm:pt modelId="{B91663BF-7118-47C4-8A67-AD07ADD7E03B}" type="pres">
      <dgm:prSet presAssocID="{70EA9F55-838C-4F76-84FD-822DF495F42C}" presName="invisiNode" presStyleLbl="node1" presStyleIdx="2" presStyleCnt="4"/>
      <dgm:spPr/>
    </dgm:pt>
    <dgm:pt modelId="{E250FFAC-86A2-4016-91B8-394D188F536C}" type="pres">
      <dgm:prSet presAssocID="{70EA9F55-838C-4F76-84FD-822DF495F42C}"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8341D28B-7CBA-4C82-A401-39099CC25623}" type="pres">
      <dgm:prSet presAssocID="{A7A9BA39-A898-4A2C-90AF-264D19658560}" presName="sibTrans" presStyleLbl="sibTrans2D1" presStyleIdx="0" presStyleCnt="0"/>
      <dgm:spPr/>
    </dgm:pt>
    <dgm:pt modelId="{587DCE92-0CAC-4F12-886D-AB9C36EE8691}" type="pres">
      <dgm:prSet presAssocID="{DA82F53E-764D-44FA-96A0-36CAC17C7E6E}" presName="compNode" presStyleCnt="0"/>
      <dgm:spPr/>
    </dgm:pt>
    <dgm:pt modelId="{341F229E-9BAD-42B8-959F-41E2C3D8F391}" type="pres">
      <dgm:prSet presAssocID="{DA82F53E-764D-44FA-96A0-36CAC17C7E6E}" presName="bkgdShape" presStyleLbl="node1" presStyleIdx="3" presStyleCnt="4"/>
      <dgm:spPr/>
    </dgm:pt>
    <dgm:pt modelId="{999C7D50-476D-4A39-A272-D77AAEA167B4}" type="pres">
      <dgm:prSet presAssocID="{DA82F53E-764D-44FA-96A0-36CAC17C7E6E}" presName="nodeTx" presStyleLbl="node1" presStyleIdx="3" presStyleCnt="4">
        <dgm:presLayoutVars>
          <dgm:bulletEnabled val="1"/>
        </dgm:presLayoutVars>
      </dgm:prSet>
      <dgm:spPr/>
    </dgm:pt>
    <dgm:pt modelId="{8626F576-129F-43B1-846E-62FDCCF4154D}" type="pres">
      <dgm:prSet presAssocID="{DA82F53E-764D-44FA-96A0-36CAC17C7E6E}" presName="invisiNode" presStyleLbl="node1" presStyleIdx="3" presStyleCnt="4"/>
      <dgm:spPr/>
    </dgm:pt>
    <dgm:pt modelId="{8589DEE7-D12F-428E-816A-54711681A532}" type="pres">
      <dgm:prSet presAssocID="{DA82F53E-764D-44FA-96A0-36CAC17C7E6E}" presName="imagNode" presStyleLbl="fgImgPlace1" presStyleIdx="3" presStyleCnt="4" custScaleY="100676" custLinFactNeighborX="1585" custLinFactNeighborY="-142"/>
      <dgm:spPr>
        <a:blipFill>
          <a:blip xmlns:r="http://schemas.openxmlformats.org/officeDocument/2006/relationships" r:embed="rId4">
            <a:extLst>
              <a:ext uri="{28A0092B-C50C-407E-A947-70E740481C1C}">
                <a14:useLocalDpi xmlns:a14="http://schemas.microsoft.com/office/drawing/2010/main" val="0"/>
              </a:ext>
            </a:extLst>
          </a:blip>
          <a:srcRect/>
          <a:stretch>
            <a:fillRect l="-91000" r="-91000"/>
          </a:stretch>
        </a:blipFill>
      </dgm:spPr>
    </dgm:pt>
  </dgm:ptLst>
  <dgm:cxnLst>
    <dgm:cxn modelId="{8BC26604-1310-4EBB-8F6C-572412411AAE}" type="presOf" srcId="{A24F7856-6DBB-4CD0-9941-B3DDF457FF40}" destId="{D0CB9943-9ABD-430B-9D24-C2B0E5CC79FA}" srcOrd="0" destOrd="0" presId="urn:microsoft.com/office/officeart/2005/8/layout/hList7"/>
    <dgm:cxn modelId="{44FA8204-797C-45C5-A937-729F2E6E9066}" type="presOf" srcId="{C3CE3404-DEF6-48AD-BEE9-4BCEE463318E}" destId="{C08A56DA-9621-4300-AB22-C425C62D2909}" srcOrd="0" destOrd="0" presId="urn:microsoft.com/office/officeart/2005/8/layout/hList7"/>
    <dgm:cxn modelId="{2EE1F508-1EAC-4AB0-B78D-02D9C9977563}" type="presOf" srcId="{70EA9F55-838C-4F76-84FD-822DF495F42C}" destId="{494ED00E-849B-4C27-A91F-053B095CB139}" srcOrd="0" destOrd="0" presId="urn:microsoft.com/office/officeart/2005/8/layout/hList7"/>
    <dgm:cxn modelId="{B9A5FA1B-DB80-4C9B-9917-3DDEC9CB7DC8}" type="presOf" srcId="{A7A9BA39-A898-4A2C-90AF-264D19658560}" destId="{8341D28B-7CBA-4C82-A401-39099CC25623}" srcOrd="0" destOrd="0" presId="urn:microsoft.com/office/officeart/2005/8/layout/hList7"/>
    <dgm:cxn modelId="{FFC1E42A-3944-4894-AD77-613B586039C3}" type="presOf" srcId="{70EA9F55-838C-4F76-84FD-822DF495F42C}" destId="{0B3284AD-2A28-4B4D-B213-60D87A0AFF4F}" srcOrd="1" destOrd="0" presId="urn:microsoft.com/office/officeart/2005/8/layout/hList7"/>
    <dgm:cxn modelId="{66A0975F-9556-4FFA-9574-B0CE4945A858}" type="presOf" srcId="{C3CE3404-DEF6-48AD-BEE9-4BCEE463318E}" destId="{CDD1AA83-FD67-4837-8AB6-676AD6E0F414}" srcOrd="1" destOrd="0" presId="urn:microsoft.com/office/officeart/2005/8/layout/hList7"/>
    <dgm:cxn modelId="{B057A941-1E95-43A3-94AE-93C1EF83E9C9}" type="presOf" srcId="{648CE0E2-8009-4730-AEEF-3319BBA03A55}" destId="{383A992F-B1F7-4F16-BE5F-A9E965CC6F84}" srcOrd="0" destOrd="0" presId="urn:microsoft.com/office/officeart/2005/8/layout/hList7"/>
    <dgm:cxn modelId="{CFF29A70-B35D-4E14-90B1-6CC40C11E2A1}" type="presOf" srcId="{DA82F53E-764D-44FA-96A0-36CAC17C7E6E}" destId="{999C7D50-476D-4A39-A272-D77AAEA167B4}" srcOrd="1" destOrd="0" presId="urn:microsoft.com/office/officeart/2005/8/layout/hList7"/>
    <dgm:cxn modelId="{424DB57C-DEF4-43D1-BA35-3C1560FCD4AC}" srcId="{6F0C7D3C-31A1-4F94-A20A-1C6FBD5C1BAE}" destId="{70EA9F55-838C-4F76-84FD-822DF495F42C}" srcOrd="2" destOrd="0" parTransId="{F9501A59-7D9A-4DBF-A790-3A4DDD9228B0}" sibTransId="{A7A9BA39-A898-4A2C-90AF-264D19658560}"/>
    <dgm:cxn modelId="{3DD67C93-53DF-44DC-9488-759806E8B68D}" srcId="{6F0C7D3C-31A1-4F94-A20A-1C6FBD5C1BAE}" destId="{E520B1E7-ED0C-42F0-96B3-E2E4BD11F3E2}" srcOrd="0" destOrd="0" parTransId="{CD4B78FB-9906-43A2-AD72-F3D44CDCBD77}" sibTransId="{A24F7856-6DBB-4CD0-9941-B3DDF457FF40}"/>
    <dgm:cxn modelId="{8B6CC9A7-DDCA-42C6-BB1B-0557B41AE41E}" type="presOf" srcId="{E520B1E7-ED0C-42F0-96B3-E2E4BD11F3E2}" destId="{0020EC09-8601-4AFE-A3EB-F52535EB154A}" srcOrd="1" destOrd="0" presId="urn:microsoft.com/office/officeart/2005/8/layout/hList7"/>
    <dgm:cxn modelId="{8F2963B3-C8B2-4FE6-858A-BF1D111BC982}" type="presOf" srcId="{E520B1E7-ED0C-42F0-96B3-E2E4BD11F3E2}" destId="{D887A776-2D42-4C6C-8BA2-45550F8EFB0E}" srcOrd="0" destOrd="0" presId="urn:microsoft.com/office/officeart/2005/8/layout/hList7"/>
    <dgm:cxn modelId="{8D8F1EBD-EAFD-415A-A0DD-B20A90EC053B}" type="presOf" srcId="{DA82F53E-764D-44FA-96A0-36CAC17C7E6E}" destId="{341F229E-9BAD-42B8-959F-41E2C3D8F391}" srcOrd="0" destOrd="0" presId="urn:microsoft.com/office/officeart/2005/8/layout/hList7"/>
    <dgm:cxn modelId="{F7CC23C8-06EA-406E-9A5C-BEFBD113B08E}" type="presOf" srcId="{6F0C7D3C-31A1-4F94-A20A-1C6FBD5C1BAE}" destId="{4835A305-9910-47D5-BCAD-04F731C77080}" srcOrd="0" destOrd="0" presId="urn:microsoft.com/office/officeart/2005/8/layout/hList7"/>
    <dgm:cxn modelId="{94612CD2-2EE7-4307-854D-00C0BC644A89}" srcId="{6F0C7D3C-31A1-4F94-A20A-1C6FBD5C1BAE}" destId="{C3CE3404-DEF6-48AD-BEE9-4BCEE463318E}" srcOrd="1" destOrd="0" parTransId="{22942768-CC5E-4F60-91A8-438B69C73E9D}" sibTransId="{648CE0E2-8009-4730-AEEF-3319BBA03A55}"/>
    <dgm:cxn modelId="{BDB29CFB-EBCC-4369-B9B7-B48ABFC8F18E}" srcId="{6F0C7D3C-31A1-4F94-A20A-1C6FBD5C1BAE}" destId="{DA82F53E-764D-44FA-96A0-36CAC17C7E6E}" srcOrd="3" destOrd="0" parTransId="{4040D696-4968-4460-9989-DF4191ED3E1B}" sibTransId="{DEE6C515-EE1B-4E9B-8952-F7502FEA2192}"/>
    <dgm:cxn modelId="{5AEB5D8E-436F-4889-9AFF-429545441B78}" type="presParOf" srcId="{4835A305-9910-47D5-BCAD-04F731C77080}" destId="{2E9C28E3-26C2-4E2A-A385-CC93B1B6E7B5}" srcOrd="0" destOrd="0" presId="urn:microsoft.com/office/officeart/2005/8/layout/hList7"/>
    <dgm:cxn modelId="{87693A4F-0D4F-493B-A6CA-B7A70512C5FB}" type="presParOf" srcId="{4835A305-9910-47D5-BCAD-04F731C77080}" destId="{D7CC6373-AC54-4F9E-98EC-E0364B9FC4D8}" srcOrd="1" destOrd="0" presId="urn:microsoft.com/office/officeart/2005/8/layout/hList7"/>
    <dgm:cxn modelId="{9A4B49CC-1AC3-4D44-A19C-4519241A56AE}" type="presParOf" srcId="{D7CC6373-AC54-4F9E-98EC-E0364B9FC4D8}" destId="{DF2CFE22-D26B-492C-A302-0258D54BCF8C}" srcOrd="0" destOrd="0" presId="urn:microsoft.com/office/officeart/2005/8/layout/hList7"/>
    <dgm:cxn modelId="{92992AA0-3F95-4706-9FB2-20E84740A0EC}" type="presParOf" srcId="{DF2CFE22-D26B-492C-A302-0258D54BCF8C}" destId="{D887A776-2D42-4C6C-8BA2-45550F8EFB0E}" srcOrd="0" destOrd="0" presId="urn:microsoft.com/office/officeart/2005/8/layout/hList7"/>
    <dgm:cxn modelId="{B0506F63-A867-4087-9B57-DA1CEF1595A5}" type="presParOf" srcId="{DF2CFE22-D26B-492C-A302-0258D54BCF8C}" destId="{0020EC09-8601-4AFE-A3EB-F52535EB154A}" srcOrd="1" destOrd="0" presId="urn:microsoft.com/office/officeart/2005/8/layout/hList7"/>
    <dgm:cxn modelId="{D81AB550-F816-4A75-8A0D-DB5716DFB781}" type="presParOf" srcId="{DF2CFE22-D26B-492C-A302-0258D54BCF8C}" destId="{6B9571CF-A0BF-42D1-91B5-3676E3367EAE}" srcOrd="2" destOrd="0" presId="urn:microsoft.com/office/officeart/2005/8/layout/hList7"/>
    <dgm:cxn modelId="{D282287F-69DF-4104-80E3-99AF9A064A9D}" type="presParOf" srcId="{DF2CFE22-D26B-492C-A302-0258D54BCF8C}" destId="{CE3F8180-C0B2-4E96-BCE8-6CB08F6BE3E6}" srcOrd="3" destOrd="0" presId="urn:microsoft.com/office/officeart/2005/8/layout/hList7"/>
    <dgm:cxn modelId="{8F85DC1C-F0CF-417D-A3D4-6F2FF68D1833}" type="presParOf" srcId="{D7CC6373-AC54-4F9E-98EC-E0364B9FC4D8}" destId="{D0CB9943-9ABD-430B-9D24-C2B0E5CC79FA}" srcOrd="1" destOrd="0" presId="urn:microsoft.com/office/officeart/2005/8/layout/hList7"/>
    <dgm:cxn modelId="{6C589928-F025-4281-ABE3-56000432B90E}" type="presParOf" srcId="{D7CC6373-AC54-4F9E-98EC-E0364B9FC4D8}" destId="{062C54A0-A6CF-455F-9BD2-3FFCBA6947DC}" srcOrd="2" destOrd="0" presId="urn:microsoft.com/office/officeart/2005/8/layout/hList7"/>
    <dgm:cxn modelId="{29640799-6AF1-45C3-9765-2760CBF15778}" type="presParOf" srcId="{062C54A0-A6CF-455F-9BD2-3FFCBA6947DC}" destId="{C08A56DA-9621-4300-AB22-C425C62D2909}" srcOrd="0" destOrd="0" presId="urn:microsoft.com/office/officeart/2005/8/layout/hList7"/>
    <dgm:cxn modelId="{78214B15-D41C-4306-9727-6EB554CE5329}" type="presParOf" srcId="{062C54A0-A6CF-455F-9BD2-3FFCBA6947DC}" destId="{CDD1AA83-FD67-4837-8AB6-676AD6E0F414}" srcOrd="1" destOrd="0" presId="urn:microsoft.com/office/officeart/2005/8/layout/hList7"/>
    <dgm:cxn modelId="{F6B4844A-2241-4832-9BEF-71CE9D25F97A}" type="presParOf" srcId="{062C54A0-A6CF-455F-9BD2-3FFCBA6947DC}" destId="{3B28B063-F180-4C30-9B5D-A6BDE2CD1D14}" srcOrd="2" destOrd="0" presId="urn:microsoft.com/office/officeart/2005/8/layout/hList7"/>
    <dgm:cxn modelId="{5C65D53D-04AA-4B21-A0AC-F55E5107D829}" type="presParOf" srcId="{062C54A0-A6CF-455F-9BD2-3FFCBA6947DC}" destId="{CF87D216-C2F0-4CB5-8A13-83C59C2270D0}" srcOrd="3" destOrd="0" presId="urn:microsoft.com/office/officeart/2005/8/layout/hList7"/>
    <dgm:cxn modelId="{316229FC-AA95-4852-965F-2A759627BD91}" type="presParOf" srcId="{D7CC6373-AC54-4F9E-98EC-E0364B9FC4D8}" destId="{383A992F-B1F7-4F16-BE5F-A9E965CC6F84}" srcOrd="3" destOrd="0" presId="urn:microsoft.com/office/officeart/2005/8/layout/hList7"/>
    <dgm:cxn modelId="{86B8CE9A-D7C2-4A7B-8703-2635486221D3}" type="presParOf" srcId="{D7CC6373-AC54-4F9E-98EC-E0364B9FC4D8}" destId="{982D654A-6640-4B6A-A707-942D3F6ECC74}" srcOrd="4" destOrd="0" presId="urn:microsoft.com/office/officeart/2005/8/layout/hList7"/>
    <dgm:cxn modelId="{F89F940E-759C-4553-B02C-221CDA29C516}" type="presParOf" srcId="{982D654A-6640-4B6A-A707-942D3F6ECC74}" destId="{494ED00E-849B-4C27-A91F-053B095CB139}" srcOrd="0" destOrd="0" presId="urn:microsoft.com/office/officeart/2005/8/layout/hList7"/>
    <dgm:cxn modelId="{8046E062-AEDD-4E47-8618-EFF628D03A1A}" type="presParOf" srcId="{982D654A-6640-4B6A-A707-942D3F6ECC74}" destId="{0B3284AD-2A28-4B4D-B213-60D87A0AFF4F}" srcOrd="1" destOrd="0" presId="urn:microsoft.com/office/officeart/2005/8/layout/hList7"/>
    <dgm:cxn modelId="{DC091B1C-5C32-480C-9A83-B98BA9B0AF11}" type="presParOf" srcId="{982D654A-6640-4B6A-A707-942D3F6ECC74}" destId="{B91663BF-7118-47C4-8A67-AD07ADD7E03B}" srcOrd="2" destOrd="0" presId="urn:microsoft.com/office/officeart/2005/8/layout/hList7"/>
    <dgm:cxn modelId="{32AFCFDC-1AD4-4910-B148-75FB96B91422}" type="presParOf" srcId="{982D654A-6640-4B6A-A707-942D3F6ECC74}" destId="{E250FFAC-86A2-4016-91B8-394D188F536C}" srcOrd="3" destOrd="0" presId="urn:microsoft.com/office/officeart/2005/8/layout/hList7"/>
    <dgm:cxn modelId="{21703BF8-46F6-493A-B726-F54986ABA867}" type="presParOf" srcId="{D7CC6373-AC54-4F9E-98EC-E0364B9FC4D8}" destId="{8341D28B-7CBA-4C82-A401-39099CC25623}" srcOrd="5" destOrd="0" presId="urn:microsoft.com/office/officeart/2005/8/layout/hList7"/>
    <dgm:cxn modelId="{03AAC217-E943-4B7F-A1C6-CE75932427D6}" type="presParOf" srcId="{D7CC6373-AC54-4F9E-98EC-E0364B9FC4D8}" destId="{587DCE92-0CAC-4F12-886D-AB9C36EE8691}" srcOrd="6" destOrd="0" presId="urn:microsoft.com/office/officeart/2005/8/layout/hList7"/>
    <dgm:cxn modelId="{00215E3E-8B84-4AB1-98C0-5F9744464D73}" type="presParOf" srcId="{587DCE92-0CAC-4F12-886D-AB9C36EE8691}" destId="{341F229E-9BAD-42B8-959F-41E2C3D8F391}" srcOrd="0" destOrd="0" presId="urn:microsoft.com/office/officeart/2005/8/layout/hList7"/>
    <dgm:cxn modelId="{12CB0803-4B9F-42FF-8B39-18F4FD9F0945}" type="presParOf" srcId="{587DCE92-0CAC-4F12-886D-AB9C36EE8691}" destId="{999C7D50-476D-4A39-A272-D77AAEA167B4}" srcOrd="1" destOrd="0" presId="urn:microsoft.com/office/officeart/2005/8/layout/hList7"/>
    <dgm:cxn modelId="{FE34D3B3-A849-41C5-989B-A5726C57C936}" type="presParOf" srcId="{587DCE92-0CAC-4F12-886D-AB9C36EE8691}" destId="{8626F576-129F-43B1-846E-62FDCCF4154D}" srcOrd="2" destOrd="0" presId="urn:microsoft.com/office/officeart/2005/8/layout/hList7"/>
    <dgm:cxn modelId="{4054D09A-AD47-42A0-9E6B-D9CBC883B6BA}" type="presParOf" srcId="{587DCE92-0CAC-4F12-886D-AB9C36EE8691}" destId="{8589DEE7-D12F-428E-816A-54711681A53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FE1E6-D697-416D-923E-3D9AA6A1B09E}" type="doc">
      <dgm:prSet loTypeId="urn:microsoft.com/office/officeart/2005/8/layout/process4" loCatId="list" qsTypeId="urn:microsoft.com/office/officeart/2005/8/quickstyle/simple1" qsCatId="simple" csTypeId="urn:microsoft.com/office/officeart/2005/8/colors/accent4_3" csCatId="accent4" phldr="1"/>
      <dgm:spPr/>
      <dgm:t>
        <a:bodyPr/>
        <a:lstStyle/>
        <a:p>
          <a:endParaRPr lang="en-AU"/>
        </a:p>
      </dgm:t>
    </dgm:pt>
    <dgm:pt modelId="{4E7F3117-9F84-4498-BE0D-157A1118336A}">
      <dgm:prSet phldrT="[Text]" custT="1"/>
      <dgm:spPr/>
      <dgm:t>
        <a:bodyPr/>
        <a:lstStyle/>
        <a:p>
          <a:pPr marL="0" lvl="0" algn="ctr" defTabSz="800100">
            <a:lnSpc>
              <a:spcPct val="100000"/>
            </a:lnSpc>
            <a:spcBef>
              <a:spcPct val="0"/>
            </a:spcBef>
            <a:spcAft>
              <a:spcPct val="35000"/>
            </a:spcAft>
            <a:buNone/>
          </a:pPr>
          <a:endParaRPr lang="en-AU" sz="1800" b="1" kern="1200" dirty="0">
            <a:solidFill>
              <a:schemeClr val="bg1"/>
            </a:solidFill>
          </a:endParaRPr>
        </a:p>
        <a:p>
          <a:pPr marL="0" lvl="0" indent="0" algn="ctr" defTabSz="800100">
            <a:lnSpc>
              <a:spcPct val="90000"/>
            </a:lnSpc>
            <a:spcBef>
              <a:spcPct val="0"/>
            </a:spcBef>
            <a:spcAft>
              <a:spcPct val="35000"/>
            </a:spcAft>
            <a:buNone/>
          </a:pPr>
          <a:r>
            <a:rPr lang="en-AU" sz="1800" b="1" kern="1200" dirty="0">
              <a:solidFill>
                <a:schemeClr val="tx1"/>
              </a:solidFill>
              <a:latin typeface="Calibri"/>
              <a:ea typeface="+mn-ea"/>
              <a:cs typeface="+mn-cs"/>
            </a:rPr>
            <a:t>Information gathering</a:t>
          </a:r>
          <a:br>
            <a:rPr lang="en-AU" sz="1800" b="1" kern="1200" dirty="0">
              <a:solidFill>
                <a:prstClr val="white"/>
              </a:solidFill>
              <a:latin typeface="Calibri"/>
              <a:ea typeface="+mn-ea"/>
              <a:cs typeface="+mn-cs"/>
            </a:rPr>
          </a:br>
          <a:r>
            <a:rPr lang="en-AU" sz="1400" b="1" kern="1200" dirty="0">
              <a:solidFill>
                <a:prstClr val="white"/>
              </a:solidFill>
              <a:latin typeface="Calibri"/>
              <a:ea typeface="+mn-ea"/>
              <a:cs typeface="+mn-cs"/>
            </a:rPr>
            <a:t>Literature review, needs &amp; economic analysis, broad/narrow stakeholder input, consumer engagement</a:t>
          </a:r>
        </a:p>
        <a:p>
          <a:pPr marL="0" lvl="0" algn="ctr" defTabSz="800100">
            <a:lnSpc>
              <a:spcPct val="90000"/>
            </a:lnSpc>
            <a:spcBef>
              <a:spcPct val="0"/>
            </a:spcBef>
            <a:spcAft>
              <a:spcPct val="35000"/>
            </a:spcAft>
            <a:buNone/>
          </a:pPr>
          <a:endParaRPr lang="en-AU" sz="1400" kern="1200" dirty="0"/>
        </a:p>
      </dgm:t>
    </dgm:pt>
    <dgm:pt modelId="{BBDF4F7B-579B-4A77-9441-26FE9A2E194E}" type="parTrans" cxnId="{6069BFC6-B6C0-41BE-AC59-1553AB3CEC4F}">
      <dgm:prSet/>
      <dgm:spPr/>
      <dgm:t>
        <a:bodyPr/>
        <a:lstStyle/>
        <a:p>
          <a:endParaRPr lang="en-AU"/>
        </a:p>
      </dgm:t>
    </dgm:pt>
    <dgm:pt modelId="{450336B2-FF6D-4D0A-9668-072FD4E9142D}" type="sibTrans" cxnId="{6069BFC6-B6C0-41BE-AC59-1553AB3CEC4F}">
      <dgm:prSet/>
      <dgm:spPr/>
      <dgm:t>
        <a:bodyPr/>
        <a:lstStyle/>
        <a:p>
          <a:endParaRPr lang="en-AU"/>
        </a:p>
      </dgm:t>
    </dgm:pt>
    <dgm:pt modelId="{697CE219-F4D9-41BB-A0F6-617A7BBDCFCD}">
      <dgm:prSet phldrT="[Text]" custT="1"/>
      <dgm:spPr/>
      <dgm:t>
        <a:bodyPr/>
        <a:lstStyle/>
        <a:p>
          <a:r>
            <a:rPr lang="en-AU" sz="1800" b="1" dirty="0">
              <a:solidFill>
                <a:schemeClr val="tx1"/>
              </a:solidFill>
            </a:rPr>
            <a:t>Service system design</a:t>
          </a:r>
          <a:br>
            <a:rPr lang="en-AU" sz="1800" b="1" dirty="0">
              <a:solidFill>
                <a:schemeClr val="bg1"/>
              </a:solidFill>
            </a:rPr>
          </a:br>
          <a:r>
            <a:rPr lang="en-AU" sz="1400" b="1" dirty="0">
              <a:solidFill>
                <a:schemeClr val="bg1"/>
              </a:solidFill>
            </a:rPr>
            <a:t>Agree</a:t>
          </a:r>
          <a:r>
            <a:rPr lang="en-AU" sz="1400" b="1" baseline="0" dirty="0">
              <a:solidFill>
                <a:schemeClr val="bg1"/>
              </a:solidFill>
            </a:rPr>
            <a:t> on and prioritise services to be provided within the sector from 2024 and beyond and outcomes</a:t>
          </a:r>
          <a:endParaRPr lang="en-AU" sz="1400" b="1" dirty="0">
            <a:solidFill>
              <a:schemeClr val="bg1"/>
            </a:solidFill>
          </a:endParaRPr>
        </a:p>
      </dgm:t>
    </dgm:pt>
    <dgm:pt modelId="{4F6BEF0A-0B29-42D4-A2DC-BCEC53CA6DFD}" type="parTrans" cxnId="{EEBD3057-0CEA-4FA1-BE7F-6FAE573224CA}">
      <dgm:prSet/>
      <dgm:spPr/>
      <dgm:t>
        <a:bodyPr/>
        <a:lstStyle/>
        <a:p>
          <a:endParaRPr lang="en-AU"/>
        </a:p>
      </dgm:t>
    </dgm:pt>
    <dgm:pt modelId="{D823176B-E33A-40EF-AFC9-38D4A7498DF6}" type="sibTrans" cxnId="{EEBD3057-0CEA-4FA1-BE7F-6FAE573224CA}">
      <dgm:prSet/>
      <dgm:spPr/>
      <dgm:t>
        <a:bodyPr/>
        <a:lstStyle/>
        <a:p>
          <a:endParaRPr lang="en-AU"/>
        </a:p>
      </dgm:t>
    </dgm:pt>
    <dgm:pt modelId="{3F72F860-F2BD-406A-9C7B-C31ACF45C65D}">
      <dgm:prSet phldrT="[Text]" custT="1"/>
      <dgm:spPr/>
      <dgm:t>
        <a:bodyPr/>
        <a:lstStyle/>
        <a:p>
          <a:r>
            <a:rPr lang="en-AU" sz="1800" b="1" dirty="0">
              <a:solidFill>
                <a:schemeClr val="tx1"/>
              </a:solidFill>
            </a:rPr>
            <a:t>Change management</a:t>
          </a:r>
          <a:br>
            <a:rPr lang="en-AU" sz="1400" b="1" dirty="0">
              <a:solidFill>
                <a:schemeClr val="bg1"/>
              </a:solidFill>
            </a:rPr>
          </a:br>
          <a:r>
            <a:rPr lang="en-AU" sz="1400" b="1" dirty="0">
              <a:solidFill>
                <a:schemeClr val="bg1"/>
              </a:solidFill>
            </a:rPr>
            <a:t>Plan and map incremental change over the short, medium and long term</a:t>
          </a:r>
        </a:p>
      </dgm:t>
    </dgm:pt>
    <dgm:pt modelId="{9E368D94-8D53-4276-AAD2-79EEAFFEB679}" type="parTrans" cxnId="{B310B34B-6B7C-4A2A-A3CC-12127549B254}">
      <dgm:prSet/>
      <dgm:spPr/>
      <dgm:t>
        <a:bodyPr/>
        <a:lstStyle/>
        <a:p>
          <a:endParaRPr lang="en-AU"/>
        </a:p>
      </dgm:t>
    </dgm:pt>
    <dgm:pt modelId="{AACE7710-61B8-4AF7-97E1-97A2D6D52F43}" type="sibTrans" cxnId="{B310B34B-6B7C-4A2A-A3CC-12127549B254}">
      <dgm:prSet/>
      <dgm:spPr/>
      <dgm:t>
        <a:bodyPr/>
        <a:lstStyle/>
        <a:p>
          <a:endParaRPr lang="en-AU"/>
        </a:p>
      </dgm:t>
    </dgm:pt>
    <dgm:pt modelId="{ABC8BF51-BF65-42F1-B812-B78A4888D576}">
      <dgm:prSet phldrT="[Text]" custT="1"/>
      <dgm:spPr/>
      <dgm:t>
        <a:bodyPr/>
        <a:lstStyle/>
        <a:p>
          <a:r>
            <a:rPr lang="en-AU" sz="1800" b="1" dirty="0">
              <a:solidFill>
                <a:schemeClr val="tx1"/>
              </a:solidFill>
            </a:rPr>
            <a:t>Procurement</a:t>
          </a:r>
          <a:br>
            <a:rPr lang="en-AU" sz="1400" b="1" dirty="0">
              <a:solidFill>
                <a:schemeClr val="bg1"/>
              </a:solidFill>
            </a:rPr>
          </a:br>
          <a:r>
            <a:rPr lang="en-AU" sz="1400" b="1" dirty="0">
              <a:solidFill>
                <a:schemeClr val="bg1"/>
              </a:solidFill>
            </a:rPr>
            <a:t>Evaluation</a:t>
          </a:r>
          <a:r>
            <a:rPr lang="en-AU" sz="1400" b="1" baseline="0" dirty="0">
              <a:solidFill>
                <a:schemeClr val="bg1"/>
              </a:solidFill>
            </a:rPr>
            <a:t> of tender applications and final procurement decisions making. Contracts drafted and signed</a:t>
          </a:r>
          <a:endParaRPr lang="en-AU" sz="1400" b="1" dirty="0">
            <a:solidFill>
              <a:schemeClr val="bg1"/>
            </a:solidFill>
          </a:endParaRPr>
        </a:p>
      </dgm:t>
    </dgm:pt>
    <dgm:pt modelId="{8CAD4575-A1F3-43C4-A683-7887C8816A7B}" type="parTrans" cxnId="{CFD4DAF9-C26B-44A8-91D2-1FCB927BCC58}">
      <dgm:prSet/>
      <dgm:spPr/>
      <dgm:t>
        <a:bodyPr/>
        <a:lstStyle/>
        <a:p>
          <a:endParaRPr lang="en-AU"/>
        </a:p>
      </dgm:t>
    </dgm:pt>
    <dgm:pt modelId="{65478EC4-0F70-4A41-9E8B-95AA292D4A29}" type="sibTrans" cxnId="{CFD4DAF9-C26B-44A8-91D2-1FCB927BCC58}">
      <dgm:prSet/>
      <dgm:spPr/>
      <dgm:t>
        <a:bodyPr/>
        <a:lstStyle/>
        <a:p>
          <a:endParaRPr lang="en-AU"/>
        </a:p>
      </dgm:t>
    </dgm:pt>
    <dgm:pt modelId="{0A98BE6A-4C7E-4E0E-99B3-F9EFD3DE0FD3}">
      <dgm:prSet custT="1"/>
      <dgm:spPr/>
      <dgm:t>
        <a:bodyPr/>
        <a:lstStyle/>
        <a:p>
          <a:r>
            <a:rPr lang="en-AU" sz="1800" b="1" dirty="0">
              <a:solidFill>
                <a:schemeClr val="tx1"/>
              </a:solidFill>
            </a:rPr>
            <a:t>Tender</a:t>
          </a:r>
          <a:r>
            <a:rPr lang="en-AU" sz="1800" b="1" baseline="0" dirty="0">
              <a:solidFill>
                <a:schemeClr val="tx1"/>
              </a:solidFill>
            </a:rPr>
            <a:t> for agreed services </a:t>
          </a:r>
          <a:br>
            <a:rPr lang="en-AU" sz="1800" b="1" baseline="0" dirty="0">
              <a:solidFill>
                <a:schemeClr val="bg1"/>
              </a:solidFill>
            </a:rPr>
          </a:br>
          <a:r>
            <a:rPr lang="en-AU" sz="1400" b="1" baseline="0" dirty="0">
              <a:solidFill>
                <a:schemeClr val="bg1"/>
              </a:solidFill>
            </a:rPr>
            <a:t>Draft approach to market documents, Statement of Requirements,  services specifications and other required documentation</a:t>
          </a:r>
          <a:endParaRPr lang="en-AU" sz="1400" b="1" dirty="0">
            <a:solidFill>
              <a:schemeClr val="bg1"/>
            </a:solidFill>
          </a:endParaRPr>
        </a:p>
      </dgm:t>
    </dgm:pt>
    <dgm:pt modelId="{4D956A54-33E7-4C93-B832-9453891BA910}" type="parTrans" cxnId="{DDDF113F-3560-478E-AFB6-93D7A4E8317D}">
      <dgm:prSet/>
      <dgm:spPr/>
      <dgm:t>
        <a:bodyPr/>
        <a:lstStyle/>
        <a:p>
          <a:endParaRPr lang="en-AU"/>
        </a:p>
      </dgm:t>
    </dgm:pt>
    <dgm:pt modelId="{4D10484D-9FCB-4D3A-863B-5BC83269CE3B}" type="sibTrans" cxnId="{DDDF113F-3560-478E-AFB6-93D7A4E8317D}">
      <dgm:prSet/>
      <dgm:spPr/>
      <dgm:t>
        <a:bodyPr/>
        <a:lstStyle/>
        <a:p>
          <a:endParaRPr lang="en-AU"/>
        </a:p>
      </dgm:t>
    </dgm:pt>
    <dgm:pt modelId="{7FCB86DC-F1F6-4E77-8F9D-E16874EBDC7B}">
      <dgm:prSet custT="1"/>
      <dgm:spPr/>
      <dgm:t>
        <a:bodyPr/>
        <a:lstStyle/>
        <a:p>
          <a:r>
            <a:rPr lang="en-AU" sz="1900" b="1" dirty="0">
              <a:solidFill>
                <a:schemeClr val="tx1"/>
              </a:solidFill>
            </a:rPr>
            <a:t>Service implementation</a:t>
          </a:r>
          <a:br>
            <a:rPr lang="en-AU" sz="1900" b="1" dirty="0">
              <a:solidFill>
                <a:schemeClr val="bg1"/>
              </a:solidFill>
            </a:rPr>
          </a:br>
          <a:r>
            <a:rPr lang="en-AU" sz="1900" b="1" dirty="0">
              <a:solidFill>
                <a:schemeClr val="bg1"/>
              </a:solidFill>
            </a:rPr>
            <a:t>I</a:t>
          </a:r>
          <a:r>
            <a:rPr lang="en-AU" sz="1400" b="1" dirty="0">
              <a:solidFill>
                <a:schemeClr val="bg1"/>
              </a:solidFill>
            </a:rPr>
            <a:t>mplement new services in line with contracts. Continuous review and evaluation</a:t>
          </a:r>
        </a:p>
      </dgm:t>
    </dgm:pt>
    <dgm:pt modelId="{BEA5FB06-4FAC-4A09-9369-8D5D38388388}" type="parTrans" cxnId="{855B913A-807D-4E43-8C95-381C5E0AAC30}">
      <dgm:prSet/>
      <dgm:spPr/>
      <dgm:t>
        <a:bodyPr/>
        <a:lstStyle/>
        <a:p>
          <a:endParaRPr lang="en-AU"/>
        </a:p>
      </dgm:t>
    </dgm:pt>
    <dgm:pt modelId="{1A695DCF-33A8-4416-B84E-B34980DDAB8A}" type="sibTrans" cxnId="{855B913A-807D-4E43-8C95-381C5E0AAC30}">
      <dgm:prSet/>
      <dgm:spPr/>
      <dgm:t>
        <a:bodyPr/>
        <a:lstStyle/>
        <a:p>
          <a:endParaRPr lang="en-AU"/>
        </a:p>
      </dgm:t>
    </dgm:pt>
    <dgm:pt modelId="{BC5F950D-2B77-4326-AA09-8F0C21B1F4E1}">
      <dgm:prSet phldrT="[Text]" custT="1"/>
      <dgm:spPr/>
      <dgm:t>
        <a:bodyPr/>
        <a:lstStyle/>
        <a:p>
          <a:r>
            <a:rPr lang="en-AU" sz="1800" b="1" dirty="0">
              <a:solidFill>
                <a:schemeClr val="tx1"/>
              </a:solidFill>
            </a:rPr>
            <a:t>Identification of current &amp; emerging priorities</a:t>
          </a:r>
          <a:br>
            <a:rPr lang="en-AU" sz="1400" b="1" dirty="0">
              <a:solidFill>
                <a:schemeClr val="tx1"/>
              </a:solidFill>
            </a:rPr>
          </a:br>
          <a:r>
            <a:rPr lang="en-AU" sz="1400" b="1" dirty="0">
              <a:solidFill>
                <a:schemeClr val="bg1"/>
              </a:solidFill>
            </a:rPr>
            <a:t>Identify priority &amp; health system priorities, models of care, current service gaps and potential duplication/overlap of services</a:t>
          </a:r>
        </a:p>
      </dgm:t>
    </dgm:pt>
    <dgm:pt modelId="{EDD3FD2C-6F31-4A8C-905A-1C90687EA445}" type="sibTrans" cxnId="{D1C76566-698D-4C8C-8992-19859DCB981F}">
      <dgm:prSet/>
      <dgm:spPr/>
      <dgm:t>
        <a:bodyPr/>
        <a:lstStyle/>
        <a:p>
          <a:endParaRPr lang="en-AU"/>
        </a:p>
      </dgm:t>
    </dgm:pt>
    <dgm:pt modelId="{B8069B5B-F907-444F-A01C-48FC4778DF67}" type="parTrans" cxnId="{D1C76566-698D-4C8C-8992-19859DCB981F}">
      <dgm:prSet/>
      <dgm:spPr/>
      <dgm:t>
        <a:bodyPr/>
        <a:lstStyle/>
        <a:p>
          <a:endParaRPr lang="en-AU"/>
        </a:p>
      </dgm:t>
    </dgm:pt>
    <dgm:pt modelId="{EE4D84C5-907D-48B2-BACF-C05E88A63F49}" type="pres">
      <dgm:prSet presAssocID="{C07FE1E6-D697-416D-923E-3D9AA6A1B09E}" presName="Name0" presStyleCnt="0">
        <dgm:presLayoutVars>
          <dgm:dir/>
          <dgm:animLvl val="lvl"/>
          <dgm:resizeHandles val="exact"/>
        </dgm:presLayoutVars>
      </dgm:prSet>
      <dgm:spPr/>
    </dgm:pt>
    <dgm:pt modelId="{FB2D23FB-84EA-44BC-9EEA-2716BC6D0758}" type="pres">
      <dgm:prSet presAssocID="{7FCB86DC-F1F6-4E77-8F9D-E16874EBDC7B}" presName="boxAndChildren" presStyleCnt="0"/>
      <dgm:spPr/>
    </dgm:pt>
    <dgm:pt modelId="{B4C71778-6FCD-4193-A2C6-951D2B2E6736}" type="pres">
      <dgm:prSet presAssocID="{7FCB86DC-F1F6-4E77-8F9D-E16874EBDC7B}" presName="parentTextBox" presStyleLbl="node1" presStyleIdx="0" presStyleCnt="7"/>
      <dgm:spPr/>
    </dgm:pt>
    <dgm:pt modelId="{4234BFD8-E49C-4013-9E0F-6BDF876F3B04}" type="pres">
      <dgm:prSet presAssocID="{65478EC4-0F70-4A41-9E8B-95AA292D4A29}" presName="sp" presStyleCnt="0"/>
      <dgm:spPr/>
    </dgm:pt>
    <dgm:pt modelId="{4CF9BF6B-4BBA-4BF1-A6CF-C3822677E8CA}" type="pres">
      <dgm:prSet presAssocID="{ABC8BF51-BF65-42F1-B812-B78A4888D576}" presName="arrowAndChildren" presStyleCnt="0"/>
      <dgm:spPr/>
    </dgm:pt>
    <dgm:pt modelId="{63073C10-9AA2-4A1B-8938-0AA0E051DB0D}" type="pres">
      <dgm:prSet presAssocID="{ABC8BF51-BF65-42F1-B812-B78A4888D576}" presName="parentTextArrow" presStyleLbl="node1" presStyleIdx="1" presStyleCnt="7"/>
      <dgm:spPr/>
    </dgm:pt>
    <dgm:pt modelId="{15C4A4C0-352A-4605-AC3C-F175214372AC}" type="pres">
      <dgm:prSet presAssocID="{4D10484D-9FCB-4D3A-863B-5BC83269CE3B}" presName="sp" presStyleCnt="0"/>
      <dgm:spPr/>
    </dgm:pt>
    <dgm:pt modelId="{238A3171-D07B-4BA9-9624-4FEE0D88C78F}" type="pres">
      <dgm:prSet presAssocID="{0A98BE6A-4C7E-4E0E-99B3-F9EFD3DE0FD3}" presName="arrowAndChildren" presStyleCnt="0"/>
      <dgm:spPr/>
    </dgm:pt>
    <dgm:pt modelId="{E84C547C-7C90-40AC-AB96-D3377A62FDA5}" type="pres">
      <dgm:prSet presAssocID="{0A98BE6A-4C7E-4E0E-99B3-F9EFD3DE0FD3}" presName="parentTextArrow" presStyleLbl="node1" presStyleIdx="2" presStyleCnt="7"/>
      <dgm:spPr/>
    </dgm:pt>
    <dgm:pt modelId="{FBCFBFD1-6378-450A-8AEB-DF36CAEA4CFD}" type="pres">
      <dgm:prSet presAssocID="{AACE7710-61B8-4AF7-97E1-97A2D6D52F43}" presName="sp" presStyleCnt="0"/>
      <dgm:spPr/>
    </dgm:pt>
    <dgm:pt modelId="{A03CF578-7ACB-45D9-A218-4C4306E0A439}" type="pres">
      <dgm:prSet presAssocID="{3F72F860-F2BD-406A-9C7B-C31ACF45C65D}" presName="arrowAndChildren" presStyleCnt="0"/>
      <dgm:spPr/>
    </dgm:pt>
    <dgm:pt modelId="{917075D4-2AAC-4EEC-AB31-7F7EB9CDFC74}" type="pres">
      <dgm:prSet presAssocID="{3F72F860-F2BD-406A-9C7B-C31ACF45C65D}" presName="parentTextArrow" presStyleLbl="node1" presStyleIdx="3" presStyleCnt="7"/>
      <dgm:spPr/>
    </dgm:pt>
    <dgm:pt modelId="{842F6D68-22A4-41FF-BBF4-2C869C229185}" type="pres">
      <dgm:prSet presAssocID="{D823176B-E33A-40EF-AFC9-38D4A7498DF6}" presName="sp" presStyleCnt="0"/>
      <dgm:spPr/>
    </dgm:pt>
    <dgm:pt modelId="{84795BCE-0CA9-466C-A485-7B1E103F48F2}" type="pres">
      <dgm:prSet presAssocID="{697CE219-F4D9-41BB-A0F6-617A7BBDCFCD}" presName="arrowAndChildren" presStyleCnt="0"/>
      <dgm:spPr/>
    </dgm:pt>
    <dgm:pt modelId="{41975537-8E95-4518-BED0-2CE0E5C0D33A}" type="pres">
      <dgm:prSet presAssocID="{697CE219-F4D9-41BB-A0F6-617A7BBDCFCD}" presName="parentTextArrow" presStyleLbl="node1" presStyleIdx="4" presStyleCnt="7"/>
      <dgm:spPr/>
    </dgm:pt>
    <dgm:pt modelId="{F5A45F79-036E-4876-B37F-C76377984024}" type="pres">
      <dgm:prSet presAssocID="{EDD3FD2C-6F31-4A8C-905A-1C90687EA445}" presName="sp" presStyleCnt="0"/>
      <dgm:spPr/>
    </dgm:pt>
    <dgm:pt modelId="{B8A62D2E-A0F8-4D90-A1B6-E7E648B2281A}" type="pres">
      <dgm:prSet presAssocID="{BC5F950D-2B77-4326-AA09-8F0C21B1F4E1}" presName="arrowAndChildren" presStyleCnt="0"/>
      <dgm:spPr/>
    </dgm:pt>
    <dgm:pt modelId="{1DE03324-383D-4EFD-BDA7-787EB9B63D63}" type="pres">
      <dgm:prSet presAssocID="{BC5F950D-2B77-4326-AA09-8F0C21B1F4E1}" presName="parentTextArrow" presStyleLbl="node1" presStyleIdx="5" presStyleCnt="7"/>
      <dgm:spPr/>
    </dgm:pt>
    <dgm:pt modelId="{1D64A8B9-8189-429E-906D-B23B2A5DED92}" type="pres">
      <dgm:prSet presAssocID="{450336B2-FF6D-4D0A-9668-072FD4E9142D}" presName="sp" presStyleCnt="0"/>
      <dgm:spPr/>
    </dgm:pt>
    <dgm:pt modelId="{F384ABDC-E68B-4F6A-B00C-2FB56A511BBD}" type="pres">
      <dgm:prSet presAssocID="{4E7F3117-9F84-4498-BE0D-157A1118336A}" presName="arrowAndChildren" presStyleCnt="0"/>
      <dgm:spPr/>
    </dgm:pt>
    <dgm:pt modelId="{EA5C5B1D-9E9E-4065-99D8-53BEB20F3EBA}" type="pres">
      <dgm:prSet presAssocID="{4E7F3117-9F84-4498-BE0D-157A1118336A}" presName="parentTextArrow" presStyleLbl="node1" presStyleIdx="6" presStyleCnt="7" custLinFactNeighborX="-382" custLinFactNeighborY="3713"/>
      <dgm:spPr/>
    </dgm:pt>
  </dgm:ptLst>
  <dgm:cxnLst>
    <dgm:cxn modelId="{855B913A-807D-4E43-8C95-381C5E0AAC30}" srcId="{C07FE1E6-D697-416D-923E-3D9AA6A1B09E}" destId="{7FCB86DC-F1F6-4E77-8F9D-E16874EBDC7B}" srcOrd="6" destOrd="0" parTransId="{BEA5FB06-4FAC-4A09-9369-8D5D38388388}" sibTransId="{1A695DCF-33A8-4416-B84E-B34980DDAB8A}"/>
    <dgm:cxn modelId="{DDDF113F-3560-478E-AFB6-93D7A4E8317D}" srcId="{C07FE1E6-D697-416D-923E-3D9AA6A1B09E}" destId="{0A98BE6A-4C7E-4E0E-99B3-F9EFD3DE0FD3}" srcOrd="4" destOrd="0" parTransId="{4D956A54-33E7-4C93-B832-9453891BA910}" sibTransId="{4D10484D-9FCB-4D3A-863B-5BC83269CE3B}"/>
    <dgm:cxn modelId="{5D8E5B63-82E1-4142-AEDE-C5261B739143}" type="presOf" srcId="{7FCB86DC-F1F6-4E77-8F9D-E16874EBDC7B}" destId="{B4C71778-6FCD-4193-A2C6-951D2B2E6736}" srcOrd="0" destOrd="0" presId="urn:microsoft.com/office/officeart/2005/8/layout/process4"/>
    <dgm:cxn modelId="{D1C76566-698D-4C8C-8992-19859DCB981F}" srcId="{C07FE1E6-D697-416D-923E-3D9AA6A1B09E}" destId="{BC5F950D-2B77-4326-AA09-8F0C21B1F4E1}" srcOrd="1" destOrd="0" parTransId="{B8069B5B-F907-444F-A01C-48FC4778DF67}" sibTransId="{EDD3FD2C-6F31-4A8C-905A-1C90687EA445}"/>
    <dgm:cxn modelId="{B310B34B-6B7C-4A2A-A3CC-12127549B254}" srcId="{C07FE1E6-D697-416D-923E-3D9AA6A1B09E}" destId="{3F72F860-F2BD-406A-9C7B-C31ACF45C65D}" srcOrd="3" destOrd="0" parTransId="{9E368D94-8D53-4276-AAD2-79EEAFFEB679}" sibTransId="{AACE7710-61B8-4AF7-97E1-97A2D6D52F43}"/>
    <dgm:cxn modelId="{7881756F-AF2D-4B5D-AB33-C4C6B5AF42C8}" type="presOf" srcId="{C07FE1E6-D697-416D-923E-3D9AA6A1B09E}" destId="{EE4D84C5-907D-48B2-BACF-C05E88A63F49}" srcOrd="0" destOrd="0" presId="urn:microsoft.com/office/officeart/2005/8/layout/process4"/>
    <dgm:cxn modelId="{7D570156-7651-43C8-B495-5130DB19A0F2}" type="presOf" srcId="{4E7F3117-9F84-4498-BE0D-157A1118336A}" destId="{EA5C5B1D-9E9E-4065-99D8-53BEB20F3EBA}" srcOrd="0" destOrd="0" presId="urn:microsoft.com/office/officeart/2005/8/layout/process4"/>
    <dgm:cxn modelId="{EEBD3057-0CEA-4FA1-BE7F-6FAE573224CA}" srcId="{C07FE1E6-D697-416D-923E-3D9AA6A1B09E}" destId="{697CE219-F4D9-41BB-A0F6-617A7BBDCFCD}" srcOrd="2" destOrd="0" parTransId="{4F6BEF0A-0B29-42D4-A2DC-BCEC53CA6DFD}" sibTransId="{D823176B-E33A-40EF-AFC9-38D4A7498DF6}"/>
    <dgm:cxn modelId="{5262EFB7-C924-4E2B-926A-2FE9195D45F9}" type="presOf" srcId="{0A98BE6A-4C7E-4E0E-99B3-F9EFD3DE0FD3}" destId="{E84C547C-7C90-40AC-AB96-D3377A62FDA5}" srcOrd="0" destOrd="0" presId="urn:microsoft.com/office/officeart/2005/8/layout/process4"/>
    <dgm:cxn modelId="{5D031CC6-E58E-4245-AC4F-C1A573183E72}" type="presOf" srcId="{ABC8BF51-BF65-42F1-B812-B78A4888D576}" destId="{63073C10-9AA2-4A1B-8938-0AA0E051DB0D}" srcOrd="0" destOrd="0" presId="urn:microsoft.com/office/officeart/2005/8/layout/process4"/>
    <dgm:cxn modelId="{6069BFC6-B6C0-41BE-AC59-1553AB3CEC4F}" srcId="{C07FE1E6-D697-416D-923E-3D9AA6A1B09E}" destId="{4E7F3117-9F84-4498-BE0D-157A1118336A}" srcOrd="0" destOrd="0" parTransId="{BBDF4F7B-579B-4A77-9441-26FE9A2E194E}" sibTransId="{450336B2-FF6D-4D0A-9668-072FD4E9142D}"/>
    <dgm:cxn modelId="{391184D0-6819-4C81-81C1-3CCEB34219AA}" type="presOf" srcId="{BC5F950D-2B77-4326-AA09-8F0C21B1F4E1}" destId="{1DE03324-383D-4EFD-BDA7-787EB9B63D63}" srcOrd="0" destOrd="0" presId="urn:microsoft.com/office/officeart/2005/8/layout/process4"/>
    <dgm:cxn modelId="{CFD4DAF9-C26B-44A8-91D2-1FCB927BCC58}" srcId="{C07FE1E6-D697-416D-923E-3D9AA6A1B09E}" destId="{ABC8BF51-BF65-42F1-B812-B78A4888D576}" srcOrd="5" destOrd="0" parTransId="{8CAD4575-A1F3-43C4-A683-7887C8816A7B}" sibTransId="{65478EC4-0F70-4A41-9E8B-95AA292D4A29}"/>
    <dgm:cxn modelId="{C5D504FC-A204-4E31-A4D5-1786A1008E0C}" type="presOf" srcId="{3F72F860-F2BD-406A-9C7B-C31ACF45C65D}" destId="{917075D4-2AAC-4EEC-AB31-7F7EB9CDFC74}" srcOrd="0" destOrd="0" presId="urn:microsoft.com/office/officeart/2005/8/layout/process4"/>
    <dgm:cxn modelId="{2CA3A5FC-4F3A-4E72-A71E-C50D0022966E}" type="presOf" srcId="{697CE219-F4D9-41BB-A0F6-617A7BBDCFCD}" destId="{41975537-8E95-4518-BED0-2CE0E5C0D33A}" srcOrd="0" destOrd="0" presId="urn:microsoft.com/office/officeart/2005/8/layout/process4"/>
    <dgm:cxn modelId="{E9EC8237-2091-4A11-9BBF-190582295C5D}" type="presParOf" srcId="{EE4D84C5-907D-48B2-BACF-C05E88A63F49}" destId="{FB2D23FB-84EA-44BC-9EEA-2716BC6D0758}" srcOrd="0" destOrd="0" presId="urn:microsoft.com/office/officeart/2005/8/layout/process4"/>
    <dgm:cxn modelId="{44ED554D-CCD7-4383-BB22-864338DEEABB}" type="presParOf" srcId="{FB2D23FB-84EA-44BC-9EEA-2716BC6D0758}" destId="{B4C71778-6FCD-4193-A2C6-951D2B2E6736}" srcOrd="0" destOrd="0" presId="urn:microsoft.com/office/officeart/2005/8/layout/process4"/>
    <dgm:cxn modelId="{640D4DAA-276C-47D1-836D-01F75560A48D}" type="presParOf" srcId="{EE4D84C5-907D-48B2-BACF-C05E88A63F49}" destId="{4234BFD8-E49C-4013-9E0F-6BDF876F3B04}" srcOrd="1" destOrd="0" presId="urn:microsoft.com/office/officeart/2005/8/layout/process4"/>
    <dgm:cxn modelId="{CFDAC7E2-EE39-4A7B-84B8-23613C6FE1B4}" type="presParOf" srcId="{EE4D84C5-907D-48B2-BACF-C05E88A63F49}" destId="{4CF9BF6B-4BBA-4BF1-A6CF-C3822677E8CA}" srcOrd="2" destOrd="0" presId="urn:microsoft.com/office/officeart/2005/8/layout/process4"/>
    <dgm:cxn modelId="{1593CD1D-B68F-480D-BBDB-436F51462E34}" type="presParOf" srcId="{4CF9BF6B-4BBA-4BF1-A6CF-C3822677E8CA}" destId="{63073C10-9AA2-4A1B-8938-0AA0E051DB0D}" srcOrd="0" destOrd="0" presId="urn:microsoft.com/office/officeart/2005/8/layout/process4"/>
    <dgm:cxn modelId="{EA0814F3-77D2-4C13-A95A-043A3AA9DDE1}" type="presParOf" srcId="{EE4D84C5-907D-48B2-BACF-C05E88A63F49}" destId="{15C4A4C0-352A-4605-AC3C-F175214372AC}" srcOrd="3" destOrd="0" presId="urn:microsoft.com/office/officeart/2005/8/layout/process4"/>
    <dgm:cxn modelId="{6237C03E-F013-483B-B1F4-A6C507C6985A}" type="presParOf" srcId="{EE4D84C5-907D-48B2-BACF-C05E88A63F49}" destId="{238A3171-D07B-4BA9-9624-4FEE0D88C78F}" srcOrd="4" destOrd="0" presId="urn:microsoft.com/office/officeart/2005/8/layout/process4"/>
    <dgm:cxn modelId="{39EA6BED-DE5A-4257-B669-7045A034E7FC}" type="presParOf" srcId="{238A3171-D07B-4BA9-9624-4FEE0D88C78F}" destId="{E84C547C-7C90-40AC-AB96-D3377A62FDA5}" srcOrd="0" destOrd="0" presId="urn:microsoft.com/office/officeart/2005/8/layout/process4"/>
    <dgm:cxn modelId="{7BF4B978-7CB8-4472-BF7F-A239DAF12000}" type="presParOf" srcId="{EE4D84C5-907D-48B2-BACF-C05E88A63F49}" destId="{FBCFBFD1-6378-450A-8AEB-DF36CAEA4CFD}" srcOrd="5" destOrd="0" presId="urn:microsoft.com/office/officeart/2005/8/layout/process4"/>
    <dgm:cxn modelId="{2449A1FD-D169-4367-A2F7-0820176D5C3A}" type="presParOf" srcId="{EE4D84C5-907D-48B2-BACF-C05E88A63F49}" destId="{A03CF578-7ACB-45D9-A218-4C4306E0A439}" srcOrd="6" destOrd="0" presId="urn:microsoft.com/office/officeart/2005/8/layout/process4"/>
    <dgm:cxn modelId="{A1187405-403C-4297-B0DC-638E5E75FEF3}" type="presParOf" srcId="{A03CF578-7ACB-45D9-A218-4C4306E0A439}" destId="{917075D4-2AAC-4EEC-AB31-7F7EB9CDFC74}" srcOrd="0" destOrd="0" presId="urn:microsoft.com/office/officeart/2005/8/layout/process4"/>
    <dgm:cxn modelId="{643CA1CA-63E6-4E35-A128-D516E23281F8}" type="presParOf" srcId="{EE4D84C5-907D-48B2-BACF-C05E88A63F49}" destId="{842F6D68-22A4-41FF-BBF4-2C869C229185}" srcOrd="7" destOrd="0" presId="urn:microsoft.com/office/officeart/2005/8/layout/process4"/>
    <dgm:cxn modelId="{3598B7B6-73C1-496B-BF48-C4994C6BAA26}" type="presParOf" srcId="{EE4D84C5-907D-48B2-BACF-C05E88A63F49}" destId="{84795BCE-0CA9-466C-A485-7B1E103F48F2}" srcOrd="8" destOrd="0" presId="urn:microsoft.com/office/officeart/2005/8/layout/process4"/>
    <dgm:cxn modelId="{0576449D-3C8C-4C28-A037-57C6BF2E0BAC}" type="presParOf" srcId="{84795BCE-0CA9-466C-A485-7B1E103F48F2}" destId="{41975537-8E95-4518-BED0-2CE0E5C0D33A}" srcOrd="0" destOrd="0" presId="urn:microsoft.com/office/officeart/2005/8/layout/process4"/>
    <dgm:cxn modelId="{CB4A95DF-3665-472D-BE96-78DB8FD93F33}" type="presParOf" srcId="{EE4D84C5-907D-48B2-BACF-C05E88A63F49}" destId="{F5A45F79-036E-4876-B37F-C76377984024}" srcOrd="9" destOrd="0" presId="urn:microsoft.com/office/officeart/2005/8/layout/process4"/>
    <dgm:cxn modelId="{42638C0A-2F3A-48AE-A6AC-4D6F11D2A0B8}" type="presParOf" srcId="{EE4D84C5-907D-48B2-BACF-C05E88A63F49}" destId="{B8A62D2E-A0F8-4D90-A1B6-E7E648B2281A}" srcOrd="10" destOrd="0" presId="urn:microsoft.com/office/officeart/2005/8/layout/process4"/>
    <dgm:cxn modelId="{4A1C9F4B-6908-441D-BC1B-9D2E9A9A03A5}" type="presParOf" srcId="{B8A62D2E-A0F8-4D90-A1B6-E7E648B2281A}" destId="{1DE03324-383D-4EFD-BDA7-787EB9B63D63}" srcOrd="0" destOrd="0" presId="urn:microsoft.com/office/officeart/2005/8/layout/process4"/>
    <dgm:cxn modelId="{B62CB283-E3C4-48DC-902E-29F49C974D86}" type="presParOf" srcId="{EE4D84C5-907D-48B2-BACF-C05E88A63F49}" destId="{1D64A8B9-8189-429E-906D-B23B2A5DED92}" srcOrd="11" destOrd="0" presId="urn:microsoft.com/office/officeart/2005/8/layout/process4"/>
    <dgm:cxn modelId="{7203D3BA-00A8-478D-B42D-432DF0EB8048}" type="presParOf" srcId="{EE4D84C5-907D-48B2-BACF-C05E88A63F49}" destId="{F384ABDC-E68B-4F6A-B00C-2FB56A511BBD}" srcOrd="12" destOrd="0" presId="urn:microsoft.com/office/officeart/2005/8/layout/process4"/>
    <dgm:cxn modelId="{6314B875-DCD4-4696-84A6-EB54DEC533D0}" type="presParOf" srcId="{F384ABDC-E68B-4F6A-B00C-2FB56A511BBD}" destId="{EA5C5B1D-9E9E-4065-99D8-53BEB20F3EB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7A776-2D42-4C6C-8BA2-45550F8EFB0E}">
      <dsp:nvSpPr>
        <dsp:cNvPr id="0" name=""/>
        <dsp:cNvSpPr/>
      </dsp:nvSpPr>
      <dsp:spPr>
        <a:xfrm>
          <a:off x="0"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0" y="1952434"/>
        <a:ext cx="1906545" cy="1952434"/>
      </dsp:txXfrm>
    </dsp:sp>
    <dsp:sp modelId="{CE3F8180-C0B2-4E96-BCE8-6CB08F6BE3E6}">
      <dsp:nvSpPr>
        <dsp:cNvPr id="0" name=""/>
        <dsp:cNvSpPr/>
      </dsp:nvSpPr>
      <dsp:spPr>
        <a:xfrm>
          <a:off x="142390" y="292865"/>
          <a:ext cx="1625401" cy="16254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A56DA-9621-4300-AB22-C425C62D2909}">
      <dsp:nvSpPr>
        <dsp:cNvPr id="0" name=""/>
        <dsp:cNvSpPr/>
      </dsp:nvSpPr>
      <dsp:spPr>
        <a:xfrm>
          <a:off x="1965560"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Statement of Priorities</a:t>
          </a:r>
        </a:p>
      </dsp:txBody>
      <dsp:txXfrm>
        <a:off x="1965560" y="1952434"/>
        <a:ext cx="1906545" cy="1952434"/>
      </dsp:txXfrm>
    </dsp:sp>
    <dsp:sp modelId="{CF87D216-C2F0-4CB5-8A13-83C59C2270D0}">
      <dsp:nvSpPr>
        <dsp:cNvPr id="0" name=""/>
        <dsp:cNvSpPr/>
      </dsp:nvSpPr>
      <dsp:spPr>
        <a:xfrm>
          <a:off x="2029283" y="285063"/>
          <a:ext cx="1625401" cy="162540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ED00E-849B-4C27-A91F-053B095CB139}">
      <dsp:nvSpPr>
        <dsp:cNvPr id="0" name=""/>
        <dsp:cNvSpPr/>
      </dsp:nvSpPr>
      <dsp:spPr>
        <a:xfrm>
          <a:off x="3929302"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Commissioning</a:t>
          </a:r>
        </a:p>
      </dsp:txBody>
      <dsp:txXfrm>
        <a:off x="3929302" y="1952434"/>
        <a:ext cx="1906545" cy="1952434"/>
      </dsp:txXfrm>
    </dsp:sp>
    <dsp:sp modelId="{E250FFAC-86A2-4016-91B8-394D188F536C}">
      <dsp:nvSpPr>
        <dsp:cNvPr id="0" name=""/>
        <dsp:cNvSpPr/>
      </dsp:nvSpPr>
      <dsp:spPr>
        <a:xfrm>
          <a:off x="4069873" y="292865"/>
          <a:ext cx="1625401" cy="16254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F229E-9BAD-42B8-959F-41E2C3D8F391}">
      <dsp:nvSpPr>
        <dsp:cNvPr id="0" name=""/>
        <dsp:cNvSpPr/>
      </dsp:nvSpPr>
      <dsp:spPr>
        <a:xfrm>
          <a:off x="5893043"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Sexual Health Services Plan</a:t>
          </a:r>
        </a:p>
      </dsp:txBody>
      <dsp:txXfrm>
        <a:off x="5893043" y="1952434"/>
        <a:ext cx="1906545" cy="1952434"/>
      </dsp:txXfrm>
    </dsp:sp>
    <dsp:sp modelId="{8589DEE7-D12F-428E-816A-54711681A532}">
      <dsp:nvSpPr>
        <dsp:cNvPr id="0" name=""/>
        <dsp:cNvSpPr/>
      </dsp:nvSpPr>
      <dsp:spPr>
        <a:xfrm>
          <a:off x="6059378" y="285063"/>
          <a:ext cx="1625401" cy="163638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1000" r="-9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C28E3-26C2-4E2A-A385-CC93B1B6E7B5}">
      <dsp:nvSpPr>
        <dsp:cNvPr id="0" name=""/>
        <dsp:cNvSpPr/>
      </dsp:nvSpPr>
      <dsp:spPr>
        <a:xfrm>
          <a:off x="312056" y="3904869"/>
          <a:ext cx="7177295" cy="73216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1778-6FCD-4193-A2C6-951D2B2E6736}">
      <dsp:nvSpPr>
        <dsp:cNvPr id="0" name=""/>
        <dsp:cNvSpPr/>
      </dsp:nvSpPr>
      <dsp:spPr>
        <a:xfrm>
          <a:off x="0" y="4903610"/>
          <a:ext cx="9649072" cy="536599"/>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AU" sz="1900" b="1" kern="1200" dirty="0">
              <a:solidFill>
                <a:schemeClr val="tx1"/>
              </a:solidFill>
            </a:rPr>
            <a:t>Service implementation</a:t>
          </a:r>
          <a:br>
            <a:rPr lang="en-AU" sz="1900" b="1" kern="1200" dirty="0">
              <a:solidFill>
                <a:schemeClr val="bg1"/>
              </a:solidFill>
            </a:rPr>
          </a:br>
          <a:r>
            <a:rPr lang="en-AU" sz="1900" b="1" kern="1200" dirty="0">
              <a:solidFill>
                <a:schemeClr val="bg1"/>
              </a:solidFill>
            </a:rPr>
            <a:t>I</a:t>
          </a:r>
          <a:r>
            <a:rPr lang="en-AU" sz="1400" b="1" kern="1200" dirty="0">
              <a:solidFill>
                <a:schemeClr val="bg1"/>
              </a:solidFill>
            </a:rPr>
            <a:t>mplement new services in line with contracts. Continuous review and evaluation</a:t>
          </a:r>
        </a:p>
      </dsp:txBody>
      <dsp:txXfrm>
        <a:off x="0" y="4903610"/>
        <a:ext cx="9649072" cy="536599"/>
      </dsp:txXfrm>
    </dsp:sp>
    <dsp:sp modelId="{63073C10-9AA2-4A1B-8938-0AA0E051DB0D}">
      <dsp:nvSpPr>
        <dsp:cNvPr id="0" name=""/>
        <dsp:cNvSpPr/>
      </dsp:nvSpPr>
      <dsp:spPr>
        <a:xfrm rot="10800000">
          <a:off x="0" y="4086369"/>
          <a:ext cx="9649072" cy="825290"/>
        </a:xfrm>
        <a:prstGeom prst="upArrowCallout">
          <a:avLst/>
        </a:prstGeom>
        <a:solidFill>
          <a:schemeClr val="accent4">
            <a:shade val="80000"/>
            <a:hueOff val="13139"/>
            <a:satOff val="-14094"/>
            <a:lumOff val="7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Procurement</a:t>
          </a:r>
          <a:br>
            <a:rPr lang="en-AU" sz="1400" b="1" kern="1200" dirty="0">
              <a:solidFill>
                <a:schemeClr val="bg1"/>
              </a:solidFill>
            </a:rPr>
          </a:br>
          <a:r>
            <a:rPr lang="en-AU" sz="1400" b="1" kern="1200" dirty="0">
              <a:solidFill>
                <a:schemeClr val="bg1"/>
              </a:solidFill>
            </a:rPr>
            <a:t>Evaluation</a:t>
          </a:r>
          <a:r>
            <a:rPr lang="en-AU" sz="1400" b="1" kern="1200" baseline="0" dirty="0">
              <a:solidFill>
                <a:schemeClr val="bg1"/>
              </a:solidFill>
            </a:rPr>
            <a:t> of tender applications and final procurement decisions making. Contracts drafted and signed</a:t>
          </a:r>
          <a:endParaRPr lang="en-AU" sz="1400" b="1" kern="1200" dirty="0">
            <a:solidFill>
              <a:schemeClr val="bg1"/>
            </a:solidFill>
          </a:endParaRPr>
        </a:p>
      </dsp:txBody>
      <dsp:txXfrm rot="10800000">
        <a:off x="0" y="4086369"/>
        <a:ext cx="9649072" cy="536249"/>
      </dsp:txXfrm>
    </dsp:sp>
    <dsp:sp modelId="{E84C547C-7C90-40AC-AB96-D3377A62FDA5}">
      <dsp:nvSpPr>
        <dsp:cNvPr id="0" name=""/>
        <dsp:cNvSpPr/>
      </dsp:nvSpPr>
      <dsp:spPr>
        <a:xfrm rot="10800000">
          <a:off x="0" y="3269128"/>
          <a:ext cx="9649072" cy="825290"/>
        </a:xfrm>
        <a:prstGeom prst="upArrowCallout">
          <a:avLst/>
        </a:prstGeom>
        <a:solidFill>
          <a:schemeClr val="accent4">
            <a:shade val="80000"/>
            <a:hueOff val="26278"/>
            <a:satOff val="-28188"/>
            <a:lumOff val="140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Tender</a:t>
          </a:r>
          <a:r>
            <a:rPr lang="en-AU" sz="1800" b="1" kern="1200" baseline="0" dirty="0">
              <a:solidFill>
                <a:schemeClr val="tx1"/>
              </a:solidFill>
            </a:rPr>
            <a:t> for agreed services </a:t>
          </a:r>
          <a:br>
            <a:rPr lang="en-AU" sz="1800" b="1" kern="1200" baseline="0" dirty="0">
              <a:solidFill>
                <a:schemeClr val="bg1"/>
              </a:solidFill>
            </a:rPr>
          </a:br>
          <a:r>
            <a:rPr lang="en-AU" sz="1400" b="1" kern="1200" baseline="0" dirty="0">
              <a:solidFill>
                <a:schemeClr val="bg1"/>
              </a:solidFill>
            </a:rPr>
            <a:t>Draft approach to market documents, Statement of Requirements,  services specifications and other required documentation</a:t>
          </a:r>
          <a:endParaRPr lang="en-AU" sz="1400" b="1" kern="1200" dirty="0">
            <a:solidFill>
              <a:schemeClr val="bg1"/>
            </a:solidFill>
          </a:endParaRPr>
        </a:p>
      </dsp:txBody>
      <dsp:txXfrm rot="10800000">
        <a:off x="0" y="3269128"/>
        <a:ext cx="9649072" cy="536249"/>
      </dsp:txXfrm>
    </dsp:sp>
    <dsp:sp modelId="{917075D4-2AAC-4EEC-AB31-7F7EB9CDFC74}">
      <dsp:nvSpPr>
        <dsp:cNvPr id="0" name=""/>
        <dsp:cNvSpPr/>
      </dsp:nvSpPr>
      <dsp:spPr>
        <a:xfrm rot="10800000">
          <a:off x="0" y="2451887"/>
          <a:ext cx="9649072" cy="825290"/>
        </a:xfrm>
        <a:prstGeom prst="upArrowCallout">
          <a:avLst/>
        </a:prstGeom>
        <a:solidFill>
          <a:schemeClr val="accent4">
            <a:shade val="80000"/>
            <a:hueOff val="39417"/>
            <a:satOff val="-42282"/>
            <a:lumOff val="21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Change management</a:t>
          </a:r>
          <a:br>
            <a:rPr lang="en-AU" sz="1400" b="1" kern="1200" dirty="0">
              <a:solidFill>
                <a:schemeClr val="bg1"/>
              </a:solidFill>
            </a:rPr>
          </a:br>
          <a:r>
            <a:rPr lang="en-AU" sz="1400" b="1" kern="1200" dirty="0">
              <a:solidFill>
                <a:schemeClr val="bg1"/>
              </a:solidFill>
            </a:rPr>
            <a:t>Plan and map incremental change over the short, medium and long term</a:t>
          </a:r>
        </a:p>
      </dsp:txBody>
      <dsp:txXfrm rot="10800000">
        <a:off x="0" y="2451887"/>
        <a:ext cx="9649072" cy="536249"/>
      </dsp:txXfrm>
    </dsp:sp>
    <dsp:sp modelId="{41975537-8E95-4518-BED0-2CE0E5C0D33A}">
      <dsp:nvSpPr>
        <dsp:cNvPr id="0" name=""/>
        <dsp:cNvSpPr/>
      </dsp:nvSpPr>
      <dsp:spPr>
        <a:xfrm rot="10800000">
          <a:off x="0" y="1634646"/>
          <a:ext cx="9649072" cy="825290"/>
        </a:xfrm>
        <a:prstGeom prst="upArrowCallout">
          <a:avLst/>
        </a:prstGeom>
        <a:solidFill>
          <a:schemeClr val="accent4">
            <a:shade val="80000"/>
            <a:hueOff val="52556"/>
            <a:satOff val="-56376"/>
            <a:lumOff val="28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Service system design</a:t>
          </a:r>
          <a:br>
            <a:rPr lang="en-AU" sz="1800" b="1" kern="1200" dirty="0">
              <a:solidFill>
                <a:schemeClr val="bg1"/>
              </a:solidFill>
            </a:rPr>
          </a:br>
          <a:r>
            <a:rPr lang="en-AU" sz="1400" b="1" kern="1200" dirty="0">
              <a:solidFill>
                <a:schemeClr val="bg1"/>
              </a:solidFill>
            </a:rPr>
            <a:t>Agree</a:t>
          </a:r>
          <a:r>
            <a:rPr lang="en-AU" sz="1400" b="1" kern="1200" baseline="0" dirty="0">
              <a:solidFill>
                <a:schemeClr val="bg1"/>
              </a:solidFill>
            </a:rPr>
            <a:t> on and prioritise services to be provided within the sector from 2024 and beyond and outcomes</a:t>
          </a:r>
          <a:endParaRPr lang="en-AU" sz="1400" b="1" kern="1200" dirty="0">
            <a:solidFill>
              <a:schemeClr val="bg1"/>
            </a:solidFill>
          </a:endParaRPr>
        </a:p>
      </dsp:txBody>
      <dsp:txXfrm rot="10800000">
        <a:off x="0" y="1634646"/>
        <a:ext cx="9649072" cy="536249"/>
      </dsp:txXfrm>
    </dsp:sp>
    <dsp:sp modelId="{1DE03324-383D-4EFD-BDA7-787EB9B63D63}">
      <dsp:nvSpPr>
        <dsp:cNvPr id="0" name=""/>
        <dsp:cNvSpPr/>
      </dsp:nvSpPr>
      <dsp:spPr>
        <a:xfrm rot="10800000">
          <a:off x="0" y="817405"/>
          <a:ext cx="9649072" cy="825290"/>
        </a:xfrm>
        <a:prstGeom prst="upArrowCallout">
          <a:avLst/>
        </a:prstGeom>
        <a:solidFill>
          <a:schemeClr val="accent4">
            <a:shade val="80000"/>
            <a:hueOff val="65694"/>
            <a:satOff val="-70470"/>
            <a:lumOff val="35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Identification of current &amp; emerging priorities</a:t>
          </a:r>
          <a:br>
            <a:rPr lang="en-AU" sz="1400" b="1" kern="1200" dirty="0">
              <a:solidFill>
                <a:schemeClr val="tx1"/>
              </a:solidFill>
            </a:rPr>
          </a:br>
          <a:r>
            <a:rPr lang="en-AU" sz="1400" b="1" kern="1200" dirty="0">
              <a:solidFill>
                <a:schemeClr val="bg1"/>
              </a:solidFill>
            </a:rPr>
            <a:t>Identify priority &amp; health system priorities, models of care, current service gaps and potential duplication/overlap of services</a:t>
          </a:r>
        </a:p>
      </dsp:txBody>
      <dsp:txXfrm rot="10800000">
        <a:off x="0" y="817405"/>
        <a:ext cx="9649072" cy="536249"/>
      </dsp:txXfrm>
    </dsp:sp>
    <dsp:sp modelId="{EA5C5B1D-9E9E-4065-99D8-53BEB20F3EBA}">
      <dsp:nvSpPr>
        <dsp:cNvPr id="0" name=""/>
        <dsp:cNvSpPr/>
      </dsp:nvSpPr>
      <dsp:spPr>
        <a:xfrm rot="10800000">
          <a:off x="0" y="30807"/>
          <a:ext cx="9649072" cy="825290"/>
        </a:xfrm>
        <a:prstGeom prst="upArrowCallout">
          <a:avLst/>
        </a:prstGeom>
        <a:solidFill>
          <a:schemeClr val="accent4">
            <a:shade val="80000"/>
            <a:hueOff val="78833"/>
            <a:satOff val="-84564"/>
            <a:lumOff val="420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algn="ctr" defTabSz="800100">
            <a:lnSpc>
              <a:spcPct val="100000"/>
            </a:lnSpc>
            <a:spcBef>
              <a:spcPct val="0"/>
            </a:spcBef>
            <a:spcAft>
              <a:spcPct val="35000"/>
            </a:spcAft>
            <a:buNone/>
          </a:pPr>
          <a:endParaRPr lang="en-AU" sz="1800" b="1" kern="1200" dirty="0">
            <a:solidFill>
              <a:schemeClr val="bg1"/>
            </a:solidFill>
          </a:endParaRPr>
        </a:p>
        <a:p>
          <a:pPr marL="0" lvl="0" indent="0" algn="ctr" defTabSz="800100">
            <a:lnSpc>
              <a:spcPct val="90000"/>
            </a:lnSpc>
            <a:spcBef>
              <a:spcPct val="0"/>
            </a:spcBef>
            <a:spcAft>
              <a:spcPct val="35000"/>
            </a:spcAft>
            <a:buNone/>
          </a:pPr>
          <a:r>
            <a:rPr lang="en-AU" sz="1800" b="1" kern="1200" dirty="0">
              <a:solidFill>
                <a:schemeClr val="tx1"/>
              </a:solidFill>
              <a:latin typeface="Calibri"/>
              <a:ea typeface="+mn-ea"/>
              <a:cs typeface="+mn-cs"/>
            </a:rPr>
            <a:t>Information gathering</a:t>
          </a:r>
          <a:br>
            <a:rPr lang="en-AU" sz="1800" b="1" kern="1200" dirty="0">
              <a:solidFill>
                <a:prstClr val="white"/>
              </a:solidFill>
              <a:latin typeface="Calibri"/>
              <a:ea typeface="+mn-ea"/>
              <a:cs typeface="+mn-cs"/>
            </a:rPr>
          </a:br>
          <a:r>
            <a:rPr lang="en-AU" sz="1400" b="1" kern="1200" dirty="0">
              <a:solidFill>
                <a:prstClr val="white"/>
              </a:solidFill>
              <a:latin typeface="Calibri"/>
              <a:ea typeface="+mn-ea"/>
              <a:cs typeface="+mn-cs"/>
            </a:rPr>
            <a:t>Literature review, needs &amp; economic analysis, broad/narrow stakeholder input, consumer engagement</a:t>
          </a:r>
        </a:p>
        <a:p>
          <a:pPr marL="0" lvl="0" algn="ctr" defTabSz="800100">
            <a:lnSpc>
              <a:spcPct val="90000"/>
            </a:lnSpc>
            <a:spcBef>
              <a:spcPct val="0"/>
            </a:spcBef>
            <a:spcAft>
              <a:spcPct val="35000"/>
            </a:spcAft>
            <a:buNone/>
          </a:pPr>
          <a:endParaRPr lang="en-AU" sz="1400" kern="1200" dirty="0"/>
        </a:p>
      </dsp:txBody>
      <dsp:txXfrm rot="10800000">
        <a:off x="0" y="30807"/>
        <a:ext cx="9649072" cy="53624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72D168-E79F-4683-BBD5-1B16F1798CB0}" type="datetimeFigureOut">
              <a:rPr lang="en-AU" smtClean="0"/>
              <a:pPr/>
              <a:t>15/03/2022</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3F8E1A-0DC6-47A6-873A-A375CC6A1F93}" type="datetimeFigureOut">
              <a:rPr lang="en-AU" smtClean="0"/>
              <a:t>15/03/2022</a:t>
            </a:fld>
            <a:endParaRPr lang="en-AU"/>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425253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Commissioning Cycle</a:t>
            </a:r>
          </a:p>
          <a:p>
            <a:pPr>
              <a:lnSpc>
                <a:spcPct val="107000"/>
              </a:lnSpc>
              <a:spcBef>
                <a:spcPts val="600"/>
              </a:spcBef>
              <a:spcAft>
                <a:spcPts val="60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Bef>
                <a:spcPts val="300"/>
              </a:spcBef>
              <a:spcAft>
                <a:spcPts val="600"/>
              </a:spcAft>
              <a:buFont typeface="Arial" panose="020B0604020202020204" pitchFamily="34" charset="0"/>
              <a:buChar char="•"/>
            </a:pPr>
            <a:endParaRPr lang="en-AU" sz="1800" dirty="0">
              <a:effectLst/>
              <a:latin typeface="Calibri" panose="020F0502020204030204" pitchFamily="34" charset="0"/>
              <a:cs typeface="Times New Roman" panose="02020603050405020304" pitchFamily="18" charset="0"/>
            </a:endParaRPr>
          </a:p>
          <a:p>
            <a:pPr marL="0" indent="0">
              <a:lnSpc>
                <a:spcPct val="115000"/>
              </a:lnSpc>
              <a:spcBef>
                <a:spcPts val="300"/>
              </a:spcBef>
              <a:spcAft>
                <a:spcPts val="6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310869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 terms of the STIBBV subsector in the ACT, we see the following pieces of work as integrated and co-dependant.</a:t>
            </a:r>
          </a:p>
        </p:txBody>
      </p:sp>
      <p:sp>
        <p:nvSpPr>
          <p:cNvPr id="4" name="Slide Number Placeholder 3"/>
          <p:cNvSpPr>
            <a:spLocks noGrp="1"/>
          </p:cNvSpPr>
          <p:nvPr>
            <p:ph type="sldNum" sz="quarter" idx="5"/>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326086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line with the title of our subsector and our specific budget remit, commissioning and procurement decisions will relate specifically to services which seek to decrease the burden of disease for viral hepatitis and blood borne viruses.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242527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have outlined a basic framework for commissioning activities in the STIBBV subsector over the next 18 months and 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95898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212271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Although there are several notifiable strains of viral hepatitis in the ACT, national and jurisdictional surveillance data tends to focus on hepatitis B and C. </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15</a:t>
            </a:fld>
            <a:endParaRPr lang="en-AU"/>
          </a:p>
        </p:txBody>
      </p:sp>
    </p:spTree>
    <p:extLst>
      <p:ext uri="{BB962C8B-B14F-4D97-AF65-F5344CB8AC3E}">
        <p14:creationId xmlns:p14="http://schemas.microsoft.com/office/powerpoint/2010/main" val="348756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Pleasingly, rates of hepatitis B in the ACT remain lower than the national average </a:t>
            </a:r>
          </a:p>
          <a:p>
            <a:pPr marL="171450" indent="-171450">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 the ACT, people from culturally and linguistically diverse populations are over represented in our hep B notification data. Improving access to testing and treatment for this group is important in further reducing incidence of hepatitis B and subsequent burden of disease.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Hepatitis B vaccination coverage rates for children remains high in the ACT, however hepatitis B vaccination coverage at 12 months is still lower in Aboriginal and Torres Strait Islander children compared to non‑Indigenous children. Hepatitis B vaccination rates for Aboriginal and Torres Strait Islander children aged 2 years, is slightly higher than for non-Indigenous children</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fluctuation in coverage at 12 months may reflect the effect of small numbers, however, the lower rates at 12 months in Aboriginal and Torres Strait Islander children suggests issues around engagement with child and family health services in the first year of life and timeliness of completion of the vaccination course, which may lead to increased risk of disease acquisition.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16</a:t>
            </a:fld>
            <a:endParaRPr lang="en-AU"/>
          </a:p>
        </p:txBody>
      </p:sp>
    </p:spTree>
    <p:extLst>
      <p:ext uri="{BB962C8B-B14F-4D97-AF65-F5344CB8AC3E}">
        <p14:creationId xmlns:p14="http://schemas.microsoft.com/office/powerpoint/2010/main" val="360292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Hepatitis B (unspecified duration)</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We are doing reasonably well in terms of testing for hepatitis B in the ACT, however there is certainly more we can be doing. As you can see, testing rates are highest in the NT, however they have the highest prevalence of chronic hep B in Australia</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17</a:t>
            </a:fld>
            <a:endParaRPr lang="en-AU"/>
          </a:p>
        </p:txBody>
      </p:sp>
    </p:spTree>
    <p:extLst>
      <p:ext uri="{BB962C8B-B14F-4D97-AF65-F5344CB8AC3E}">
        <p14:creationId xmlns:p14="http://schemas.microsoft.com/office/powerpoint/2010/main" val="72295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shoes chronic hepatitis B in the ACT by geographic area. Gungahlin has the highest prevalence of hepatitis B, followed by north Canberra and Belconnen. </a:t>
            </a:r>
          </a:p>
        </p:txBody>
      </p:sp>
      <p:sp>
        <p:nvSpPr>
          <p:cNvPr id="4" name="Slide Number Placeholder 3"/>
          <p:cNvSpPr>
            <a:spLocks noGrp="1"/>
          </p:cNvSpPr>
          <p:nvPr>
            <p:ph type="sldNum" sz="quarter" idx="5"/>
          </p:nvPr>
        </p:nvSpPr>
        <p:spPr/>
        <p:txBody>
          <a:bodyPr/>
          <a:lstStyle/>
          <a:p>
            <a:fld id="{67B36846-8D7D-4A7F-B306-71575DC96BDF}" type="slidenum">
              <a:rPr lang="en-AU" smtClean="0"/>
              <a:t>18</a:t>
            </a:fld>
            <a:endParaRPr lang="en-AU"/>
          </a:p>
        </p:txBody>
      </p:sp>
    </p:spTree>
    <p:extLst>
      <p:ext uri="{BB962C8B-B14F-4D97-AF65-F5344CB8AC3E}">
        <p14:creationId xmlns:p14="http://schemas.microsoft.com/office/powerpoint/2010/main" val="1854983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following geographical maps relate to treatment uptake for hepatitis B across the ACT by geographical area.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Treatment uptake for hepatitis B in the Act overall in 2020 was 12.5%, higher than the national average of 10.7%.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Within the ACT, uptake was highest in Gungahlin, Tuggeranong and Belconnen. Notably, these were also the only three regions which continued to see an increase in treatment numbers during 2020, with uptake in Gungahlin and Belconnen increasing more rapidly than during the previous year. In contrast, treatment uptake in the remaining regions declined during 2020, and were all below the national average.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Care uptake for hepatitis B in the ACT was also higher than the national average. Variations by area largely reflect those of treatment uptake; however, South Canberra had relatively higher monitoring uptake and so reached care levels similar to the national average. The number of viral load monitoring tests conducted decreased considerably across most of the ACT, except for Belconnen which observed an increase of 38%, meaning that on average the monitoring uptake in ACT remained stable. </a:t>
            </a:r>
          </a:p>
        </p:txBody>
      </p:sp>
      <p:sp>
        <p:nvSpPr>
          <p:cNvPr id="4" name="Slide Number Placeholder 3"/>
          <p:cNvSpPr>
            <a:spLocks noGrp="1"/>
          </p:cNvSpPr>
          <p:nvPr>
            <p:ph type="sldNum" sz="quarter" idx="5"/>
          </p:nvPr>
        </p:nvSpPr>
        <p:spPr/>
        <p:txBody>
          <a:bodyPr/>
          <a:lstStyle/>
          <a:p>
            <a:fld id="{67B36846-8D7D-4A7F-B306-71575DC96BDF}" type="slidenum">
              <a:rPr lang="en-AU" smtClean="0"/>
              <a:t>19</a:t>
            </a:fld>
            <a:endParaRPr lang="en-AU"/>
          </a:p>
        </p:txBody>
      </p:sp>
    </p:spTree>
    <p:extLst>
      <p:ext uri="{BB962C8B-B14F-4D97-AF65-F5344CB8AC3E}">
        <p14:creationId xmlns:p14="http://schemas.microsoft.com/office/powerpoint/2010/main" val="218414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t>Acknowledgement of Country</a:t>
            </a:r>
          </a:p>
          <a:p>
            <a:pPr marL="0" indent="0">
              <a:buFont typeface="Arial" panose="020B0604020202020204" pitchFamily="34" charset="0"/>
              <a:buNone/>
            </a:pPr>
            <a:endParaRPr lang="en-AU" b="1" dirty="0"/>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14513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There were five cases of newly acquired hepatitis C virus (HCV) infection notified in quarter 2, 2021.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quarterly and 12-month notifications for new Hepatitis C were also higher than the respective 5-year average. The rate of notifications in the ACT was also higher than the Australian rate for the past 12 months 2020 through 2021.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As the total number of HCV (new and unspecified duration) was lower for the 2</a:t>
            </a:r>
            <a:r>
              <a:rPr lang="en-AU" baseline="30000" dirty="0"/>
              <a:t>nd</a:t>
            </a:r>
            <a:r>
              <a:rPr lang="en-AU" dirty="0"/>
              <a:t> quarter of 2021 and the year compared with the historical averages, it is possible that the observed increase in new cases is due to better case classification.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Almost all cases of hepatitis C in the ACT identify previous intravenous drug use, and a significant proportion identify either previous or current imprisonment. Individuals who identify as homeless also experience a disproportionate burden of hepatitis C infection. These demographics are all consistent with the national picture.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Treatment uptake for chronic hepatitis C in ACT at the end of 2020 was 46.0%, just below the national average of 47.0% − ACT ranked 4th of eight states and territories for treatment uptake for hepatitis C − However, declines in treatment uptake in ACT have been more rapid than what has been observed nationally which warrants attention within our subsector.</a:t>
            </a:r>
          </a:p>
        </p:txBody>
      </p:sp>
      <p:sp>
        <p:nvSpPr>
          <p:cNvPr id="4" name="Slide Number Placeholder 3"/>
          <p:cNvSpPr>
            <a:spLocks noGrp="1"/>
          </p:cNvSpPr>
          <p:nvPr>
            <p:ph type="sldNum" sz="quarter" idx="5"/>
          </p:nvPr>
        </p:nvSpPr>
        <p:spPr/>
        <p:txBody>
          <a:bodyPr/>
          <a:lstStyle/>
          <a:p>
            <a:fld id="{67B36846-8D7D-4A7F-B306-71575DC96BDF}" type="slidenum">
              <a:rPr lang="en-AU" smtClean="0"/>
              <a:t>20</a:t>
            </a:fld>
            <a:endParaRPr lang="en-AU"/>
          </a:p>
        </p:txBody>
      </p:sp>
    </p:spTree>
    <p:extLst>
      <p:ext uri="{BB962C8B-B14F-4D97-AF65-F5344CB8AC3E}">
        <p14:creationId xmlns:p14="http://schemas.microsoft.com/office/powerpoint/2010/main" val="2332748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In terms of testing for hepatitis C, the ACT are doing exceptionally well, compared with other jurisdictions.</a:t>
            </a:r>
          </a:p>
        </p:txBody>
      </p:sp>
      <p:sp>
        <p:nvSpPr>
          <p:cNvPr id="4" name="Slide Number Placeholder 3"/>
          <p:cNvSpPr>
            <a:spLocks noGrp="1"/>
          </p:cNvSpPr>
          <p:nvPr>
            <p:ph type="sldNum" sz="quarter" idx="5"/>
          </p:nvPr>
        </p:nvSpPr>
        <p:spPr/>
        <p:txBody>
          <a:bodyPr/>
          <a:lstStyle/>
          <a:p>
            <a:fld id="{67B36846-8D7D-4A7F-B306-71575DC96BDF}" type="slidenum">
              <a:rPr lang="en-AU" smtClean="0"/>
              <a:t>21</a:t>
            </a:fld>
            <a:endParaRPr lang="en-AU"/>
          </a:p>
        </p:txBody>
      </p:sp>
    </p:spTree>
    <p:extLst>
      <p:ext uri="{BB962C8B-B14F-4D97-AF65-F5344CB8AC3E}">
        <p14:creationId xmlns:p14="http://schemas.microsoft.com/office/powerpoint/2010/main" val="1962517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displays the geographic distribution and prevalence of hepatitis C in the ACT. In the map on the right, regions in a darker green have a higher prevalence of hepatitis C. As you can see the inner north, central and inner south have the highest rates of hepatitis C, followed by Woden. </a:t>
            </a:r>
          </a:p>
        </p:txBody>
      </p:sp>
      <p:sp>
        <p:nvSpPr>
          <p:cNvPr id="4" name="Slide Number Placeholder 3"/>
          <p:cNvSpPr>
            <a:spLocks noGrp="1"/>
          </p:cNvSpPr>
          <p:nvPr>
            <p:ph type="sldNum" sz="quarter" idx="5"/>
          </p:nvPr>
        </p:nvSpPr>
        <p:spPr/>
        <p:txBody>
          <a:bodyPr/>
          <a:lstStyle/>
          <a:p>
            <a:fld id="{67B36846-8D7D-4A7F-B306-71575DC96BDF}" type="slidenum">
              <a:rPr lang="en-AU" smtClean="0"/>
              <a:t>22</a:t>
            </a:fld>
            <a:endParaRPr lang="en-AU"/>
          </a:p>
        </p:txBody>
      </p:sp>
    </p:spTree>
    <p:extLst>
      <p:ext uri="{BB962C8B-B14F-4D97-AF65-F5344CB8AC3E}">
        <p14:creationId xmlns:p14="http://schemas.microsoft.com/office/powerpoint/2010/main" val="668910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By the end of 2020, 46.0% of people living with chronic hepatitis C in the ACT were engaged with treatment.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Variation in treatment uptake overall was minimal across geographical areas in the ACT, ranging from 40.7% in Tuggeranong to 53.0% in Gungahlin. Uptake was highest in Gungahlin and South Canberra. Again, as mentioned previously, declines in treatment uptake after 2016 were more significant in the ACT compared to declines in treatment uptake observed elsewhere in Australia. The only exception was for North Canberra where engagement in treatment still declined, albeit more gradually than other areas within the ACT.</a:t>
            </a:r>
          </a:p>
        </p:txBody>
      </p:sp>
      <p:sp>
        <p:nvSpPr>
          <p:cNvPr id="4" name="Slide Number Placeholder 3"/>
          <p:cNvSpPr>
            <a:spLocks noGrp="1"/>
          </p:cNvSpPr>
          <p:nvPr>
            <p:ph type="sldNum" sz="quarter" idx="5"/>
          </p:nvPr>
        </p:nvSpPr>
        <p:spPr/>
        <p:txBody>
          <a:bodyPr/>
          <a:lstStyle/>
          <a:p>
            <a:fld id="{67B36846-8D7D-4A7F-B306-71575DC96BDF}" type="slidenum">
              <a:rPr lang="en-AU" smtClean="0"/>
              <a:t>23</a:t>
            </a:fld>
            <a:endParaRPr lang="en-AU"/>
          </a:p>
        </p:txBody>
      </p:sp>
    </p:spTree>
    <p:extLst>
      <p:ext uri="{BB962C8B-B14F-4D97-AF65-F5344CB8AC3E}">
        <p14:creationId xmlns:p14="http://schemas.microsoft.com/office/powerpoint/2010/main" val="2127517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24</a:t>
            </a:fld>
            <a:endParaRPr lang="en-AU"/>
          </a:p>
        </p:txBody>
      </p:sp>
    </p:spTree>
    <p:extLst>
      <p:ext uri="{BB962C8B-B14F-4D97-AF65-F5344CB8AC3E}">
        <p14:creationId xmlns:p14="http://schemas.microsoft.com/office/powerpoint/2010/main" val="121367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25</a:t>
            </a:fld>
            <a:endParaRPr lang="en-AU"/>
          </a:p>
        </p:txBody>
      </p:sp>
    </p:spTree>
    <p:extLst>
      <p:ext uri="{BB962C8B-B14F-4D97-AF65-F5344CB8AC3E}">
        <p14:creationId xmlns:p14="http://schemas.microsoft.com/office/powerpoint/2010/main" val="702408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26</a:t>
            </a:fld>
            <a:endParaRPr lang="en-AU"/>
          </a:p>
        </p:txBody>
      </p:sp>
    </p:spTree>
    <p:extLst>
      <p:ext uri="{BB962C8B-B14F-4D97-AF65-F5344CB8AC3E}">
        <p14:creationId xmlns:p14="http://schemas.microsoft.com/office/powerpoint/2010/main" val="2017764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27</a:t>
            </a:fld>
            <a:endParaRPr lang="en-AU"/>
          </a:p>
        </p:txBody>
      </p:sp>
    </p:spTree>
    <p:extLst>
      <p:ext uri="{BB962C8B-B14F-4D97-AF65-F5344CB8AC3E}">
        <p14:creationId xmlns:p14="http://schemas.microsoft.com/office/powerpoint/2010/main" val="4153564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28</a:t>
            </a:fld>
            <a:endParaRPr lang="en-AU"/>
          </a:p>
        </p:txBody>
      </p:sp>
    </p:spTree>
    <p:extLst>
      <p:ext uri="{BB962C8B-B14F-4D97-AF65-F5344CB8AC3E}">
        <p14:creationId xmlns:p14="http://schemas.microsoft.com/office/powerpoint/2010/main" val="755394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29</a:t>
            </a:fld>
            <a:endParaRPr lang="en-AU"/>
          </a:p>
        </p:txBody>
      </p:sp>
    </p:spTree>
    <p:extLst>
      <p:ext uri="{BB962C8B-B14F-4D97-AF65-F5344CB8AC3E}">
        <p14:creationId xmlns:p14="http://schemas.microsoft.com/office/powerpoint/2010/main" val="210328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a:t>
            </a:fld>
            <a:endParaRPr lang="en-AU"/>
          </a:p>
        </p:txBody>
      </p:sp>
    </p:spTree>
    <p:extLst>
      <p:ext uri="{BB962C8B-B14F-4D97-AF65-F5344CB8AC3E}">
        <p14:creationId xmlns:p14="http://schemas.microsoft.com/office/powerpoint/2010/main" val="228906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30</a:t>
            </a:fld>
            <a:endParaRPr lang="en-AU"/>
          </a:p>
        </p:txBody>
      </p:sp>
    </p:spTree>
    <p:extLst>
      <p:ext uri="{BB962C8B-B14F-4D97-AF65-F5344CB8AC3E}">
        <p14:creationId xmlns:p14="http://schemas.microsoft.com/office/powerpoint/2010/main" val="388546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31</a:t>
            </a:fld>
            <a:endParaRPr lang="en-AU"/>
          </a:p>
        </p:txBody>
      </p:sp>
    </p:spTree>
    <p:extLst>
      <p:ext uri="{BB962C8B-B14F-4D97-AF65-F5344CB8AC3E}">
        <p14:creationId xmlns:p14="http://schemas.microsoft.com/office/powerpoint/2010/main" val="3245385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32</a:t>
            </a:fld>
            <a:endParaRPr lang="en-AU"/>
          </a:p>
        </p:txBody>
      </p:sp>
    </p:spTree>
    <p:extLst>
      <p:ext uri="{BB962C8B-B14F-4D97-AF65-F5344CB8AC3E}">
        <p14:creationId xmlns:p14="http://schemas.microsoft.com/office/powerpoint/2010/main" val="3601618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33</a:t>
            </a:fld>
            <a:endParaRPr lang="en-AU"/>
          </a:p>
        </p:txBody>
      </p:sp>
    </p:spTree>
    <p:extLst>
      <p:ext uri="{BB962C8B-B14F-4D97-AF65-F5344CB8AC3E}">
        <p14:creationId xmlns:p14="http://schemas.microsoft.com/office/powerpoint/2010/main" val="1995560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34</a:t>
            </a:fld>
            <a:endParaRPr lang="en-AU"/>
          </a:p>
        </p:txBody>
      </p:sp>
    </p:spTree>
    <p:extLst>
      <p:ext uri="{BB962C8B-B14F-4D97-AF65-F5344CB8AC3E}">
        <p14:creationId xmlns:p14="http://schemas.microsoft.com/office/powerpoint/2010/main" val="4023923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35</a:t>
            </a:fld>
            <a:endParaRPr lang="en-AU"/>
          </a:p>
        </p:txBody>
      </p:sp>
    </p:spTree>
    <p:extLst>
      <p:ext uri="{BB962C8B-B14F-4D97-AF65-F5344CB8AC3E}">
        <p14:creationId xmlns:p14="http://schemas.microsoft.com/office/powerpoint/2010/main" val="2348254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36</a:t>
            </a:fld>
            <a:endParaRPr lang="en-AU"/>
          </a:p>
        </p:txBody>
      </p:sp>
    </p:spTree>
    <p:extLst>
      <p:ext uri="{BB962C8B-B14F-4D97-AF65-F5344CB8AC3E}">
        <p14:creationId xmlns:p14="http://schemas.microsoft.com/office/powerpoint/2010/main" val="3536093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37</a:t>
            </a:fld>
            <a:endParaRPr lang="en-AU"/>
          </a:p>
        </p:txBody>
      </p:sp>
    </p:spTree>
    <p:extLst>
      <p:ext uri="{BB962C8B-B14F-4D97-AF65-F5344CB8AC3E}">
        <p14:creationId xmlns:p14="http://schemas.microsoft.com/office/powerpoint/2010/main" val="1082353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38</a:t>
            </a:fld>
            <a:endParaRPr lang="en-AU"/>
          </a:p>
        </p:txBody>
      </p:sp>
    </p:spTree>
    <p:extLst>
      <p:ext uri="{BB962C8B-B14F-4D97-AF65-F5344CB8AC3E}">
        <p14:creationId xmlns:p14="http://schemas.microsoft.com/office/powerpoint/2010/main" val="798410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39</a:t>
            </a:fld>
            <a:endParaRPr lang="en-AU"/>
          </a:p>
        </p:txBody>
      </p:sp>
    </p:spTree>
    <p:extLst>
      <p:ext uri="{BB962C8B-B14F-4D97-AF65-F5344CB8AC3E}">
        <p14:creationId xmlns:p14="http://schemas.microsoft.com/office/powerpoint/2010/main" val="58661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405965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40</a:t>
            </a:fld>
            <a:endParaRPr lang="en-AU"/>
          </a:p>
        </p:txBody>
      </p:sp>
    </p:spTree>
    <p:extLst>
      <p:ext uri="{BB962C8B-B14F-4D97-AF65-F5344CB8AC3E}">
        <p14:creationId xmlns:p14="http://schemas.microsoft.com/office/powerpoint/2010/main" val="1049681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41</a:t>
            </a:fld>
            <a:endParaRPr lang="en-AU"/>
          </a:p>
        </p:txBody>
      </p:sp>
    </p:spTree>
    <p:extLst>
      <p:ext uri="{BB962C8B-B14F-4D97-AF65-F5344CB8AC3E}">
        <p14:creationId xmlns:p14="http://schemas.microsoft.com/office/powerpoint/2010/main" val="891394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42</a:t>
            </a:fld>
            <a:endParaRPr lang="en-AU"/>
          </a:p>
        </p:txBody>
      </p:sp>
    </p:spTree>
    <p:extLst>
      <p:ext uri="{BB962C8B-B14F-4D97-AF65-F5344CB8AC3E}">
        <p14:creationId xmlns:p14="http://schemas.microsoft.com/office/powerpoint/2010/main" val="643951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5</a:t>
            </a:fld>
            <a:endParaRPr lang="en-AU"/>
          </a:p>
        </p:txBody>
      </p:sp>
    </p:spTree>
    <p:extLst>
      <p:ext uri="{BB962C8B-B14F-4D97-AF65-F5344CB8AC3E}">
        <p14:creationId xmlns:p14="http://schemas.microsoft.com/office/powerpoint/2010/main" val="222710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Calibri" panose="020F0502020204030204" pitchFamily="34" charset="0"/>
                <a:ea typeface="Calibri" panose="020F0502020204030204" pitchFamily="34" charset="0"/>
                <a:cs typeface="Calibri" panose="020F0502020204030204" pitchFamily="34" charset="0"/>
              </a:rPr>
              <a:t>In the ACT, viral hepatitis services are provided through a combination of publicly funded primary, specialist and tertiary services, as well as private and non-Government primary health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22890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STIBBV Subsector currently involves a small collective of government and NGOs who are funded through ACTHD to provide a multitude of local responses to address the burden of STIBBV in the ACT. Key initiatives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238801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This table depicts a sector wide consortium of stakeholders including those which provide both STI and BBV services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Stakeholders include a mix of providers who are currently funded by the STIBBV budget, providers who also provide STIBBV related services but of whom may be funded within a different subsector as well as publicly funded STIBBV services, peer workers, peak bodies, academic partners and consumers.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190430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9</a:t>
            </a:fld>
            <a:endParaRPr lang="en-AU"/>
          </a:p>
        </p:txBody>
      </p:sp>
    </p:spTree>
    <p:extLst>
      <p:ext uri="{BB962C8B-B14F-4D97-AF65-F5344CB8AC3E}">
        <p14:creationId xmlns:p14="http://schemas.microsoft.com/office/powerpoint/2010/main" val="3513585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95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308" userDrawn="1">
          <p15:clr>
            <a:srgbClr val="FBAE40"/>
          </p15:clr>
        </p15:guide>
        <p15:guide id="4" pos="59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 id="2147483667" r:id="rId10"/>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308" userDrawn="1">
          <p15:clr>
            <a:srgbClr val="F26B43"/>
          </p15:clr>
        </p15:guide>
        <p15:guide id="4" pos="5932" userDrawn="1">
          <p15:clr>
            <a:srgbClr val="F26B43"/>
          </p15:clr>
        </p15:guide>
        <p15:guide id="5"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Desktop/Commissioning%20Survey%20(Post-Activity)%20-%20Questions.DOCX" TargetMode="External"/><Relationship Id="rId7"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hyperlink" Target="https://forms.office.com/Pages/ResponsePage.aspx?id=CBlstDQDNkK5eFhe6I5BmRODqIKpNNpKlyJdHMQhBYtUN1cxSlZTWElGT0E5VUhBOEQ0VkhSUTQzTS4u&amp;wdLOR=cBE401171-7C96-49BE-A5FE-4DBF6F65CF8A" TargetMode="External"/><Relationship Id="rId5" Type="http://schemas.openxmlformats.org/officeDocument/2006/relationships/hyperlink" Target="https://www.communityservices.act.gov.au/commissioning/evaluation-of-commissioning/baseline-survey" TargetMode="Externa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hyperlink" Target="https://www.communityservices.act.gov.au/commissioning"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s://www.google.com.au/search?q=%3F&amp;safe=active&amp;sxsrf=APq-WBvp_KJJrAWmubi3gsSJxexL48vedw:1645930033089&amp;source=lnms&amp;tbm=isch&amp;sa=X&amp;ved=2ahUKEwjjusmX7572AhU3wjgGHR2yB2cQ_AUoAnoECAEQBA#imgrc=as1T5pbsnk4wiM" TargetMode="External"/><Relationship Id="rId5" Type="http://schemas.openxmlformats.org/officeDocument/2006/relationships/hyperlink" Target="https://www.google.com.au/search?q=%3F&amp;safe=active&amp;sxsrf=APq-WBvp_KJJrAWmubi3gsSJxexL48vedw:1645930033089&amp;source=lnms&amp;tbm=isch&amp;sa=X&amp;ved=2ahUKEwjjusmX7572AhU3wjgGHR2yB2cQ_AUoAnoECAEQBA#imgrc=f1w-9FUXA_gWRM" TargetMode="External"/><Relationship Id="rId4" Type="http://schemas.openxmlformats.org/officeDocument/2006/relationships/hyperlink" Target="https://www.health.act.gov.au/about-our-health-system/planning-future/territory-wide-health-servi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sz="4800" dirty="0">
                <a:solidFill>
                  <a:srgbClr val="FF6600"/>
                </a:solidFill>
                <a:latin typeface="+mn-lt"/>
              </a:rPr>
              <a:t>STIBBV Policy Workshop #2:</a:t>
            </a:r>
            <a:br>
              <a:rPr lang="en-AU" sz="4800" dirty="0">
                <a:solidFill>
                  <a:srgbClr val="FF6600"/>
                </a:solidFill>
                <a:latin typeface="+mn-lt"/>
              </a:rPr>
            </a:br>
            <a:r>
              <a:rPr lang="en-AU" sz="4000" dirty="0">
                <a:solidFill>
                  <a:srgbClr val="FF6600"/>
                </a:solidFill>
                <a:latin typeface="+mn-lt"/>
              </a:rPr>
              <a:t>Viral hepatitis</a:t>
            </a:r>
            <a:br>
              <a:rPr lang="en-AU" dirty="0">
                <a:latin typeface="+mn-lt"/>
              </a:rPr>
            </a:br>
            <a:endParaRPr lang="en-AU" dirty="0">
              <a:latin typeface="+mn-lt"/>
            </a:endParaRPr>
          </a:p>
        </p:txBody>
      </p:sp>
      <p:sp>
        <p:nvSpPr>
          <p:cNvPr id="4" name="Text Placeholder 3"/>
          <p:cNvSpPr>
            <a:spLocks noGrp="1"/>
          </p:cNvSpPr>
          <p:nvPr>
            <p:ph type="body" idx="1"/>
          </p:nvPr>
        </p:nvSpPr>
        <p:spPr>
          <a:xfrm>
            <a:off x="272480" y="4869160"/>
            <a:ext cx="8420100" cy="1500187"/>
          </a:xfrm>
        </p:spPr>
        <p:txBody>
          <a:bodyPr>
            <a:normAutofit fontScale="92500" lnSpcReduction="20000"/>
          </a:bodyPr>
          <a:lstStyle/>
          <a:p>
            <a:r>
              <a:rPr lang="en-AU" sz="2400" dirty="0">
                <a:solidFill>
                  <a:schemeClr val="accent2">
                    <a:lumMod val="75000"/>
                  </a:schemeClr>
                </a:solidFill>
              </a:rPr>
              <a:t>Commissioning services to meet the needs of people living with or at increased risk of viral hepatitis in the ACT</a:t>
            </a:r>
          </a:p>
          <a:p>
            <a:endParaRPr lang="en-AU" dirty="0"/>
          </a:p>
          <a:p>
            <a:endParaRPr lang="en-AU" dirty="0"/>
          </a:p>
          <a:p>
            <a:r>
              <a:rPr lang="en-AU" dirty="0"/>
              <a:t>Health Protection Service, ACT Health Directorate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Diagram&#10;&#10;Description automatically generated">
            <a:extLst>
              <a:ext uri="{FF2B5EF4-FFF2-40B4-BE49-F238E27FC236}">
                <a16:creationId xmlns:a16="http://schemas.microsoft.com/office/drawing/2014/main" id="{802D8C28-800E-48A7-9857-731FE43643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498" y="1420439"/>
            <a:ext cx="3994879" cy="4017122"/>
          </a:xfrm>
        </p:spPr>
      </p:pic>
      <p:sp>
        <p:nvSpPr>
          <p:cNvPr id="4" name="Slide Number Placeholder 3"/>
          <p:cNvSpPr>
            <a:spLocks noGrp="1"/>
          </p:cNvSpPr>
          <p:nvPr>
            <p:ph type="sldNum" sz="quarter" idx="4"/>
          </p:nvPr>
        </p:nvSpPr>
        <p:spPr/>
        <p:txBody>
          <a:bodyPr/>
          <a:lstStyle/>
          <a:p>
            <a:fld id="{A111ABAE-1B12-4EB9-8E66-38B1E1BDD146}" type="slidenum">
              <a:rPr lang="en-AU" smtClean="0"/>
              <a:pPr/>
              <a:t>10</a:t>
            </a:fld>
            <a:endParaRPr lang="en-AU" dirty="0"/>
          </a:p>
        </p:txBody>
      </p:sp>
      <p:sp>
        <p:nvSpPr>
          <p:cNvPr id="9" name="Title 8"/>
          <p:cNvSpPr>
            <a:spLocks noGrp="1"/>
          </p:cNvSpPr>
          <p:nvPr>
            <p:ph type="title" idx="4294967295"/>
          </p:nvPr>
        </p:nvSpPr>
        <p:spPr>
          <a:xfrm>
            <a:off x="0" y="274638"/>
            <a:ext cx="8915400" cy="706437"/>
          </a:xfrm>
        </p:spPr>
        <p:txBody>
          <a:bodyPr/>
          <a:lstStyle/>
          <a:p>
            <a:r>
              <a:rPr lang="en-AU" dirty="0"/>
              <a:t>The Commissioning Cycle</a:t>
            </a:r>
          </a:p>
        </p:txBody>
      </p:sp>
      <p:pic>
        <p:nvPicPr>
          <p:cNvPr id="6" name="Picture 5" descr="A picture containing text, clipart&#10;&#10;Description automatically generated">
            <a:extLst>
              <a:ext uri="{FF2B5EF4-FFF2-40B4-BE49-F238E27FC236}">
                <a16:creationId xmlns:a16="http://schemas.microsoft.com/office/drawing/2014/main" id="{8EC1CA79-C146-440A-8BB2-2169B5BBAB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144" y="6029992"/>
            <a:ext cx="1270755" cy="573655"/>
          </a:xfrm>
          <a:prstGeom prst="rect">
            <a:avLst/>
          </a:prstGeom>
        </p:spPr>
      </p:pic>
      <p:sp>
        <p:nvSpPr>
          <p:cNvPr id="7" name="TextBox 6">
            <a:extLst>
              <a:ext uri="{FF2B5EF4-FFF2-40B4-BE49-F238E27FC236}">
                <a16:creationId xmlns:a16="http://schemas.microsoft.com/office/drawing/2014/main" id="{5A33792D-F6C4-4138-A88B-C9A8CE928524}"/>
              </a:ext>
            </a:extLst>
          </p:cNvPr>
          <p:cNvSpPr txBox="1"/>
          <p:nvPr/>
        </p:nvSpPr>
        <p:spPr>
          <a:xfrm>
            <a:off x="4592960" y="1520374"/>
            <a:ext cx="5184576" cy="3970318"/>
          </a:xfrm>
          <a:prstGeom prst="rect">
            <a:avLst/>
          </a:prstGeom>
          <a:noFill/>
        </p:spPr>
        <p:txBody>
          <a:bodyPr wrap="square">
            <a:spAutoFit/>
          </a:bodyPr>
          <a:lstStyle/>
          <a:p>
            <a:r>
              <a:rPr lang="en-AU" sz="2400" b="1" dirty="0">
                <a:solidFill>
                  <a:schemeClr val="accent1"/>
                </a:solidFill>
              </a:rPr>
              <a:t>Commissioning cycle </a:t>
            </a:r>
          </a:p>
          <a:p>
            <a:pPr marL="457200" indent="-457200">
              <a:buFont typeface="+mj-lt"/>
              <a:buAutoNum type="arabicPeriod"/>
            </a:pPr>
            <a:r>
              <a:rPr lang="en-AU" sz="2000" b="1" dirty="0">
                <a:solidFill>
                  <a:srgbClr val="FF6600"/>
                </a:solidFill>
              </a:rPr>
              <a:t>Strategise </a:t>
            </a:r>
          </a:p>
          <a:p>
            <a:pPr marL="800100" lvl="1" indent="-342900">
              <a:buFont typeface="Arial" panose="020B0604020202020204" pitchFamily="34" charset="0"/>
              <a:buChar char="•"/>
            </a:pPr>
            <a:r>
              <a:rPr lang="en-AU" sz="1600" dirty="0"/>
              <a:t>Data gathering</a:t>
            </a:r>
          </a:p>
          <a:p>
            <a:pPr marL="800100" lvl="1" indent="-342900">
              <a:buFont typeface="Arial" panose="020B0604020202020204" pitchFamily="34" charset="0"/>
              <a:buChar char="•"/>
            </a:pPr>
            <a:r>
              <a:rPr lang="en-AU" sz="1600" dirty="0"/>
              <a:t>Understand current services and population need </a:t>
            </a:r>
          </a:p>
          <a:p>
            <a:pPr marL="800100" lvl="1" indent="-342900">
              <a:buFont typeface="Arial" panose="020B0604020202020204" pitchFamily="34" charset="0"/>
              <a:buChar char="•"/>
            </a:pPr>
            <a:r>
              <a:rPr lang="en-AU" sz="1600" dirty="0"/>
              <a:t>Identify current over-servicing and service gaps </a:t>
            </a:r>
          </a:p>
          <a:p>
            <a:pPr marL="800100" lvl="1" indent="-342900">
              <a:buFont typeface="Arial" panose="020B0604020202020204" pitchFamily="34" charset="0"/>
              <a:buChar char="•"/>
            </a:pPr>
            <a:r>
              <a:rPr lang="en-AU" sz="1600" dirty="0"/>
              <a:t>Identify current and emerging priorities </a:t>
            </a:r>
          </a:p>
          <a:p>
            <a:pPr marL="800100" lvl="1" indent="-342900">
              <a:buFont typeface="Arial" panose="020B0604020202020204" pitchFamily="34" charset="0"/>
              <a:buChar char="•"/>
            </a:pPr>
            <a:r>
              <a:rPr lang="en-AU" sz="1600" dirty="0"/>
              <a:t>Define system outcomes we are seeking to achieve </a:t>
            </a:r>
          </a:p>
          <a:p>
            <a:pPr marL="800100" lvl="1" indent="-342900">
              <a:buFont typeface="Arial" panose="020B0604020202020204" pitchFamily="34" charset="0"/>
              <a:buChar char="•"/>
            </a:pPr>
            <a:r>
              <a:rPr lang="en-AU" sz="1600" dirty="0"/>
              <a:t>Engage with service providers, service users and other stakeholders to test and refine understanding</a:t>
            </a:r>
          </a:p>
          <a:p>
            <a:pPr marL="457200" indent="-457200">
              <a:buFont typeface="+mj-lt"/>
              <a:buAutoNum type="arabicPeriod"/>
            </a:pPr>
            <a:r>
              <a:rPr lang="en-AU" sz="2000" dirty="0">
                <a:solidFill>
                  <a:srgbClr val="FF6600"/>
                </a:solidFill>
              </a:rPr>
              <a:t>Design </a:t>
            </a:r>
          </a:p>
          <a:p>
            <a:pPr marL="457200" indent="-457200">
              <a:buFont typeface="+mj-lt"/>
              <a:buAutoNum type="arabicPeriod"/>
            </a:pPr>
            <a:r>
              <a:rPr lang="en-AU" sz="2000" dirty="0">
                <a:solidFill>
                  <a:srgbClr val="FF6600"/>
                </a:solidFill>
              </a:rPr>
              <a:t>Procure </a:t>
            </a:r>
          </a:p>
          <a:p>
            <a:pPr marL="457200" indent="-457200">
              <a:buFont typeface="+mj-lt"/>
              <a:buAutoNum type="arabicPeriod"/>
            </a:pPr>
            <a:r>
              <a:rPr lang="en-AU" sz="2000" dirty="0">
                <a:solidFill>
                  <a:srgbClr val="FF6600"/>
                </a:solidFill>
              </a:rPr>
              <a:t>Deliver </a:t>
            </a:r>
          </a:p>
          <a:p>
            <a:r>
              <a:rPr lang="en-AU" sz="2000" dirty="0">
                <a:solidFill>
                  <a:srgbClr val="FF6600"/>
                </a:solidFill>
              </a:rPr>
              <a:t>        Continuous evaluation </a:t>
            </a:r>
          </a:p>
        </p:txBody>
      </p:sp>
    </p:spTree>
    <p:extLst>
      <p:ext uri="{BB962C8B-B14F-4D97-AF65-F5344CB8AC3E}">
        <p14:creationId xmlns:p14="http://schemas.microsoft.com/office/powerpoint/2010/main" val="309646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2BEB-2B0D-4904-BA32-4E6857CDA50D}"/>
              </a:ext>
            </a:extLst>
          </p:cNvPr>
          <p:cNvSpPr>
            <a:spLocks noGrp="1"/>
          </p:cNvSpPr>
          <p:nvPr>
            <p:ph type="title"/>
          </p:nvPr>
        </p:nvSpPr>
        <p:spPr>
          <a:xfrm>
            <a:off x="416496" y="25241"/>
            <a:ext cx="8915400" cy="706090"/>
          </a:xfrm>
        </p:spPr>
        <p:txBody>
          <a:bodyPr/>
          <a:lstStyle/>
          <a:p>
            <a:r>
              <a:rPr lang="en-AU" dirty="0">
                <a:solidFill>
                  <a:srgbClr val="FF6600"/>
                </a:solidFill>
              </a:rPr>
              <a:t>Strategic alignment</a:t>
            </a:r>
          </a:p>
        </p:txBody>
      </p:sp>
      <p:sp>
        <p:nvSpPr>
          <p:cNvPr id="3" name="Slide Number Placeholder 2">
            <a:extLst>
              <a:ext uri="{FF2B5EF4-FFF2-40B4-BE49-F238E27FC236}">
                <a16:creationId xmlns:a16="http://schemas.microsoft.com/office/drawing/2014/main" id="{34361914-C715-4F23-8AD3-E48EB94478CE}"/>
              </a:ext>
            </a:extLst>
          </p:cNvPr>
          <p:cNvSpPr>
            <a:spLocks noGrp="1"/>
          </p:cNvSpPr>
          <p:nvPr>
            <p:ph type="sldNum" sz="quarter" idx="4"/>
          </p:nvPr>
        </p:nvSpPr>
        <p:spPr/>
        <p:txBody>
          <a:bodyPr/>
          <a:lstStyle/>
          <a:p>
            <a:fld id="{A111ABAE-1B12-4EB9-8E66-38B1E1BDD146}" type="slidenum">
              <a:rPr lang="en-AU" smtClean="0"/>
              <a:pPr/>
              <a:t>11</a:t>
            </a:fld>
            <a:endParaRPr lang="en-AU" dirty="0"/>
          </a:p>
        </p:txBody>
      </p:sp>
      <p:sp>
        <p:nvSpPr>
          <p:cNvPr id="15" name="Rectangle: Rounded Corners 14">
            <a:extLst>
              <a:ext uri="{FF2B5EF4-FFF2-40B4-BE49-F238E27FC236}">
                <a16:creationId xmlns:a16="http://schemas.microsoft.com/office/drawing/2014/main" id="{592E3389-64B3-4911-BEAC-A28413F788A0}"/>
              </a:ext>
            </a:extLst>
          </p:cNvPr>
          <p:cNvSpPr/>
          <p:nvPr/>
        </p:nvSpPr>
        <p:spPr>
          <a:xfrm>
            <a:off x="8302464" y="6583362"/>
            <a:ext cx="2861733" cy="39664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AU" sz="1400" dirty="0"/>
              <a:t>Sustainable Development Goals</a:t>
            </a:r>
          </a:p>
        </p:txBody>
      </p:sp>
      <p:graphicFrame>
        <p:nvGraphicFramePr>
          <p:cNvPr id="7" name="Diagram 6">
            <a:extLst>
              <a:ext uri="{FF2B5EF4-FFF2-40B4-BE49-F238E27FC236}">
                <a16:creationId xmlns:a16="http://schemas.microsoft.com/office/drawing/2014/main" id="{0F5F3B05-5273-4847-9269-7DBB58CCB4AA}"/>
              </a:ext>
            </a:extLst>
          </p:cNvPr>
          <p:cNvGraphicFramePr/>
          <p:nvPr/>
        </p:nvGraphicFramePr>
        <p:xfrm>
          <a:off x="1052296" y="988456"/>
          <a:ext cx="7801408" cy="488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AF12D56-482D-4D75-B725-DEFF2FAB6734}"/>
              </a:ext>
            </a:extLst>
          </p:cNvPr>
          <p:cNvSpPr txBox="1"/>
          <p:nvPr/>
        </p:nvSpPr>
        <p:spPr>
          <a:xfrm>
            <a:off x="1276654" y="3429000"/>
            <a:ext cx="1368152" cy="1477328"/>
          </a:xfrm>
          <a:prstGeom prst="rect">
            <a:avLst/>
          </a:prstGeom>
          <a:noFill/>
        </p:spPr>
        <p:txBody>
          <a:bodyPr wrap="square" rtlCol="0">
            <a:spAutoFit/>
          </a:bodyPr>
          <a:lstStyle/>
          <a:p>
            <a:pPr algn="ctr"/>
            <a:r>
              <a:rPr lang="en-AU" dirty="0">
                <a:solidFill>
                  <a:schemeClr val="bg1"/>
                </a:solidFill>
              </a:rPr>
              <a:t>The Kirby Institute ACT Surveillance Report</a:t>
            </a:r>
          </a:p>
        </p:txBody>
      </p:sp>
    </p:spTree>
    <p:extLst>
      <p:ext uri="{BB962C8B-B14F-4D97-AF65-F5344CB8AC3E}">
        <p14:creationId xmlns:p14="http://schemas.microsoft.com/office/powerpoint/2010/main" val="53629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3784" y="529845"/>
            <a:ext cx="8915400" cy="706090"/>
          </a:xfrm>
        </p:spPr>
        <p:txBody>
          <a:bodyPr/>
          <a:lstStyle/>
          <a:p>
            <a:r>
              <a:rPr lang="en-AU" dirty="0">
                <a:solidFill>
                  <a:srgbClr val="FF6600"/>
                </a:solidFill>
              </a:rPr>
              <a:t>Scope for commissioning in the STIBBV subsector</a:t>
            </a:r>
            <a:br>
              <a:rPr lang="en-AU" dirty="0">
                <a:solidFill>
                  <a:srgbClr val="FF6600"/>
                </a:solidFill>
              </a:rPr>
            </a:br>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12</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sp>
        <p:nvSpPr>
          <p:cNvPr id="2" name="TextBox 1">
            <a:extLst>
              <a:ext uri="{FF2B5EF4-FFF2-40B4-BE49-F238E27FC236}">
                <a16:creationId xmlns:a16="http://schemas.microsoft.com/office/drawing/2014/main" id="{CE345094-79EF-46EA-A22F-A68A7770EF61}"/>
              </a:ext>
            </a:extLst>
          </p:cNvPr>
          <p:cNvSpPr txBox="1"/>
          <p:nvPr/>
        </p:nvSpPr>
        <p:spPr>
          <a:xfrm>
            <a:off x="28228" y="911130"/>
            <a:ext cx="9849544" cy="3293209"/>
          </a:xfrm>
          <a:prstGeom prst="rect">
            <a:avLst/>
          </a:prstGeom>
          <a:noFill/>
        </p:spPr>
        <p:txBody>
          <a:bodyPr wrap="square" rtlCol="0">
            <a:spAutoFit/>
          </a:bodyPr>
          <a:lstStyle/>
          <a:p>
            <a:pPr marL="285750" indent="-285750">
              <a:buFont typeface="Arial" panose="020B0604020202020204" pitchFamily="34" charset="0"/>
              <a:buChar char="•"/>
            </a:pPr>
            <a:endParaRPr lang="en-AU" sz="2200" dirty="0"/>
          </a:p>
          <a:p>
            <a:pPr marL="285750" indent="-285750">
              <a:buFont typeface="Arial" panose="020B0604020202020204" pitchFamily="34" charset="0"/>
              <a:buChar char="•"/>
            </a:pPr>
            <a:r>
              <a:rPr lang="en-AU" sz="2400" dirty="0"/>
              <a:t>To define scope for commissioning activities, the following World Health Organization definition will apply:</a:t>
            </a:r>
          </a:p>
          <a:p>
            <a:pPr marL="285750" indent="-285750">
              <a:buFont typeface="Arial" panose="020B0604020202020204" pitchFamily="34" charset="0"/>
              <a:buChar char="•"/>
            </a:pPr>
            <a:endParaRPr lang="en-AU" sz="2400" dirty="0"/>
          </a:p>
          <a:p>
            <a:pPr algn="ctr"/>
            <a:r>
              <a:rPr lang="en-AU" sz="2400" b="1" i="1" dirty="0">
                <a:solidFill>
                  <a:schemeClr val="accent1">
                    <a:lumMod val="60000"/>
                    <a:lumOff val="40000"/>
                  </a:schemeClr>
                </a:solidFill>
              </a:rPr>
              <a:t>‘</a:t>
            </a:r>
            <a:r>
              <a:rPr lang="en-AU" sz="2400" b="1" i="1" dirty="0">
                <a:solidFill>
                  <a:schemeClr val="accent1">
                    <a:lumMod val="60000"/>
                    <a:lumOff val="40000"/>
                  </a:schemeClr>
                </a:solidFill>
                <a:effectLst/>
              </a:rPr>
              <a:t>sexually transmissible infections (STIs) and blood borne viruses (BBVs) are infections which are spread through unprotected sexual contact and through contact with infected blood and blood products. Some STIs and BBVs can also be transmitted from mother to infant during pregnancy and childbirth.’</a:t>
            </a:r>
          </a:p>
          <a:p>
            <a:endParaRPr lang="en-AU" i="1" dirty="0"/>
          </a:p>
        </p:txBody>
      </p:sp>
    </p:spTree>
    <p:extLst>
      <p:ext uri="{BB962C8B-B14F-4D97-AF65-F5344CB8AC3E}">
        <p14:creationId xmlns:p14="http://schemas.microsoft.com/office/powerpoint/2010/main" val="279456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4567"/>
            <a:ext cx="8915400" cy="905294"/>
          </a:xfrm>
        </p:spPr>
        <p:txBody>
          <a:bodyPr/>
          <a:lstStyle/>
          <a:p>
            <a:br>
              <a:rPr lang="en-AU" dirty="0">
                <a:solidFill>
                  <a:srgbClr val="FF6600"/>
                </a:solidFill>
              </a:rPr>
            </a:br>
            <a:br>
              <a:rPr lang="en-AU" dirty="0">
                <a:solidFill>
                  <a:srgbClr val="FF6600"/>
                </a:solidFill>
              </a:rPr>
            </a:br>
            <a:br>
              <a:rPr lang="en-AU" dirty="0">
                <a:solidFill>
                  <a:srgbClr val="FF6600"/>
                </a:solidFill>
              </a:rPr>
            </a:br>
            <a:r>
              <a:rPr lang="en-AU" dirty="0">
                <a:solidFill>
                  <a:srgbClr val="FF6600"/>
                </a:solidFill>
              </a:rPr>
              <a:t>Framework for Commissioning in the STIBBV subsector</a:t>
            </a:r>
            <a:br>
              <a:rPr lang="en-AU" dirty="0">
                <a:solidFill>
                  <a:srgbClr val="FF6600"/>
                </a:solidFill>
              </a:rPr>
            </a:br>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13</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graphicFrame>
        <p:nvGraphicFramePr>
          <p:cNvPr id="2" name="Diagram 1">
            <a:extLst>
              <a:ext uri="{FF2B5EF4-FFF2-40B4-BE49-F238E27FC236}">
                <a16:creationId xmlns:a16="http://schemas.microsoft.com/office/drawing/2014/main" id="{70607B97-6AFA-41A5-8B66-E58EC79025E1}"/>
              </a:ext>
            </a:extLst>
          </p:cNvPr>
          <p:cNvGraphicFramePr/>
          <p:nvPr>
            <p:extLst>
              <p:ext uri="{D42A27DB-BD31-4B8C-83A1-F6EECF244321}">
                <p14:modId xmlns:p14="http://schemas.microsoft.com/office/powerpoint/2010/main" val="1406510062"/>
              </p:ext>
            </p:extLst>
          </p:nvPr>
        </p:nvGraphicFramePr>
        <p:xfrm>
          <a:off x="128464" y="517159"/>
          <a:ext cx="9649072" cy="5440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318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14</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0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200472" y="980729"/>
            <a:ext cx="9705528" cy="2160240"/>
          </a:xfrm>
        </p:spPr>
        <p:txBody>
          <a:bodyPr/>
          <a:lstStyle/>
          <a:p>
            <a:pPr algn="ctr"/>
            <a:r>
              <a:rPr lang="en-AU" sz="4400" dirty="0"/>
              <a:t>Setting the scene</a:t>
            </a:r>
          </a:p>
          <a:p>
            <a:pPr algn="ctr"/>
            <a:r>
              <a:rPr lang="en-AU" dirty="0"/>
              <a:t>Viral hepatitis in the ACT</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15</a:t>
            </a:fld>
            <a:endParaRPr lang="en-AU" dirty="0"/>
          </a:p>
        </p:txBody>
      </p:sp>
      <p:pic>
        <p:nvPicPr>
          <p:cNvPr id="1026" name="Picture 2" descr="Routine vaccines, extraordinary impact: Hepatitis B | Gavi, the Vaccine  Alliance">
            <a:extLst>
              <a:ext uri="{FF2B5EF4-FFF2-40B4-BE49-F238E27FC236}">
                <a16:creationId xmlns:a16="http://schemas.microsoft.com/office/drawing/2014/main" id="{FBB113FF-F455-4517-B69B-2DCD9F376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415" y="4155628"/>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ults on probation disproportionately impacted by hepatitis C">
            <a:extLst>
              <a:ext uri="{FF2B5EF4-FFF2-40B4-BE49-F238E27FC236}">
                <a16:creationId xmlns:a16="http://schemas.microsoft.com/office/drawing/2014/main" id="{BF1D44A4-E188-491E-83DD-1FA3AD281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637" y="411752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5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solidFill>
                  <a:srgbClr val="FF6600"/>
                </a:solidFill>
              </a:rPr>
              <a:t>Hepatitis B in the ACT</a:t>
            </a:r>
          </a:p>
        </p:txBody>
      </p:sp>
      <p:sp>
        <p:nvSpPr>
          <p:cNvPr id="4" name="Slide Number Placeholder 3"/>
          <p:cNvSpPr>
            <a:spLocks noGrp="1"/>
          </p:cNvSpPr>
          <p:nvPr>
            <p:ph type="sldNum" sz="quarter" idx="4"/>
          </p:nvPr>
        </p:nvSpPr>
        <p:spPr/>
        <p:txBody>
          <a:bodyPr/>
          <a:lstStyle/>
          <a:p>
            <a:fld id="{A111ABAE-1B12-4EB9-8E66-38B1E1BDD146}" type="slidenum">
              <a:rPr lang="en-AU" smtClean="0"/>
              <a:pPr/>
              <a:t>16</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3" name="Picture 2">
            <a:extLst>
              <a:ext uri="{FF2B5EF4-FFF2-40B4-BE49-F238E27FC236}">
                <a16:creationId xmlns:a16="http://schemas.microsoft.com/office/drawing/2014/main" id="{0E825D3A-07CD-46FE-B4D1-ABC64E969D5C}"/>
              </a:ext>
            </a:extLst>
          </p:cNvPr>
          <p:cNvPicPr>
            <a:picLocks noChangeAspect="1"/>
          </p:cNvPicPr>
          <p:nvPr/>
        </p:nvPicPr>
        <p:blipFill>
          <a:blip r:embed="rId4"/>
          <a:stretch>
            <a:fillRect/>
          </a:stretch>
        </p:blipFill>
        <p:spPr>
          <a:xfrm>
            <a:off x="416496" y="1273458"/>
            <a:ext cx="8769424" cy="4311084"/>
          </a:xfrm>
          <a:prstGeom prst="rect">
            <a:avLst/>
          </a:prstGeom>
        </p:spPr>
      </p:pic>
    </p:spTree>
    <p:extLst>
      <p:ext uri="{BB962C8B-B14F-4D97-AF65-F5344CB8AC3E}">
        <p14:creationId xmlns:p14="http://schemas.microsoft.com/office/powerpoint/2010/main" val="243619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solidFill>
                  <a:srgbClr val="FF6600"/>
                </a:solidFill>
              </a:rPr>
              <a:t>Hepatitis B in the ACT: Monitoring</a:t>
            </a:r>
          </a:p>
        </p:txBody>
      </p:sp>
      <p:sp>
        <p:nvSpPr>
          <p:cNvPr id="4" name="Slide Number Placeholder 3"/>
          <p:cNvSpPr>
            <a:spLocks noGrp="1"/>
          </p:cNvSpPr>
          <p:nvPr>
            <p:ph type="sldNum" sz="quarter" idx="4"/>
          </p:nvPr>
        </p:nvSpPr>
        <p:spPr/>
        <p:txBody>
          <a:bodyPr/>
          <a:lstStyle/>
          <a:p>
            <a:fld id="{A111ABAE-1B12-4EB9-8E66-38B1E1BDD146}" type="slidenum">
              <a:rPr lang="en-AU" smtClean="0"/>
              <a:pPr/>
              <a:t>17</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6" name="Picture 5">
            <a:extLst>
              <a:ext uri="{FF2B5EF4-FFF2-40B4-BE49-F238E27FC236}">
                <a16:creationId xmlns:a16="http://schemas.microsoft.com/office/drawing/2014/main" id="{7981FCE0-2A9B-4310-84AD-CB1173313AF6}"/>
              </a:ext>
            </a:extLst>
          </p:cNvPr>
          <p:cNvPicPr>
            <a:picLocks noChangeAspect="1"/>
          </p:cNvPicPr>
          <p:nvPr/>
        </p:nvPicPr>
        <p:blipFill>
          <a:blip r:embed="rId4"/>
          <a:stretch>
            <a:fillRect/>
          </a:stretch>
        </p:blipFill>
        <p:spPr>
          <a:xfrm>
            <a:off x="1568624" y="1052736"/>
            <a:ext cx="6293644" cy="4381471"/>
          </a:xfrm>
          <a:prstGeom prst="rect">
            <a:avLst/>
          </a:prstGeom>
        </p:spPr>
      </p:pic>
      <p:sp>
        <p:nvSpPr>
          <p:cNvPr id="9" name="TextBox 8">
            <a:extLst>
              <a:ext uri="{FF2B5EF4-FFF2-40B4-BE49-F238E27FC236}">
                <a16:creationId xmlns:a16="http://schemas.microsoft.com/office/drawing/2014/main" id="{2EB4134A-0F1F-47E0-9C22-9619F4831C3F}"/>
              </a:ext>
            </a:extLst>
          </p:cNvPr>
          <p:cNvSpPr txBox="1"/>
          <p:nvPr/>
        </p:nvSpPr>
        <p:spPr>
          <a:xfrm>
            <a:off x="704528" y="5697542"/>
            <a:ext cx="9361040" cy="215444"/>
          </a:xfrm>
          <a:prstGeom prst="rect">
            <a:avLst/>
          </a:prstGeom>
          <a:noFill/>
        </p:spPr>
        <p:txBody>
          <a:bodyPr wrap="square">
            <a:spAutoFit/>
          </a:bodyPr>
          <a:lstStyle/>
          <a:p>
            <a:r>
              <a:rPr lang="en-AU" sz="800" dirty="0"/>
              <a:t>MacLachlan, J. (2021). Impacts of COVID 19 on BBVSTI testing, care and treatment: Medicare data analysis. WHO Collaborating Center for Viral Hepatitis. Doherty Institute for Infection and Immunity.</a:t>
            </a:r>
          </a:p>
        </p:txBody>
      </p:sp>
    </p:spTree>
    <p:extLst>
      <p:ext uri="{BB962C8B-B14F-4D97-AF65-F5344CB8AC3E}">
        <p14:creationId xmlns:p14="http://schemas.microsoft.com/office/powerpoint/2010/main" val="172049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F7F5-3CB7-4324-AC2C-65DC2BDF0E2E}"/>
              </a:ext>
            </a:extLst>
          </p:cNvPr>
          <p:cNvSpPr>
            <a:spLocks noGrp="1"/>
          </p:cNvSpPr>
          <p:nvPr>
            <p:ph type="title"/>
          </p:nvPr>
        </p:nvSpPr>
        <p:spPr/>
        <p:txBody>
          <a:bodyPr/>
          <a:lstStyle/>
          <a:p>
            <a:r>
              <a:rPr lang="en-AU" dirty="0">
                <a:solidFill>
                  <a:srgbClr val="FF6600"/>
                </a:solidFill>
              </a:rPr>
              <a:t>Hepatitis</a:t>
            </a:r>
            <a:r>
              <a:rPr lang="en-AU" dirty="0"/>
              <a:t> </a:t>
            </a:r>
            <a:r>
              <a:rPr lang="en-AU" dirty="0">
                <a:solidFill>
                  <a:srgbClr val="FF6600"/>
                </a:solidFill>
              </a:rPr>
              <a:t>B in the ACT: Prevalence</a:t>
            </a:r>
          </a:p>
        </p:txBody>
      </p:sp>
      <p:sp>
        <p:nvSpPr>
          <p:cNvPr id="3" name="Slide Number Placeholder 2">
            <a:extLst>
              <a:ext uri="{FF2B5EF4-FFF2-40B4-BE49-F238E27FC236}">
                <a16:creationId xmlns:a16="http://schemas.microsoft.com/office/drawing/2014/main" id="{E14BD9D6-0EC7-4858-AC19-2359E0545D71}"/>
              </a:ext>
            </a:extLst>
          </p:cNvPr>
          <p:cNvSpPr>
            <a:spLocks noGrp="1"/>
          </p:cNvSpPr>
          <p:nvPr>
            <p:ph type="sldNum" sz="quarter" idx="4"/>
          </p:nvPr>
        </p:nvSpPr>
        <p:spPr/>
        <p:txBody>
          <a:bodyPr/>
          <a:lstStyle/>
          <a:p>
            <a:fld id="{A111ABAE-1B12-4EB9-8E66-38B1E1BDD146}" type="slidenum">
              <a:rPr lang="en-AU" smtClean="0"/>
              <a:pPr/>
              <a:t>18</a:t>
            </a:fld>
            <a:endParaRPr lang="en-AU" dirty="0"/>
          </a:p>
        </p:txBody>
      </p:sp>
      <p:pic>
        <p:nvPicPr>
          <p:cNvPr id="5" name="Picture 4">
            <a:extLst>
              <a:ext uri="{FF2B5EF4-FFF2-40B4-BE49-F238E27FC236}">
                <a16:creationId xmlns:a16="http://schemas.microsoft.com/office/drawing/2014/main" id="{ACE3F498-B936-411B-A157-FA8B62D7AF2B}"/>
              </a:ext>
            </a:extLst>
          </p:cNvPr>
          <p:cNvPicPr>
            <a:picLocks noChangeAspect="1"/>
          </p:cNvPicPr>
          <p:nvPr/>
        </p:nvPicPr>
        <p:blipFill>
          <a:blip r:embed="rId3"/>
          <a:stretch>
            <a:fillRect/>
          </a:stretch>
        </p:blipFill>
        <p:spPr>
          <a:xfrm>
            <a:off x="766762" y="1457325"/>
            <a:ext cx="8372475" cy="3943350"/>
          </a:xfrm>
          <a:prstGeom prst="rect">
            <a:avLst/>
          </a:prstGeom>
        </p:spPr>
      </p:pic>
    </p:spTree>
    <p:extLst>
      <p:ext uri="{BB962C8B-B14F-4D97-AF65-F5344CB8AC3E}">
        <p14:creationId xmlns:p14="http://schemas.microsoft.com/office/powerpoint/2010/main" val="44898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9239" y="223332"/>
            <a:ext cx="9590140" cy="706090"/>
          </a:xfrm>
        </p:spPr>
        <p:txBody>
          <a:bodyPr/>
          <a:lstStyle/>
          <a:p>
            <a:r>
              <a:rPr lang="en-AU" dirty="0">
                <a:solidFill>
                  <a:srgbClr val="FF6600"/>
                </a:solidFill>
              </a:rPr>
              <a:t>Hepatitis B in the ACT: Treatment uptake</a:t>
            </a:r>
          </a:p>
        </p:txBody>
      </p:sp>
      <p:sp>
        <p:nvSpPr>
          <p:cNvPr id="4" name="Slide Number Placeholder 3"/>
          <p:cNvSpPr>
            <a:spLocks noGrp="1"/>
          </p:cNvSpPr>
          <p:nvPr>
            <p:ph type="sldNum" sz="quarter" idx="4"/>
          </p:nvPr>
        </p:nvSpPr>
        <p:spPr/>
        <p:txBody>
          <a:bodyPr/>
          <a:lstStyle/>
          <a:p>
            <a:fld id="{A111ABAE-1B12-4EB9-8E66-38B1E1BDD146}" type="slidenum">
              <a:rPr lang="en-AU" smtClean="0"/>
              <a:pPr/>
              <a:t>19</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sp>
        <p:nvSpPr>
          <p:cNvPr id="9" name="TextBox 8">
            <a:extLst>
              <a:ext uri="{FF2B5EF4-FFF2-40B4-BE49-F238E27FC236}">
                <a16:creationId xmlns:a16="http://schemas.microsoft.com/office/drawing/2014/main" id="{262F336E-C8B9-4A82-BB4B-FAD27F557BA4}"/>
              </a:ext>
            </a:extLst>
          </p:cNvPr>
          <p:cNvSpPr txBox="1"/>
          <p:nvPr/>
        </p:nvSpPr>
        <p:spPr>
          <a:xfrm>
            <a:off x="2432720" y="5515644"/>
            <a:ext cx="7309138" cy="369332"/>
          </a:xfrm>
          <a:prstGeom prst="rect">
            <a:avLst/>
          </a:prstGeom>
          <a:noFill/>
        </p:spPr>
        <p:txBody>
          <a:bodyPr wrap="square" rtlCol="0">
            <a:spAutoFit/>
          </a:bodyPr>
          <a:lstStyle/>
          <a:p>
            <a:r>
              <a:rPr lang="en-AU" sz="900" dirty="0"/>
              <a:t>Source: MacLachlan JH, Stewart S, Cowie BC. Viral Hepatitis Mapping Project: National Report 2020. Darlinghurst, NSW, Australia: Australasian Society for HIV, Viral Hepatitis, and Sexual Health Medicine (ASHM), 2020; https://www.ashm.org.au/programs/ Viral-Hepatitis-Mapping-Project/</a:t>
            </a:r>
          </a:p>
        </p:txBody>
      </p:sp>
      <p:pic>
        <p:nvPicPr>
          <p:cNvPr id="11" name="Picture 10">
            <a:extLst>
              <a:ext uri="{FF2B5EF4-FFF2-40B4-BE49-F238E27FC236}">
                <a16:creationId xmlns:a16="http://schemas.microsoft.com/office/drawing/2014/main" id="{302DD187-DE15-4D65-A2C3-15C94CA14FE9}"/>
              </a:ext>
            </a:extLst>
          </p:cNvPr>
          <p:cNvPicPr>
            <a:picLocks noChangeAspect="1"/>
          </p:cNvPicPr>
          <p:nvPr/>
        </p:nvPicPr>
        <p:blipFill>
          <a:blip r:embed="rId4"/>
          <a:stretch>
            <a:fillRect/>
          </a:stretch>
        </p:blipFill>
        <p:spPr>
          <a:xfrm>
            <a:off x="0" y="988583"/>
            <a:ext cx="3384029" cy="4536179"/>
          </a:xfrm>
          <a:prstGeom prst="rect">
            <a:avLst/>
          </a:prstGeom>
        </p:spPr>
      </p:pic>
      <p:pic>
        <p:nvPicPr>
          <p:cNvPr id="13" name="Picture 12">
            <a:extLst>
              <a:ext uri="{FF2B5EF4-FFF2-40B4-BE49-F238E27FC236}">
                <a16:creationId xmlns:a16="http://schemas.microsoft.com/office/drawing/2014/main" id="{B6935930-BDC8-4A3C-8252-1D4FE9A3D3C5}"/>
              </a:ext>
            </a:extLst>
          </p:cNvPr>
          <p:cNvPicPr>
            <a:picLocks noChangeAspect="1"/>
          </p:cNvPicPr>
          <p:nvPr/>
        </p:nvPicPr>
        <p:blipFill>
          <a:blip r:embed="rId5"/>
          <a:stretch>
            <a:fillRect/>
          </a:stretch>
        </p:blipFill>
        <p:spPr>
          <a:xfrm>
            <a:off x="3450706" y="1135884"/>
            <a:ext cx="6331196" cy="4099432"/>
          </a:xfrm>
          <a:prstGeom prst="rect">
            <a:avLst/>
          </a:prstGeom>
        </p:spPr>
      </p:pic>
    </p:spTree>
    <p:extLst>
      <p:ext uri="{BB962C8B-B14F-4D97-AF65-F5344CB8AC3E}">
        <p14:creationId xmlns:p14="http://schemas.microsoft.com/office/powerpoint/2010/main" val="220777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65168" y="174874"/>
            <a:ext cx="5760640" cy="1367197"/>
          </a:xfrm>
        </p:spPr>
        <p:txBody>
          <a:bodyPr/>
          <a:lstStyle/>
          <a:p>
            <a:r>
              <a:rPr lang="en-AU" sz="4800" dirty="0">
                <a:latin typeface="Montserrat" panose="00000500000000000000" pitchFamily="2" charset="0"/>
              </a:rPr>
              <a:t>Country</a:t>
            </a:r>
            <a:br>
              <a:rPr lang="en-AU" sz="4800" dirty="0"/>
            </a:br>
            <a:endParaRPr lang="en-AU" sz="4800" dirty="0">
              <a:latin typeface="Montserrat" panose="00000500000000000000" pitchFamily="2" charset="0"/>
            </a:endParaRPr>
          </a:p>
        </p:txBody>
      </p:sp>
      <p:pic>
        <p:nvPicPr>
          <p:cNvPr id="5" name="Picture 4" descr="A picture containing text, clipart&#10;&#10;Description automatically generated">
            <a:extLst>
              <a:ext uri="{FF2B5EF4-FFF2-40B4-BE49-F238E27FC236}">
                <a16:creationId xmlns:a16="http://schemas.microsoft.com/office/drawing/2014/main" id="{FBA10C3C-E689-4F60-A988-1D28E17BB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293" y="5811253"/>
            <a:ext cx="1520351" cy="686330"/>
          </a:xfrm>
          <a:prstGeom prst="rect">
            <a:avLst/>
          </a:prstGeom>
        </p:spPr>
      </p:pic>
      <p:pic>
        <p:nvPicPr>
          <p:cNvPr id="9" name="Picture 8" descr="A black and white logo&#10;&#10;Description automatically generated with medium confidence">
            <a:extLst>
              <a:ext uri="{FF2B5EF4-FFF2-40B4-BE49-F238E27FC236}">
                <a16:creationId xmlns:a16="http://schemas.microsoft.com/office/drawing/2014/main" id="{14932C1B-0EF7-4E74-8910-380F14DFE3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088" y="5858965"/>
            <a:ext cx="2086927" cy="544715"/>
          </a:xfrm>
          <a:prstGeom prst="rect">
            <a:avLst/>
          </a:prstGeom>
        </p:spPr>
      </p:pic>
      <p:pic>
        <p:nvPicPr>
          <p:cNvPr id="11" name="Picture 10">
            <a:extLst>
              <a:ext uri="{FF2B5EF4-FFF2-40B4-BE49-F238E27FC236}">
                <a16:creationId xmlns:a16="http://schemas.microsoft.com/office/drawing/2014/main" id="{658221CE-FC87-4F57-B9FF-3D702490D148}"/>
              </a:ext>
            </a:extLst>
          </p:cNvPr>
          <p:cNvPicPr>
            <a:picLocks noChangeAspect="1"/>
          </p:cNvPicPr>
          <p:nvPr/>
        </p:nvPicPr>
        <p:blipFill>
          <a:blip r:embed="rId5"/>
          <a:stretch>
            <a:fillRect/>
          </a:stretch>
        </p:blipFill>
        <p:spPr>
          <a:xfrm>
            <a:off x="240568" y="1338028"/>
            <a:ext cx="5760639" cy="4382438"/>
          </a:xfrm>
          <a:prstGeom prst="rect">
            <a:avLst/>
          </a:prstGeom>
        </p:spPr>
      </p:pic>
      <p:sp>
        <p:nvSpPr>
          <p:cNvPr id="13" name="TextBox 12">
            <a:extLst>
              <a:ext uri="{FF2B5EF4-FFF2-40B4-BE49-F238E27FC236}">
                <a16:creationId xmlns:a16="http://schemas.microsoft.com/office/drawing/2014/main" id="{26B14CBA-8456-47EF-AF87-DCB4EA3409A6}"/>
              </a:ext>
            </a:extLst>
          </p:cNvPr>
          <p:cNvSpPr txBox="1"/>
          <p:nvPr/>
        </p:nvSpPr>
        <p:spPr>
          <a:xfrm>
            <a:off x="64096" y="6265180"/>
            <a:ext cx="6113584" cy="276999"/>
          </a:xfrm>
          <a:prstGeom prst="rect">
            <a:avLst/>
          </a:prstGeom>
          <a:noFill/>
        </p:spPr>
        <p:txBody>
          <a:bodyPr wrap="square">
            <a:spAutoFit/>
          </a:bodyPr>
          <a:lstStyle/>
          <a:p>
            <a:r>
              <a:rPr lang="en-AU" sz="1200" b="0" i="0" dirty="0">
                <a:solidFill>
                  <a:schemeClr val="bg1"/>
                </a:solidFill>
                <a:effectLst/>
                <a:latin typeface="nimbus-sans"/>
              </a:rPr>
              <a:t>David R Horton (creator), AIATSIS, 1996</a:t>
            </a:r>
            <a:endParaRPr lang="en-AU" sz="1200" dirty="0">
              <a:solidFill>
                <a:schemeClr val="bg1"/>
              </a:solidFill>
            </a:endParaRPr>
          </a:p>
        </p:txBody>
      </p:sp>
      <p:sp>
        <p:nvSpPr>
          <p:cNvPr id="2" name="TextBox 1">
            <a:extLst>
              <a:ext uri="{FF2B5EF4-FFF2-40B4-BE49-F238E27FC236}">
                <a16:creationId xmlns:a16="http://schemas.microsoft.com/office/drawing/2014/main" id="{566F98CE-3B14-4B52-9B2D-027D24CDD004}"/>
              </a:ext>
            </a:extLst>
          </p:cNvPr>
          <p:cNvSpPr txBox="1"/>
          <p:nvPr/>
        </p:nvSpPr>
        <p:spPr>
          <a:xfrm>
            <a:off x="6897216" y="1234778"/>
            <a:ext cx="2455117" cy="307777"/>
          </a:xfrm>
          <a:prstGeom prst="rect">
            <a:avLst/>
          </a:prstGeom>
          <a:noFill/>
        </p:spPr>
        <p:txBody>
          <a:bodyPr wrap="square" rtlCol="0">
            <a:spAutoFit/>
          </a:bodyPr>
          <a:lstStyle/>
          <a:p>
            <a:pPr algn="ctr"/>
            <a:r>
              <a:rPr lang="en-AU" sz="1400" i="1" dirty="0">
                <a:solidFill>
                  <a:schemeClr val="bg1"/>
                </a:solidFill>
              </a:rPr>
              <a:t>‘</a:t>
            </a:r>
            <a:endParaRPr lang="en-AU" sz="1400" dirty="0">
              <a:solidFill>
                <a:schemeClr val="bg1"/>
              </a:solidFill>
            </a:endParaRPr>
          </a:p>
        </p:txBody>
      </p:sp>
      <p:pic>
        <p:nvPicPr>
          <p:cNvPr id="1026" name="Picture 2">
            <a:extLst>
              <a:ext uri="{FF2B5EF4-FFF2-40B4-BE49-F238E27FC236}">
                <a16:creationId xmlns:a16="http://schemas.microsoft.com/office/drawing/2014/main" id="{1C2A564C-8B39-4B28-A3D1-57C0038759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680" y="2222709"/>
            <a:ext cx="3518743" cy="26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BD42A6C-EAB8-4208-92DB-7DC7A44D2127}"/>
              </a:ext>
            </a:extLst>
          </p:cNvPr>
          <p:cNvSpPr txBox="1"/>
          <p:nvPr/>
        </p:nvSpPr>
        <p:spPr>
          <a:xfrm>
            <a:off x="6788551" y="1234778"/>
            <a:ext cx="2455117" cy="646331"/>
          </a:xfrm>
          <a:prstGeom prst="rect">
            <a:avLst/>
          </a:prstGeom>
          <a:noFill/>
        </p:spPr>
        <p:txBody>
          <a:bodyPr wrap="square" rtlCol="0">
            <a:spAutoFit/>
          </a:bodyPr>
          <a:lstStyle/>
          <a:p>
            <a:pPr algn="ctr"/>
            <a:r>
              <a:rPr lang="en-AU" i="1" dirty="0">
                <a:solidFill>
                  <a:schemeClr val="bg1"/>
                </a:solidFill>
              </a:rPr>
              <a:t>‘Meeting Place’</a:t>
            </a:r>
          </a:p>
          <a:p>
            <a:pPr algn="ctr"/>
            <a:r>
              <a:rPr lang="en-AU" dirty="0">
                <a:solidFill>
                  <a:schemeClr val="bg1"/>
                </a:solidFill>
              </a:rPr>
              <a:t>By Leah </a:t>
            </a:r>
            <a:r>
              <a:rPr lang="en-AU" dirty="0" err="1">
                <a:solidFill>
                  <a:schemeClr val="bg1"/>
                </a:solidFill>
              </a:rPr>
              <a:t>Brideson</a:t>
            </a:r>
            <a:endParaRPr lang="en-AU" dirty="0">
              <a:solidFill>
                <a:schemeClr val="bg1"/>
              </a:solidFill>
            </a:endParaRPr>
          </a:p>
        </p:txBody>
      </p:sp>
    </p:spTree>
    <p:extLst>
      <p:ext uri="{BB962C8B-B14F-4D97-AF65-F5344CB8AC3E}">
        <p14:creationId xmlns:p14="http://schemas.microsoft.com/office/powerpoint/2010/main" val="258942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solidFill>
                  <a:srgbClr val="FF6600"/>
                </a:solidFill>
              </a:rPr>
              <a:t>Data –HEPATITIS C IN THE ACT)</a:t>
            </a:r>
          </a:p>
        </p:txBody>
      </p:sp>
      <p:sp>
        <p:nvSpPr>
          <p:cNvPr id="4" name="Slide Number Placeholder 3"/>
          <p:cNvSpPr>
            <a:spLocks noGrp="1"/>
          </p:cNvSpPr>
          <p:nvPr>
            <p:ph type="sldNum" sz="quarter" idx="4"/>
          </p:nvPr>
        </p:nvSpPr>
        <p:spPr/>
        <p:txBody>
          <a:bodyPr/>
          <a:lstStyle/>
          <a:p>
            <a:fld id="{A111ABAE-1B12-4EB9-8E66-38B1E1BDD146}" type="slidenum">
              <a:rPr lang="en-AU" smtClean="0"/>
              <a:pPr/>
              <a:t>20</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2" name="Picture 11">
            <a:extLst>
              <a:ext uri="{FF2B5EF4-FFF2-40B4-BE49-F238E27FC236}">
                <a16:creationId xmlns:a16="http://schemas.microsoft.com/office/drawing/2014/main" id="{7A0E91AD-F0EF-4135-99FF-5BF6F3A7ECE9}"/>
              </a:ext>
            </a:extLst>
          </p:cNvPr>
          <p:cNvPicPr>
            <a:picLocks noChangeAspect="1"/>
          </p:cNvPicPr>
          <p:nvPr/>
        </p:nvPicPr>
        <p:blipFill>
          <a:blip r:embed="rId4"/>
          <a:stretch>
            <a:fillRect/>
          </a:stretch>
        </p:blipFill>
        <p:spPr>
          <a:xfrm>
            <a:off x="224725" y="1340768"/>
            <a:ext cx="9456550" cy="4536069"/>
          </a:xfrm>
          <a:prstGeom prst="rect">
            <a:avLst/>
          </a:prstGeom>
        </p:spPr>
      </p:pic>
    </p:spTree>
    <p:extLst>
      <p:ext uri="{BB962C8B-B14F-4D97-AF65-F5344CB8AC3E}">
        <p14:creationId xmlns:p14="http://schemas.microsoft.com/office/powerpoint/2010/main" val="67734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solidFill>
                  <a:srgbClr val="FF6600"/>
                </a:solidFill>
              </a:rPr>
              <a:t>Hepatitis C in the ACT: Testing</a:t>
            </a:r>
          </a:p>
        </p:txBody>
      </p:sp>
      <p:sp>
        <p:nvSpPr>
          <p:cNvPr id="4" name="Slide Number Placeholder 3"/>
          <p:cNvSpPr>
            <a:spLocks noGrp="1"/>
          </p:cNvSpPr>
          <p:nvPr>
            <p:ph type="sldNum" sz="quarter" idx="4"/>
          </p:nvPr>
        </p:nvSpPr>
        <p:spPr/>
        <p:txBody>
          <a:bodyPr/>
          <a:lstStyle/>
          <a:p>
            <a:fld id="{A111ABAE-1B12-4EB9-8E66-38B1E1BDD146}" type="slidenum">
              <a:rPr lang="en-AU" smtClean="0"/>
              <a:pPr/>
              <a:t>21</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7" name="Picture 6">
            <a:extLst>
              <a:ext uri="{FF2B5EF4-FFF2-40B4-BE49-F238E27FC236}">
                <a16:creationId xmlns:a16="http://schemas.microsoft.com/office/drawing/2014/main" id="{3D499978-C31E-4E46-966E-2FCE0229F2B6}"/>
              </a:ext>
            </a:extLst>
          </p:cNvPr>
          <p:cNvPicPr>
            <a:picLocks noChangeAspect="1"/>
          </p:cNvPicPr>
          <p:nvPr/>
        </p:nvPicPr>
        <p:blipFill>
          <a:blip r:embed="rId4"/>
          <a:stretch>
            <a:fillRect/>
          </a:stretch>
        </p:blipFill>
        <p:spPr>
          <a:xfrm>
            <a:off x="1424608" y="1076286"/>
            <a:ext cx="6504613" cy="4624639"/>
          </a:xfrm>
          <a:prstGeom prst="rect">
            <a:avLst/>
          </a:prstGeom>
        </p:spPr>
      </p:pic>
      <p:sp>
        <p:nvSpPr>
          <p:cNvPr id="11" name="TextBox 10">
            <a:extLst>
              <a:ext uri="{FF2B5EF4-FFF2-40B4-BE49-F238E27FC236}">
                <a16:creationId xmlns:a16="http://schemas.microsoft.com/office/drawing/2014/main" id="{FCEB4584-EC58-49A3-A89B-198068D71921}"/>
              </a:ext>
            </a:extLst>
          </p:cNvPr>
          <p:cNvSpPr txBox="1"/>
          <p:nvPr/>
        </p:nvSpPr>
        <p:spPr>
          <a:xfrm>
            <a:off x="328936" y="5725493"/>
            <a:ext cx="9577064" cy="215444"/>
          </a:xfrm>
          <a:prstGeom prst="rect">
            <a:avLst/>
          </a:prstGeom>
          <a:noFill/>
        </p:spPr>
        <p:txBody>
          <a:bodyPr wrap="square">
            <a:spAutoFit/>
          </a:bodyPr>
          <a:lstStyle/>
          <a:p>
            <a:r>
              <a:rPr lang="en-AU" sz="800" dirty="0"/>
              <a:t>MacLachlan, J. (2021). Impacts of COVID 19 on BBVSTI testing, care and treatment: Medicare data analysis. WHO Collaborating Center for Viral Hepatitis. Doherty Institute for Infection and Immunity.</a:t>
            </a:r>
          </a:p>
        </p:txBody>
      </p:sp>
    </p:spTree>
    <p:extLst>
      <p:ext uri="{BB962C8B-B14F-4D97-AF65-F5344CB8AC3E}">
        <p14:creationId xmlns:p14="http://schemas.microsoft.com/office/powerpoint/2010/main" val="196552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ED3B-FDB7-49F1-AC76-165BBB89FD72}"/>
              </a:ext>
            </a:extLst>
          </p:cNvPr>
          <p:cNvSpPr>
            <a:spLocks noGrp="1"/>
          </p:cNvSpPr>
          <p:nvPr>
            <p:ph type="title"/>
          </p:nvPr>
        </p:nvSpPr>
        <p:spPr/>
        <p:txBody>
          <a:bodyPr/>
          <a:lstStyle/>
          <a:p>
            <a:r>
              <a:rPr lang="en-AU" dirty="0">
                <a:solidFill>
                  <a:srgbClr val="FF6600"/>
                </a:solidFill>
              </a:rPr>
              <a:t>Hepatitis</a:t>
            </a:r>
            <a:r>
              <a:rPr lang="en-AU" dirty="0"/>
              <a:t> </a:t>
            </a:r>
            <a:r>
              <a:rPr lang="en-AU" dirty="0">
                <a:solidFill>
                  <a:srgbClr val="FF6600"/>
                </a:solidFill>
              </a:rPr>
              <a:t>C in the ACT: Prevalence </a:t>
            </a:r>
          </a:p>
        </p:txBody>
      </p:sp>
      <p:sp>
        <p:nvSpPr>
          <p:cNvPr id="3" name="Slide Number Placeholder 2">
            <a:extLst>
              <a:ext uri="{FF2B5EF4-FFF2-40B4-BE49-F238E27FC236}">
                <a16:creationId xmlns:a16="http://schemas.microsoft.com/office/drawing/2014/main" id="{8C6D9A22-9A38-495F-B1A2-869A6532E3B1}"/>
              </a:ext>
            </a:extLst>
          </p:cNvPr>
          <p:cNvSpPr>
            <a:spLocks noGrp="1"/>
          </p:cNvSpPr>
          <p:nvPr>
            <p:ph type="sldNum" sz="quarter" idx="4"/>
          </p:nvPr>
        </p:nvSpPr>
        <p:spPr/>
        <p:txBody>
          <a:bodyPr/>
          <a:lstStyle/>
          <a:p>
            <a:fld id="{A111ABAE-1B12-4EB9-8E66-38B1E1BDD146}" type="slidenum">
              <a:rPr lang="en-AU" smtClean="0"/>
              <a:pPr/>
              <a:t>22</a:t>
            </a:fld>
            <a:endParaRPr lang="en-AU" dirty="0"/>
          </a:p>
        </p:txBody>
      </p:sp>
      <p:pic>
        <p:nvPicPr>
          <p:cNvPr id="5" name="Picture 4">
            <a:extLst>
              <a:ext uri="{FF2B5EF4-FFF2-40B4-BE49-F238E27FC236}">
                <a16:creationId xmlns:a16="http://schemas.microsoft.com/office/drawing/2014/main" id="{06DB5F94-F546-43C3-80B3-9A6C8E69D218}"/>
              </a:ext>
            </a:extLst>
          </p:cNvPr>
          <p:cNvPicPr>
            <a:picLocks noChangeAspect="1"/>
          </p:cNvPicPr>
          <p:nvPr/>
        </p:nvPicPr>
        <p:blipFill>
          <a:blip r:embed="rId3"/>
          <a:stretch>
            <a:fillRect/>
          </a:stretch>
        </p:blipFill>
        <p:spPr>
          <a:xfrm>
            <a:off x="493412" y="1884530"/>
            <a:ext cx="6336704" cy="3001222"/>
          </a:xfrm>
          <a:prstGeom prst="rect">
            <a:avLst/>
          </a:prstGeom>
        </p:spPr>
      </p:pic>
      <p:pic>
        <p:nvPicPr>
          <p:cNvPr id="7" name="Picture 6">
            <a:extLst>
              <a:ext uri="{FF2B5EF4-FFF2-40B4-BE49-F238E27FC236}">
                <a16:creationId xmlns:a16="http://schemas.microsoft.com/office/drawing/2014/main" id="{A1C6618E-DA9F-4AD0-A7F8-01CA65632E20}"/>
              </a:ext>
            </a:extLst>
          </p:cNvPr>
          <p:cNvPicPr>
            <a:picLocks noChangeAspect="1"/>
          </p:cNvPicPr>
          <p:nvPr/>
        </p:nvPicPr>
        <p:blipFill>
          <a:blip r:embed="rId4"/>
          <a:stretch>
            <a:fillRect/>
          </a:stretch>
        </p:blipFill>
        <p:spPr>
          <a:xfrm>
            <a:off x="6753200" y="1124744"/>
            <a:ext cx="2835771" cy="4520794"/>
          </a:xfrm>
          <a:prstGeom prst="rect">
            <a:avLst/>
          </a:prstGeom>
        </p:spPr>
      </p:pic>
    </p:spTree>
    <p:extLst>
      <p:ext uri="{BB962C8B-B14F-4D97-AF65-F5344CB8AC3E}">
        <p14:creationId xmlns:p14="http://schemas.microsoft.com/office/powerpoint/2010/main" val="878794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9239" y="223332"/>
            <a:ext cx="9590140" cy="706090"/>
          </a:xfrm>
        </p:spPr>
        <p:txBody>
          <a:bodyPr/>
          <a:lstStyle/>
          <a:p>
            <a:r>
              <a:rPr lang="en-AU" dirty="0">
                <a:solidFill>
                  <a:srgbClr val="FF6600"/>
                </a:solidFill>
              </a:rPr>
              <a:t>Hepatitis C in the ACT: Treatment uptake</a:t>
            </a:r>
          </a:p>
        </p:txBody>
      </p:sp>
      <p:sp>
        <p:nvSpPr>
          <p:cNvPr id="4" name="Slide Number Placeholder 3"/>
          <p:cNvSpPr>
            <a:spLocks noGrp="1"/>
          </p:cNvSpPr>
          <p:nvPr>
            <p:ph type="sldNum" sz="quarter" idx="4"/>
          </p:nvPr>
        </p:nvSpPr>
        <p:spPr/>
        <p:txBody>
          <a:bodyPr/>
          <a:lstStyle/>
          <a:p>
            <a:fld id="{A111ABAE-1B12-4EB9-8E66-38B1E1BDD146}" type="slidenum">
              <a:rPr lang="en-AU" smtClean="0"/>
              <a:pPr/>
              <a:t>23</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3" name="Picture 2">
            <a:extLst>
              <a:ext uri="{FF2B5EF4-FFF2-40B4-BE49-F238E27FC236}">
                <a16:creationId xmlns:a16="http://schemas.microsoft.com/office/drawing/2014/main" id="{F97D3A60-8326-425E-B744-819461FF5C00}"/>
              </a:ext>
            </a:extLst>
          </p:cNvPr>
          <p:cNvPicPr>
            <a:picLocks noChangeAspect="1"/>
          </p:cNvPicPr>
          <p:nvPr/>
        </p:nvPicPr>
        <p:blipFill>
          <a:blip r:embed="rId4"/>
          <a:stretch>
            <a:fillRect/>
          </a:stretch>
        </p:blipFill>
        <p:spPr>
          <a:xfrm>
            <a:off x="95335" y="1030424"/>
            <a:ext cx="3385521" cy="4797152"/>
          </a:xfrm>
          <a:prstGeom prst="rect">
            <a:avLst/>
          </a:prstGeom>
        </p:spPr>
      </p:pic>
      <p:pic>
        <p:nvPicPr>
          <p:cNvPr id="7" name="Picture 6">
            <a:extLst>
              <a:ext uri="{FF2B5EF4-FFF2-40B4-BE49-F238E27FC236}">
                <a16:creationId xmlns:a16="http://schemas.microsoft.com/office/drawing/2014/main" id="{CD137A85-6948-443B-8012-05AAADBDA48F}"/>
              </a:ext>
            </a:extLst>
          </p:cNvPr>
          <p:cNvPicPr>
            <a:picLocks noChangeAspect="1"/>
          </p:cNvPicPr>
          <p:nvPr/>
        </p:nvPicPr>
        <p:blipFill>
          <a:blip r:embed="rId5"/>
          <a:stretch>
            <a:fillRect/>
          </a:stretch>
        </p:blipFill>
        <p:spPr>
          <a:xfrm>
            <a:off x="3518529" y="1030424"/>
            <a:ext cx="6376956" cy="4109594"/>
          </a:xfrm>
          <a:prstGeom prst="rect">
            <a:avLst/>
          </a:prstGeom>
        </p:spPr>
      </p:pic>
      <p:sp>
        <p:nvSpPr>
          <p:cNvPr id="9" name="TextBox 8">
            <a:extLst>
              <a:ext uri="{FF2B5EF4-FFF2-40B4-BE49-F238E27FC236}">
                <a16:creationId xmlns:a16="http://schemas.microsoft.com/office/drawing/2014/main" id="{262F336E-C8B9-4A82-BB4B-FAD27F557BA4}"/>
              </a:ext>
            </a:extLst>
          </p:cNvPr>
          <p:cNvSpPr txBox="1"/>
          <p:nvPr/>
        </p:nvSpPr>
        <p:spPr>
          <a:xfrm>
            <a:off x="2432720" y="5515644"/>
            <a:ext cx="7309138" cy="369332"/>
          </a:xfrm>
          <a:prstGeom prst="rect">
            <a:avLst/>
          </a:prstGeom>
          <a:noFill/>
        </p:spPr>
        <p:txBody>
          <a:bodyPr wrap="square" rtlCol="0">
            <a:spAutoFit/>
          </a:bodyPr>
          <a:lstStyle/>
          <a:p>
            <a:r>
              <a:rPr lang="en-AU" sz="900" dirty="0"/>
              <a:t>Source: MacLachlan JH, Stewart S, Cowie BC. Viral Hepatitis Mapping Project: National Report 2020. Darlinghurst, NSW, Australia: Australasian Society for HIV, Viral Hepatitis, and Sexual Health Medicine (ASHM), 2020; https://www.ashm.org.au/programs/ Viral-Hepatitis-Mapping-Project/</a:t>
            </a:r>
          </a:p>
        </p:txBody>
      </p:sp>
    </p:spTree>
    <p:extLst>
      <p:ext uri="{BB962C8B-B14F-4D97-AF65-F5344CB8AC3E}">
        <p14:creationId xmlns:p14="http://schemas.microsoft.com/office/powerpoint/2010/main" val="17774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24</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04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988840"/>
            <a:ext cx="9705528" cy="2160240"/>
          </a:xfrm>
        </p:spPr>
        <p:txBody>
          <a:bodyPr/>
          <a:lstStyle/>
          <a:p>
            <a:pPr algn="ctr"/>
            <a:r>
              <a:rPr lang="en-AU" sz="4400" dirty="0"/>
              <a:t>Priority populations</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25</a:t>
            </a:fld>
            <a:endParaRPr lang="en-AU" dirty="0"/>
          </a:p>
        </p:txBody>
      </p:sp>
    </p:spTree>
    <p:extLst>
      <p:ext uri="{BB962C8B-B14F-4D97-AF65-F5344CB8AC3E}">
        <p14:creationId xmlns:p14="http://schemas.microsoft.com/office/powerpoint/2010/main" val="289680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6E9C-272F-49BA-92DB-88FC97CC8895}"/>
              </a:ext>
            </a:extLst>
          </p:cNvPr>
          <p:cNvSpPr>
            <a:spLocks noGrp="1"/>
          </p:cNvSpPr>
          <p:nvPr>
            <p:ph type="title"/>
          </p:nvPr>
        </p:nvSpPr>
        <p:spPr/>
        <p:txBody>
          <a:bodyPr/>
          <a:lstStyle/>
          <a:p>
            <a:r>
              <a:rPr lang="en-AU" dirty="0"/>
              <a:t>Hepatitis B priority populations in Australia</a:t>
            </a:r>
          </a:p>
        </p:txBody>
      </p:sp>
      <p:sp>
        <p:nvSpPr>
          <p:cNvPr id="3" name="Content Placeholder 2">
            <a:extLst>
              <a:ext uri="{FF2B5EF4-FFF2-40B4-BE49-F238E27FC236}">
                <a16:creationId xmlns:a16="http://schemas.microsoft.com/office/drawing/2014/main" id="{396A9F2C-5191-449B-9DC0-1D6901EC49B6}"/>
              </a:ext>
            </a:extLst>
          </p:cNvPr>
          <p:cNvSpPr>
            <a:spLocks noGrp="1"/>
          </p:cNvSpPr>
          <p:nvPr>
            <p:ph idx="1"/>
          </p:nvPr>
        </p:nvSpPr>
        <p:spPr/>
        <p:txBody>
          <a:bodyPr>
            <a:normAutofit fontScale="92500" lnSpcReduction="10000"/>
          </a:bodyPr>
          <a:lstStyle/>
          <a:p>
            <a:pPr marL="0" indent="0">
              <a:buNone/>
            </a:pPr>
            <a:r>
              <a:rPr lang="en-AU" b="1" dirty="0"/>
              <a:t>People living with hepatitis B</a:t>
            </a:r>
          </a:p>
          <a:p>
            <a:r>
              <a:rPr lang="en-AU" dirty="0"/>
              <a:t>Majority are overseas-born or are Aboriginal and Torres Strait Islander people</a:t>
            </a:r>
          </a:p>
          <a:p>
            <a:pPr marL="0" indent="0">
              <a:buNone/>
            </a:pPr>
            <a:r>
              <a:rPr lang="en-AU" b="1" dirty="0"/>
              <a:t>Culturally and linguistically diverse people</a:t>
            </a:r>
          </a:p>
          <a:p>
            <a:r>
              <a:rPr lang="en-AU" dirty="0"/>
              <a:t>Majority of hepatitis B in Australia is experienced by people born overseas in hepatitis B endemic areas</a:t>
            </a:r>
          </a:p>
          <a:p>
            <a:pPr marL="0" indent="0">
              <a:buNone/>
            </a:pPr>
            <a:r>
              <a:rPr lang="en-AU" b="1" dirty="0"/>
              <a:t>Aboriginal and Torres Strait Islander people </a:t>
            </a:r>
          </a:p>
          <a:p>
            <a:r>
              <a:rPr lang="en-AU" dirty="0"/>
              <a:t>Hepatitis B continues to disproportionately impact Aboriginal and Torres Strait Islander people, particularly those from rural and remote communities.</a:t>
            </a:r>
          </a:p>
          <a:p>
            <a:pPr marL="0" indent="0">
              <a:buNone/>
            </a:pPr>
            <a:r>
              <a:rPr lang="en-AU" b="1" dirty="0"/>
              <a:t>Unvaccinated adults</a:t>
            </a:r>
          </a:p>
          <a:p>
            <a:r>
              <a:rPr lang="en-AU" dirty="0"/>
              <a:t>The vast majority of people who develop chronic hepatitis B acquire the infection at birth or in childhood. </a:t>
            </a:r>
          </a:p>
        </p:txBody>
      </p:sp>
      <p:sp>
        <p:nvSpPr>
          <p:cNvPr id="4" name="Slide Number Placeholder 3">
            <a:extLst>
              <a:ext uri="{FF2B5EF4-FFF2-40B4-BE49-F238E27FC236}">
                <a16:creationId xmlns:a16="http://schemas.microsoft.com/office/drawing/2014/main" id="{A61EF0F5-DB9D-465C-98ED-6AB4CA3229A4}"/>
              </a:ext>
            </a:extLst>
          </p:cNvPr>
          <p:cNvSpPr>
            <a:spLocks noGrp="1"/>
          </p:cNvSpPr>
          <p:nvPr>
            <p:ph type="sldNum" sz="quarter" idx="4"/>
          </p:nvPr>
        </p:nvSpPr>
        <p:spPr/>
        <p:txBody>
          <a:bodyPr/>
          <a:lstStyle/>
          <a:p>
            <a:fld id="{A111ABAE-1B12-4EB9-8E66-38B1E1BDD146}" type="slidenum">
              <a:rPr lang="en-AU" smtClean="0"/>
              <a:pPr/>
              <a:t>26</a:t>
            </a:fld>
            <a:endParaRPr lang="en-AU" dirty="0"/>
          </a:p>
        </p:txBody>
      </p:sp>
    </p:spTree>
    <p:extLst>
      <p:ext uri="{BB962C8B-B14F-4D97-AF65-F5344CB8AC3E}">
        <p14:creationId xmlns:p14="http://schemas.microsoft.com/office/powerpoint/2010/main" val="1559926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Hepatitis C priority populations in Australia</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p:txBody>
          <a:bodyPr>
            <a:normAutofit fontScale="62500" lnSpcReduction="20000"/>
          </a:bodyPr>
          <a:lstStyle/>
          <a:p>
            <a:pPr marL="0" indent="0">
              <a:buNone/>
            </a:pPr>
            <a:r>
              <a:rPr lang="en-AU" sz="3400" b="1" dirty="0"/>
              <a:t>People living with hepatitis C </a:t>
            </a:r>
          </a:p>
          <a:p>
            <a:r>
              <a:rPr lang="en-AU" sz="3400" dirty="0"/>
              <a:t>Individuals who are fully diagnosed, partially diagnosed (no RNA test) and not yet diagnosed</a:t>
            </a:r>
          </a:p>
          <a:p>
            <a:pPr marL="0" indent="0">
              <a:buNone/>
            </a:pPr>
            <a:r>
              <a:rPr lang="en-AU" sz="3400" b="1" dirty="0"/>
              <a:t>People who currently inject or have previously injected drugs</a:t>
            </a:r>
          </a:p>
          <a:p>
            <a:r>
              <a:rPr lang="en-AU" sz="3400" dirty="0"/>
              <a:t>Receptive needle and syringe sharing is the primary cause of transmission in Australia. </a:t>
            </a:r>
          </a:p>
          <a:p>
            <a:pPr marL="0" indent="0">
              <a:buNone/>
            </a:pPr>
            <a:r>
              <a:rPr lang="en-AU" sz="3400" b="1" dirty="0"/>
              <a:t>People in custodial setting</a:t>
            </a:r>
          </a:p>
          <a:p>
            <a:r>
              <a:rPr lang="en-AU" sz="3400" dirty="0"/>
              <a:t>Heightened risk of hepatitis C transmission due to the high hepatitis C prevalence among prison entrants and limited harm reduction programs</a:t>
            </a:r>
          </a:p>
          <a:p>
            <a:pPr marL="0" indent="0">
              <a:buNone/>
            </a:pPr>
            <a:r>
              <a:rPr lang="en-AU" sz="3400" b="1" dirty="0"/>
              <a:t>Aboriginal and Torres Strait Islander people</a:t>
            </a:r>
          </a:p>
          <a:p>
            <a:r>
              <a:rPr lang="en-AU" sz="3400" dirty="0"/>
              <a:t>Lack of access to testing and treatment, over-representation in custodial settings and complex social and medical factors increase risk </a:t>
            </a:r>
            <a:endParaRPr lang="en-AU" sz="3400" b="1" dirty="0"/>
          </a:p>
          <a:p>
            <a:pPr marL="0" indent="0">
              <a:buNone/>
            </a:pPr>
            <a:r>
              <a:rPr lang="en-AU" sz="3400" b="1" dirty="0"/>
              <a:t>Culturally and linguistically diverse people </a:t>
            </a:r>
          </a:p>
          <a:p>
            <a:r>
              <a:rPr lang="en-AU" sz="3400" dirty="0"/>
              <a:t>Including people born in countries with high hepatitis C prevalence</a:t>
            </a:r>
            <a:endParaRPr lang="en-AU" sz="3400" b="1" dirty="0"/>
          </a:p>
          <a:p>
            <a:pPr marL="0" indent="0">
              <a:buNone/>
            </a:pPr>
            <a:endParaRPr lang="en-AU" dirty="0"/>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p:txBody>
          <a:bodyPr/>
          <a:lstStyle/>
          <a:p>
            <a:fld id="{A111ABAE-1B12-4EB9-8E66-38B1E1BDD146}" type="slidenum">
              <a:rPr lang="en-AU" smtClean="0"/>
              <a:pPr/>
              <a:t>27</a:t>
            </a:fld>
            <a:endParaRPr lang="en-AU" dirty="0"/>
          </a:p>
        </p:txBody>
      </p:sp>
    </p:spTree>
    <p:extLst>
      <p:ext uri="{BB962C8B-B14F-4D97-AF65-F5344CB8AC3E}">
        <p14:creationId xmlns:p14="http://schemas.microsoft.com/office/powerpoint/2010/main" val="425737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28</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92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F4326-03FA-4FA5-92F9-03C6C44C987E}"/>
              </a:ext>
            </a:extLst>
          </p:cNvPr>
          <p:cNvSpPr>
            <a:spLocks noGrp="1"/>
          </p:cNvSpPr>
          <p:nvPr>
            <p:ph type="body" sz="quarter" idx="10"/>
          </p:nvPr>
        </p:nvSpPr>
        <p:spPr>
          <a:xfrm>
            <a:off x="344488" y="1772518"/>
            <a:ext cx="9073008" cy="3312963"/>
          </a:xfrm>
        </p:spPr>
        <p:txBody>
          <a:bodyPr/>
          <a:lstStyle/>
          <a:p>
            <a:pPr algn="ctr"/>
            <a:r>
              <a:rPr lang="en-AU" sz="4400" dirty="0"/>
              <a:t>Potential priorities to address through commissioning</a:t>
            </a:r>
          </a:p>
        </p:txBody>
      </p:sp>
      <p:sp>
        <p:nvSpPr>
          <p:cNvPr id="3" name="Slide Number Placeholder 2">
            <a:extLst>
              <a:ext uri="{FF2B5EF4-FFF2-40B4-BE49-F238E27FC236}">
                <a16:creationId xmlns:a16="http://schemas.microsoft.com/office/drawing/2014/main" id="{A631D59F-07DB-452A-AE44-9A0C6B45C02B}"/>
              </a:ext>
            </a:extLst>
          </p:cNvPr>
          <p:cNvSpPr>
            <a:spLocks noGrp="1"/>
          </p:cNvSpPr>
          <p:nvPr>
            <p:ph type="sldNum" sz="quarter" idx="4"/>
          </p:nvPr>
        </p:nvSpPr>
        <p:spPr/>
        <p:txBody>
          <a:bodyPr/>
          <a:lstStyle/>
          <a:p>
            <a:fld id="{A111ABAE-1B12-4EB9-8E66-38B1E1BDD146}" type="slidenum">
              <a:rPr lang="en-AU" smtClean="0"/>
              <a:pPr/>
              <a:t>29</a:t>
            </a:fld>
            <a:endParaRPr lang="en-AU" dirty="0"/>
          </a:p>
        </p:txBody>
      </p:sp>
    </p:spTree>
    <p:extLst>
      <p:ext uri="{BB962C8B-B14F-4D97-AF65-F5344CB8AC3E}">
        <p14:creationId xmlns:p14="http://schemas.microsoft.com/office/powerpoint/2010/main" val="22612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0472" y="274638"/>
            <a:ext cx="9210228" cy="706090"/>
          </a:xfrm>
        </p:spPr>
        <p:txBody>
          <a:bodyPr anchor="b">
            <a:normAutofit/>
          </a:bodyPr>
          <a:lstStyle/>
          <a:p>
            <a:r>
              <a:rPr lang="en-AU" dirty="0"/>
              <a:t>Purpose of the session</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3</a:t>
            </a:fld>
            <a:endParaRPr lang="en-AU"/>
          </a:p>
        </p:txBody>
      </p:sp>
      <p:sp>
        <p:nvSpPr>
          <p:cNvPr id="3" name="Content Placeholder 2">
            <a:extLst>
              <a:ext uri="{FF2B5EF4-FFF2-40B4-BE49-F238E27FC236}">
                <a16:creationId xmlns:a16="http://schemas.microsoft.com/office/drawing/2014/main" id="{DEAE9AD8-1840-4FFC-8F12-7A71B54036A1}"/>
              </a:ext>
            </a:extLst>
          </p:cNvPr>
          <p:cNvSpPr>
            <a:spLocks noGrp="1"/>
          </p:cNvSpPr>
          <p:nvPr>
            <p:ph idx="1"/>
          </p:nvPr>
        </p:nvSpPr>
        <p:spPr>
          <a:xfrm>
            <a:off x="200472" y="1124744"/>
            <a:ext cx="9210228" cy="4608512"/>
          </a:xfrm>
        </p:spPr>
        <p:txBody>
          <a:bodyPr>
            <a:normAutofit/>
          </a:bodyPr>
          <a:lstStyle/>
          <a:p>
            <a:r>
              <a:rPr lang="en-AU" sz="2800" dirty="0"/>
              <a:t>Provide a refresher about commissioning and commissioning process in the STIBBV subsector.</a:t>
            </a:r>
          </a:p>
          <a:p>
            <a:r>
              <a:rPr lang="en-AU" sz="2800" dirty="0"/>
              <a:t>Provide an overview of data specific to viral hepatitis burden of disease in the ACT.</a:t>
            </a:r>
          </a:p>
          <a:p>
            <a:r>
              <a:rPr lang="en-AU" sz="2800" dirty="0"/>
              <a:t>Reflect on what we have heard from the sector to date.</a:t>
            </a:r>
          </a:p>
          <a:p>
            <a:r>
              <a:rPr lang="en-AU" sz="2800" dirty="0"/>
              <a:t>Structured question and discussion session to elicit specific information to inform commissioning in the STIBBV subsector.</a:t>
            </a:r>
          </a:p>
          <a:p>
            <a:endParaRPr lang="en-AU" b="1" dirty="0"/>
          </a:p>
        </p:txBody>
      </p:sp>
    </p:spTree>
    <p:extLst>
      <p:ext uri="{BB962C8B-B14F-4D97-AF65-F5344CB8AC3E}">
        <p14:creationId xmlns:p14="http://schemas.microsoft.com/office/powerpoint/2010/main" val="82259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What we’ve heard from the sector thus far</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a:xfrm>
            <a:off x="128464" y="1124744"/>
            <a:ext cx="9577064" cy="4608512"/>
          </a:xfrm>
        </p:spPr>
        <p:txBody>
          <a:bodyPr>
            <a:noAutofit/>
          </a:bodyPr>
          <a:lstStyle/>
          <a:p>
            <a:r>
              <a:rPr lang="en-AU" sz="2000" dirty="0">
                <a:latin typeface="Calibri" panose="020F0502020204030204" pitchFamily="34" charset="0"/>
                <a:ea typeface="Calibri" panose="020F0502020204030204" pitchFamily="34" charset="0"/>
                <a:cs typeface="Times New Roman" panose="02020603050405020304" pitchFamily="18" charset="0"/>
              </a:rPr>
              <a:t>Need better data around access to STIBBV services for priority population groups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r>
              <a:rPr lang="en-AU" sz="2000" dirty="0">
                <a:latin typeface="Calibri" panose="020F0502020204030204" pitchFamily="34" charset="0"/>
                <a:cs typeface="Times New Roman" panose="02020603050405020304" pitchFamily="18" charset="0"/>
              </a:rPr>
              <a:t>Increased capacity for hepatitis screening including point of care testing at established syringe exchange centres</a:t>
            </a:r>
          </a:p>
          <a:p>
            <a:pPr>
              <a:lnSpc>
                <a:spcPct val="105000"/>
              </a:lnSpc>
            </a:pPr>
            <a:r>
              <a:rPr lang="en-AU" sz="2000" dirty="0">
                <a:latin typeface="Calibri" panose="020F0502020204030204" pitchFamily="34" charset="0"/>
                <a:cs typeface="Times New Roman" panose="02020603050405020304" pitchFamily="18" charset="0"/>
              </a:rPr>
              <a:t>Scale up of Hepatitis B services and programs from people from CALD backgrounds</a:t>
            </a:r>
          </a:p>
          <a:p>
            <a:pPr>
              <a:lnSpc>
                <a:spcPct val="105000"/>
              </a:lnSpc>
            </a:pPr>
            <a:r>
              <a:rPr lang="en-AU" sz="2000" dirty="0">
                <a:latin typeface="Calibri" panose="020F0502020204030204" pitchFamily="34" charset="0"/>
                <a:cs typeface="Times New Roman" panose="02020603050405020304" pitchFamily="18" charset="0"/>
              </a:rPr>
              <a:t>We need to better engage people in the viral hepatitis care cascade</a:t>
            </a:r>
          </a:p>
          <a:p>
            <a:r>
              <a:rPr lang="en-AU" sz="2000" dirty="0">
                <a:latin typeface="Calibri" panose="020F0502020204030204" pitchFamily="34" charset="0"/>
                <a:cs typeface="Times New Roman" panose="02020603050405020304" pitchFamily="18" charset="0"/>
              </a:rPr>
              <a:t>Strengthening STIBBV screening/treatment capacity in primary care to reduce the burden of chronic disease on the tertiary hospital system.</a:t>
            </a:r>
          </a:p>
          <a:p>
            <a:r>
              <a:rPr lang="en-AU" sz="2000" dirty="0">
                <a:latin typeface="Calibri" panose="020F0502020204030204" pitchFamily="34" charset="0"/>
                <a:cs typeface="Times New Roman" panose="02020603050405020304" pitchFamily="18" charset="0"/>
              </a:rPr>
              <a:t>Need for innovative models of care (</a:t>
            </a:r>
            <a:r>
              <a:rPr lang="en-AU" sz="2000" dirty="0" err="1">
                <a:latin typeface="Calibri" panose="020F0502020204030204" pitchFamily="34" charset="0"/>
                <a:cs typeface="Times New Roman" panose="02020603050405020304" pitchFamily="18" charset="0"/>
              </a:rPr>
              <a:t>e.g</a:t>
            </a:r>
            <a:r>
              <a:rPr lang="en-AU" sz="2000" dirty="0">
                <a:latin typeface="Calibri" panose="020F0502020204030204" pitchFamily="34" charset="0"/>
                <a:cs typeface="Times New Roman" panose="02020603050405020304" pitchFamily="18" charset="0"/>
              </a:rPr>
              <a:t> nurse or peer led viral hepatitis care)</a:t>
            </a:r>
          </a:p>
          <a:p>
            <a:r>
              <a:rPr lang="en-AU" sz="2000" dirty="0">
                <a:latin typeface="Calibri" panose="020F0502020204030204" pitchFamily="34" charset="0"/>
                <a:cs typeface="Times New Roman" panose="02020603050405020304" pitchFamily="18" charset="0"/>
              </a:rPr>
              <a:t>Need for flexible models of care where people live, work and learn</a:t>
            </a:r>
          </a:p>
          <a:p>
            <a:r>
              <a:rPr lang="en-AU" sz="2000" dirty="0">
                <a:latin typeface="Calibri" panose="020F0502020204030204" pitchFamily="34" charset="0"/>
                <a:cs typeface="Times New Roman" panose="02020603050405020304" pitchFamily="18" charset="0"/>
              </a:rPr>
              <a:t>Need for integration of viral hepatitis services with other health and community services including </a:t>
            </a:r>
            <a:r>
              <a:rPr lang="en-AU" sz="2000" dirty="0" err="1">
                <a:latin typeface="Calibri" panose="020F0502020204030204" pitchFamily="34" charset="0"/>
                <a:cs typeface="Times New Roman" panose="02020603050405020304" pitchFamily="18" charset="0"/>
              </a:rPr>
              <a:t>AoD</a:t>
            </a:r>
            <a:r>
              <a:rPr lang="en-AU" sz="2000" dirty="0">
                <a:latin typeface="Calibri" panose="020F0502020204030204" pitchFamily="34" charset="0"/>
                <a:cs typeface="Times New Roman" panose="02020603050405020304" pitchFamily="18" charset="0"/>
              </a:rPr>
              <a:t> and homelessness/housing services. </a:t>
            </a:r>
          </a:p>
          <a:p>
            <a:endParaRPr lang="en-AU" dirty="0"/>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p:txBody>
          <a:bodyPr/>
          <a:lstStyle/>
          <a:p>
            <a:fld id="{A111ABAE-1B12-4EB9-8E66-38B1E1BDD146}" type="slidenum">
              <a:rPr lang="en-AU" smtClean="0"/>
              <a:pPr/>
              <a:t>30</a:t>
            </a:fld>
            <a:endParaRPr lang="en-AU" dirty="0"/>
          </a:p>
        </p:txBody>
      </p:sp>
    </p:spTree>
    <p:extLst>
      <p:ext uri="{BB962C8B-B14F-4D97-AF65-F5344CB8AC3E}">
        <p14:creationId xmlns:p14="http://schemas.microsoft.com/office/powerpoint/2010/main" val="3961087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What we know from the data</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a:xfrm>
            <a:off x="128464" y="1052736"/>
            <a:ext cx="9505056" cy="4814664"/>
          </a:xfrm>
        </p:spPr>
        <p:txBody>
          <a:bodyPr>
            <a:noAutofit/>
          </a:bodyPr>
          <a:lstStyle/>
          <a:p>
            <a:r>
              <a:rPr lang="en-AU" sz="2200" dirty="0"/>
              <a:t>In viral hepatitis, and particularly in hepatitis C, retention of clients in treatment programs throughout the care cascade remains a priority.</a:t>
            </a:r>
            <a:br>
              <a:rPr lang="en-AU" sz="2200" dirty="0"/>
            </a:br>
            <a:endParaRPr lang="en-AU" sz="2200" dirty="0"/>
          </a:p>
          <a:p>
            <a:r>
              <a:rPr lang="en-AU" sz="2200" dirty="0"/>
              <a:t>Identifying hepatitis B amongst overseas–born and migrant communities remains a priority.</a:t>
            </a:r>
          </a:p>
          <a:p>
            <a:pPr marL="0" indent="0">
              <a:buNone/>
            </a:pPr>
            <a:endParaRPr lang="en-AU" sz="2200" dirty="0"/>
          </a:p>
          <a:p>
            <a:r>
              <a:rPr lang="en-AU" sz="2200" dirty="0"/>
              <a:t>Viral hepatitis incidence, prevalence and treatment uptake differs between subareas in the ACT. </a:t>
            </a:r>
          </a:p>
          <a:p>
            <a:pPr marL="0" indent="0">
              <a:buNone/>
            </a:pPr>
            <a:endParaRPr lang="en-AU" sz="2200" dirty="0"/>
          </a:p>
          <a:p>
            <a:r>
              <a:rPr lang="en-AU" sz="2200" dirty="0"/>
              <a:t>Priority populations continue to experience barriers to access of viral hepatitis services, particularly harm minimisation services for people who are incarcerated. </a:t>
            </a:r>
            <a:endParaRPr lang="en-AU" sz="2300" dirty="0"/>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p:txBody>
          <a:bodyPr/>
          <a:lstStyle/>
          <a:p>
            <a:fld id="{A111ABAE-1B12-4EB9-8E66-38B1E1BDD146}" type="slidenum">
              <a:rPr lang="en-AU" smtClean="0"/>
              <a:pPr/>
              <a:t>31</a:t>
            </a:fld>
            <a:endParaRPr lang="en-AU" dirty="0"/>
          </a:p>
        </p:txBody>
      </p:sp>
    </p:spTree>
    <p:extLst>
      <p:ext uri="{BB962C8B-B14F-4D97-AF65-F5344CB8AC3E}">
        <p14:creationId xmlns:p14="http://schemas.microsoft.com/office/powerpoint/2010/main" val="743025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32</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40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F4326-03FA-4FA5-92F9-03C6C44C987E}"/>
              </a:ext>
            </a:extLst>
          </p:cNvPr>
          <p:cNvSpPr>
            <a:spLocks noGrp="1"/>
          </p:cNvSpPr>
          <p:nvPr>
            <p:ph type="body" sz="quarter" idx="10"/>
          </p:nvPr>
        </p:nvSpPr>
        <p:spPr>
          <a:xfrm>
            <a:off x="308484" y="1772816"/>
            <a:ext cx="9289032" cy="1080418"/>
          </a:xfrm>
        </p:spPr>
        <p:txBody>
          <a:bodyPr/>
          <a:lstStyle/>
          <a:p>
            <a:pPr algn="ctr"/>
            <a:r>
              <a:rPr lang="en-AU" sz="4400" dirty="0"/>
              <a:t>Discussion… </a:t>
            </a:r>
          </a:p>
        </p:txBody>
      </p:sp>
      <p:sp>
        <p:nvSpPr>
          <p:cNvPr id="3" name="Slide Number Placeholder 2">
            <a:extLst>
              <a:ext uri="{FF2B5EF4-FFF2-40B4-BE49-F238E27FC236}">
                <a16:creationId xmlns:a16="http://schemas.microsoft.com/office/drawing/2014/main" id="{A631D59F-07DB-452A-AE44-9A0C6B45C02B}"/>
              </a:ext>
            </a:extLst>
          </p:cNvPr>
          <p:cNvSpPr>
            <a:spLocks noGrp="1"/>
          </p:cNvSpPr>
          <p:nvPr>
            <p:ph type="sldNum" sz="quarter" idx="4"/>
          </p:nvPr>
        </p:nvSpPr>
        <p:spPr/>
        <p:txBody>
          <a:bodyPr/>
          <a:lstStyle/>
          <a:p>
            <a:fld id="{A111ABAE-1B12-4EB9-8E66-38B1E1BDD146}" type="slidenum">
              <a:rPr lang="en-AU" smtClean="0"/>
              <a:pPr/>
              <a:t>33</a:t>
            </a:fld>
            <a:endParaRPr lang="en-AU" dirty="0"/>
          </a:p>
        </p:txBody>
      </p:sp>
    </p:spTree>
    <p:extLst>
      <p:ext uri="{BB962C8B-B14F-4D97-AF65-F5344CB8AC3E}">
        <p14:creationId xmlns:p14="http://schemas.microsoft.com/office/powerpoint/2010/main" val="2937848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B836-8E8B-4993-BB1F-A35C7A68AAA2}"/>
              </a:ext>
            </a:extLst>
          </p:cNvPr>
          <p:cNvSpPr>
            <a:spLocks noGrp="1"/>
          </p:cNvSpPr>
          <p:nvPr>
            <p:ph type="title"/>
          </p:nvPr>
        </p:nvSpPr>
        <p:spPr/>
        <p:txBody>
          <a:bodyPr/>
          <a:lstStyle/>
          <a:p>
            <a:r>
              <a:rPr lang="en-AU" dirty="0"/>
              <a:t>Question 1 (15 minutes)</a:t>
            </a:r>
          </a:p>
        </p:txBody>
      </p:sp>
      <p:sp>
        <p:nvSpPr>
          <p:cNvPr id="3" name="Content Placeholder 2">
            <a:extLst>
              <a:ext uri="{FF2B5EF4-FFF2-40B4-BE49-F238E27FC236}">
                <a16:creationId xmlns:a16="http://schemas.microsoft.com/office/drawing/2014/main" id="{085492F2-76C5-4FE1-A538-0DC09E41404D}"/>
              </a:ext>
            </a:extLst>
          </p:cNvPr>
          <p:cNvSpPr>
            <a:spLocks noGrp="1"/>
          </p:cNvSpPr>
          <p:nvPr>
            <p:ph idx="1"/>
          </p:nvPr>
        </p:nvSpPr>
        <p:spPr>
          <a:xfrm>
            <a:off x="200472" y="1196753"/>
            <a:ext cx="9577064" cy="4608512"/>
          </a:xfrm>
        </p:spPr>
        <p:txBody>
          <a:bodyPr>
            <a:normAutofit/>
          </a:bodyPr>
          <a:lstStyle/>
          <a:p>
            <a:pPr marL="0" lvl="0" indent="0">
              <a:lnSpc>
                <a:spcPct val="105000"/>
              </a:lnSpc>
              <a:buNone/>
            </a:pPr>
            <a:r>
              <a:rPr lang="en-AU" sz="2800" b="1" dirty="0">
                <a:solidFill>
                  <a:schemeClr val="accent1">
                    <a:lumMod val="60000"/>
                    <a:lumOff val="40000"/>
                  </a:schemeClr>
                </a:solidFill>
              </a:rPr>
              <a:t>How are current services working well to meet viral hepatitis-related need in the ACT? </a:t>
            </a:r>
            <a:r>
              <a:rPr lang="en-AU" sz="2800" b="1" dirty="0">
                <a:solidFill>
                  <a:schemeClr val="accent1">
                    <a:lumMod val="60000"/>
                    <a:lumOff val="40000"/>
                  </a:schemeClr>
                </a:solidFill>
                <a:effectLst/>
                <a:latin typeface="Calibri" panose="020F0502020204030204" pitchFamily="34" charset="0"/>
                <a:ea typeface="Times New Roman" panose="02020603050405020304" pitchFamily="18" charset="0"/>
              </a:rPr>
              <a:t>What are our strengths as a sector?</a:t>
            </a:r>
            <a:br>
              <a:rPr lang="en-AU" sz="2800" b="1" dirty="0">
                <a:effectLst/>
                <a:latin typeface="Calibri" panose="020F0502020204030204" pitchFamily="34" charset="0"/>
                <a:ea typeface="Times New Roman" panose="02020603050405020304" pitchFamily="18" charset="0"/>
              </a:rPr>
            </a:br>
            <a:endParaRPr lang="en-AU" sz="2800" b="1"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What is working well and what does success look like in the sector?</a:t>
            </a:r>
            <a:endParaRPr lang="en-AU" sz="2300"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What priority population groups are currently being appropriately or over-serviced?</a:t>
            </a:r>
            <a:endParaRPr lang="en-AU" sz="2300"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What type/mode/models of service are yielding the strongest impact?</a:t>
            </a:r>
            <a:endParaRPr lang="en-AU" sz="2300"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Where are the strong referral pathways?</a:t>
            </a:r>
            <a:endParaRPr lang="en-AU" sz="2300" dirty="0">
              <a:effectLst/>
              <a:latin typeface="Calibri" panose="020F0502020204030204" pitchFamily="34" charset="0"/>
              <a:ea typeface="Calibri" panose="020F0502020204030204" pitchFamily="34" charset="0"/>
            </a:endParaRPr>
          </a:p>
          <a:p>
            <a:pPr lvl="1" indent="-342900">
              <a:lnSpc>
                <a:spcPct val="105000"/>
              </a:lnSpc>
              <a:spcAft>
                <a:spcPts val="800"/>
              </a:spcAft>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How can we leverage and build on successes further through commissioning?</a:t>
            </a:r>
            <a:endParaRPr lang="en-AU" sz="2300" dirty="0">
              <a:effectLst/>
              <a:latin typeface="Calibri" panose="020F050202020403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4FED051C-B4F4-4FA4-B420-0E18D6F0F107}"/>
              </a:ext>
            </a:extLst>
          </p:cNvPr>
          <p:cNvSpPr>
            <a:spLocks noGrp="1"/>
          </p:cNvSpPr>
          <p:nvPr>
            <p:ph type="sldNum" sz="quarter" idx="4"/>
          </p:nvPr>
        </p:nvSpPr>
        <p:spPr/>
        <p:txBody>
          <a:bodyPr/>
          <a:lstStyle/>
          <a:p>
            <a:fld id="{A111ABAE-1B12-4EB9-8E66-38B1E1BDD146}" type="slidenum">
              <a:rPr lang="en-AU" smtClean="0"/>
              <a:pPr/>
              <a:t>34</a:t>
            </a:fld>
            <a:endParaRPr lang="en-AU" dirty="0"/>
          </a:p>
        </p:txBody>
      </p:sp>
    </p:spTree>
    <p:extLst>
      <p:ext uri="{BB962C8B-B14F-4D97-AF65-F5344CB8AC3E}">
        <p14:creationId xmlns:p14="http://schemas.microsoft.com/office/powerpoint/2010/main" val="3651804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6279-B824-41A4-B6A5-BD9999000690}"/>
              </a:ext>
            </a:extLst>
          </p:cNvPr>
          <p:cNvSpPr>
            <a:spLocks noGrp="1"/>
          </p:cNvSpPr>
          <p:nvPr>
            <p:ph type="title"/>
          </p:nvPr>
        </p:nvSpPr>
        <p:spPr/>
        <p:txBody>
          <a:bodyPr/>
          <a:lstStyle/>
          <a:p>
            <a:r>
              <a:rPr lang="en-AU" dirty="0"/>
              <a:t>Question 2 (15 minutes)</a:t>
            </a:r>
          </a:p>
        </p:txBody>
      </p:sp>
      <p:sp>
        <p:nvSpPr>
          <p:cNvPr id="3" name="Content Placeholder 2">
            <a:extLst>
              <a:ext uri="{FF2B5EF4-FFF2-40B4-BE49-F238E27FC236}">
                <a16:creationId xmlns:a16="http://schemas.microsoft.com/office/drawing/2014/main" id="{0A8FF74A-BFDF-4247-94D7-E8322974753B}"/>
              </a:ext>
            </a:extLst>
          </p:cNvPr>
          <p:cNvSpPr>
            <a:spLocks noGrp="1"/>
          </p:cNvSpPr>
          <p:nvPr>
            <p:ph idx="1"/>
          </p:nvPr>
        </p:nvSpPr>
        <p:spPr>
          <a:xfrm>
            <a:off x="272480" y="1196753"/>
            <a:ext cx="9361040" cy="4608512"/>
          </a:xfrm>
        </p:spPr>
        <p:txBody>
          <a:bodyPr>
            <a:normAutofit fontScale="92500" lnSpcReduction="10000"/>
          </a:bodyPr>
          <a:lstStyle/>
          <a:p>
            <a:pPr marL="0" indent="0">
              <a:lnSpc>
                <a:spcPct val="105000"/>
              </a:lnSpc>
              <a:buNone/>
            </a:pPr>
            <a:r>
              <a:rPr lang="en-AU" sz="2800" b="1" dirty="0">
                <a:solidFill>
                  <a:schemeClr val="accent1">
                    <a:lumMod val="60000"/>
                    <a:lumOff val="40000"/>
                  </a:schemeClr>
                </a:solidFill>
              </a:rPr>
              <a:t>What challenges are services facing which impacts their ability to meet viral hepatitis-related need in the ACT? </a:t>
            </a:r>
          </a:p>
          <a:p>
            <a:pPr>
              <a:lnSpc>
                <a:spcPct val="105000"/>
              </a:lnSpc>
              <a:buFont typeface="Symbol" panose="05050102010706020507" pitchFamily="18" charset="2"/>
              <a:buChar char=""/>
            </a:pPr>
            <a:endParaRPr lang="en-AU" sz="28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500" dirty="0">
                <a:latin typeface="Calibri" panose="020F0502020204030204" pitchFamily="34" charset="0"/>
              </a:rPr>
              <a:t>What are services struggling with?</a:t>
            </a:r>
          </a:p>
          <a:p>
            <a:pPr lvl="1" indent="-342900">
              <a:lnSpc>
                <a:spcPct val="105000"/>
              </a:lnSpc>
              <a:buFont typeface="Symbol" panose="05050102010706020507" pitchFamily="18" charset="2"/>
              <a:buChar char=""/>
            </a:pPr>
            <a:r>
              <a:rPr lang="en-AU" sz="2500" dirty="0">
                <a:latin typeface="Calibri" panose="020F0502020204030204" pitchFamily="34" charset="0"/>
              </a:rPr>
              <a:t>What priority population groups are currently being under or inadequately serviced?</a:t>
            </a:r>
          </a:p>
          <a:p>
            <a:pPr lvl="1" indent="-342900">
              <a:lnSpc>
                <a:spcPct val="105000"/>
              </a:lnSpc>
              <a:buFont typeface="Symbol" panose="05050102010706020507" pitchFamily="18" charset="2"/>
              <a:buChar char=""/>
            </a:pPr>
            <a:r>
              <a:rPr lang="en-AU" sz="2500" dirty="0">
                <a:latin typeface="Calibri" panose="020F0502020204030204" pitchFamily="34" charset="0"/>
              </a:rPr>
              <a:t>Where are the friction points within and between services?</a:t>
            </a:r>
          </a:p>
          <a:p>
            <a:pPr lvl="1" indent="-342900">
              <a:lnSpc>
                <a:spcPct val="105000"/>
              </a:lnSpc>
              <a:buFont typeface="Symbol" panose="05050102010706020507" pitchFamily="18" charset="2"/>
              <a:buChar char=""/>
            </a:pPr>
            <a:r>
              <a:rPr lang="en-AU" sz="2500" dirty="0">
                <a:latin typeface="Calibri" panose="020F0502020204030204" pitchFamily="34" charset="0"/>
              </a:rPr>
              <a:t>What/where are the current service/service system shortfalls?</a:t>
            </a:r>
          </a:p>
          <a:p>
            <a:pPr lvl="1" indent="-342900">
              <a:lnSpc>
                <a:spcPct val="105000"/>
              </a:lnSpc>
              <a:buFont typeface="Symbol" panose="05050102010706020507" pitchFamily="18" charset="2"/>
              <a:buChar char=""/>
            </a:pPr>
            <a:r>
              <a:rPr lang="en-AU" sz="2500" dirty="0">
                <a:latin typeface="Calibri" panose="020F0502020204030204" pitchFamily="34" charset="0"/>
              </a:rPr>
              <a:t>Where can services improve to better meet community need?</a:t>
            </a:r>
          </a:p>
          <a:p>
            <a:pPr lvl="1" indent="-342900">
              <a:lnSpc>
                <a:spcPct val="105000"/>
              </a:lnSpc>
              <a:buFont typeface="Symbol" panose="05050102010706020507" pitchFamily="18" charset="2"/>
              <a:buChar char=""/>
            </a:pPr>
            <a:r>
              <a:rPr lang="en-AU" sz="2500" dirty="0">
                <a:latin typeface="Calibri" panose="020F0502020204030204" pitchFamily="34" charset="0"/>
              </a:rPr>
              <a:t>Where do referral pathways need development?</a:t>
            </a:r>
          </a:p>
          <a:p>
            <a:pPr lvl="1" indent="-342900">
              <a:lnSpc>
                <a:spcPct val="105000"/>
              </a:lnSpc>
              <a:spcAft>
                <a:spcPts val="800"/>
              </a:spcAft>
              <a:buFont typeface="Symbol" panose="05050102010706020507" pitchFamily="18" charset="2"/>
              <a:buChar char=""/>
            </a:pPr>
            <a:r>
              <a:rPr lang="en-AU" sz="2500" dirty="0">
                <a:latin typeface="Calibri" panose="020F0502020204030204" pitchFamily="34" charset="0"/>
              </a:rPr>
              <a:t>Where is further integration or coordination of services required?</a:t>
            </a:r>
          </a:p>
          <a:p>
            <a:endParaRPr lang="en-AU" dirty="0"/>
          </a:p>
        </p:txBody>
      </p:sp>
      <p:sp>
        <p:nvSpPr>
          <p:cNvPr id="4" name="Slide Number Placeholder 3">
            <a:extLst>
              <a:ext uri="{FF2B5EF4-FFF2-40B4-BE49-F238E27FC236}">
                <a16:creationId xmlns:a16="http://schemas.microsoft.com/office/drawing/2014/main" id="{6D16FCC9-8AB6-43B6-8155-6AB26709BEBB}"/>
              </a:ext>
            </a:extLst>
          </p:cNvPr>
          <p:cNvSpPr>
            <a:spLocks noGrp="1"/>
          </p:cNvSpPr>
          <p:nvPr>
            <p:ph type="sldNum" sz="quarter" idx="4"/>
          </p:nvPr>
        </p:nvSpPr>
        <p:spPr/>
        <p:txBody>
          <a:bodyPr/>
          <a:lstStyle/>
          <a:p>
            <a:fld id="{A111ABAE-1B12-4EB9-8E66-38B1E1BDD146}" type="slidenum">
              <a:rPr lang="en-AU" smtClean="0"/>
              <a:pPr/>
              <a:t>35</a:t>
            </a:fld>
            <a:endParaRPr lang="en-AU" dirty="0"/>
          </a:p>
        </p:txBody>
      </p:sp>
    </p:spTree>
    <p:extLst>
      <p:ext uri="{BB962C8B-B14F-4D97-AF65-F5344CB8AC3E}">
        <p14:creationId xmlns:p14="http://schemas.microsoft.com/office/powerpoint/2010/main" val="2058027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CF82-18FC-425D-81B0-B181A688A0DD}"/>
              </a:ext>
            </a:extLst>
          </p:cNvPr>
          <p:cNvSpPr>
            <a:spLocks noGrp="1"/>
          </p:cNvSpPr>
          <p:nvPr>
            <p:ph type="title"/>
          </p:nvPr>
        </p:nvSpPr>
        <p:spPr/>
        <p:txBody>
          <a:bodyPr/>
          <a:lstStyle/>
          <a:p>
            <a:r>
              <a:rPr lang="en-AU" dirty="0"/>
              <a:t>Question 3 (15 minutes)</a:t>
            </a:r>
          </a:p>
        </p:txBody>
      </p:sp>
      <p:sp>
        <p:nvSpPr>
          <p:cNvPr id="3" name="Content Placeholder 2">
            <a:extLst>
              <a:ext uri="{FF2B5EF4-FFF2-40B4-BE49-F238E27FC236}">
                <a16:creationId xmlns:a16="http://schemas.microsoft.com/office/drawing/2014/main" id="{824F4860-A377-40CB-AB4B-D116470E8311}"/>
              </a:ext>
            </a:extLst>
          </p:cNvPr>
          <p:cNvSpPr>
            <a:spLocks noGrp="1"/>
          </p:cNvSpPr>
          <p:nvPr>
            <p:ph idx="1"/>
          </p:nvPr>
        </p:nvSpPr>
        <p:spPr>
          <a:xfrm>
            <a:off x="272480" y="1196753"/>
            <a:ext cx="9505056" cy="4608512"/>
          </a:xfrm>
        </p:spPr>
        <p:txBody>
          <a:bodyPr/>
          <a:lstStyle/>
          <a:p>
            <a:pPr marL="0" indent="0">
              <a:lnSpc>
                <a:spcPct val="105000"/>
              </a:lnSpc>
              <a:buNone/>
            </a:pPr>
            <a:r>
              <a:rPr lang="en-AU" sz="2800" b="1" dirty="0">
                <a:solidFill>
                  <a:schemeClr val="accent1">
                    <a:lumMod val="60000"/>
                    <a:lumOff val="40000"/>
                  </a:schemeClr>
                </a:solidFill>
              </a:rPr>
              <a:t>What structural/contextual issues are having an impact on the viral hepatitis service system (either positively or negatively)?</a:t>
            </a:r>
          </a:p>
          <a:p>
            <a:pPr marL="0" indent="0">
              <a:lnSpc>
                <a:spcPct val="105000"/>
              </a:lnSpc>
              <a:buNone/>
            </a:pPr>
            <a:endParaRPr lang="en-AU" sz="28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300" dirty="0">
                <a:latin typeface="Calibri" panose="020F0502020204030204" pitchFamily="34" charset="0"/>
              </a:rPr>
              <a:t>E.g. service frameworks, regulation, funding, the policy landscape, the broader political sphere, media etc</a:t>
            </a:r>
          </a:p>
          <a:p>
            <a:pPr lvl="1" indent="-342900">
              <a:lnSpc>
                <a:spcPct val="105000"/>
              </a:lnSpc>
              <a:spcAft>
                <a:spcPts val="800"/>
              </a:spcAft>
              <a:buFont typeface="Symbol" panose="05050102010706020507" pitchFamily="18" charset="2"/>
              <a:buChar char=""/>
            </a:pPr>
            <a:r>
              <a:rPr lang="en-AU" sz="2300" dirty="0">
                <a:latin typeface="Calibri" panose="020F0502020204030204" pitchFamily="34" charset="0"/>
              </a:rPr>
              <a:t>What could be done to capitalise on or mediate the identified issues?</a:t>
            </a:r>
          </a:p>
          <a:p>
            <a:endParaRPr lang="en-AU" dirty="0"/>
          </a:p>
        </p:txBody>
      </p:sp>
      <p:sp>
        <p:nvSpPr>
          <p:cNvPr id="4" name="Slide Number Placeholder 3">
            <a:extLst>
              <a:ext uri="{FF2B5EF4-FFF2-40B4-BE49-F238E27FC236}">
                <a16:creationId xmlns:a16="http://schemas.microsoft.com/office/drawing/2014/main" id="{6DD9AE64-CAC7-4D8C-8622-887AA5934575}"/>
              </a:ext>
            </a:extLst>
          </p:cNvPr>
          <p:cNvSpPr>
            <a:spLocks noGrp="1"/>
          </p:cNvSpPr>
          <p:nvPr>
            <p:ph type="sldNum" sz="quarter" idx="4"/>
          </p:nvPr>
        </p:nvSpPr>
        <p:spPr/>
        <p:txBody>
          <a:bodyPr/>
          <a:lstStyle/>
          <a:p>
            <a:fld id="{A111ABAE-1B12-4EB9-8E66-38B1E1BDD146}" type="slidenum">
              <a:rPr lang="en-AU" smtClean="0"/>
              <a:pPr/>
              <a:t>36</a:t>
            </a:fld>
            <a:endParaRPr lang="en-AU" dirty="0"/>
          </a:p>
        </p:txBody>
      </p:sp>
    </p:spTree>
    <p:extLst>
      <p:ext uri="{BB962C8B-B14F-4D97-AF65-F5344CB8AC3E}">
        <p14:creationId xmlns:p14="http://schemas.microsoft.com/office/powerpoint/2010/main" val="35178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CED7-3C48-4EEB-B5CA-8078428DC1A1}"/>
              </a:ext>
            </a:extLst>
          </p:cNvPr>
          <p:cNvSpPr>
            <a:spLocks noGrp="1"/>
          </p:cNvSpPr>
          <p:nvPr>
            <p:ph type="title"/>
          </p:nvPr>
        </p:nvSpPr>
        <p:spPr/>
        <p:txBody>
          <a:bodyPr/>
          <a:lstStyle/>
          <a:p>
            <a:r>
              <a:rPr lang="en-AU" dirty="0"/>
              <a:t>Question 4 (15 minutes)</a:t>
            </a:r>
          </a:p>
        </p:txBody>
      </p:sp>
      <p:sp>
        <p:nvSpPr>
          <p:cNvPr id="3" name="Content Placeholder 2">
            <a:extLst>
              <a:ext uri="{FF2B5EF4-FFF2-40B4-BE49-F238E27FC236}">
                <a16:creationId xmlns:a16="http://schemas.microsoft.com/office/drawing/2014/main" id="{714D8DED-8987-4FDF-8808-16CD08E89677}"/>
              </a:ext>
            </a:extLst>
          </p:cNvPr>
          <p:cNvSpPr>
            <a:spLocks noGrp="1"/>
          </p:cNvSpPr>
          <p:nvPr>
            <p:ph idx="1"/>
          </p:nvPr>
        </p:nvSpPr>
        <p:spPr/>
        <p:txBody>
          <a:bodyPr>
            <a:normAutofit fontScale="92500" lnSpcReduction="20000"/>
          </a:bodyPr>
          <a:lstStyle/>
          <a:p>
            <a:pPr marL="0" indent="0">
              <a:lnSpc>
                <a:spcPct val="105000"/>
              </a:lnSpc>
              <a:buNone/>
            </a:pPr>
            <a:r>
              <a:rPr lang="en-AU" sz="2800" b="1" dirty="0">
                <a:solidFill>
                  <a:schemeClr val="accent1">
                    <a:lumMod val="60000"/>
                    <a:lumOff val="40000"/>
                  </a:schemeClr>
                </a:solidFill>
              </a:rPr>
              <a:t>What are the short (0-2yrs), medium (3-5yrs) and long-term (6-10yrs) priorities to address viral hepatitis related need in the ACT?</a:t>
            </a:r>
          </a:p>
          <a:p>
            <a:pPr marL="0" indent="0">
              <a:lnSpc>
                <a:spcPct val="105000"/>
              </a:lnSpc>
              <a:buNone/>
            </a:pPr>
            <a:endParaRPr lang="en-AU" sz="28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500" dirty="0">
                <a:latin typeface="Calibri" panose="020F0502020204030204" pitchFamily="34" charset="0"/>
              </a:rPr>
              <a:t>What are your top 2 priorities for either the short, medium, or long term?</a:t>
            </a:r>
          </a:p>
          <a:p>
            <a:pPr lvl="1" indent="-342900">
              <a:lnSpc>
                <a:spcPct val="105000"/>
              </a:lnSpc>
              <a:buFont typeface="Symbol" panose="05050102010706020507" pitchFamily="18" charset="2"/>
              <a:buChar char=""/>
            </a:pPr>
            <a:r>
              <a:rPr lang="en-AU" sz="2500" dirty="0">
                <a:latin typeface="Calibri" panose="020F0502020204030204" pitchFamily="34" charset="0"/>
              </a:rPr>
              <a:t>What would constitute an easy win (cheap and quick to implement)?</a:t>
            </a:r>
          </a:p>
          <a:p>
            <a:pPr lvl="1" indent="-342900">
              <a:lnSpc>
                <a:spcPct val="105000"/>
              </a:lnSpc>
              <a:buFont typeface="Symbol" panose="05050102010706020507" pitchFamily="18" charset="2"/>
              <a:buChar char=""/>
            </a:pPr>
            <a:r>
              <a:rPr lang="en-AU" sz="2500" dirty="0">
                <a:latin typeface="Calibri" panose="020F0502020204030204" pitchFamily="34" charset="0"/>
              </a:rPr>
              <a:t>What would constitute a longer-term win (more expensive and time/resource-intensive to implement)?</a:t>
            </a:r>
          </a:p>
          <a:p>
            <a:pPr lvl="1" indent="-342900">
              <a:lnSpc>
                <a:spcPct val="105000"/>
              </a:lnSpc>
              <a:spcAft>
                <a:spcPts val="800"/>
              </a:spcAft>
              <a:buFont typeface="Symbol" panose="05050102010706020507" pitchFamily="18" charset="2"/>
              <a:buChar char=""/>
            </a:pPr>
            <a:r>
              <a:rPr lang="en-AU" sz="2500" dirty="0">
                <a:latin typeface="Calibri" panose="020F0502020204030204" pitchFamily="34" charset="0"/>
              </a:rPr>
              <a:t>What specific actions could we take as a sector to address the priority areas identified?</a:t>
            </a:r>
          </a:p>
          <a:p>
            <a:endParaRPr lang="en-AU" dirty="0"/>
          </a:p>
        </p:txBody>
      </p:sp>
      <p:sp>
        <p:nvSpPr>
          <p:cNvPr id="4" name="Slide Number Placeholder 3">
            <a:extLst>
              <a:ext uri="{FF2B5EF4-FFF2-40B4-BE49-F238E27FC236}">
                <a16:creationId xmlns:a16="http://schemas.microsoft.com/office/drawing/2014/main" id="{CC07A065-F6B7-4CD7-B45D-CC9AF29834D8}"/>
              </a:ext>
            </a:extLst>
          </p:cNvPr>
          <p:cNvSpPr>
            <a:spLocks noGrp="1"/>
          </p:cNvSpPr>
          <p:nvPr>
            <p:ph type="sldNum" sz="quarter" idx="4"/>
          </p:nvPr>
        </p:nvSpPr>
        <p:spPr/>
        <p:txBody>
          <a:bodyPr/>
          <a:lstStyle/>
          <a:p>
            <a:fld id="{A111ABAE-1B12-4EB9-8E66-38B1E1BDD146}" type="slidenum">
              <a:rPr lang="en-AU" smtClean="0"/>
              <a:pPr/>
              <a:t>37</a:t>
            </a:fld>
            <a:endParaRPr lang="en-AU" dirty="0"/>
          </a:p>
        </p:txBody>
      </p:sp>
    </p:spTree>
    <p:extLst>
      <p:ext uri="{BB962C8B-B14F-4D97-AF65-F5344CB8AC3E}">
        <p14:creationId xmlns:p14="http://schemas.microsoft.com/office/powerpoint/2010/main" val="4165249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2C20-2092-4F5A-941B-7CD5409AD594}"/>
              </a:ext>
            </a:extLst>
          </p:cNvPr>
          <p:cNvSpPr>
            <a:spLocks noGrp="1"/>
          </p:cNvSpPr>
          <p:nvPr>
            <p:ph type="title"/>
          </p:nvPr>
        </p:nvSpPr>
        <p:spPr/>
        <p:txBody>
          <a:bodyPr/>
          <a:lstStyle/>
          <a:p>
            <a:r>
              <a:rPr lang="en-AU" dirty="0"/>
              <a:t>Question 5 (15 minutes)</a:t>
            </a:r>
          </a:p>
        </p:txBody>
      </p:sp>
      <p:sp>
        <p:nvSpPr>
          <p:cNvPr id="3" name="Content Placeholder 2">
            <a:extLst>
              <a:ext uri="{FF2B5EF4-FFF2-40B4-BE49-F238E27FC236}">
                <a16:creationId xmlns:a16="http://schemas.microsoft.com/office/drawing/2014/main" id="{4FF5F37D-EE4C-4DAA-BD96-A592744C5C11}"/>
              </a:ext>
            </a:extLst>
          </p:cNvPr>
          <p:cNvSpPr>
            <a:spLocks noGrp="1"/>
          </p:cNvSpPr>
          <p:nvPr>
            <p:ph idx="1"/>
          </p:nvPr>
        </p:nvSpPr>
        <p:spPr/>
        <p:txBody>
          <a:bodyPr/>
          <a:lstStyle/>
          <a:p>
            <a:pPr marL="0" indent="0">
              <a:lnSpc>
                <a:spcPct val="105000"/>
              </a:lnSpc>
              <a:buNone/>
            </a:pPr>
            <a:r>
              <a:rPr lang="en-AU" sz="2800" b="1" dirty="0">
                <a:solidFill>
                  <a:schemeClr val="accent1">
                    <a:lumMod val="60000"/>
                    <a:lumOff val="40000"/>
                  </a:schemeClr>
                </a:solidFill>
              </a:rPr>
              <a:t>What outcome measures will best determine and describe success and impact of services and why?</a:t>
            </a:r>
          </a:p>
          <a:p>
            <a:pPr marL="0" indent="0">
              <a:lnSpc>
                <a:spcPct val="105000"/>
              </a:lnSpc>
              <a:buNone/>
            </a:pPr>
            <a:endParaRPr lang="en-AU" sz="23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300" dirty="0">
                <a:latin typeface="Calibri" panose="020F0502020204030204" pitchFamily="34" charset="0"/>
              </a:rPr>
              <a:t>Quantitative (what/who/how?)</a:t>
            </a:r>
          </a:p>
          <a:p>
            <a:pPr lvl="1" indent="-342900">
              <a:lnSpc>
                <a:spcPct val="105000"/>
              </a:lnSpc>
              <a:spcAft>
                <a:spcPts val="800"/>
              </a:spcAft>
              <a:buFont typeface="Symbol" panose="05050102010706020507" pitchFamily="18" charset="2"/>
              <a:buChar char=""/>
            </a:pPr>
            <a:r>
              <a:rPr lang="en-AU" sz="2300" dirty="0">
                <a:latin typeface="Calibri" panose="020F0502020204030204" pitchFamily="34" charset="0"/>
              </a:rPr>
              <a:t>Qualitative measures (what/who/how?)</a:t>
            </a:r>
          </a:p>
          <a:p>
            <a:pPr marL="0" indent="0">
              <a:buNone/>
            </a:pPr>
            <a:endParaRPr lang="en-AU" dirty="0"/>
          </a:p>
        </p:txBody>
      </p:sp>
      <p:sp>
        <p:nvSpPr>
          <p:cNvPr id="4" name="Slide Number Placeholder 3">
            <a:extLst>
              <a:ext uri="{FF2B5EF4-FFF2-40B4-BE49-F238E27FC236}">
                <a16:creationId xmlns:a16="http://schemas.microsoft.com/office/drawing/2014/main" id="{47B0BAA0-1158-42EC-9D70-0B81C03F8138}"/>
              </a:ext>
            </a:extLst>
          </p:cNvPr>
          <p:cNvSpPr>
            <a:spLocks noGrp="1"/>
          </p:cNvSpPr>
          <p:nvPr>
            <p:ph type="sldNum" sz="quarter" idx="4"/>
          </p:nvPr>
        </p:nvSpPr>
        <p:spPr/>
        <p:txBody>
          <a:bodyPr/>
          <a:lstStyle/>
          <a:p>
            <a:fld id="{A111ABAE-1B12-4EB9-8E66-38B1E1BDD146}" type="slidenum">
              <a:rPr lang="en-AU" smtClean="0"/>
              <a:pPr/>
              <a:t>38</a:t>
            </a:fld>
            <a:endParaRPr lang="en-AU" dirty="0"/>
          </a:p>
        </p:txBody>
      </p:sp>
    </p:spTree>
    <p:extLst>
      <p:ext uri="{BB962C8B-B14F-4D97-AF65-F5344CB8AC3E}">
        <p14:creationId xmlns:p14="http://schemas.microsoft.com/office/powerpoint/2010/main" val="476060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679-C0A1-4888-BCA7-12E96C3513F0}"/>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E2F46857-570C-4061-A0D8-9399EDF9BF89}"/>
              </a:ext>
            </a:extLst>
          </p:cNvPr>
          <p:cNvSpPr>
            <a:spLocks noGrp="1"/>
          </p:cNvSpPr>
          <p:nvPr>
            <p:ph idx="1"/>
          </p:nvPr>
        </p:nvSpPr>
        <p:spPr>
          <a:xfrm>
            <a:off x="344488" y="980728"/>
            <a:ext cx="6768752" cy="5112568"/>
          </a:xfrm>
        </p:spPr>
        <p:txBody>
          <a:bodyPr>
            <a:normAutofit fontScale="70000" lnSpcReduction="20000"/>
          </a:bodyPr>
          <a:lstStyle/>
          <a:p>
            <a:pPr marL="0" indent="0">
              <a:buNone/>
            </a:pPr>
            <a:r>
              <a:rPr lang="en-AU" sz="2600" b="1" dirty="0">
                <a:solidFill>
                  <a:srgbClr val="FF0000"/>
                </a:solidFill>
              </a:rPr>
              <a:t>Phase 1 (strategise)</a:t>
            </a:r>
          </a:p>
          <a:p>
            <a:pPr marL="0" indent="0">
              <a:buNone/>
            </a:pPr>
            <a:r>
              <a:rPr lang="en-AU" sz="2300" b="1" dirty="0"/>
              <a:t>Next workshops: </a:t>
            </a:r>
          </a:p>
          <a:p>
            <a:r>
              <a:rPr lang="en-AU" sz="2000" dirty="0"/>
              <a:t>HIV next Wednesday 9</a:t>
            </a:r>
            <a:r>
              <a:rPr lang="en-AU" sz="2000" baseline="30000" dirty="0"/>
              <a:t>th</a:t>
            </a:r>
            <a:r>
              <a:rPr lang="en-AU" sz="2000" dirty="0"/>
              <a:t> March</a:t>
            </a:r>
          </a:p>
          <a:p>
            <a:pPr marL="0" indent="0">
              <a:buNone/>
            </a:pPr>
            <a:r>
              <a:rPr lang="en-AU" sz="2300" b="1" dirty="0"/>
              <a:t>July 2022-Dev 2023 contract variations</a:t>
            </a:r>
          </a:p>
          <a:p>
            <a:r>
              <a:rPr lang="en-AU" sz="2000" dirty="0"/>
              <a:t>Consultation and drafting March-May</a:t>
            </a:r>
          </a:p>
          <a:p>
            <a:r>
              <a:rPr lang="en-AU" sz="2000" dirty="0"/>
              <a:t>Final sign off June 2022</a:t>
            </a:r>
          </a:p>
          <a:p>
            <a:pPr marL="0" indent="0">
              <a:buNone/>
            </a:pPr>
            <a:r>
              <a:rPr lang="en-AU" sz="2300" b="1" dirty="0"/>
              <a:t>Consumer engagement: </a:t>
            </a:r>
          </a:p>
          <a:p>
            <a:r>
              <a:rPr lang="en-AU" sz="2000" dirty="0"/>
              <a:t>Engaging consultant: February-March 2022</a:t>
            </a:r>
          </a:p>
          <a:p>
            <a:r>
              <a:rPr lang="en-AU" sz="2000" dirty="0"/>
              <a:t>Phase 1 (surveys): March-April 2022</a:t>
            </a:r>
          </a:p>
          <a:p>
            <a:r>
              <a:rPr lang="en-AU" sz="2000" dirty="0"/>
              <a:t>Consumer one-on-one interviews and focus groups: April-May 2022</a:t>
            </a:r>
          </a:p>
          <a:p>
            <a:pPr marL="0" indent="0">
              <a:buNone/>
            </a:pPr>
            <a:r>
              <a:rPr lang="en-AU" sz="2600" b="1" dirty="0">
                <a:solidFill>
                  <a:srgbClr val="FF0000"/>
                </a:solidFill>
              </a:rPr>
              <a:t>Phase 2 (collaborative design) </a:t>
            </a:r>
          </a:p>
          <a:p>
            <a:r>
              <a:rPr lang="en-AU" sz="2000" dirty="0"/>
              <a:t>Five smaller round table discussions to be scheduled monthly between June and October</a:t>
            </a:r>
          </a:p>
          <a:p>
            <a:r>
              <a:rPr lang="en-AU" sz="2000" dirty="0"/>
              <a:t>Decisions from those will be distributed for wider consultation Nov-Dec 2022</a:t>
            </a:r>
          </a:p>
          <a:p>
            <a:pPr marL="0" indent="0">
              <a:buNone/>
            </a:pPr>
            <a:r>
              <a:rPr lang="en-AU" sz="2600" b="1" dirty="0">
                <a:solidFill>
                  <a:srgbClr val="FF0000"/>
                </a:solidFill>
              </a:rPr>
              <a:t>Phase 3 (procurement)</a:t>
            </a:r>
          </a:p>
          <a:p>
            <a:r>
              <a:rPr lang="en-AU" sz="2000" dirty="0"/>
              <a:t>Approach to market documents: January-March 2023</a:t>
            </a:r>
          </a:p>
          <a:p>
            <a:r>
              <a:rPr lang="en-AU" sz="2000" dirty="0"/>
              <a:t>Subsector tender process March-September 2023</a:t>
            </a:r>
          </a:p>
          <a:p>
            <a:r>
              <a:rPr lang="en-AU" sz="2000" dirty="0"/>
              <a:t>Tender application review: October 2023</a:t>
            </a:r>
          </a:p>
          <a:p>
            <a:r>
              <a:rPr lang="en-AU" sz="2000" dirty="0"/>
              <a:t>Final procurement decisions and contract drafting: November-December 2023</a:t>
            </a:r>
          </a:p>
          <a:p>
            <a:pPr marL="0" indent="0">
              <a:buNone/>
            </a:pPr>
            <a:r>
              <a:rPr lang="en-AU" sz="2600" b="1" dirty="0">
                <a:solidFill>
                  <a:srgbClr val="FF0000"/>
                </a:solidFill>
              </a:rPr>
              <a:t>Phase 4 (deliver outcomes)</a:t>
            </a:r>
          </a:p>
          <a:p>
            <a:r>
              <a:rPr lang="en-AU" sz="2000" dirty="0"/>
              <a:t>Implementation of new contracts: January 2024</a:t>
            </a: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DC184808-E416-44D7-ACF8-191592DE4E22}"/>
              </a:ext>
            </a:extLst>
          </p:cNvPr>
          <p:cNvSpPr>
            <a:spLocks noGrp="1"/>
          </p:cNvSpPr>
          <p:nvPr>
            <p:ph type="sldNum" sz="quarter" idx="4"/>
          </p:nvPr>
        </p:nvSpPr>
        <p:spPr/>
        <p:txBody>
          <a:bodyPr/>
          <a:lstStyle/>
          <a:p>
            <a:fld id="{A111ABAE-1B12-4EB9-8E66-38B1E1BDD146}" type="slidenum">
              <a:rPr lang="en-AU" smtClean="0"/>
              <a:pPr/>
              <a:t>39</a:t>
            </a:fld>
            <a:endParaRPr lang="en-AU" dirty="0"/>
          </a:p>
        </p:txBody>
      </p:sp>
      <p:sp>
        <p:nvSpPr>
          <p:cNvPr id="5" name="TextBox 4">
            <a:extLst>
              <a:ext uri="{FF2B5EF4-FFF2-40B4-BE49-F238E27FC236}">
                <a16:creationId xmlns:a16="http://schemas.microsoft.com/office/drawing/2014/main" id="{C80BCE1F-461D-4361-8700-296745BD5DCD}"/>
              </a:ext>
            </a:extLst>
          </p:cNvPr>
          <p:cNvSpPr txBox="1"/>
          <p:nvPr/>
        </p:nvSpPr>
        <p:spPr>
          <a:xfrm>
            <a:off x="7329264" y="1916832"/>
            <a:ext cx="2304256" cy="2585323"/>
          </a:xfrm>
          <a:prstGeom prst="rect">
            <a:avLst/>
          </a:prstGeom>
          <a:noFill/>
        </p:spPr>
        <p:txBody>
          <a:bodyPr wrap="square" rtlCol="0">
            <a:spAutoFit/>
          </a:bodyPr>
          <a:lstStyle/>
          <a:p>
            <a:r>
              <a:rPr lang="en-AU" dirty="0"/>
              <a:t>*** We are also currently consulting for the next iteration of the Hepatitis B, Hepatitis C, HIV and viral hepatitis: ACT Statement of Priorities which is due for release later this year</a:t>
            </a:r>
          </a:p>
        </p:txBody>
      </p:sp>
    </p:spTree>
    <p:extLst>
      <p:ext uri="{BB962C8B-B14F-4D97-AF65-F5344CB8AC3E}">
        <p14:creationId xmlns:p14="http://schemas.microsoft.com/office/powerpoint/2010/main" val="22206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772816"/>
            <a:ext cx="9705528" cy="2160240"/>
          </a:xfrm>
        </p:spPr>
        <p:txBody>
          <a:bodyPr/>
          <a:lstStyle/>
          <a:p>
            <a:pPr algn="ctr"/>
            <a:r>
              <a:rPr lang="en-AU" sz="4400" dirty="0"/>
              <a:t>Housekeeping and introductions</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4</a:t>
            </a:fld>
            <a:endParaRPr lang="en-AU" dirty="0"/>
          </a:p>
        </p:txBody>
      </p:sp>
    </p:spTree>
    <p:extLst>
      <p:ext uri="{BB962C8B-B14F-4D97-AF65-F5344CB8AC3E}">
        <p14:creationId xmlns:p14="http://schemas.microsoft.com/office/powerpoint/2010/main" val="206595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76F9-B52A-4532-ABE0-7FCB38E1031F}"/>
              </a:ext>
            </a:extLst>
          </p:cNvPr>
          <p:cNvSpPr>
            <a:spLocks noGrp="1"/>
          </p:cNvSpPr>
          <p:nvPr>
            <p:ph type="title"/>
          </p:nvPr>
        </p:nvSpPr>
        <p:spPr/>
        <p:txBody>
          <a:bodyPr/>
          <a:lstStyle/>
          <a:p>
            <a:r>
              <a:rPr lang="en-AU" dirty="0"/>
              <a:t>Commissioning Evaluation </a:t>
            </a:r>
          </a:p>
        </p:txBody>
      </p:sp>
      <p:sp>
        <p:nvSpPr>
          <p:cNvPr id="3" name="Content Placeholder 2">
            <a:extLst>
              <a:ext uri="{FF2B5EF4-FFF2-40B4-BE49-F238E27FC236}">
                <a16:creationId xmlns:a16="http://schemas.microsoft.com/office/drawing/2014/main" id="{61D25FAB-104C-42A3-80CA-70ABF13914CA}"/>
              </a:ext>
            </a:extLst>
          </p:cNvPr>
          <p:cNvSpPr>
            <a:spLocks noGrp="1"/>
          </p:cNvSpPr>
          <p:nvPr>
            <p:ph idx="1"/>
          </p:nvPr>
        </p:nvSpPr>
        <p:spPr>
          <a:xfrm>
            <a:off x="117235" y="1052736"/>
            <a:ext cx="9777536" cy="4608512"/>
          </a:xfrm>
        </p:spPr>
        <p:txBody>
          <a:bodyPr/>
          <a:lstStyle/>
          <a:p>
            <a:pPr marL="0" indent="0">
              <a:buNone/>
            </a:pPr>
            <a:r>
              <a:rPr lang="en-AU" sz="2000" b="1" dirty="0"/>
              <a:t>The ACT Health Directorate is undertaking an evaluation of Commissioning </a:t>
            </a:r>
          </a:p>
          <a:p>
            <a:r>
              <a:rPr lang="en-AU" sz="2000" dirty="0"/>
              <a:t>The baseline survey (left) is now available on the ACT Health Commissioning website and has also been widely circulated to NGO partners.</a:t>
            </a:r>
          </a:p>
          <a:p>
            <a:r>
              <a:rPr lang="en-AU" sz="2000" dirty="0"/>
              <a:t>The Post-Activity Survey (left) should be undertaken by all attendees post any commissioning engagement activity.</a:t>
            </a:r>
          </a:p>
          <a:p>
            <a:endParaRPr lang="en-AU" dirty="0"/>
          </a:p>
          <a:p>
            <a:endParaRPr lang="en-AU" dirty="0"/>
          </a:p>
          <a:p>
            <a:pPr marL="0" indent="0">
              <a:buNone/>
            </a:pPr>
            <a:endParaRPr lang="en-AU" dirty="0">
              <a:hlinkClick r:id="rId3" action="ppaction://hlinkfile"/>
            </a:endParaRPr>
          </a:p>
        </p:txBody>
      </p:sp>
      <p:sp>
        <p:nvSpPr>
          <p:cNvPr id="4" name="Slide Number Placeholder 3">
            <a:extLst>
              <a:ext uri="{FF2B5EF4-FFF2-40B4-BE49-F238E27FC236}">
                <a16:creationId xmlns:a16="http://schemas.microsoft.com/office/drawing/2014/main" id="{AD1DBC79-A64A-4C7B-A4AF-AD6A87AE9495}"/>
              </a:ext>
            </a:extLst>
          </p:cNvPr>
          <p:cNvSpPr>
            <a:spLocks noGrp="1"/>
          </p:cNvSpPr>
          <p:nvPr>
            <p:ph type="sldNum" sz="quarter" idx="4"/>
          </p:nvPr>
        </p:nvSpPr>
        <p:spPr/>
        <p:txBody>
          <a:bodyPr/>
          <a:lstStyle/>
          <a:p>
            <a:fld id="{A111ABAE-1B12-4EB9-8E66-38B1E1BDD146}" type="slidenum">
              <a:rPr lang="en-AU" smtClean="0"/>
              <a:pPr/>
              <a:t>40</a:t>
            </a:fld>
            <a:endParaRPr lang="en-AU" dirty="0"/>
          </a:p>
        </p:txBody>
      </p:sp>
      <p:pic>
        <p:nvPicPr>
          <p:cNvPr id="6" name="Picture 5">
            <a:extLst>
              <a:ext uri="{FF2B5EF4-FFF2-40B4-BE49-F238E27FC236}">
                <a16:creationId xmlns:a16="http://schemas.microsoft.com/office/drawing/2014/main" id="{CA18A44C-49BC-453D-842E-AA8DBB8CEDF4}"/>
              </a:ext>
            </a:extLst>
          </p:cNvPr>
          <p:cNvPicPr>
            <a:picLocks noChangeAspect="1"/>
          </p:cNvPicPr>
          <p:nvPr/>
        </p:nvPicPr>
        <p:blipFill>
          <a:blip r:embed="rId4"/>
          <a:stretch>
            <a:fillRect/>
          </a:stretch>
        </p:blipFill>
        <p:spPr>
          <a:xfrm>
            <a:off x="129320" y="2946418"/>
            <a:ext cx="5698453" cy="2448272"/>
          </a:xfrm>
          <a:prstGeom prst="rect">
            <a:avLst/>
          </a:prstGeom>
        </p:spPr>
      </p:pic>
      <p:sp>
        <p:nvSpPr>
          <p:cNvPr id="7" name="TextBox 6">
            <a:extLst>
              <a:ext uri="{FF2B5EF4-FFF2-40B4-BE49-F238E27FC236}">
                <a16:creationId xmlns:a16="http://schemas.microsoft.com/office/drawing/2014/main" id="{1077E7CE-3983-43EE-B200-C50696CC9DAB}"/>
              </a:ext>
            </a:extLst>
          </p:cNvPr>
          <p:cNvSpPr txBox="1"/>
          <p:nvPr/>
        </p:nvSpPr>
        <p:spPr>
          <a:xfrm>
            <a:off x="11229" y="5394690"/>
            <a:ext cx="5698453" cy="923330"/>
          </a:xfrm>
          <a:prstGeom prst="rect">
            <a:avLst/>
          </a:prstGeom>
          <a:noFill/>
        </p:spPr>
        <p:txBody>
          <a:bodyPr wrap="square" rtlCol="0">
            <a:spAutoFit/>
          </a:bodyPr>
          <a:lstStyle/>
          <a:p>
            <a:r>
              <a:rPr lang="en-AU" dirty="0">
                <a:hlinkClick r:id="rId5"/>
              </a:rPr>
              <a:t>https://www.communityservices.act.gov.au/commissioning/evaluation-of-commissioning/baseline-survey</a:t>
            </a:r>
            <a:endParaRPr lang="en-AU" dirty="0"/>
          </a:p>
          <a:p>
            <a:endParaRPr lang="en-AU" dirty="0"/>
          </a:p>
        </p:txBody>
      </p:sp>
      <p:sp>
        <p:nvSpPr>
          <p:cNvPr id="8" name="TextBox 7">
            <a:extLst>
              <a:ext uri="{FF2B5EF4-FFF2-40B4-BE49-F238E27FC236}">
                <a16:creationId xmlns:a16="http://schemas.microsoft.com/office/drawing/2014/main" id="{957F90AF-8F82-48B2-8707-679FFCBCBA74}"/>
              </a:ext>
            </a:extLst>
          </p:cNvPr>
          <p:cNvSpPr txBox="1"/>
          <p:nvPr/>
        </p:nvSpPr>
        <p:spPr>
          <a:xfrm>
            <a:off x="5935430" y="5409139"/>
            <a:ext cx="3985367" cy="923330"/>
          </a:xfrm>
          <a:prstGeom prst="rect">
            <a:avLst/>
          </a:prstGeom>
          <a:noFill/>
        </p:spPr>
        <p:txBody>
          <a:bodyPr wrap="square" rtlCol="0">
            <a:spAutoFit/>
          </a:bodyPr>
          <a:lstStyle/>
          <a:p>
            <a:r>
              <a:rPr lang="en-AU" dirty="0">
                <a:hlinkClick r:id="rId6"/>
              </a:rPr>
              <a:t>Commissioning Process - Post-Activity Survey (office.com)</a:t>
            </a:r>
            <a:endParaRPr lang="en-AU" dirty="0"/>
          </a:p>
          <a:p>
            <a:endParaRPr lang="en-AU" dirty="0"/>
          </a:p>
        </p:txBody>
      </p:sp>
      <p:pic>
        <p:nvPicPr>
          <p:cNvPr id="10" name="Picture 9">
            <a:extLst>
              <a:ext uri="{FF2B5EF4-FFF2-40B4-BE49-F238E27FC236}">
                <a16:creationId xmlns:a16="http://schemas.microsoft.com/office/drawing/2014/main" id="{7B9704B1-DEA3-4C86-B904-6D76405D50D1}"/>
              </a:ext>
            </a:extLst>
          </p:cNvPr>
          <p:cNvPicPr>
            <a:picLocks noChangeAspect="1"/>
          </p:cNvPicPr>
          <p:nvPr/>
        </p:nvPicPr>
        <p:blipFill>
          <a:blip r:embed="rId7"/>
          <a:stretch>
            <a:fillRect/>
          </a:stretch>
        </p:blipFill>
        <p:spPr>
          <a:xfrm>
            <a:off x="6031764" y="2995672"/>
            <a:ext cx="3850825" cy="2448272"/>
          </a:xfrm>
          <a:prstGeom prst="rect">
            <a:avLst/>
          </a:prstGeom>
        </p:spPr>
      </p:pic>
    </p:spTree>
    <p:extLst>
      <p:ext uri="{BB962C8B-B14F-4D97-AF65-F5344CB8AC3E}">
        <p14:creationId xmlns:p14="http://schemas.microsoft.com/office/powerpoint/2010/main" val="964552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41</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1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F85B-593A-4D13-A186-AC2901EB278B}"/>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E2E24BF9-893C-40DD-8E3B-2868E9DB9F91}"/>
              </a:ext>
            </a:extLst>
          </p:cNvPr>
          <p:cNvSpPr>
            <a:spLocks noGrp="1"/>
          </p:cNvSpPr>
          <p:nvPr>
            <p:ph idx="1"/>
          </p:nvPr>
        </p:nvSpPr>
        <p:spPr>
          <a:xfrm>
            <a:off x="128464" y="981726"/>
            <a:ext cx="9649072" cy="4967554"/>
          </a:xfrm>
        </p:spPr>
        <p:txBody>
          <a:bodyPr>
            <a:normAutofit fontScale="92500" lnSpcReduction="20000"/>
          </a:bodyPr>
          <a:lstStyle/>
          <a:p>
            <a:endParaRPr lang="en-AU" sz="1400" b="0" i="0" dirty="0">
              <a:solidFill>
                <a:srgbClr val="222222"/>
              </a:solidFill>
              <a:effectLst/>
            </a:endParaRPr>
          </a:p>
          <a:p>
            <a:r>
              <a:rPr lang="en-AU" sz="1300" b="0" i="0" dirty="0">
                <a:solidFill>
                  <a:srgbClr val="222222"/>
                </a:solidFill>
                <a:effectLst/>
              </a:rPr>
              <a:t>ACT Health Directorate. (2021). Commissioning for outcomes. </a:t>
            </a:r>
            <a:r>
              <a:rPr lang="en-AU" sz="1300" b="0" i="0" dirty="0">
                <a:solidFill>
                  <a:srgbClr val="222222"/>
                </a:solidFill>
                <a:effectLst/>
                <a:hlinkClick r:id="rId3"/>
              </a:rPr>
              <a:t>https://www.communityservices.act.gov.au/commissioning</a:t>
            </a:r>
            <a:endParaRPr lang="en-AU" sz="1300" b="0" i="0" dirty="0">
              <a:solidFill>
                <a:srgbClr val="222222"/>
              </a:solidFill>
              <a:effectLst/>
            </a:endParaRPr>
          </a:p>
          <a:p>
            <a:r>
              <a:rPr lang="en-AU" sz="1300" dirty="0">
                <a:solidFill>
                  <a:srgbClr val="222222"/>
                </a:solidFill>
              </a:rPr>
              <a:t>ACT Health Directorate (2016). Hepatitis B, Hepatitis C, HIV and viral hepatitis: ACT Statement of Priorities 2016-2020.</a:t>
            </a:r>
            <a:endParaRPr lang="en-AU" sz="1300" b="0" i="0" dirty="0">
              <a:solidFill>
                <a:srgbClr val="222222"/>
              </a:solidFill>
              <a:effectLst/>
            </a:endParaRPr>
          </a:p>
          <a:p>
            <a:r>
              <a:rPr lang="en-AU" sz="1300" dirty="0">
                <a:solidFill>
                  <a:srgbClr val="222222"/>
                </a:solidFill>
              </a:rPr>
              <a:t>ACT Health Directorate (2021). Territory-wide health services. </a:t>
            </a:r>
            <a:r>
              <a:rPr lang="en-AU" sz="1300" dirty="0">
                <a:solidFill>
                  <a:srgbClr val="222222"/>
                </a:solidFill>
                <a:hlinkClick r:id="rId4"/>
              </a:rPr>
              <a:t>https://www.health.act.gov.au/about-our-health-system/planning-future/territory-wide-health-services</a:t>
            </a:r>
            <a:endParaRPr lang="en-AU" sz="1300" b="0" i="0" dirty="0">
              <a:solidFill>
                <a:srgbClr val="222222"/>
              </a:solidFill>
              <a:effectLst/>
            </a:endParaRPr>
          </a:p>
          <a:p>
            <a:r>
              <a:rPr lang="en-AU" sz="1300" b="0" i="0" dirty="0">
                <a:solidFill>
                  <a:srgbClr val="222222"/>
                </a:solidFill>
                <a:effectLst/>
              </a:rPr>
              <a:t>Akwasi, A. G., Naomi, G., </a:t>
            </a:r>
            <a:r>
              <a:rPr lang="en-AU" sz="1300" b="0" i="0" dirty="0" err="1">
                <a:solidFill>
                  <a:srgbClr val="222222"/>
                </a:solidFill>
                <a:effectLst/>
              </a:rPr>
              <a:t>Reindolf</a:t>
            </a:r>
            <a:r>
              <a:rPr lang="en-AU" sz="1300" b="0" i="0" dirty="0">
                <a:solidFill>
                  <a:srgbClr val="222222"/>
                </a:solidFill>
                <a:effectLst/>
              </a:rPr>
              <a:t>, A., Prince, P., Enoch, A., Emmanuel, A., ... &amp; </a:t>
            </a:r>
            <a:r>
              <a:rPr lang="en-AU" sz="1300" b="0" i="0" dirty="0" err="1">
                <a:solidFill>
                  <a:srgbClr val="222222"/>
                </a:solidFill>
                <a:effectLst/>
              </a:rPr>
              <a:t>Tsiboe</a:t>
            </a:r>
            <a:r>
              <a:rPr lang="en-AU" sz="1300" b="0" i="0" dirty="0">
                <a:solidFill>
                  <a:srgbClr val="222222"/>
                </a:solidFill>
                <a:effectLst/>
              </a:rPr>
              <a:t>, A. K. (2020). Knowledge on and attitude towards Sexually Transmitted Infections: A qualitative study of people with physical disabilities in a peri-urban district of Ghana. </a:t>
            </a:r>
            <a:r>
              <a:rPr lang="en-AU" sz="1300" b="0" i="1" dirty="0">
                <a:solidFill>
                  <a:srgbClr val="222222"/>
                </a:solidFill>
                <a:effectLst/>
              </a:rPr>
              <a:t>Cogent Medicine</a:t>
            </a:r>
            <a:r>
              <a:rPr lang="en-AU" sz="1300" b="0" i="0" dirty="0">
                <a:solidFill>
                  <a:srgbClr val="222222"/>
                </a:solidFill>
                <a:effectLst/>
              </a:rPr>
              <a:t>, </a:t>
            </a:r>
            <a:r>
              <a:rPr lang="en-AU" sz="1300" b="0" i="1" dirty="0">
                <a:solidFill>
                  <a:srgbClr val="222222"/>
                </a:solidFill>
                <a:effectLst/>
              </a:rPr>
              <a:t>7</a:t>
            </a:r>
            <a:r>
              <a:rPr lang="en-AU" sz="1300" b="0" i="0" dirty="0">
                <a:solidFill>
                  <a:srgbClr val="222222"/>
                </a:solidFill>
                <a:effectLst/>
              </a:rPr>
              <a:t>(1), 1736249.</a:t>
            </a:r>
          </a:p>
          <a:p>
            <a:r>
              <a:rPr lang="en-AU" sz="1300" dirty="0"/>
              <a:t>Australasian Society for HIV, Viral Hepatitis and Sexual Health Medicine https://hivlegal.ashm.org.au/sex-work/</a:t>
            </a:r>
          </a:p>
          <a:p>
            <a:r>
              <a:rPr lang="en-AU" sz="1300" b="0" i="0" dirty="0">
                <a:solidFill>
                  <a:srgbClr val="222222"/>
                </a:solidFill>
                <a:effectLst/>
              </a:rPr>
              <a:t>Fairley, C. K., Chow, E. P., &amp; Hocking, J. S. (2015). Early presentation of symptomatic individuals is critical in controlling viral hepatitis. </a:t>
            </a:r>
            <a:r>
              <a:rPr lang="en-AU" sz="1300" b="0" i="1" dirty="0">
                <a:solidFill>
                  <a:srgbClr val="222222"/>
                </a:solidFill>
                <a:effectLst/>
              </a:rPr>
              <a:t>Sexual Health</a:t>
            </a:r>
            <a:r>
              <a:rPr lang="en-AU" sz="1300" b="0" i="0" dirty="0">
                <a:solidFill>
                  <a:srgbClr val="222222"/>
                </a:solidFill>
                <a:effectLst/>
              </a:rPr>
              <a:t>, </a:t>
            </a:r>
            <a:r>
              <a:rPr lang="en-AU" sz="1300" b="0" i="1" dirty="0">
                <a:solidFill>
                  <a:srgbClr val="222222"/>
                </a:solidFill>
                <a:effectLst/>
              </a:rPr>
              <a:t>12</a:t>
            </a:r>
            <a:r>
              <a:rPr lang="en-AU" sz="1300" b="0" i="0" dirty="0">
                <a:solidFill>
                  <a:srgbClr val="222222"/>
                </a:solidFill>
                <a:effectLst/>
              </a:rPr>
              <a:t>(3), 181-182.</a:t>
            </a:r>
          </a:p>
          <a:p>
            <a:r>
              <a:rPr lang="en-AU" sz="1300" dirty="0">
                <a:solidFill>
                  <a:srgbClr val="222222"/>
                </a:solidFill>
              </a:rPr>
              <a:t>Kirby Institute Latest Sexually Transmissible Surveillance Data: viral hepatitis. (2020). https://data.kirby.unsw.edu.au/STIs</a:t>
            </a:r>
          </a:p>
          <a:p>
            <a:r>
              <a:rPr lang="en-AU" sz="1300" dirty="0"/>
              <a:t>Kirby Institute. viral hepatitis and blood borne viruses in the ACT: surveillance report 2018. Sydney: Kirby Institute, UNSW Sydney; 2018</a:t>
            </a:r>
            <a:endParaRPr lang="en-AU" sz="1300" b="0" i="0" dirty="0">
              <a:solidFill>
                <a:srgbClr val="222222"/>
              </a:solidFill>
              <a:effectLst/>
            </a:endParaRPr>
          </a:p>
          <a:p>
            <a:r>
              <a:rPr lang="en-AU" sz="1300" b="0" i="0" dirty="0">
                <a:solidFill>
                  <a:srgbClr val="222222"/>
                </a:solidFill>
                <a:effectLst/>
              </a:rPr>
              <a:t>Schmidt, E. K., Hand, B. N., Simpson, K. N., &amp; Darragh, A. R. (2019). Sexually transmitted infections in privately insured adults with intellectual and developmental disabilities. </a:t>
            </a:r>
            <a:r>
              <a:rPr lang="en-AU" sz="1300" b="0" i="1" dirty="0">
                <a:solidFill>
                  <a:srgbClr val="222222"/>
                </a:solidFill>
                <a:effectLst/>
              </a:rPr>
              <a:t>Journal of Comparative Effectiveness Research</a:t>
            </a:r>
            <a:r>
              <a:rPr lang="en-AU" sz="1300" b="0" i="0" dirty="0">
                <a:solidFill>
                  <a:srgbClr val="222222"/>
                </a:solidFill>
                <a:effectLst/>
              </a:rPr>
              <a:t>, </a:t>
            </a:r>
            <a:r>
              <a:rPr lang="en-AU" sz="1300" b="0" i="1" dirty="0">
                <a:solidFill>
                  <a:srgbClr val="222222"/>
                </a:solidFill>
                <a:effectLst/>
              </a:rPr>
              <a:t>8</a:t>
            </a:r>
            <a:r>
              <a:rPr lang="en-AU" sz="1300" b="0" i="0" dirty="0">
                <a:solidFill>
                  <a:srgbClr val="222222"/>
                </a:solidFill>
                <a:effectLst/>
              </a:rPr>
              <a:t>(8), 599-606.</a:t>
            </a:r>
            <a:endParaRPr lang="en-AU" sz="1300" dirty="0"/>
          </a:p>
          <a:p>
            <a:r>
              <a:rPr lang="en-AU" sz="1300" b="0" i="0" dirty="0">
                <a:solidFill>
                  <a:srgbClr val="222222"/>
                </a:solidFill>
                <a:effectLst/>
              </a:rPr>
              <a:t>Ward, J. S., </a:t>
            </a:r>
            <a:r>
              <a:rPr lang="en-AU" sz="1300" b="0" i="0" dirty="0" err="1">
                <a:solidFill>
                  <a:srgbClr val="222222"/>
                </a:solidFill>
                <a:effectLst/>
              </a:rPr>
              <a:t>Hengel</a:t>
            </a:r>
            <a:r>
              <a:rPr lang="en-AU" sz="1300" b="0" i="0" dirty="0">
                <a:solidFill>
                  <a:srgbClr val="222222"/>
                </a:solidFill>
                <a:effectLst/>
              </a:rPr>
              <a:t>, B., Ah Chee, D., </a:t>
            </a:r>
            <a:r>
              <a:rPr lang="en-AU" sz="1300" b="0" i="0" dirty="0" err="1">
                <a:solidFill>
                  <a:srgbClr val="222222"/>
                </a:solidFill>
                <a:effectLst/>
              </a:rPr>
              <a:t>Havnen</a:t>
            </a:r>
            <a:r>
              <a:rPr lang="en-AU" sz="1300" b="0" i="0" dirty="0">
                <a:solidFill>
                  <a:srgbClr val="222222"/>
                </a:solidFill>
                <a:effectLst/>
              </a:rPr>
              <a:t>, O., &amp; </a:t>
            </a:r>
            <a:r>
              <a:rPr lang="en-AU" sz="1300" b="0" i="0" dirty="0" err="1">
                <a:solidFill>
                  <a:srgbClr val="222222"/>
                </a:solidFill>
                <a:effectLst/>
              </a:rPr>
              <a:t>Boffa</a:t>
            </a:r>
            <a:r>
              <a:rPr lang="en-AU" sz="1300" b="0" i="0" dirty="0">
                <a:solidFill>
                  <a:srgbClr val="222222"/>
                </a:solidFill>
                <a:effectLst/>
              </a:rPr>
              <a:t>, J. D. (2020). Setting the record straight: viral hepatitis and sexual abuse in Aboriginal and Torres Strait Islander communities. </a:t>
            </a:r>
            <a:r>
              <a:rPr lang="en-AU" sz="1300" b="0" i="1" dirty="0">
                <a:solidFill>
                  <a:srgbClr val="222222"/>
                </a:solidFill>
                <a:effectLst/>
              </a:rPr>
              <a:t>Medical Journal of Australia</a:t>
            </a:r>
            <a:r>
              <a:rPr lang="en-AU" sz="1300" b="0" i="0" dirty="0">
                <a:solidFill>
                  <a:srgbClr val="222222"/>
                </a:solidFill>
                <a:effectLst/>
              </a:rPr>
              <a:t>, </a:t>
            </a:r>
            <a:r>
              <a:rPr lang="en-AU" sz="1300" b="0" i="1" dirty="0">
                <a:solidFill>
                  <a:srgbClr val="222222"/>
                </a:solidFill>
                <a:effectLst/>
              </a:rPr>
              <a:t>212</a:t>
            </a:r>
            <a:r>
              <a:rPr lang="en-AU" sz="1300" b="0" i="0" dirty="0">
                <a:solidFill>
                  <a:srgbClr val="222222"/>
                </a:solidFill>
                <a:effectLst/>
              </a:rPr>
              <a:t>(5), 205-207.</a:t>
            </a:r>
          </a:p>
          <a:p>
            <a:endParaRPr lang="en-AU" sz="1400" dirty="0"/>
          </a:p>
          <a:p>
            <a:pPr marL="0" indent="0">
              <a:buNone/>
            </a:pPr>
            <a:r>
              <a:rPr lang="en-AU" dirty="0"/>
              <a:t>Images</a:t>
            </a:r>
          </a:p>
          <a:p>
            <a:pPr marL="0" indent="0">
              <a:buNone/>
            </a:pPr>
            <a:r>
              <a:rPr lang="en-AU" sz="1300" dirty="0">
                <a:hlinkClick r:id="rId5"/>
              </a:rPr>
              <a:t>https://www.healio.com/news/infectious-disease/20211230/adults-on-probation-disproportionately-impacted-by-hepatitis-c</a:t>
            </a:r>
          </a:p>
          <a:p>
            <a:pPr marL="0" indent="0">
              <a:buNone/>
            </a:pPr>
            <a:r>
              <a:rPr lang="en-AU" sz="1300" dirty="0">
                <a:hlinkClick r:id="rId5"/>
              </a:rPr>
              <a:t>https://www.gavi.org/vaccineswork/routine-vaccines/extraordinary-impact-hepatitis-b</a:t>
            </a:r>
          </a:p>
          <a:p>
            <a:pPr marL="0" indent="0">
              <a:buNone/>
            </a:pPr>
            <a:endParaRPr lang="en-AU" sz="1300" dirty="0">
              <a:hlinkClick r:id="rId5"/>
            </a:endParaRPr>
          </a:p>
          <a:p>
            <a:pPr marL="0" indent="0">
              <a:buNone/>
            </a:pPr>
            <a:r>
              <a:rPr lang="en-AU" sz="1300" dirty="0">
                <a:hlinkClick r:id="rId5"/>
              </a:rPr>
              <a:t>https://www.google.com.au/search?q=%3F&amp;safe=active&amp;sxsrf=APq-WBvp_KJJrAWmubi3gsSJxexL48vedw:1645930033089&amp;source=lnms&amp;tbm=isch&amp;sa=X&amp;ved=2ahUKEwjjusmX7572AhU3wjgGHR2yB2cQ_AUoAnoECAEQBA#imgrc=f1w-9FUXA_gWRM</a:t>
            </a:r>
            <a:endParaRPr lang="en-AU" sz="1300" dirty="0"/>
          </a:p>
          <a:p>
            <a:pPr marL="0" indent="0">
              <a:buNone/>
            </a:pPr>
            <a:r>
              <a:rPr lang="en-AU" sz="1300" dirty="0">
                <a:hlinkClick r:id="rId6"/>
              </a:rPr>
              <a:t>https://www.google.com.au/search?q=%3F&amp;safe=active&amp;sxsrf=APq-WBvp_KJJrAWmubi3gsSJxexL48vedw:1645930033089&amp;source=lnms&amp;tbm=isch&amp;sa=X&amp;ved=2ahUKEwjjusmX7572AhU3wjgGHR2yB2cQ_AUoAnoECAEQBA#imgrc=as1T5pbsnk4wiM</a:t>
            </a:r>
            <a:endParaRPr lang="en-AU" sz="1300" dirty="0"/>
          </a:p>
          <a:p>
            <a:pPr marL="0" indent="0">
              <a:buNone/>
            </a:pPr>
            <a:endParaRPr lang="en-AU" sz="1300" dirty="0"/>
          </a:p>
          <a:p>
            <a:pPr marL="0" indent="0">
              <a:buNone/>
            </a:pPr>
            <a:endParaRPr lang="en-AU" sz="1300" dirty="0"/>
          </a:p>
          <a:p>
            <a:pPr marL="0" indent="0">
              <a:buNone/>
            </a:pPr>
            <a:endParaRPr lang="en-AU" sz="1400" dirty="0"/>
          </a:p>
        </p:txBody>
      </p:sp>
      <p:sp>
        <p:nvSpPr>
          <p:cNvPr id="4" name="Slide Number Placeholder 3">
            <a:extLst>
              <a:ext uri="{FF2B5EF4-FFF2-40B4-BE49-F238E27FC236}">
                <a16:creationId xmlns:a16="http://schemas.microsoft.com/office/drawing/2014/main" id="{82813A69-2B96-4BCB-9A6F-076843AE884E}"/>
              </a:ext>
            </a:extLst>
          </p:cNvPr>
          <p:cNvSpPr>
            <a:spLocks noGrp="1"/>
          </p:cNvSpPr>
          <p:nvPr>
            <p:ph type="sldNum" sz="quarter" idx="4"/>
          </p:nvPr>
        </p:nvSpPr>
        <p:spPr/>
        <p:txBody>
          <a:bodyPr/>
          <a:lstStyle/>
          <a:p>
            <a:fld id="{A111ABAE-1B12-4EB9-8E66-38B1E1BDD146}" type="slidenum">
              <a:rPr lang="en-AU" smtClean="0"/>
              <a:pPr/>
              <a:t>42</a:t>
            </a:fld>
            <a:endParaRPr lang="en-AU" dirty="0"/>
          </a:p>
        </p:txBody>
      </p:sp>
    </p:spTree>
    <p:extLst>
      <p:ext uri="{BB962C8B-B14F-4D97-AF65-F5344CB8AC3E}">
        <p14:creationId xmlns:p14="http://schemas.microsoft.com/office/powerpoint/2010/main" val="128608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772816"/>
            <a:ext cx="9705528" cy="2160240"/>
          </a:xfrm>
        </p:spPr>
        <p:txBody>
          <a:bodyPr/>
          <a:lstStyle/>
          <a:p>
            <a:pPr algn="ctr"/>
            <a:r>
              <a:rPr lang="en-AU" sz="4400" dirty="0"/>
              <a:t>Who we are as a service sector and what we do?</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5</a:t>
            </a:fld>
            <a:endParaRPr lang="en-AU" dirty="0"/>
          </a:p>
        </p:txBody>
      </p:sp>
    </p:spTree>
    <p:extLst>
      <p:ext uri="{BB962C8B-B14F-4D97-AF65-F5344CB8AC3E}">
        <p14:creationId xmlns:p14="http://schemas.microsoft.com/office/powerpoint/2010/main" val="381433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5300" y="274638"/>
            <a:ext cx="8915400" cy="706090"/>
          </a:xfrm>
        </p:spPr>
        <p:txBody>
          <a:bodyPr anchor="b">
            <a:normAutofit/>
          </a:bodyPr>
          <a:lstStyle/>
          <a:p>
            <a:r>
              <a:rPr lang="en-AU" dirty="0"/>
              <a:t>The ACT viral hepatitis service sector </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6</a:t>
            </a:fld>
            <a:endParaRPr lang="en-AU"/>
          </a:p>
        </p:txBody>
      </p:sp>
      <p:sp>
        <p:nvSpPr>
          <p:cNvPr id="3" name="Content Placeholder 2">
            <a:extLst>
              <a:ext uri="{FF2B5EF4-FFF2-40B4-BE49-F238E27FC236}">
                <a16:creationId xmlns:a16="http://schemas.microsoft.com/office/drawing/2014/main" id="{DEAE9AD8-1840-4FFC-8F12-7A71B54036A1}"/>
              </a:ext>
            </a:extLst>
          </p:cNvPr>
          <p:cNvSpPr>
            <a:spLocks noGrp="1"/>
          </p:cNvSpPr>
          <p:nvPr>
            <p:ph idx="1"/>
          </p:nvPr>
        </p:nvSpPr>
        <p:spPr>
          <a:xfrm>
            <a:off x="200472" y="1124744"/>
            <a:ext cx="9210228" cy="4608512"/>
          </a:xfrm>
        </p:spPr>
        <p:txBody>
          <a:bodyPr>
            <a:normAutofit fontScale="92500" lnSpcReduction="20000"/>
          </a:bodyPr>
          <a:lstStyle/>
          <a:p>
            <a:pPr marL="0" indent="0">
              <a:buNone/>
            </a:pPr>
            <a:r>
              <a:rPr lang="en-AU" sz="2800" b="1" dirty="0">
                <a:solidFill>
                  <a:schemeClr val="tx2"/>
                </a:solidFill>
                <a:latin typeface="Calibri" panose="020F0502020204030204" pitchFamily="34" charset="0"/>
                <a:ea typeface="Calibri" panose="020F0502020204030204" pitchFamily="34" charset="0"/>
                <a:cs typeface="Calibri" panose="020F0502020204030204" pitchFamily="34" charset="0"/>
              </a:rPr>
              <a:t>Primary health services</a:t>
            </a:r>
          </a:p>
          <a:p>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General Practitioners (private and bulk-billing)</a:t>
            </a:r>
          </a:p>
          <a:p>
            <a:r>
              <a:rPr lang="en-AU"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Non-government primary health services (</a:t>
            </a:r>
            <a:r>
              <a:rPr lang="en-AU"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e.g</a:t>
            </a:r>
            <a:r>
              <a:rPr lang="en-AU"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Hepatitis ACT and </a:t>
            </a:r>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Directions ACT</a:t>
            </a:r>
            <a:r>
              <a:rPr lang="en-AU"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Publicly funded primary health services (</a:t>
            </a:r>
            <a:r>
              <a:rPr lang="en-AU" dirty="0" err="1">
                <a:solidFill>
                  <a:schemeClr val="tx1"/>
                </a:solidFill>
                <a:latin typeface="Calibri" panose="020F0502020204030204" pitchFamily="34" charset="0"/>
                <a:ea typeface="Calibri" panose="020F0502020204030204" pitchFamily="34" charset="0"/>
                <a:cs typeface="Calibri" panose="020F0502020204030204" pitchFamily="34" charset="0"/>
              </a:rPr>
              <a:t>e.g</a:t>
            </a:r>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 ACT Walk-in-Clinics and Justice Health)</a:t>
            </a:r>
          </a:p>
          <a:p>
            <a:endParaRPr lang="en-AU"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2800" b="1" dirty="0">
                <a:solidFill>
                  <a:schemeClr val="tx2"/>
                </a:solidFill>
                <a:latin typeface="Calibri" panose="020F0502020204030204" pitchFamily="34" charset="0"/>
                <a:ea typeface="Calibri" panose="020F0502020204030204" pitchFamily="34" charset="0"/>
                <a:cs typeface="Calibri" panose="020F0502020204030204" pitchFamily="34" charset="0"/>
              </a:rPr>
              <a:t>Speciality services</a:t>
            </a:r>
          </a:p>
          <a:p>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Canberra Sexual Health Center (only ACT specialist service)</a:t>
            </a:r>
          </a:p>
          <a:p>
            <a:endParaRPr lang="en-AU"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2800" b="1" dirty="0">
                <a:solidFill>
                  <a:schemeClr val="tx2"/>
                </a:solidFill>
                <a:latin typeface="Calibri" panose="020F0502020204030204" pitchFamily="34" charset="0"/>
                <a:ea typeface="Calibri" panose="020F0502020204030204" pitchFamily="34" charset="0"/>
                <a:cs typeface="Calibri" panose="020F0502020204030204" pitchFamily="34" charset="0"/>
              </a:rPr>
              <a:t>Tertiary Services</a:t>
            </a:r>
          </a:p>
          <a:p>
            <a:r>
              <a:rPr lang="en-AU"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Hospital services including emergency departments and the Canberra Hospital Liver Clinic</a:t>
            </a:r>
            <a:endParaRPr lang="en-AU" dirty="0"/>
          </a:p>
        </p:txBody>
      </p:sp>
    </p:spTree>
    <p:extLst>
      <p:ext uri="{BB962C8B-B14F-4D97-AF65-F5344CB8AC3E}">
        <p14:creationId xmlns:p14="http://schemas.microsoft.com/office/powerpoint/2010/main" val="147416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5300" y="274638"/>
            <a:ext cx="8915400" cy="706090"/>
          </a:xfrm>
        </p:spPr>
        <p:txBody>
          <a:bodyPr anchor="b">
            <a:normAutofit/>
          </a:bodyPr>
          <a:lstStyle/>
          <a:p>
            <a:r>
              <a:rPr lang="en-AU" dirty="0"/>
              <a:t>Key service types</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7</a:t>
            </a:fld>
            <a:endParaRPr lang="en-AU"/>
          </a:p>
        </p:txBody>
      </p:sp>
      <p:sp>
        <p:nvSpPr>
          <p:cNvPr id="3" name="Content Placeholder 2">
            <a:extLst>
              <a:ext uri="{FF2B5EF4-FFF2-40B4-BE49-F238E27FC236}">
                <a16:creationId xmlns:a16="http://schemas.microsoft.com/office/drawing/2014/main" id="{DEAE9AD8-1840-4FFC-8F12-7A71B54036A1}"/>
              </a:ext>
            </a:extLst>
          </p:cNvPr>
          <p:cNvSpPr>
            <a:spLocks noGrp="1"/>
          </p:cNvSpPr>
          <p:nvPr>
            <p:ph idx="1"/>
          </p:nvPr>
        </p:nvSpPr>
        <p:spPr>
          <a:xfrm>
            <a:off x="191634" y="1052736"/>
            <a:ext cx="9513894" cy="4608512"/>
          </a:xfrm>
        </p:spPr>
        <p:txBody>
          <a:bodyPr>
            <a:noAutofit/>
          </a:bodyPr>
          <a:lstStyle/>
          <a:p>
            <a:pPr marL="457200" lvl="0" indent="-457200">
              <a:lnSpc>
                <a:spcPct val="115000"/>
              </a:lnSpc>
              <a:spcAft>
                <a:spcPts val="1000"/>
              </a:spcAft>
              <a:buSzPts val="1000"/>
              <a:buFont typeface="+mj-lt"/>
              <a:buAutoNum type="arabicPeriod"/>
              <a:tabLst>
                <a:tab pos="457200" algn="l"/>
              </a:tabLst>
            </a:pPr>
            <a:r>
              <a:rPr lang="en-AU" sz="20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A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linical services (screening, diagnosis and treatment)</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P</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revention and harm reduction initiatives (including provision of condoms, pre-exposure prophylaxis (</a:t>
            </a:r>
            <a:r>
              <a:rPr lang="en-AU" sz="2000" dirty="0" err="1">
                <a:solidFill>
                  <a:srgbClr val="2A2736"/>
                </a:solidFill>
                <a:effectLst/>
                <a:latin typeface="Calibri" panose="020F0502020204030204" pitchFamily="34" charset="0"/>
                <a:ea typeface="Calibri" panose="020F0502020204030204" pitchFamily="34" charset="0"/>
                <a:cs typeface="Calibri" panose="020F0502020204030204" pitchFamily="34" charset="0"/>
              </a:rPr>
              <a:t>PrEP</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 post-exposure prophylaxis (PEP) and needle syringe programs)</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H</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ealth promotion and education programs</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S</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upport and advocacy</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C</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ommunity development and engagement activities</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Times New Roman" panose="02020603050405020304" pitchFamily="18" charset="0"/>
                <a:cs typeface="Calibri" panose="020F0502020204030204" pitchFamily="34" charset="0"/>
              </a:rPr>
              <a:t>W</a:t>
            </a:r>
            <a:r>
              <a:rPr lang="en-AU" sz="2000" dirty="0">
                <a:solidFill>
                  <a:srgbClr val="2A2736"/>
                </a:solidFill>
                <a:effectLst/>
                <a:latin typeface="Calibri" panose="020F0502020204030204" pitchFamily="34" charset="0"/>
                <a:ea typeface="Times New Roman" panose="02020603050405020304" pitchFamily="18" charset="0"/>
                <a:cs typeface="Calibri" panose="020F0502020204030204" pitchFamily="34" charset="0"/>
              </a:rPr>
              <a:t>orkforce training and development</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C</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linical and practice support services</a:t>
            </a: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Times New Roman" panose="02020603050405020304" pitchFamily="18" charset="0"/>
                <a:cs typeface="Calibri" panose="020F0502020204030204" pitchFamily="34" charset="0"/>
              </a:rPr>
              <a:t>D</a:t>
            </a:r>
            <a:r>
              <a:rPr lang="en-AU" sz="2000" dirty="0">
                <a:solidFill>
                  <a:srgbClr val="2A2736"/>
                </a:solidFill>
                <a:effectLst/>
                <a:latin typeface="Calibri" panose="020F0502020204030204" pitchFamily="34" charset="0"/>
                <a:ea typeface="Times New Roman" panose="02020603050405020304" pitchFamily="18" charset="0"/>
                <a:cs typeface="Calibri" panose="020F0502020204030204" pitchFamily="34" charset="0"/>
              </a:rPr>
              <a:t>isease surveillance, data management and research</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25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8464" y="-129713"/>
            <a:ext cx="9210228" cy="706090"/>
          </a:xfrm>
        </p:spPr>
        <p:txBody>
          <a:bodyPr/>
          <a:lstStyle/>
          <a:p>
            <a:r>
              <a:rPr lang="en-AU" dirty="0">
                <a:solidFill>
                  <a:srgbClr val="FF6600"/>
                </a:solidFill>
              </a:rPr>
              <a:t>Sector stakeholders</a:t>
            </a:r>
          </a:p>
        </p:txBody>
      </p:sp>
      <p:sp>
        <p:nvSpPr>
          <p:cNvPr id="4" name="Slide Number Placeholder 3"/>
          <p:cNvSpPr>
            <a:spLocks noGrp="1"/>
          </p:cNvSpPr>
          <p:nvPr>
            <p:ph type="sldNum" sz="quarter" idx="4"/>
          </p:nvPr>
        </p:nvSpPr>
        <p:spPr/>
        <p:txBody>
          <a:bodyPr/>
          <a:lstStyle/>
          <a:p>
            <a:fld id="{A111ABAE-1B12-4EB9-8E66-38B1E1BDD146}" type="slidenum">
              <a:rPr lang="en-AU" smtClean="0"/>
              <a:pPr/>
              <a:t>8</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graphicFrame>
        <p:nvGraphicFramePr>
          <p:cNvPr id="2" name="Table 1">
            <a:extLst>
              <a:ext uri="{FF2B5EF4-FFF2-40B4-BE49-F238E27FC236}">
                <a16:creationId xmlns:a16="http://schemas.microsoft.com/office/drawing/2014/main" id="{D8C83278-CC98-4E9A-BF67-8C954A08DB66}"/>
              </a:ext>
            </a:extLst>
          </p:cNvPr>
          <p:cNvGraphicFramePr>
            <a:graphicFrameLocks noGrp="1"/>
          </p:cNvGraphicFramePr>
          <p:nvPr>
            <p:extLst>
              <p:ext uri="{D42A27DB-BD31-4B8C-83A1-F6EECF244321}">
                <p14:modId xmlns:p14="http://schemas.microsoft.com/office/powerpoint/2010/main" val="3239985045"/>
              </p:ext>
            </p:extLst>
          </p:nvPr>
        </p:nvGraphicFramePr>
        <p:xfrm>
          <a:off x="0" y="836712"/>
          <a:ext cx="9906001" cy="6096396"/>
        </p:xfrm>
        <a:graphic>
          <a:graphicData uri="http://schemas.openxmlformats.org/drawingml/2006/table">
            <a:tbl>
              <a:tblPr firstRow="1" firstCol="1" bandRow="1">
                <a:tableStyleId>{5C22544A-7EE6-4342-B048-85BDC9FD1C3A}</a:tableStyleId>
              </a:tblPr>
              <a:tblGrid>
                <a:gridCol w="3152800">
                  <a:extLst>
                    <a:ext uri="{9D8B030D-6E8A-4147-A177-3AD203B41FA5}">
                      <a16:colId xmlns:a16="http://schemas.microsoft.com/office/drawing/2014/main" val="4134126975"/>
                    </a:ext>
                  </a:extLst>
                </a:gridCol>
                <a:gridCol w="3744713">
                  <a:extLst>
                    <a:ext uri="{9D8B030D-6E8A-4147-A177-3AD203B41FA5}">
                      <a16:colId xmlns:a16="http://schemas.microsoft.com/office/drawing/2014/main" val="2198213467"/>
                    </a:ext>
                  </a:extLst>
                </a:gridCol>
                <a:gridCol w="3008488">
                  <a:extLst>
                    <a:ext uri="{9D8B030D-6E8A-4147-A177-3AD203B41FA5}">
                      <a16:colId xmlns:a16="http://schemas.microsoft.com/office/drawing/2014/main" val="3866068362"/>
                    </a:ext>
                  </a:extLst>
                </a:gridCol>
              </a:tblGrid>
              <a:tr h="507655">
                <a:tc>
                  <a:txBody>
                    <a:bodyPr/>
                    <a:lstStyle/>
                    <a:p>
                      <a:pPr algn="ctr">
                        <a:lnSpc>
                          <a:spcPct val="115000"/>
                        </a:lnSpc>
                        <a:spcAft>
                          <a:spcPts val="1000"/>
                        </a:spcAft>
                        <a:tabLst>
                          <a:tab pos="2311400" algn="l"/>
                        </a:tabLst>
                      </a:pPr>
                      <a:r>
                        <a:rPr lang="en-AU" sz="1300" dirty="0">
                          <a:effectLst/>
                        </a:rPr>
                        <a:t>Primary stakeholders for commissioning</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2311400" algn="l"/>
                        </a:tabLst>
                      </a:pPr>
                      <a:r>
                        <a:rPr lang="en-AU" sz="1300" dirty="0">
                          <a:effectLst/>
                        </a:rPr>
                        <a:t>Potential ACT Government Stakeholders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2311400" algn="l"/>
                        </a:tabLst>
                      </a:pPr>
                      <a:r>
                        <a:rPr lang="en-AU" sz="1300" dirty="0">
                          <a:effectLst/>
                        </a:rPr>
                        <a:t>other non-Government stakeholders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349886"/>
                  </a:ext>
                </a:extLst>
              </a:tr>
              <a:tr h="242068">
                <a:tc gridSpan="3">
                  <a:txBody>
                    <a:bodyPr/>
                    <a:lstStyle/>
                    <a:p>
                      <a:pPr algn="ctr">
                        <a:lnSpc>
                          <a:spcPct val="115000"/>
                        </a:lnSpc>
                        <a:spcAft>
                          <a:spcPts val="1000"/>
                        </a:spcAft>
                        <a:tabLst>
                          <a:tab pos="2311400" algn="l"/>
                        </a:tabLst>
                      </a:pPr>
                      <a:r>
                        <a:rPr lang="en-AU" sz="1300" dirty="0">
                          <a:solidFill>
                            <a:schemeClr val="bg1"/>
                          </a:solidFill>
                          <a:effectLst/>
                        </a:rPr>
                        <a:t>The STIBBV Health Advisory Committee</a:t>
                      </a:r>
                      <a:endParaRPr lang="en-AU"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hMerge="1">
                  <a:txBody>
                    <a:bodyPr/>
                    <a:lstStyle/>
                    <a:p>
                      <a:endParaRPr lang="en-AU"/>
                    </a:p>
                  </a:txBody>
                  <a:tcPr/>
                </a:tc>
                <a:tc hMerge="1">
                  <a:txBody>
                    <a:bodyPr/>
                    <a:lstStyle/>
                    <a:p>
                      <a:pPr algn="ctr">
                        <a:lnSpc>
                          <a:spcPct val="115000"/>
                        </a:lnSpc>
                        <a:spcAft>
                          <a:spcPts val="1000"/>
                        </a:spcAft>
                        <a:tabLst>
                          <a:tab pos="2311400" algn="l"/>
                        </a:tabLst>
                      </a:pP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32542894"/>
                  </a:ext>
                </a:extLst>
              </a:tr>
              <a:tr h="302701">
                <a:tc>
                  <a:txBody>
                    <a:bodyPr/>
                    <a:lstStyle/>
                    <a:p>
                      <a:pPr>
                        <a:lnSpc>
                          <a:spcPct val="115000"/>
                        </a:lnSpc>
                        <a:spcAft>
                          <a:spcPts val="1000"/>
                        </a:spcAft>
                        <a:tabLst>
                          <a:tab pos="2311400" algn="l"/>
                        </a:tabLst>
                      </a:pPr>
                      <a:r>
                        <a:rPr lang="en-AU"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Consumers</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STIBBV Policy Unit (ACTHD)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Junction Youth Health Service (Anglicare)</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724477978"/>
                  </a:ext>
                </a:extLst>
              </a:tr>
              <a:tr h="435171">
                <a:tc>
                  <a:txBody>
                    <a:bodyPr/>
                    <a:lstStyle/>
                    <a:p>
                      <a:pPr>
                        <a:lnSpc>
                          <a:spcPct val="115000"/>
                        </a:lnSpc>
                        <a:spcAft>
                          <a:spcPts val="1000"/>
                        </a:spcAft>
                        <a:tabLst>
                          <a:tab pos="2311400" algn="l"/>
                        </a:tabLst>
                      </a:pPr>
                      <a:r>
                        <a:rPr lang="en-AU" sz="1300" dirty="0">
                          <a:solidFill>
                            <a:schemeClr val="tx1"/>
                          </a:solidFill>
                          <a:effectLst/>
                        </a:rPr>
                        <a:t>Meridian Incorporated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Communicable Disease Control (ACTHD)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Winnunga Nimmityjah Aboriginal Health Service</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644887370"/>
                  </a:ext>
                </a:extLst>
              </a:tr>
              <a:tr h="435171">
                <a:tc>
                  <a:txBody>
                    <a:bodyPr/>
                    <a:lstStyle/>
                    <a:p>
                      <a:pPr>
                        <a:lnSpc>
                          <a:spcPct val="115000"/>
                        </a:lnSpc>
                        <a:spcAft>
                          <a:spcPts val="1000"/>
                        </a:spcAft>
                        <a:tabLst>
                          <a:tab pos="2311400" algn="l"/>
                        </a:tabLst>
                      </a:pPr>
                      <a:r>
                        <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Sexual Health and Family Planning ACT</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Canberra Sexual Health Clinic (CHS)</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Canberra Alliance for Harm Minimisation and Advocacy (CAHMA)</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4123321945"/>
                  </a:ext>
                </a:extLst>
              </a:tr>
              <a:tr h="335162">
                <a:tc>
                  <a:txBody>
                    <a:bodyPr/>
                    <a:lstStyle/>
                    <a:p>
                      <a:pPr>
                        <a:lnSpc>
                          <a:spcPct val="115000"/>
                        </a:lnSpc>
                        <a:spcAft>
                          <a:spcPts val="1000"/>
                        </a:spcAft>
                        <a:tabLst>
                          <a:tab pos="2311400" algn="l"/>
                        </a:tabLst>
                      </a:pPr>
                      <a:r>
                        <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Hepatitis ACT</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Liver Clinic/Emergency and gynaecology departments  (CHS)</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Directions ACT</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093068885"/>
                  </a:ext>
                </a:extLst>
              </a:tr>
              <a:tr h="280130">
                <a:tc>
                  <a:txBody>
                    <a:bodyPr/>
                    <a:lstStyle/>
                    <a:p>
                      <a:pPr>
                        <a:lnSpc>
                          <a:spcPct val="115000"/>
                        </a:lnSpc>
                        <a:spcAft>
                          <a:spcPts val="1000"/>
                        </a:spcAft>
                        <a:tabLst>
                          <a:tab pos="2311400" algn="l"/>
                        </a:tabLst>
                      </a:pPr>
                      <a:r>
                        <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Capital Health Network-HIV Program</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Women’s Health Service (CHS)</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Sex Worker Outreach Program (SWOP)</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94771723"/>
                  </a:ext>
                </a:extLst>
              </a:tr>
              <a:tr h="474837">
                <a:tc>
                  <a:txBody>
                    <a:bodyPr/>
                    <a:lstStyle/>
                    <a:p>
                      <a:pPr>
                        <a:lnSpc>
                          <a:spcPct val="115000"/>
                        </a:lnSpc>
                        <a:spcAft>
                          <a:spcPts val="1000"/>
                        </a:spcAft>
                        <a:tabLst>
                          <a:tab pos="2311400" algn="l"/>
                        </a:tabLst>
                      </a:pPr>
                      <a:r>
                        <a:rPr lang="en-AU" sz="1300" dirty="0">
                          <a:solidFill>
                            <a:schemeClr val="tx1"/>
                          </a:solidFill>
                          <a:effectLst/>
                        </a:rPr>
                        <a:t>Australasian Society for HIV, Viral Hepatitis and Sexual Health Medicine (ASHM)</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Health System Strategies and Program Support (Health planning) (ACTHD)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The Scarlett Alliance</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261739732"/>
                  </a:ext>
                </a:extLst>
              </a:tr>
              <a:tr h="246139">
                <a:tc>
                  <a:txBody>
                    <a:bodyPr/>
                    <a:lstStyle/>
                    <a:p>
                      <a:pPr>
                        <a:lnSpc>
                          <a:spcPct val="115000"/>
                        </a:lnSpc>
                        <a:spcAft>
                          <a:spcPts val="1000"/>
                        </a:spcAft>
                        <a:tabLst>
                          <a:tab pos="2311400" algn="l"/>
                        </a:tabLst>
                      </a:pPr>
                      <a:r>
                        <a:rPr lang="en-AU" sz="1300" dirty="0">
                          <a:solidFill>
                            <a:schemeClr val="tx1"/>
                          </a:solidFill>
                          <a:effectLst/>
                        </a:rPr>
                        <a:t> Haemophilia Foundation ACT</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Justice Health</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Youth Coalition of the ACT</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25134523"/>
                  </a:ext>
                </a:extLst>
              </a:tr>
              <a:tr h="689965">
                <a:tc>
                  <a:txBody>
                    <a:bodyPr/>
                    <a:lstStyle/>
                    <a:p>
                      <a:pPr>
                        <a:lnSpc>
                          <a:spcPct val="115000"/>
                        </a:lnSpc>
                        <a:spcAft>
                          <a:spcPts val="1000"/>
                        </a:spcAft>
                        <a:tabLst>
                          <a:tab pos="2311400" algn="l"/>
                        </a:tabLst>
                      </a:pPr>
                      <a:r>
                        <a:rPr lang="en-AU" sz="1300" dirty="0">
                          <a:effectLst/>
                        </a:rPr>
                        <a:t> </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Other commissioning subsectors/business units (including </a:t>
                      </a:r>
                      <a:r>
                        <a:rPr lang="en-AU" sz="1300" dirty="0" err="1">
                          <a:effectLst/>
                        </a:rPr>
                        <a:t>AoD</a:t>
                      </a:r>
                      <a:r>
                        <a:rPr lang="en-AU" sz="1300" dirty="0">
                          <a:effectLst/>
                        </a:rPr>
                        <a:t>, Family &amp; Inclusion, Chronic Conditions, Aboriginal and Torres Strait Islander Health &amp; Mental Health)</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Health Care Consumers Association</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271597253"/>
                  </a:ext>
                </a:extLst>
              </a:tr>
              <a:tr h="253278">
                <a:tc>
                  <a:txBody>
                    <a:bodyPr/>
                    <a:lstStyle/>
                    <a:p>
                      <a:pPr>
                        <a:lnSpc>
                          <a:spcPct val="115000"/>
                        </a:lnSpc>
                        <a:spcAft>
                          <a:spcPts val="1000"/>
                        </a:spcAft>
                        <a:tabLst>
                          <a:tab pos="2311400" algn="l"/>
                        </a:tabLst>
                      </a:pPr>
                      <a:r>
                        <a:rPr lang="en-AU" sz="1300" dirty="0">
                          <a:effectLst/>
                        </a:rPr>
                        <a:t> </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The Commissioning Team (ACTHD)</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A Gender Agenda</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760225484"/>
                  </a:ext>
                </a:extLst>
              </a:tr>
              <a:tr h="216024">
                <a:tc>
                  <a:txBody>
                    <a:bodyPr/>
                    <a:lstStyle/>
                    <a:p>
                      <a:pPr>
                        <a:lnSpc>
                          <a:spcPct val="115000"/>
                        </a:lnSpc>
                        <a:spcAft>
                          <a:spcPts val="1000"/>
                        </a:spcAft>
                        <a:tabLst>
                          <a:tab pos="2311400" algn="l"/>
                        </a:tabLst>
                      </a:pPr>
                      <a:r>
                        <a:rPr lang="en-AU" sz="1300" dirty="0">
                          <a:effectLst/>
                        </a:rPr>
                        <a:t> </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ACT Walk-in Centers</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Kirby Institute</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156447973"/>
                  </a:ext>
                </a:extLst>
              </a:tr>
              <a:tr h="332911">
                <a:tc>
                  <a:txBody>
                    <a:bodyPr/>
                    <a:lstStyle/>
                    <a:p>
                      <a:pPr>
                        <a:lnSpc>
                          <a:spcPct val="115000"/>
                        </a:lnSpc>
                        <a:spcAft>
                          <a:spcPts val="1000"/>
                        </a:spcAft>
                        <a:tabLst>
                          <a:tab pos="2311400" algn="l"/>
                        </a:tabLs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latin typeface="Calibri" panose="020F0502020204030204" pitchFamily="34" charset="0"/>
                          <a:ea typeface="Calibri" panose="020F0502020204030204" pitchFamily="34" charset="0"/>
                          <a:cs typeface="Times New Roman" panose="02020603050405020304" pitchFamily="18" charset="0"/>
                        </a:rPr>
                        <a:t>The School Youth Health Nurse Program (CHS)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err="1">
                          <a:effectLst/>
                          <a:latin typeface="Calibri" panose="020F0502020204030204" pitchFamily="34" charset="0"/>
                          <a:ea typeface="Calibri" panose="020F0502020204030204" pitchFamily="34" charset="0"/>
                          <a:cs typeface="Times New Roman" panose="02020603050405020304" pitchFamily="18" charset="0"/>
                        </a:rPr>
                        <a:t>Gugan-Gulwan</a:t>
                      </a:r>
                      <a:r>
                        <a:rPr lang="en-AU" sz="1300" dirty="0">
                          <a:effectLst/>
                          <a:latin typeface="Calibri" panose="020F0502020204030204" pitchFamily="34" charset="0"/>
                          <a:ea typeface="Calibri" panose="020F0502020204030204" pitchFamily="34" charset="0"/>
                          <a:cs typeface="Times New Roman" panose="02020603050405020304" pitchFamily="18" charset="0"/>
                        </a:rPr>
                        <a:t> Youth Aboriginal Corporation</a:t>
                      </a:r>
                    </a:p>
                  </a:txBody>
                  <a:tcPr marL="68580" marR="68580" marT="0" marB="0">
                    <a:solidFill>
                      <a:schemeClr val="tx2">
                        <a:lumMod val="20000"/>
                        <a:lumOff val="80000"/>
                      </a:schemeClr>
                    </a:solidFill>
                  </a:tcPr>
                </a:tc>
                <a:extLst>
                  <a:ext uri="{0D108BD9-81ED-4DB2-BD59-A6C34878D82A}">
                    <a16:rowId xmlns:a16="http://schemas.microsoft.com/office/drawing/2014/main" val="4251000982"/>
                  </a:ext>
                </a:extLst>
              </a:tr>
              <a:tr h="259313">
                <a:tc>
                  <a:txBody>
                    <a:bodyPr/>
                    <a:lstStyle/>
                    <a:p>
                      <a:pPr>
                        <a:lnSpc>
                          <a:spcPct val="115000"/>
                        </a:lnSpc>
                        <a:spcAft>
                          <a:spcPts val="1000"/>
                        </a:spcAft>
                        <a:tabLst>
                          <a:tab pos="2311400" algn="l"/>
                        </a:tabLs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latin typeface="Calibri" panose="020F0502020204030204" pitchFamily="34" charset="0"/>
                          <a:ea typeface="Calibri" panose="020F0502020204030204" pitchFamily="34" charset="0"/>
                          <a:cs typeface="Times New Roman" panose="02020603050405020304" pitchFamily="18" charset="0"/>
                        </a:rPr>
                        <a:t>The Child at Risk Health Unit (CHS)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Companion House</a:t>
                      </a:r>
                    </a:p>
                  </a:txBody>
                  <a:tcPr marL="68580" marR="68580" marT="0" marB="0">
                    <a:solidFill>
                      <a:schemeClr val="tx2">
                        <a:lumMod val="20000"/>
                        <a:lumOff val="80000"/>
                      </a:schemeClr>
                    </a:solidFill>
                  </a:tcPr>
                </a:tc>
                <a:extLst>
                  <a:ext uri="{0D108BD9-81ED-4DB2-BD59-A6C34878D82A}">
                    <a16:rowId xmlns:a16="http://schemas.microsoft.com/office/drawing/2014/main" val="2935598363"/>
                  </a:ext>
                </a:extLst>
              </a:tr>
              <a:tr h="507608">
                <a:tc>
                  <a:txBody>
                    <a:bodyPr/>
                    <a:lstStyle/>
                    <a:p>
                      <a:pPr>
                        <a:lnSpc>
                          <a:spcPct val="115000"/>
                        </a:lnSpc>
                        <a:spcAft>
                          <a:spcPts val="1000"/>
                        </a:spcAft>
                        <a:tabLst>
                          <a:tab pos="2311400" algn="l"/>
                        </a:tabLs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Forensic and Medical Sexual Assault Care (CHS)</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Multicultural Hub Canberra</a:t>
                      </a:r>
                    </a:p>
                  </a:txBody>
                  <a:tcPr marL="68580" marR="68580" marT="0" marB="0">
                    <a:solidFill>
                      <a:schemeClr val="tx2">
                        <a:lumMod val="20000"/>
                        <a:lumOff val="80000"/>
                      </a:schemeClr>
                    </a:solidFill>
                  </a:tcPr>
                </a:tc>
                <a:extLst>
                  <a:ext uri="{0D108BD9-81ED-4DB2-BD59-A6C34878D82A}">
                    <a16:rowId xmlns:a16="http://schemas.microsoft.com/office/drawing/2014/main" val="3908009158"/>
                  </a:ext>
                </a:extLst>
              </a:tr>
            </a:tbl>
          </a:graphicData>
        </a:graphic>
      </p:graphicFrame>
    </p:spTree>
    <p:extLst>
      <p:ext uri="{BB962C8B-B14F-4D97-AF65-F5344CB8AC3E}">
        <p14:creationId xmlns:p14="http://schemas.microsoft.com/office/powerpoint/2010/main" val="309440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772816"/>
            <a:ext cx="9705528" cy="2160240"/>
          </a:xfrm>
        </p:spPr>
        <p:txBody>
          <a:bodyPr/>
          <a:lstStyle/>
          <a:p>
            <a:pPr algn="ctr"/>
            <a:r>
              <a:rPr lang="en-AU" sz="4400" dirty="0"/>
              <a:t>Commissioning…a refresher</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9</a:t>
            </a:fld>
            <a:endParaRPr lang="en-AU" dirty="0"/>
          </a:p>
        </p:txBody>
      </p:sp>
    </p:spTree>
    <p:extLst>
      <p:ext uri="{BB962C8B-B14F-4D97-AF65-F5344CB8AC3E}">
        <p14:creationId xmlns:p14="http://schemas.microsoft.com/office/powerpoint/2010/main" val="1424733952"/>
      </p:ext>
    </p:extLst>
  </p:cSld>
  <p:clrMapOvr>
    <a:masterClrMapping/>
  </p:clrMapOvr>
</p:sld>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14" ma:contentTypeDescription="Create a new document." ma:contentTypeScope="" ma:versionID="57a100798adcc29ee3a050cbf76c1b0c">
  <xsd:schema xmlns:xsd="http://www.w3.org/2001/XMLSchema" xmlns:xs="http://www.w3.org/2001/XMLSchema" xmlns:p="http://schemas.microsoft.com/office/2006/metadata/properties" xmlns:ns2="f6c841be-bb08-4901-87b0-0033aa80d2c6" xmlns:ns3="4d47241e-7224-40da-83d9-1113ff4a4334" targetNamespace="http://schemas.microsoft.com/office/2006/metadata/properties" ma:root="true" ma:fieldsID="df203c2a3c173520a8c78e3f73b14466" ns2:_="" ns3:_="">
    <xsd:import namespace="f6c841be-bb08-4901-87b0-0033aa80d2c6"/>
    <xsd:import namespace="4d47241e-7224-40da-83d9-1113ff4a4334"/>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47241e-7224-40da-83d9-1113ff4a4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6c841be-bb08-4901-87b0-0033aa80d2c6" xsi:nil="true"/>
    <DocumentType xmlns="f6c841be-bb08-4901-87b0-0033aa80d2c6" xsi:nil="true"/>
  </documentManagement>
</p:properties>
</file>

<file path=customXml/itemProps1.xml><?xml version="1.0" encoding="utf-8"?>
<ds:datastoreItem xmlns:ds="http://schemas.openxmlformats.org/officeDocument/2006/customXml" ds:itemID="{B6455E30-0826-4AA1-9EE8-6141907D1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4d47241e-7224-40da-83d9-1113ff4a4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E08DC4-0F88-4680-9B54-7F6203DA92A9}">
  <ds:schemaRefs>
    <ds:schemaRef ds:uri="http://schemas.microsoft.com/sharepoint/v3/contenttype/forms"/>
  </ds:schemaRefs>
</ds:datastoreItem>
</file>

<file path=customXml/itemProps3.xml><?xml version="1.0" encoding="utf-8"?>
<ds:datastoreItem xmlns:ds="http://schemas.openxmlformats.org/officeDocument/2006/customXml" ds:itemID="{5D2B2E1D-9C00-45AC-8BDF-395AB1FA49B2}">
  <ds:schemaRefs>
    <ds:schemaRef ds:uri="http://schemas.microsoft.com/office/2006/documentManagement/types"/>
    <ds:schemaRef ds:uri="f6c841be-bb08-4901-87b0-0033aa80d2c6"/>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d47241e-7224-40da-83d9-1113ff4a43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ACT-Health-Powerpoint-Presentation-Template</Template>
  <TotalTime>11296</TotalTime>
  <Words>3847</Words>
  <Application>Microsoft Office PowerPoint</Application>
  <PresentationFormat>A4 Paper (210x297 mm)</PresentationFormat>
  <Paragraphs>381</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Montserrat</vt:lpstr>
      <vt:lpstr>nimbus-sans</vt:lpstr>
      <vt:lpstr>Symbol</vt:lpstr>
      <vt:lpstr>Office Theme</vt:lpstr>
      <vt:lpstr>STIBBV Policy Workshop #2: Viral hepatitis </vt:lpstr>
      <vt:lpstr>Country </vt:lpstr>
      <vt:lpstr>Purpose of the session</vt:lpstr>
      <vt:lpstr>PowerPoint Presentation</vt:lpstr>
      <vt:lpstr>PowerPoint Presentation</vt:lpstr>
      <vt:lpstr>The ACT viral hepatitis service sector </vt:lpstr>
      <vt:lpstr>Key service types</vt:lpstr>
      <vt:lpstr>Sector stakeholders</vt:lpstr>
      <vt:lpstr>PowerPoint Presentation</vt:lpstr>
      <vt:lpstr>The Commissioning Cycle</vt:lpstr>
      <vt:lpstr>Strategic alignment</vt:lpstr>
      <vt:lpstr>Scope for commissioning in the STIBBV subsector </vt:lpstr>
      <vt:lpstr>   Framework for Commissioning in the STIBBV subsector </vt:lpstr>
      <vt:lpstr>Questions, comments and queries???</vt:lpstr>
      <vt:lpstr>PowerPoint Presentation</vt:lpstr>
      <vt:lpstr>Hepatitis B in the ACT</vt:lpstr>
      <vt:lpstr>Hepatitis B in the ACT: Monitoring</vt:lpstr>
      <vt:lpstr>Hepatitis B in the ACT: Prevalence</vt:lpstr>
      <vt:lpstr>Hepatitis B in the ACT: Treatment uptake</vt:lpstr>
      <vt:lpstr>Data –HEPATITIS C IN THE ACT)</vt:lpstr>
      <vt:lpstr>Hepatitis C in the ACT: Testing</vt:lpstr>
      <vt:lpstr>Hepatitis C in the ACT: Prevalence </vt:lpstr>
      <vt:lpstr>Hepatitis C in the ACT: Treatment uptake</vt:lpstr>
      <vt:lpstr>Questions, comments and queries???</vt:lpstr>
      <vt:lpstr>PowerPoint Presentation</vt:lpstr>
      <vt:lpstr>Hepatitis B priority populations in Australia</vt:lpstr>
      <vt:lpstr>Hepatitis C priority populations in Australia</vt:lpstr>
      <vt:lpstr>Questions, comments and queries???</vt:lpstr>
      <vt:lpstr>PowerPoint Presentation</vt:lpstr>
      <vt:lpstr>What we’ve heard from the sector thus far</vt:lpstr>
      <vt:lpstr>What we know from the data</vt:lpstr>
      <vt:lpstr>Questions, comments and queries???</vt:lpstr>
      <vt:lpstr>PowerPoint Presentation</vt:lpstr>
      <vt:lpstr>Question 1 (15 minutes)</vt:lpstr>
      <vt:lpstr>Question 2 (15 minutes)</vt:lpstr>
      <vt:lpstr>Question 3 (15 minutes)</vt:lpstr>
      <vt:lpstr>Question 4 (15 minutes)</vt:lpstr>
      <vt:lpstr>Question 5 (15 minutes)</vt:lpstr>
      <vt:lpstr>Next steps…</vt:lpstr>
      <vt:lpstr>Commissioning Evaluation </vt:lpstr>
      <vt:lpstr>Questions, comments and queries???</vt:lpstr>
      <vt:lpstr>References</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STIBBV Policy Workshop #1: People affected by STI</dc:title>
  <dc:creator>Gleed, Lauren (Health)</dc:creator>
  <cp:keywords>template</cp:keywords>
  <cp:lastModifiedBy>Gaida, Fellon (Health)</cp:lastModifiedBy>
  <cp:revision>118</cp:revision>
  <cp:lastPrinted>2022-03-03T22:28:28Z</cp:lastPrinted>
  <dcterms:created xsi:type="dcterms:W3CDTF">2022-02-22T00:25:32Z</dcterms:created>
  <dcterms:modified xsi:type="dcterms:W3CDTF">2022-03-15T10:52:00Z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ies>
</file>