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Lst>
  <p:notesMasterIdLst>
    <p:notesMasterId r:id="rId29"/>
  </p:notesMasterIdLst>
  <p:handoutMasterIdLst>
    <p:handoutMasterId r:id="rId30"/>
  </p:handoutMasterIdLst>
  <p:sldIdLst>
    <p:sldId id="256" r:id="rId4"/>
    <p:sldId id="271" r:id="rId5"/>
    <p:sldId id="640" r:id="rId6"/>
    <p:sldId id="624" r:id="rId7"/>
    <p:sldId id="606" r:id="rId8"/>
    <p:sldId id="651" r:id="rId9"/>
    <p:sldId id="656" r:id="rId10"/>
    <p:sldId id="658" r:id="rId11"/>
    <p:sldId id="661" r:id="rId12"/>
    <p:sldId id="650" r:id="rId13"/>
    <p:sldId id="623" r:id="rId14"/>
    <p:sldId id="657" r:id="rId15"/>
    <p:sldId id="659" r:id="rId16"/>
    <p:sldId id="626" r:id="rId17"/>
    <p:sldId id="653" r:id="rId18"/>
    <p:sldId id="652" r:id="rId19"/>
    <p:sldId id="608" r:id="rId20"/>
    <p:sldId id="645" r:id="rId21"/>
    <p:sldId id="646" r:id="rId22"/>
    <p:sldId id="647" r:id="rId23"/>
    <p:sldId id="648" r:id="rId24"/>
    <p:sldId id="662" r:id="rId25"/>
    <p:sldId id="649" r:id="rId26"/>
    <p:sldId id="622" r:id="rId27"/>
    <p:sldId id="620" r:id="rId28"/>
  </p:sldIdLst>
  <p:sldSz cx="9906000" cy="6858000" type="A4"/>
  <p:notesSz cx="6858000" cy="9144000"/>
  <p:custDataLst>
    <p:tags r:id="rId3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9153A1E-9ED7-4EE5-931A-4E0E45FC6D44}">
          <p14:sldIdLst>
            <p14:sldId id="256"/>
            <p14:sldId id="271"/>
            <p14:sldId id="640"/>
            <p14:sldId id="624"/>
            <p14:sldId id="606"/>
            <p14:sldId id="651"/>
            <p14:sldId id="656"/>
            <p14:sldId id="658"/>
            <p14:sldId id="661"/>
            <p14:sldId id="650"/>
            <p14:sldId id="623"/>
            <p14:sldId id="657"/>
            <p14:sldId id="659"/>
            <p14:sldId id="626"/>
            <p14:sldId id="653"/>
            <p14:sldId id="652"/>
            <p14:sldId id="608"/>
            <p14:sldId id="645"/>
            <p14:sldId id="646"/>
            <p14:sldId id="647"/>
            <p14:sldId id="648"/>
            <p14:sldId id="662"/>
            <p14:sldId id="649"/>
            <p14:sldId id="622"/>
            <p14:sldId id="620"/>
          </p14:sldIdLst>
        </p14:section>
      </p14:sectionLst>
    </p:ex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agliabue, Amanda (Health)" initials="TA(" lastIdx="29" clrIdx="0">
    <p:extLst>
      <p:ext uri="{19B8F6BF-5375-455C-9EA6-DF929625EA0E}">
        <p15:presenceInfo xmlns:p15="http://schemas.microsoft.com/office/powerpoint/2012/main" userId="S::Amanda.Tagliabue@act.gov.au::6970f4a4-dde0-48d0-ac2d-ddf2387f2e63" providerId="AD"/>
      </p:ext>
    </p:extLst>
  </p:cmAuthor>
  <p:cmAuthor id="2" name="Williams, Rebecca (Health)" initials="WR(" lastIdx="4" clrIdx="1">
    <p:extLst>
      <p:ext uri="{19B8F6BF-5375-455C-9EA6-DF929625EA0E}">
        <p15:presenceInfo xmlns:p15="http://schemas.microsoft.com/office/powerpoint/2012/main" userId="S::Rebecca.Williams@act.gov.au::e22b55a5-d216-4dbf-ace4-88561c4a0dbe" providerId="AD"/>
      </p:ext>
    </p:extLst>
  </p:cmAuthor>
  <p:cmAuthor id="3" name="Emerson, Marc (Health)" initials="EM(" lastIdx="3" clrIdx="2">
    <p:extLst>
      <p:ext uri="{19B8F6BF-5375-455C-9EA6-DF929625EA0E}">
        <p15:presenceInfo xmlns:p15="http://schemas.microsoft.com/office/powerpoint/2012/main" userId="S::Marc.Emerson@act.gov.au::b7e4e2e3-f4ab-4385-aa72-9b2ed108e82a" providerId="AD"/>
      </p:ext>
    </p:extLst>
  </p:cmAuthor>
  <p:cmAuthor id="4" name="Dilkes-Frayne, Ella (Health)" initials="DFE(" lastIdx="33" clrIdx="3">
    <p:extLst>
      <p:ext uri="{19B8F6BF-5375-455C-9EA6-DF929625EA0E}">
        <p15:presenceInfo xmlns:p15="http://schemas.microsoft.com/office/powerpoint/2012/main" userId="S::Ella.DilkesFrayne@act.gov.au::d4972ddb-aa80-456a-b545-c2157812c8fb" providerId="AD"/>
      </p:ext>
    </p:extLst>
  </p:cmAuthor>
  <p:cmAuthor id="5" name="Taleski, Jennifer (Health)" initials="TJ(" lastIdx="8" clrIdx="4">
    <p:extLst>
      <p:ext uri="{19B8F6BF-5375-455C-9EA6-DF929625EA0E}">
        <p15:presenceInfo xmlns:p15="http://schemas.microsoft.com/office/powerpoint/2012/main" userId="S::Jennifer.Taleski@act.gov.au::34c3496b-8de8-4a8f-a9ea-c5c34547da94" providerId="AD"/>
      </p:ext>
    </p:extLst>
  </p:cmAuthor>
  <p:cmAuthor id="6" name="Taylor-Rodgers, Eleanor (Health)" initials="TRE(" lastIdx="4" clrIdx="5">
    <p:extLst>
      <p:ext uri="{19B8F6BF-5375-455C-9EA6-DF929625EA0E}">
        <p15:presenceInfo xmlns:p15="http://schemas.microsoft.com/office/powerpoint/2012/main" userId="S::Eleanor.Taylor-Rodge@act.gov.au::2c4bdb35-94e8-48a9-826c-b37d85f988e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2B5E"/>
    <a:srgbClr val="592D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6" autoAdjust="0"/>
    <p:restoredTop sz="72740" autoAdjust="0"/>
  </p:normalViewPr>
  <p:slideViewPr>
    <p:cSldViewPr>
      <p:cViewPr varScale="1">
        <p:scale>
          <a:sx n="94" d="100"/>
          <a:sy n="94" d="100"/>
        </p:scale>
        <p:origin x="1908" y="96"/>
      </p:cViewPr>
      <p:guideLst>
        <p:guide orient="horz" pos="2160"/>
        <p:guide pos="312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91" d="100"/>
          <a:sy n="91" d="100"/>
        </p:scale>
        <p:origin x="-3000" y="-11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1.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commentAuthors" Target="commentAuthor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gs" Target="tags/tag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handoutMaster" Target="handoutMasters/handoutMaster1.xml"/><Relationship Id="rId35" Type="http://schemas.openxmlformats.org/officeDocument/2006/relationships/theme" Target="theme/theme1.xml"/><Relationship Id="rId8"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972D168-E79F-4683-BBD5-1B16F1798CB0}" type="datetimeFigureOut">
              <a:rPr lang="en-AU" smtClean="0"/>
              <a:pPr/>
              <a:t>21/02/2022</a:t>
            </a:fld>
            <a:endParaRPr lang="en-AU"/>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3E7A8ED-4FA0-4FFB-8138-19355E8C2C90}" type="slidenum">
              <a:rPr lang="en-AU" smtClean="0"/>
              <a:pPr/>
              <a:t>‹#›</a:t>
            </a:fld>
            <a:endParaRPr lang="en-AU"/>
          </a:p>
        </p:txBody>
      </p:sp>
    </p:spTree>
    <p:extLst>
      <p:ext uri="{BB962C8B-B14F-4D97-AF65-F5344CB8AC3E}">
        <p14:creationId xmlns:p14="http://schemas.microsoft.com/office/powerpoint/2010/main" val="3673872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3F8E1A-0DC6-47A6-873A-A375CC6A1F93}" type="datetimeFigureOut">
              <a:rPr lang="en-AU" smtClean="0"/>
              <a:t>21/02/2022</a:t>
            </a:fld>
            <a:endParaRPr lang="en-AU"/>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B36846-8D7D-4A7F-B306-71575DC96BDF}" type="slidenum">
              <a:rPr lang="en-AU" smtClean="0"/>
              <a:t>‹#›</a:t>
            </a:fld>
            <a:endParaRPr lang="en-AU"/>
          </a:p>
        </p:txBody>
      </p:sp>
    </p:spTree>
    <p:extLst>
      <p:ext uri="{BB962C8B-B14F-4D97-AF65-F5344CB8AC3E}">
        <p14:creationId xmlns:p14="http://schemas.microsoft.com/office/powerpoint/2010/main" val="34546379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67B36846-8D7D-4A7F-B306-71575DC96BDF}" type="slidenum">
              <a:rPr lang="en-AU" smtClean="0"/>
              <a:t>1</a:t>
            </a:fld>
            <a:endParaRPr lang="en-AU" dirty="0"/>
          </a:p>
        </p:txBody>
      </p:sp>
    </p:spTree>
    <p:extLst>
      <p:ext uri="{BB962C8B-B14F-4D97-AF65-F5344CB8AC3E}">
        <p14:creationId xmlns:p14="http://schemas.microsoft.com/office/powerpoint/2010/main" val="35278290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highlight>
                <a:srgbClr val="FFFF00"/>
              </a:highlight>
            </a:endParaRPr>
          </a:p>
        </p:txBody>
      </p:sp>
      <p:sp>
        <p:nvSpPr>
          <p:cNvPr id="4" name="Slide Number Placeholder 3"/>
          <p:cNvSpPr>
            <a:spLocks noGrp="1"/>
          </p:cNvSpPr>
          <p:nvPr>
            <p:ph type="sldNum" sz="quarter" idx="5"/>
          </p:nvPr>
        </p:nvSpPr>
        <p:spPr/>
        <p:txBody>
          <a:bodyPr/>
          <a:lstStyle/>
          <a:p>
            <a:fld id="{67B36846-8D7D-4A7F-B306-71575DC96BDF}" type="slidenum">
              <a:rPr lang="en-AU" smtClean="0"/>
              <a:t>10</a:t>
            </a:fld>
            <a:endParaRPr lang="en-AU"/>
          </a:p>
        </p:txBody>
      </p:sp>
    </p:spTree>
    <p:extLst>
      <p:ext uri="{BB962C8B-B14F-4D97-AF65-F5344CB8AC3E}">
        <p14:creationId xmlns:p14="http://schemas.microsoft.com/office/powerpoint/2010/main" val="30056379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p:txBody>
      </p:sp>
      <p:sp>
        <p:nvSpPr>
          <p:cNvPr id="4" name="Slide Number Placeholder 3"/>
          <p:cNvSpPr>
            <a:spLocks noGrp="1"/>
          </p:cNvSpPr>
          <p:nvPr>
            <p:ph type="sldNum" sz="quarter" idx="5"/>
          </p:nvPr>
        </p:nvSpPr>
        <p:spPr/>
        <p:txBody>
          <a:bodyPr/>
          <a:lstStyle/>
          <a:p>
            <a:fld id="{67B36846-8D7D-4A7F-B306-71575DC96BDF}" type="slidenum">
              <a:rPr lang="en-AU" smtClean="0"/>
              <a:t>11</a:t>
            </a:fld>
            <a:endParaRPr lang="en-AU"/>
          </a:p>
        </p:txBody>
      </p:sp>
    </p:spTree>
    <p:extLst>
      <p:ext uri="{BB962C8B-B14F-4D97-AF65-F5344CB8AC3E}">
        <p14:creationId xmlns:p14="http://schemas.microsoft.com/office/powerpoint/2010/main" val="26401088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67B36846-8D7D-4A7F-B306-71575DC96BDF}" type="slidenum">
              <a:rPr lang="en-AU" smtClean="0"/>
              <a:t>12</a:t>
            </a:fld>
            <a:endParaRPr lang="en-AU"/>
          </a:p>
        </p:txBody>
      </p:sp>
    </p:spTree>
    <p:extLst>
      <p:ext uri="{BB962C8B-B14F-4D97-AF65-F5344CB8AC3E}">
        <p14:creationId xmlns:p14="http://schemas.microsoft.com/office/powerpoint/2010/main" val="14376238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a:p>
            <a:endParaRPr lang="en-AU" dirty="0"/>
          </a:p>
          <a:p>
            <a:endParaRPr lang="en-AU" dirty="0"/>
          </a:p>
        </p:txBody>
      </p:sp>
      <p:sp>
        <p:nvSpPr>
          <p:cNvPr id="4" name="Slide Number Placeholder 3"/>
          <p:cNvSpPr>
            <a:spLocks noGrp="1"/>
          </p:cNvSpPr>
          <p:nvPr>
            <p:ph type="sldNum" sz="quarter" idx="5"/>
          </p:nvPr>
        </p:nvSpPr>
        <p:spPr/>
        <p:txBody>
          <a:bodyPr/>
          <a:lstStyle/>
          <a:p>
            <a:fld id="{67B36846-8D7D-4A7F-B306-71575DC96BDF}" type="slidenum">
              <a:rPr lang="en-AU" smtClean="0"/>
              <a:t>13</a:t>
            </a:fld>
            <a:endParaRPr lang="en-AU"/>
          </a:p>
        </p:txBody>
      </p:sp>
    </p:spTree>
    <p:extLst>
      <p:ext uri="{BB962C8B-B14F-4D97-AF65-F5344CB8AC3E}">
        <p14:creationId xmlns:p14="http://schemas.microsoft.com/office/powerpoint/2010/main" val="36763857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67B36846-8D7D-4A7F-B306-71575DC96BDF}" type="slidenum">
              <a:rPr lang="en-AU" smtClean="0"/>
              <a:t>14</a:t>
            </a:fld>
            <a:endParaRPr lang="en-AU"/>
          </a:p>
        </p:txBody>
      </p:sp>
    </p:spTree>
    <p:extLst>
      <p:ext uri="{BB962C8B-B14F-4D97-AF65-F5344CB8AC3E}">
        <p14:creationId xmlns:p14="http://schemas.microsoft.com/office/powerpoint/2010/main" val="23499811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67B36846-8D7D-4A7F-B306-71575DC96BDF}" type="slidenum">
              <a:rPr lang="en-AU" smtClean="0"/>
              <a:t>17</a:t>
            </a:fld>
            <a:endParaRPr lang="en-AU"/>
          </a:p>
        </p:txBody>
      </p:sp>
    </p:spTree>
    <p:extLst>
      <p:ext uri="{BB962C8B-B14F-4D97-AF65-F5344CB8AC3E}">
        <p14:creationId xmlns:p14="http://schemas.microsoft.com/office/powerpoint/2010/main" val="23607627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0" dirty="0"/>
          </a:p>
        </p:txBody>
      </p:sp>
      <p:sp>
        <p:nvSpPr>
          <p:cNvPr id="4" name="Slide Number Placeholder 3"/>
          <p:cNvSpPr>
            <a:spLocks noGrp="1"/>
          </p:cNvSpPr>
          <p:nvPr>
            <p:ph type="sldNum" sz="quarter" idx="5"/>
          </p:nvPr>
        </p:nvSpPr>
        <p:spPr/>
        <p:txBody>
          <a:bodyPr/>
          <a:lstStyle/>
          <a:p>
            <a:fld id="{67B36846-8D7D-4A7F-B306-71575DC96BDF}" type="slidenum">
              <a:rPr lang="en-AU" smtClean="0"/>
              <a:t>18</a:t>
            </a:fld>
            <a:endParaRPr lang="en-AU"/>
          </a:p>
        </p:txBody>
      </p:sp>
    </p:spTree>
    <p:extLst>
      <p:ext uri="{BB962C8B-B14F-4D97-AF65-F5344CB8AC3E}">
        <p14:creationId xmlns:p14="http://schemas.microsoft.com/office/powerpoint/2010/main" val="21620165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0" dirty="0"/>
          </a:p>
        </p:txBody>
      </p:sp>
      <p:sp>
        <p:nvSpPr>
          <p:cNvPr id="4" name="Slide Number Placeholder 3"/>
          <p:cNvSpPr>
            <a:spLocks noGrp="1"/>
          </p:cNvSpPr>
          <p:nvPr>
            <p:ph type="sldNum" sz="quarter" idx="5"/>
          </p:nvPr>
        </p:nvSpPr>
        <p:spPr/>
        <p:txBody>
          <a:bodyPr/>
          <a:lstStyle/>
          <a:p>
            <a:fld id="{67B36846-8D7D-4A7F-B306-71575DC96BDF}" type="slidenum">
              <a:rPr lang="en-AU" smtClean="0"/>
              <a:t>19</a:t>
            </a:fld>
            <a:endParaRPr lang="en-AU"/>
          </a:p>
        </p:txBody>
      </p:sp>
    </p:spTree>
    <p:extLst>
      <p:ext uri="{BB962C8B-B14F-4D97-AF65-F5344CB8AC3E}">
        <p14:creationId xmlns:p14="http://schemas.microsoft.com/office/powerpoint/2010/main" val="40490454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0" dirty="0"/>
          </a:p>
        </p:txBody>
      </p:sp>
      <p:sp>
        <p:nvSpPr>
          <p:cNvPr id="4" name="Slide Number Placeholder 3"/>
          <p:cNvSpPr>
            <a:spLocks noGrp="1"/>
          </p:cNvSpPr>
          <p:nvPr>
            <p:ph type="sldNum" sz="quarter" idx="5"/>
          </p:nvPr>
        </p:nvSpPr>
        <p:spPr/>
        <p:txBody>
          <a:bodyPr/>
          <a:lstStyle/>
          <a:p>
            <a:fld id="{67B36846-8D7D-4A7F-B306-71575DC96BDF}" type="slidenum">
              <a:rPr lang="en-AU" smtClean="0"/>
              <a:t>20</a:t>
            </a:fld>
            <a:endParaRPr lang="en-AU"/>
          </a:p>
        </p:txBody>
      </p:sp>
    </p:spTree>
    <p:extLst>
      <p:ext uri="{BB962C8B-B14F-4D97-AF65-F5344CB8AC3E}">
        <p14:creationId xmlns:p14="http://schemas.microsoft.com/office/powerpoint/2010/main" val="22232344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0" dirty="0"/>
          </a:p>
        </p:txBody>
      </p:sp>
      <p:sp>
        <p:nvSpPr>
          <p:cNvPr id="4" name="Slide Number Placeholder 3"/>
          <p:cNvSpPr>
            <a:spLocks noGrp="1"/>
          </p:cNvSpPr>
          <p:nvPr>
            <p:ph type="sldNum" sz="quarter" idx="5"/>
          </p:nvPr>
        </p:nvSpPr>
        <p:spPr/>
        <p:txBody>
          <a:bodyPr/>
          <a:lstStyle/>
          <a:p>
            <a:fld id="{67B36846-8D7D-4A7F-B306-71575DC96BDF}" type="slidenum">
              <a:rPr lang="en-AU" smtClean="0"/>
              <a:t>21</a:t>
            </a:fld>
            <a:endParaRPr lang="en-AU"/>
          </a:p>
        </p:txBody>
      </p:sp>
    </p:spTree>
    <p:extLst>
      <p:ext uri="{BB962C8B-B14F-4D97-AF65-F5344CB8AC3E}">
        <p14:creationId xmlns:p14="http://schemas.microsoft.com/office/powerpoint/2010/main" val="32780723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AU" dirty="0"/>
          </a:p>
        </p:txBody>
      </p:sp>
      <p:sp>
        <p:nvSpPr>
          <p:cNvPr id="4" name="Slide Number Placeholder 3"/>
          <p:cNvSpPr>
            <a:spLocks noGrp="1"/>
          </p:cNvSpPr>
          <p:nvPr>
            <p:ph type="sldNum" sz="quarter" idx="5"/>
          </p:nvPr>
        </p:nvSpPr>
        <p:spPr/>
        <p:txBody>
          <a:bodyPr/>
          <a:lstStyle/>
          <a:p>
            <a:fld id="{67B36846-8D7D-4A7F-B306-71575DC96BDF}" type="slidenum">
              <a:rPr lang="en-AU" smtClean="0"/>
              <a:t>2</a:t>
            </a:fld>
            <a:endParaRPr lang="en-AU"/>
          </a:p>
        </p:txBody>
      </p:sp>
    </p:spTree>
    <p:extLst>
      <p:ext uri="{BB962C8B-B14F-4D97-AF65-F5344CB8AC3E}">
        <p14:creationId xmlns:p14="http://schemas.microsoft.com/office/powerpoint/2010/main" val="26684556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0" dirty="0"/>
          </a:p>
        </p:txBody>
      </p:sp>
      <p:sp>
        <p:nvSpPr>
          <p:cNvPr id="4" name="Slide Number Placeholder 3"/>
          <p:cNvSpPr>
            <a:spLocks noGrp="1"/>
          </p:cNvSpPr>
          <p:nvPr>
            <p:ph type="sldNum" sz="quarter" idx="5"/>
          </p:nvPr>
        </p:nvSpPr>
        <p:spPr/>
        <p:txBody>
          <a:bodyPr/>
          <a:lstStyle/>
          <a:p>
            <a:fld id="{67B36846-8D7D-4A7F-B306-71575DC96BDF}" type="slidenum">
              <a:rPr lang="en-AU" smtClean="0"/>
              <a:t>22</a:t>
            </a:fld>
            <a:endParaRPr lang="en-AU"/>
          </a:p>
        </p:txBody>
      </p:sp>
    </p:spTree>
    <p:extLst>
      <p:ext uri="{BB962C8B-B14F-4D97-AF65-F5344CB8AC3E}">
        <p14:creationId xmlns:p14="http://schemas.microsoft.com/office/powerpoint/2010/main" val="27923448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0" dirty="0"/>
          </a:p>
        </p:txBody>
      </p:sp>
      <p:sp>
        <p:nvSpPr>
          <p:cNvPr id="4" name="Slide Number Placeholder 3"/>
          <p:cNvSpPr>
            <a:spLocks noGrp="1"/>
          </p:cNvSpPr>
          <p:nvPr>
            <p:ph type="sldNum" sz="quarter" idx="5"/>
          </p:nvPr>
        </p:nvSpPr>
        <p:spPr/>
        <p:txBody>
          <a:bodyPr/>
          <a:lstStyle/>
          <a:p>
            <a:fld id="{67B36846-8D7D-4A7F-B306-71575DC96BDF}" type="slidenum">
              <a:rPr lang="en-AU" smtClean="0"/>
              <a:t>23</a:t>
            </a:fld>
            <a:endParaRPr lang="en-AU"/>
          </a:p>
        </p:txBody>
      </p:sp>
    </p:spTree>
    <p:extLst>
      <p:ext uri="{BB962C8B-B14F-4D97-AF65-F5344CB8AC3E}">
        <p14:creationId xmlns:p14="http://schemas.microsoft.com/office/powerpoint/2010/main" val="6375028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67B36846-8D7D-4A7F-B306-71575DC96BDF}" type="slidenum">
              <a:rPr lang="en-AU" smtClean="0"/>
              <a:t>24</a:t>
            </a:fld>
            <a:endParaRPr lang="en-AU"/>
          </a:p>
        </p:txBody>
      </p:sp>
    </p:spTree>
    <p:extLst>
      <p:ext uri="{BB962C8B-B14F-4D97-AF65-F5344CB8AC3E}">
        <p14:creationId xmlns:p14="http://schemas.microsoft.com/office/powerpoint/2010/main" val="5866160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67B36846-8D7D-4A7F-B306-71575DC96BDF}" type="slidenum">
              <a:rPr lang="en-AU" smtClean="0"/>
              <a:t>25</a:t>
            </a:fld>
            <a:endParaRPr lang="en-AU"/>
          </a:p>
        </p:txBody>
      </p:sp>
    </p:spTree>
    <p:extLst>
      <p:ext uri="{BB962C8B-B14F-4D97-AF65-F5344CB8AC3E}">
        <p14:creationId xmlns:p14="http://schemas.microsoft.com/office/powerpoint/2010/main" val="18605804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AU" dirty="0"/>
          </a:p>
        </p:txBody>
      </p:sp>
      <p:sp>
        <p:nvSpPr>
          <p:cNvPr id="4" name="Slide Number Placeholder 3"/>
          <p:cNvSpPr>
            <a:spLocks noGrp="1"/>
          </p:cNvSpPr>
          <p:nvPr>
            <p:ph type="sldNum" sz="quarter" idx="5"/>
          </p:nvPr>
        </p:nvSpPr>
        <p:spPr/>
        <p:txBody>
          <a:bodyPr/>
          <a:lstStyle/>
          <a:p>
            <a:fld id="{67B36846-8D7D-4A7F-B306-71575DC96BDF}" type="slidenum">
              <a:rPr lang="en-AU" smtClean="0"/>
              <a:t>3</a:t>
            </a:fld>
            <a:endParaRPr lang="en-AU" dirty="0"/>
          </a:p>
        </p:txBody>
      </p:sp>
    </p:spTree>
    <p:extLst>
      <p:ext uri="{BB962C8B-B14F-4D97-AF65-F5344CB8AC3E}">
        <p14:creationId xmlns:p14="http://schemas.microsoft.com/office/powerpoint/2010/main" val="3960316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7B36846-8D7D-4A7F-B306-71575DC96BDF}" type="slidenum">
              <a:rPr lang="en-AU" smtClean="0"/>
              <a:t>4</a:t>
            </a:fld>
            <a:endParaRPr lang="en-AU"/>
          </a:p>
        </p:txBody>
      </p:sp>
    </p:spTree>
    <p:extLst>
      <p:ext uri="{BB962C8B-B14F-4D97-AF65-F5344CB8AC3E}">
        <p14:creationId xmlns:p14="http://schemas.microsoft.com/office/powerpoint/2010/main" val="31103676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67B36846-8D7D-4A7F-B306-71575DC96BDF}" type="slidenum">
              <a:rPr lang="en-AU" smtClean="0"/>
              <a:t>5</a:t>
            </a:fld>
            <a:endParaRPr lang="en-AU"/>
          </a:p>
        </p:txBody>
      </p:sp>
    </p:spTree>
    <p:extLst>
      <p:ext uri="{BB962C8B-B14F-4D97-AF65-F5344CB8AC3E}">
        <p14:creationId xmlns:p14="http://schemas.microsoft.com/office/powerpoint/2010/main" val="28840825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7B36846-8D7D-4A7F-B306-71575DC96BDF}" type="slidenum">
              <a:rPr lang="en-AU" smtClean="0"/>
              <a:t>6</a:t>
            </a:fld>
            <a:endParaRPr lang="en-AU"/>
          </a:p>
        </p:txBody>
      </p:sp>
    </p:spTree>
    <p:extLst>
      <p:ext uri="{BB962C8B-B14F-4D97-AF65-F5344CB8AC3E}">
        <p14:creationId xmlns:p14="http://schemas.microsoft.com/office/powerpoint/2010/main" val="41061530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67B36846-8D7D-4A7F-B306-71575DC96BDF}" type="slidenum">
              <a:rPr lang="en-AU" smtClean="0"/>
              <a:t>7</a:t>
            </a:fld>
            <a:endParaRPr lang="en-AU"/>
          </a:p>
        </p:txBody>
      </p:sp>
    </p:spTree>
    <p:extLst>
      <p:ext uri="{BB962C8B-B14F-4D97-AF65-F5344CB8AC3E}">
        <p14:creationId xmlns:p14="http://schemas.microsoft.com/office/powerpoint/2010/main" val="21845857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p:txBody>
      </p:sp>
      <p:sp>
        <p:nvSpPr>
          <p:cNvPr id="4" name="Slide Number Placeholder 3"/>
          <p:cNvSpPr>
            <a:spLocks noGrp="1"/>
          </p:cNvSpPr>
          <p:nvPr>
            <p:ph type="sldNum" sz="quarter" idx="5"/>
          </p:nvPr>
        </p:nvSpPr>
        <p:spPr/>
        <p:txBody>
          <a:bodyPr/>
          <a:lstStyle/>
          <a:p>
            <a:fld id="{67B36846-8D7D-4A7F-B306-71575DC96BDF}" type="slidenum">
              <a:rPr lang="en-AU" smtClean="0"/>
              <a:t>8</a:t>
            </a:fld>
            <a:endParaRPr lang="en-AU"/>
          </a:p>
        </p:txBody>
      </p:sp>
    </p:spTree>
    <p:extLst>
      <p:ext uri="{BB962C8B-B14F-4D97-AF65-F5344CB8AC3E}">
        <p14:creationId xmlns:p14="http://schemas.microsoft.com/office/powerpoint/2010/main" val="11713113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67B36846-8D7D-4A7F-B306-71575DC96BDF}" type="slidenum">
              <a:rPr lang="en-AU" smtClean="0"/>
              <a:t>9</a:t>
            </a:fld>
            <a:endParaRPr lang="en-AU"/>
          </a:p>
        </p:txBody>
      </p:sp>
    </p:spTree>
    <p:extLst>
      <p:ext uri="{BB962C8B-B14F-4D97-AF65-F5344CB8AC3E}">
        <p14:creationId xmlns:p14="http://schemas.microsoft.com/office/powerpoint/2010/main" val="26601299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secHead" preserve="1">
  <p:cSld name="Title_Colou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04528" y="2348880"/>
            <a:ext cx="8420100" cy="1362075"/>
          </a:xfrm>
        </p:spPr>
        <p:txBody>
          <a:bodyPr anchor="t"/>
          <a:lstStyle>
            <a:lvl1pPr algn="l">
              <a:defRPr sz="3200" b="1" cap="none">
                <a:solidFill>
                  <a:schemeClr val="bg1"/>
                </a:solidFill>
              </a:defRPr>
            </a:lvl1pPr>
          </a:lstStyle>
          <a:p>
            <a:r>
              <a:rPr lang="en-US" dirty="0"/>
              <a:t>Click To Edit Master Title Style</a:t>
            </a:r>
            <a:endParaRPr lang="en-AU" dirty="0"/>
          </a:p>
        </p:txBody>
      </p:sp>
      <p:sp>
        <p:nvSpPr>
          <p:cNvPr id="3" name="Text Placeholder 2"/>
          <p:cNvSpPr>
            <a:spLocks noGrp="1"/>
          </p:cNvSpPr>
          <p:nvPr>
            <p:ph type="body" idx="1" hasCustomPrompt="1"/>
          </p:nvPr>
        </p:nvSpPr>
        <p:spPr>
          <a:xfrm>
            <a:off x="704528" y="4005064"/>
            <a:ext cx="8420100" cy="1500187"/>
          </a:xfrm>
        </p:spPr>
        <p:txBody>
          <a:bodyPr anchor="b">
            <a:normAutofit/>
          </a:bodyPr>
          <a:lstStyle>
            <a:lvl1pPr marL="0" indent="0">
              <a:buNone/>
              <a:defRPr sz="1800" b="1">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Subtitle</a:t>
            </a:r>
          </a:p>
          <a:p>
            <a:pPr lvl="0"/>
            <a:r>
              <a:rPr lang="en-US" dirty="0"/>
              <a:t>Date</a:t>
            </a:r>
          </a:p>
        </p:txBody>
      </p:sp>
      <p:sp>
        <p:nvSpPr>
          <p:cNvPr id="5" name="Rectangle 4"/>
          <p:cNvSpPr/>
          <p:nvPr userDrawn="1"/>
        </p:nvSpPr>
        <p:spPr>
          <a:xfrm>
            <a:off x="0" y="6669360"/>
            <a:ext cx="9906000" cy="18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0513" y="476672"/>
            <a:ext cx="2736300" cy="71421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_With Imag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0512" y="4509120"/>
            <a:ext cx="8420100" cy="1008112"/>
          </a:xfrm>
        </p:spPr>
        <p:txBody>
          <a:bodyPr anchor="t"/>
          <a:lstStyle>
            <a:lvl1pPr algn="l">
              <a:defRPr sz="3200" b="1" cap="none">
                <a:solidFill>
                  <a:schemeClr val="bg1"/>
                </a:solidFill>
              </a:defRPr>
            </a:lvl1pPr>
          </a:lstStyle>
          <a:p>
            <a:r>
              <a:rPr lang="en-US" dirty="0"/>
              <a:t>Click To Edit Master Title Style</a:t>
            </a:r>
            <a:endParaRPr lang="en-AU" dirty="0"/>
          </a:p>
        </p:txBody>
      </p:sp>
      <p:sp>
        <p:nvSpPr>
          <p:cNvPr id="3" name="Text Placeholder 2"/>
          <p:cNvSpPr>
            <a:spLocks noGrp="1"/>
          </p:cNvSpPr>
          <p:nvPr>
            <p:ph type="body" idx="1" hasCustomPrompt="1"/>
          </p:nvPr>
        </p:nvSpPr>
        <p:spPr>
          <a:xfrm>
            <a:off x="560512" y="5517232"/>
            <a:ext cx="8420100" cy="936104"/>
          </a:xfrm>
        </p:spPr>
        <p:txBody>
          <a:bodyPr anchor="b">
            <a:noAutofit/>
          </a:bodyPr>
          <a:lstStyle>
            <a:lvl1pPr marL="0" indent="0">
              <a:buNone/>
              <a:defRPr sz="1800" b="1">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Subtitle</a:t>
            </a:r>
          </a:p>
          <a:p>
            <a:pPr lvl="0"/>
            <a:r>
              <a:rPr lang="en-US" dirty="0"/>
              <a:t>Date</a:t>
            </a:r>
          </a:p>
        </p:txBody>
      </p:sp>
      <p:sp>
        <p:nvSpPr>
          <p:cNvPr id="8" name="Rectangle 7"/>
          <p:cNvSpPr/>
          <p:nvPr userDrawn="1"/>
        </p:nvSpPr>
        <p:spPr>
          <a:xfrm>
            <a:off x="0" y="1556792"/>
            <a:ext cx="9906000" cy="273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Picture Placeholder 9"/>
          <p:cNvSpPr>
            <a:spLocks noGrp="1"/>
          </p:cNvSpPr>
          <p:nvPr>
            <p:ph type="pic" sz="quarter" idx="10"/>
          </p:nvPr>
        </p:nvSpPr>
        <p:spPr>
          <a:xfrm>
            <a:off x="0" y="1628800"/>
            <a:ext cx="9906000" cy="2592288"/>
          </a:xfrm>
        </p:spPr>
        <p:txBody>
          <a:bodyPr anchor="ctr" anchorCtr="0"/>
          <a:lstStyle>
            <a:lvl1pPr algn="l">
              <a:defRPr/>
            </a:lvl1pPr>
          </a:lstStyle>
          <a:p>
            <a:r>
              <a:rPr lang="en-US"/>
              <a:t>Click icon to add picture</a:t>
            </a:r>
            <a:endParaRPr lang="en-AU" dirty="0"/>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0513" y="476672"/>
            <a:ext cx="2736300" cy="714210"/>
          </a:xfrm>
          <a:prstGeom prst="rect">
            <a:avLst/>
          </a:prstGeom>
        </p:spPr>
      </p:pic>
    </p:spTree>
    <p:extLst>
      <p:ext uri="{BB962C8B-B14F-4D97-AF65-F5344CB8AC3E}">
        <p14:creationId xmlns:p14="http://schemas.microsoft.com/office/powerpoint/2010/main" val="702674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_White Background_Imag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0512" y="4509120"/>
            <a:ext cx="8420100" cy="792088"/>
          </a:xfrm>
        </p:spPr>
        <p:txBody>
          <a:bodyPr anchor="t"/>
          <a:lstStyle>
            <a:lvl1pPr algn="l">
              <a:defRPr sz="3200" b="1" cap="none">
                <a:solidFill>
                  <a:schemeClr val="accent1"/>
                </a:solidFill>
              </a:defRPr>
            </a:lvl1pPr>
          </a:lstStyle>
          <a:p>
            <a:r>
              <a:rPr lang="en-US" dirty="0"/>
              <a:t>Click To Edit Master Title Style</a:t>
            </a:r>
            <a:endParaRPr lang="en-AU" dirty="0"/>
          </a:p>
        </p:txBody>
      </p:sp>
      <p:sp>
        <p:nvSpPr>
          <p:cNvPr id="3" name="Text Placeholder 2"/>
          <p:cNvSpPr>
            <a:spLocks noGrp="1"/>
          </p:cNvSpPr>
          <p:nvPr>
            <p:ph type="body" idx="1" hasCustomPrompt="1"/>
          </p:nvPr>
        </p:nvSpPr>
        <p:spPr>
          <a:xfrm>
            <a:off x="560512" y="5517232"/>
            <a:ext cx="8420100" cy="936104"/>
          </a:xfrm>
        </p:spPr>
        <p:txBody>
          <a:bodyPr anchor="b">
            <a:noAutofit/>
          </a:bodyPr>
          <a:lstStyle>
            <a:lvl1pPr marL="0" indent="0">
              <a:buNone/>
              <a:defRPr sz="1600" b="1">
                <a:solidFill>
                  <a:schemeClr val="accent3">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Subtitle</a:t>
            </a:r>
          </a:p>
          <a:p>
            <a:pPr lvl="0"/>
            <a:r>
              <a:rPr lang="en-US" dirty="0"/>
              <a:t>Date</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0511" y="476672"/>
            <a:ext cx="2736305" cy="714210"/>
          </a:xfrm>
          <a:prstGeom prst="rect">
            <a:avLst/>
          </a:prstGeom>
        </p:spPr>
      </p:pic>
      <p:sp>
        <p:nvSpPr>
          <p:cNvPr id="8" name="Rectangle 7"/>
          <p:cNvSpPr/>
          <p:nvPr userDrawn="1"/>
        </p:nvSpPr>
        <p:spPr>
          <a:xfrm>
            <a:off x="0" y="1556792"/>
            <a:ext cx="9906000" cy="273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Picture Placeholder 9"/>
          <p:cNvSpPr>
            <a:spLocks noGrp="1"/>
          </p:cNvSpPr>
          <p:nvPr>
            <p:ph type="pic" sz="quarter" idx="10"/>
          </p:nvPr>
        </p:nvSpPr>
        <p:spPr>
          <a:xfrm>
            <a:off x="0" y="1628800"/>
            <a:ext cx="9906000" cy="2592288"/>
          </a:xfrm>
        </p:spPr>
        <p:txBody>
          <a:bodyPr anchor="ctr" anchorCtr="0"/>
          <a:lstStyle/>
          <a:p>
            <a:r>
              <a:rPr lang="en-US"/>
              <a:t>Click icon to add picture</a:t>
            </a:r>
            <a:endParaRPr lang="en-AU" dirty="0"/>
          </a:p>
        </p:txBody>
      </p:sp>
    </p:spTree>
    <p:extLst>
      <p:ext uri="{BB962C8B-B14F-4D97-AF65-F5344CB8AC3E}">
        <p14:creationId xmlns:p14="http://schemas.microsoft.com/office/powerpoint/2010/main" val="3887963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chemeClr val="accent2">
            <a:lumMod val="75000"/>
          </a:schemeClr>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1065213" y="1700212"/>
            <a:ext cx="5471964" cy="3312963"/>
          </a:xfrm>
        </p:spPr>
        <p:txBody>
          <a:bodyPr>
            <a:noAutofit/>
          </a:bodyPr>
          <a:lstStyle>
            <a:lvl1pPr marL="0" indent="0">
              <a:buNone/>
              <a:defRPr sz="3200" b="1" baseline="0">
                <a:solidFill>
                  <a:schemeClr val="bg1"/>
                </a:solidFill>
                <a:latin typeface="Arial" panose="020B0604020202020204" pitchFamily="34" charset="0"/>
                <a:cs typeface="Arial" panose="020B0604020202020204" pitchFamily="34" charset="0"/>
              </a:defRPr>
            </a:lvl1pPr>
          </a:lstStyle>
          <a:p>
            <a:pPr lvl="0"/>
            <a:r>
              <a:rPr lang="en-US" dirty="0"/>
              <a:t>Click to enter section divider title</a:t>
            </a:r>
            <a:endParaRPr lang="en-AU" dirty="0"/>
          </a:p>
        </p:txBody>
      </p:sp>
      <p:sp>
        <p:nvSpPr>
          <p:cNvPr id="5" name="Slide Number Placeholder 5"/>
          <p:cNvSpPr>
            <a:spLocks noGrp="1"/>
          </p:cNvSpPr>
          <p:nvPr>
            <p:ph type="sldNum" sz="quarter" idx="4"/>
          </p:nvPr>
        </p:nvSpPr>
        <p:spPr>
          <a:xfrm>
            <a:off x="416496" y="6165304"/>
            <a:ext cx="2743200" cy="365125"/>
          </a:xfrm>
          <a:prstGeom prst="rect">
            <a:avLst/>
          </a:prstGeom>
        </p:spPr>
        <p:txBody>
          <a:bodyPr anchor="ctr" anchorCtr="0"/>
          <a:lstStyle>
            <a:lvl1pPr>
              <a:defRPr sz="1400">
                <a:solidFill>
                  <a:schemeClr val="bg1"/>
                </a:solidFill>
              </a:defRPr>
            </a:lvl1pPr>
          </a:lstStyle>
          <a:p>
            <a:fld id="{A111ABAE-1B12-4EB9-8E66-38B1E1BDD146}" type="slidenum">
              <a:rPr lang="en-AU" smtClean="0"/>
              <a:pPr/>
              <a:t>‹#›</a:t>
            </a:fld>
            <a:endParaRPr lang="en-A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endParaRPr lang="en-AU"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Slide Number Placeholder 5"/>
          <p:cNvSpPr>
            <a:spLocks noGrp="1"/>
          </p:cNvSpPr>
          <p:nvPr>
            <p:ph type="sldNum" sz="quarter" idx="4"/>
          </p:nvPr>
        </p:nvSpPr>
        <p:spPr>
          <a:xfrm>
            <a:off x="416496" y="6165304"/>
            <a:ext cx="2743200" cy="365125"/>
          </a:xfrm>
          <a:prstGeom prst="rect">
            <a:avLst/>
          </a:prstGeom>
        </p:spPr>
        <p:txBody>
          <a:bodyPr/>
          <a:lstStyle>
            <a:lvl1pPr>
              <a:defRPr>
                <a:solidFill>
                  <a:schemeClr val="bg1"/>
                </a:solidFill>
              </a:defRPr>
            </a:lvl1pPr>
          </a:lstStyle>
          <a:p>
            <a:fld id="{A111ABAE-1B12-4EB9-8E66-38B1E1BDD146}" type="slidenum">
              <a:rPr lang="en-AU" smtClean="0"/>
              <a:pPr/>
              <a:t>‹#›</a:t>
            </a:fld>
            <a:endParaRPr lang="en-AU" dirty="0"/>
          </a:p>
        </p:txBody>
      </p:sp>
      <p:cxnSp>
        <p:nvCxnSpPr>
          <p:cNvPr id="6" name="Straight Connector 5"/>
          <p:cNvCxnSpPr/>
          <p:nvPr userDrawn="1"/>
        </p:nvCxnSpPr>
        <p:spPr>
          <a:xfrm>
            <a:off x="506506" y="980728"/>
            <a:ext cx="8892988" cy="0"/>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endParaRPr lang="en-AU" dirty="0"/>
          </a:p>
        </p:txBody>
      </p:sp>
      <p:sp>
        <p:nvSpPr>
          <p:cNvPr id="3" name="Content Placeholder 2"/>
          <p:cNvSpPr>
            <a:spLocks noGrp="1"/>
          </p:cNvSpPr>
          <p:nvPr>
            <p:ph sz="half" idx="1"/>
          </p:nvPr>
        </p:nvSpPr>
        <p:spPr>
          <a:xfrm>
            <a:off x="495300" y="1196753"/>
            <a:ext cx="4375150" cy="4752529"/>
          </a:xfrm>
        </p:spPr>
        <p:txBody>
          <a:bodyPr>
            <a:normAutofit/>
          </a:bodyPr>
          <a:lstStyle>
            <a:lvl1pPr>
              <a:buFont typeface="Arial" pitchFamily="34" charset="0"/>
              <a:buChar char="•"/>
              <a:defRPr sz="2400">
                <a:solidFill>
                  <a:schemeClr val="tx1">
                    <a:lumMod val="85000"/>
                    <a:lumOff val="15000"/>
                  </a:schemeClr>
                </a:solidFill>
              </a:defRPr>
            </a:lvl1pPr>
            <a:lvl2pPr>
              <a:defRPr sz="2000">
                <a:solidFill>
                  <a:schemeClr val="tx1">
                    <a:lumMod val="85000"/>
                    <a:lumOff val="15000"/>
                  </a:schemeClr>
                </a:solidFill>
              </a:defRPr>
            </a:lvl2pPr>
            <a:lvl3pPr>
              <a:defRPr sz="1800">
                <a:solidFill>
                  <a:schemeClr val="tx1">
                    <a:lumMod val="85000"/>
                    <a:lumOff val="15000"/>
                  </a:schemeClr>
                </a:solidFill>
              </a:defRPr>
            </a:lvl3pPr>
            <a:lvl4pPr>
              <a:defRPr sz="1600">
                <a:solidFill>
                  <a:schemeClr val="tx1">
                    <a:lumMod val="85000"/>
                    <a:lumOff val="15000"/>
                  </a:schemeClr>
                </a:solidFill>
              </a:defRPr>
            </a:lvl4pPr>
            <a:lvl5pPr>
              <a:defRPr sz="1600">
                <a:solidFill>
                  <a:schemeClr val="tx1">
                    <a:lumMod val="85000"/>
                    <a:lumOff val="15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Content Placeholder 3"/>
          <p:cNvSpPr>
            <a:spLocks noGrp="1"/>
          </p:cNvSpPr>
          <p:nvPr>
            <p:ph sz="half" idx="2"/>
          </p:nvPr>
        </p:nvSpPr>
        <p:spPr>
          <a:xfrm>
            <a:off x="5035550" y="1196753"/>
            <a:ext cx="4375150" cy="4752529"/>
          </a:xfrm>
        </p:spPr>
        <p:txBody>
          <a:bodyPr>
            <a:normAutofit/>
          </a:bodyPr>
          <a:lstStyle>
            <a:lvl1pPr>
              <a:buFont typeface="Arial" pitchFamily="34" charset="0"/>
              <a:buChar char="•"/>
              <a:defRPr sz="2400">
                <a:solidFill>
                  <a:schemeClr val="tx1">
                    <a:lumMod val="85000"/>
                    <a:lumOff val="15000"/>
                  </a:schemeClr>
                </a:solidFill>
              </a:defRPr>
            </a:lvl1pPr>
            <a:lvl2pPr>
              <a:defRPr sz="2000">
                <a:solidFill>
                  <a:schemeClr val="tx1">
                    <a:lumMod val="85000"/>
                    <a:lumOff val="15000"/>
                  </a:schemeClr>
                </a:solidFill>
              </a:defRPr>
            </a:lvl2pPr>
            <a:lvl3pPr>
              <a:defRPr sz="1800">
                <a:solidFill>
                  <a:schemeClr val="tx1">
                    <a:lumMod val="85000"/>
                    <a:lumOff val="15000"/>
                  </a:schemeClr>
                </a:solidFill>
              </a:defRPr>
            </a:lvl3pPr>
            <a:lvl4pPr>
              <a:defRPr sz="1600">
                <a:solidFill>
                  <a:schemeClr val="tx1">
                    <a:lumMod val="85000"/>
                    <a:lumOff val="15000"/>
                  </a:schemeClr>
                </a:solidFill>
              </a:defRPr>
            </a:lvl4pPr>
            <a:lvl5pPr>
              <a:defRPr sz="1600">
                <a:solidFill>
                  <a:schemeClr val="tx1">
                    <a:lumMod val="85000"/>
                    <a:lumOff val="15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cxnSp>
        <p:nvCxnSpPr>
          <p:cNvPr id="5" name="Straight Connector 4"/>
          <p:cNvCxnSpPr/>
          <p:nvPr userDrawn="1"/>
        </p:nvCxnSpPr>
        <p:spPr>
          <a:xfrm>
            <a:off x="506506" y="980728"/>
            <a:ext cx="8892988"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4"/>
          </p:nvPr>
        </p:nvSpPr>
        <p:spPr>
          <a:xfrm>
            <a:off x="416496" y="6165304"/>
            <a:ext cx="2743200" cy="365125"/>
          </a:xfrm>
          <a:prstGeom prst="rect">
            <a:avLst/>
          </a:prstGeom>
        </p:spPr>
        <p:txBody>
          <a:bodyPr/>
          <a:lstStyle>
            <a:lvl1pPr>
              <a:defRPr>
                <a:solidFill>
                  <a:schemeClr val="bg1"/>
                </a:solidFill>
              </a:defRPr>
            </a:lvl1pPr>
          </a:lstStyle>
          <a:p>
            <a:fld id="{A111ABAE-1B12-4EB9-8E66-38B1E1BDD146}" type="slidenum">
              <a:rPr lang="en-AU" smtClean="0"/>
              <a:pPr/>
              <a:t>‹#›</a:t>
            </a:fld>
            <a:endParaRPr lang="en-A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Picture_full page">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0"/>
            <a:ext cx="99060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AU"/>
          </a:p>
        </p:txBody>
      </p:sp>
      <p:sp>
        <p:nvSpPr>
          <p:cNvPr id="4" name="Slide Number Placeholder 5"/>
          <p:cNvSpPr>
            <a:spLocks noGrp="1"/>
          </p:cNvSpPr>
          <p:nvPr>
            <p:ph type="sldNum" sz="quarter" idx="4"/>
          </p:nvPr>
        </p:nvSpPr>
        <p:spPr>
          <a:xfrm>
            <a:off x="416496" y="6165304"/>
            <a:ext cx="2743200" cy="365125"/>
          </a:xfrm>
          <a:prstGeom prst="rect">
            <a:avLst/>
          </a:prstGeom>
        </p:spPr>
        <p:txBody>
          <a:bodyPr/>
          <a:lstStyle>
            <a:lvl1pPr>
              <a:defRPr>
                <a:solidFill>
                  <a:schemeClr val="bg1"/>
                </a:solidFill>
              </a:defRPr>
            </a:lvl1pPr>
          </a:lstStyle>
          <a:p>
            <a:fld id="{A111ABAE-1B12-4EB9-8E66-38B1E1BDD146}" type="slidenum">
              <a:rPr lang="en-AU" smtClean="0"/>
              <a:pPr/>
              <a:t>‹#›</a:t>
            </a:fld>
            <a:endParaRPr lang="en-A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add title</a:t>
            </a:r>
            <a:endParaRPr lang="en-AU" dirty="0"/>
          </a:p>
        </p:txBody>
      </p:sp>
      <p:sp>
        <p:nvSpPr>
          <p:cNvPr id="4" name="Slide Number Placeholder 5"/>
          <p:cNvSpPr>
            <a:spLocks noGrp="1"/>
          </p:cNvSpPr>
          <p:nvPr>
            <p:ph type="sldNum" sz="quarter" idx="4"/>
          </p:nvPr>
        </p:nvSpPr>
        <p:spPr>
          <a:xfrm>
            <a:off x="416496" y="6165304"/>
            <a:ext cx="2743200" cy="365125"/>
          </a:xfrm>
          <a:prstGeom prst="rect">
            <a:avLst/>
          </a:prstGeom>
        </p:spPr>
        <p:txBody>
          <a:bodyPr/>
          <a:lstStyle>
            <a:lvl1pPr>
              <a:defRPr>
                <a:solidFill>
                  <a:schemeClr val="bg1"/>
                </a:solidFill>
              </a:defRPr>
            </a:lvl1pPr>
          </a:lstStyle>
          <a:p>
            <a:fld id="{A111ABAE-1B12-4EB9-8E66-38B1E1BDD146}" type="slidenum">
              <a:rPr lang="en-AU" smtClean="0"/>
              <a:pPr/>
              <a:t>‹#›</a:t>
            </a:fld>
            <a:endParaRPr lang="en-AU" dirty="0"/>
          </a:p>
        </p:txBody>
      </p:sp>
      <p:cxnSp>
        <p:nvCxnSpPr>
          <p:cNvPr id="5" name="Straight Connector 4"/>
          <p:cNvCxnSpPr/>
          <p:nvPr userDrawn="1"/>
        </p:nvCxnSpPr>
        <p:spPr>
          <a:xfrm>
            <a:off x="506506" y="980728"/>
            <a:ext cx="8892988" cy="0"/>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extLst>
    <p:ext uri="{DCECCB84-F9BA-43D5-87BE-67443E8EF086}">
      <p15:sldGuideLst xmlns:p15="http://schemas.microsoft.com/office/powerpoint/2012/main">
        <p15:guide id="1" orient="horz" pos="2160">
          <p15:clr>
            <a:srgbClr val="FBAE40"/>
          </p15:clr>
        </p15:guide>
        <p15:guide id="2" pos="3120">
          <p15:clr>
            <a:srgbClr val="FBAE40"/>
          </p15:clr>
        </p15:guide>
        <p15:guide id="3" pos="308">
          <p15:clr>
            <a:srgbClr val="FBAE40"/>
          </p15:clr>
        </p15:guide>
        <p15:guide id="4" pos="593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941645" y="4800600"/>
            <a:ext cx="5943600" cy="566738"/>
          </a:xfrm>
        </p:spPr>
        <p:txBody>
          <a:bodyPr anchor="b"/>
          <a:lstStyle>
            <a:lvl1pPr algn="l">
              <a:defRPr sz="1400" b="0" spc="0">
                <a:solidFill>
                  <a:schemeClr val="tx1">
                    <a:lumMod val="75000"/>
                    <a:lumOff val="25000"/>
                  </a:schemeClr>
                </a:solidFill>
                <a:latin typeface="+mn-lt"/>
              </a:defRPr>
            </a:lvl1pPr>
          </a:lstStyle>
          <a:p>
            <a:r>
              <a:rPr lang="en-US" dirty="0"/>
              <a:t>CLICK TO EDIT MASTER TITLE STYLE</a:t>
            </a:r>
            <a:endParaRPr lang="en-AU" dirty="0"/>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706090"/>
          </a:xfrm>
          <a:prstGeom prst="rect">
            <a:avLst/>
          </a:prstGeom>
          <a:ln>
            <a:noFill/>
          </a:ln>
        </p:spPr>
        <p:txBody>
          <a:bodyPr vert="horz" lIns="91440" tIns="45720" rIns="91440" bIns="45720" rtlCol="0" anchor="b">
            <a:noAutofit/>
          </a:bodyPr>
          <a:lstStyle/>
          <a:p>
            <a:r>
              <a:rPr lang="en-US"/>
              <a:t>Click to edit Master title style</a:t>
            </a:r>
            <a:endParaRPr lang="en-AU" dirty="0"/>
          </a:p>
        </p:txBody>
      </p:sp>
      <p:sp>
        <p:nvSpPr>
          <p:cNvPr id="5" name="Rectangle 4"/>
          <p:cNvSpPr/>
          <p:nvPr userDrawn="1"/>
        </p:nvSpPr>
        <p:spPr>
          <a:xfrm>
            <a:off x="0" y="6021288"/>
            <a:ext cx="9906000" cy="6480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3" name="Text Placeholder 2"/>
          <p:cNvSpPr>
            <a:spLocks noGrp="1"/>
          </p:cNvSpPr>
          <p:nvPr>
            <p:ph type="body" idx="1"/>
          </p:nvPr>
        </p:nvSpPr>
        <p:spPr>
          <a:xfrm>
            <a:off x="495300" y="1196753"/>
            <a:ext cx="8915400" cy="46085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7761312" y="6121871"/>
            <a:ext cx="1687470" cy="440452"/>
          </a:xfrm>
          <a:prstGeom prst="rect">
            <a:avLst/>
          </a:prstGeom>
        </p:spPr>
      </p:pic>
      <p:sp>
        <p:nvSpPr>
          <p:cNvPr id="10" name="Slide Number Placeholder 5"/>
          <p:cNvSpPr>
            <a:spLocks noGrp="1"/>
          </p:cNvSpPr>
          <p:nvPr>
            <p:ph type="sldNum" sz="quarter" idx="4"/>
          </p:nvPr>
        </p:nvSpPr>
        <p:spPr>
          <a:xfrm>
            <a:off x="416496" y="6165304"/>
            <a:ext cx="2743200" cy="365125"/>
          </a:xfrm>
          <a:prstGeom prst="rect">
            <a:avLst/>
          </a:prstGeom>
        </p:spPr>
        <p:txBody>
          <a:bodyPr anchor="ctr" anchorCtr="0"/>
          <a:lstStyle>
            <a:lvl1pPr>
              <a:defRPr sz="1400">
                <a:solidFill>
                  <a:schemeClr val="bg1"/>
                </a:solidFill>
              </a:defRPr>
            </a:lvl1pPr>
          </a:lstStyle>
          <a:p>
            <a:fld id="{A111ABAE-1B12-4EB9-8E66-38B1E1BDD146}" type="slidenum">
              <a:rPr lang="en-AU" smtClean="0"/>
              <a:pPr/>
              <a:t>‹#›</a:t>
            </a:fld>
            <a:endParaRPr lang="en-AU" dirty="0"/>
          </a:p>
        </p:txBody>
      </p:sp>
      <p:cxnSp>
        <p:nvCxnSpPr>
          <p:cNvPr id="7" name="Straight Connector 6"/>
          <p:cNvCxnSpPr/>
          <p:nvPr userDrawn="1"/>
        </p:nvCxnSpPr>
        <p:spPr>
          <a:xfrm>
            <a:off x="506506" y="980728"/>
            <a:ext cx="8892988" cy="0"/>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51" r:id="rId1"/>
    <p:sldLayoutId id="2147483665" r:id="rId2"/>
    <p:sldLayoutId id="2147483666" r:id="rId3"/>
    <p:sldLayoutId id="2147483662" r:id="rId4"/>
    <p:sldLayoutId id="2147483650" r:id="rId5"/>
    <p:sldLayoutId id="2147483652" r:id="rId6"/>
    <p:sldLayoutId id="2147483664" r:id="rId7"/>
    <p:sldLayoutId id="2147483654" r:id="rId8"/>
    <p:sldLayoutId id="2147483657" r:id="rId9"/>
  </p:sldLayoutIdLst>
  <p:hf hdr="0" ftr="0" dt="0"/>
  <p:txStyles>
    <p:titleStyle>
      <a:lvl1pPr algn="l" defTabSz="914400" rtl="0" eaLnBrk="1" latinLnBrk="0" hangingPunct="1">
        <a:spcBef>
          <a:spcPct val="0"/>
        </a:spcBef>
        <a:buNone/>
        <a:defRPr sz="2400" b="1" kern="1200" spc="0">
          <a:solidFill>
            <a:schemeClr val="accent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400" kern="1200">
          <a:solidFill>
            <a:schemeClr val="accent3">
              <a:lumMod val="7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accent3">
              <a:lumMod val="7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accent3">
              <a:lumMod val="7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accent3">
              <a:lumMod val="7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accent3">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120">
          <p15:clr>
            <a:srgbClr val="F26B43"/>
          </p15:clr>
        </p15:guide>
        <p15:guide id="3" pos="308">
          <p15:clr>
            <a:srgbClr val="F26B43"/>
          </p15:clr>
        </p15:guide>
        <p15:guide id="4" pos="5932">
          <p15:clr>
            <a:srgbClr val="F26B43"/>
          </p15:clr>
        </p15:guide>
        <p15:guide id="5" orient="horz" pos="75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hyperlink" Target="https://www.communityservices.act.gov.au/__data/assets/pdf_file/0006/1815189/ACTHDCSD-Commissioning-Roadmap-2021-2023.pdf"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8464" y="2348880"/>
            <a:ext cx="9649072" cy="1362075"/>
          </a:xfrm>
        </p:spPr>
        <p:txBody>
          <a:bodyPr/>
          <a:lstStyle/>
          <a:p>
            <a:pPr algn="ctr"/>
            <a:r>
              <a:rPr lang="en-AU" dirty="0"/>
              <a:t>AOD Policy Workshop: AOD Specialist Services</a:t>
            </a:r>
          </a:p>
        </p:txBody>
      </p:sp>
      <p:sp>
        <p:nvSpPr>
          <p:cNvPr id="5" name="Text Placeholder 4">
            <a:extLst>
              <a:ext uri="{FF2B5EF4-FFF2-40B4-BE49-F238E27FC236}">
                <a16:creationId xmlns:a16="http://schemas.microsoft.com/office/drawing/2014/main" id="{DEFCC3EB-365D-4070-A8B8-31CC7AF16D3A}"/>
              </a:ext>
            </a:extLst>
          </p:cNvPr>
          <p:cNvSpPr>
            <a:spLocks noGrp="1"/>
          </p:cNvSpPr>
          <p:nvPr>
            <p:ph type="body" idx="1"/>
          </p:nvPr>
        </p:nvSpPr>
        <p:spPr>
          <a:xfrm>
            <a:off x="674018" y="3789040"/>
            <a:ext cx="8420100" cy="1500187"/>
          </a:xfrm>
        </p:spPr>
        <p:txBody>
          <a:bodyPr>
            <a:normAutofit fontScale="92500" lnSpcReduction="10000"/>
          </a:bodyPr>
          <a:lstStyle/>
          <a:p>
            <a:pPr algn="ctr"/>
            <a:r>
              <a:rPr lang="en-AU" sz="2400" dirty="0"/>
              <a:t>Commissioning services to meet the needs of the ACT community</a:t>
            </a:r>
          </a:p>
          <a:p>
            <a:pPr algn="ctr"/>
            <a:r>
              <a:rPr lang="en-AU" sz="2400" dirty="0"/>
              <a:t>18 February 2022</a:t>
            </a:r>
          </a:p>
          <a:p>
            <a:pPr algn="ctr"/>
            <a:endParaRPr lang="en-AU" sz="2400" dirty="0"/>
          </a:p>
          <a:p>
            <a:pPr algn="ctr"/>
            <a:r>
              <a:rPr lang="en-AU" sz="2400" dirty="0"/>
              <a:t>Alcohol and Other Drug Policy team, ACT Health</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A623C-1F08-4B37-9377-DAB19108F040}"/>
              </a:ext>
            </a:extLst>
          </p:cNvPr>
          <p:cNvSpPr>
            <a:spLocks noGrp="1"/>
          </p:cNvSpPr>
          <p:nvPr>
            <p:ph type="title"/>
          </p:nvPr>
        </p:nvSpPr>
        <p:spPr/>
        <p:txBody>
          <a:bodyPr/>
          <a:lstStyle/>
          <a:p>
            <a:r>
              <a:rPr lang="en-AU" dirty="0"/>
              <a:t>What we know: Infrastructure</a:t>
            </a:r>
          </a:p>
        </p:txBody>
      </p:sp>
      <p:sp>
        <p:nvSpPr>
          <p:cNvPr id="3" name="Content Placeholder 2">
            <a:extLst>
              <a:ext uri="{FF2B5EF4-FFF2-40B4-BE49-F238E27FC236}">
                <a16:creationId xmlns:a16="http://schemas.microsoft.com/office/drawing/2014/main" id="{18782563-6FD2-4FF1-9113-28D3197B38F5}"/>
              </a:ext>
            </a:extLst>
          </p:cNvPr>
          <p:cNvSpPr>
            <a:spLocks noGrp="1"/>
          </p:cNvSpPr>
          <p:nvPr>
            <p:ph idx="1"/>
          </p:nvPr>
        </p:nvSpPr>
        <p:spPr/>
        <p:txBody>
          <a:bodyPr/>
          <a:lstStyle/>
          <a:p>
            <a:r>
              <a:rPr lang="en-AU" dirty="0"/>
              <a:t>Some of the existing facilities that AOD services operate from are ageing or may not be fit for purpose</a:t>
            </a:r>
          </a:p>
          <a:p>
            <a:r>
              <a:rPr lang="en-AU" dirty="0"/>
              <a:t>A desk-top review of buildings utilised by NGOs to deliver bed-based specialist AOD treatment and support services has been undertaken by ACT Health. Sector feed-back will be sought soon</a:t>
            </a:r>
          </a:p>
          <a:p>
            <a:r>
              <a:rPr lang="en-AU" dirty="0"/>
              <a:t>Let us know about any residential &amp; non residential infrastructure matters that are impacting on AOD service delivery (both in government and non-government owned facilities)</a:t>
            </a:r>
          </a:p>
          <a:p>
            <a:endParaRPr lang="en-AU" dirty="0"/>
          </a:p>
        </p:txBody>
      </p:sp>
      <p:sp>
        <p:nvSpPr>
          <p:cNvPr id="4" name="Slide Number Placeholder 3">
            <a:extLst>
              <a:ext uri="{FF2B5EF4-FFF2-40B4-BE49-F238E27FC236}">
                <a16:creationId xmlns:a16="http://schemas.microsoft.com/office/drawing/2014/main" id="{66D34135-DEC4-47E6-A308-BB0362CEDB01}"/>
              </a:ext>
            </a:extLst>
          </p:cNvPr>
          <p:cNvSpPr>
            <a:spLocks noGrp="1"/>
          </p:cNvSpPr>
          <p:nvPr>
            <p:ph type="sldNum" sz="quarter" idx="4"/>
          </p:nvPr>
        </p:nvSpPr>
        <p:spPr/>
        <p:txBody>
          <a:bodyPr/>
          <a:lstStyle/>
          <a:p>
            <a:fld id="{A111ABAE-1B12-4EB9-8E66-38B1E1BDD146}" type="slidenum">
              <a:rPr lang="en-AU" smtClean="0"/>
              <a:pPr/>
              <a:t>10</a:t>
            </a:fld>
            <a:endParaRPr lang="en-AU" dirty="0"/>
          </a:p>
        </p:txBody>
      </p:sp>
    </p:spTree>
    <p:extLst>
      <p:ext uri="{BB962C8B-B14F-4D97-AF65-F5344CB8AC3E}">
        <p14:creationId xmlns:p14="http://schemas.microsoft.com/office/powerpoint/2010/main" val="16836239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24C4B-8296-4A18-8E89-3F0DDCD11D64}"/>
              </a:ext>
            </a:extLst>
          </p:cNvPr>
          <p:cNvSpPr>
            <a:spLocks noGrp="1"/>
          </p:cNvSpPr>
          <p:nvPr>
            <p:ph type="title"/>
          </p:nvPr>
        </p:nvSpPr>
        <p:spPr/>
        <p:txBody>
          <a:bodyPr/>
          <a:lstStyle/>
          <a:p>
            <a:r>
              <a:rPr lang="en-AU" dirty="0"/>
              <a:t>What we’ve heard (1): AOD specialist treatment and support service delivery</a:t>
            </a:r>
          </a:p>
        </p:txBody>
      </p:sp>
      <p:sp>
        <p:nvSpPr>
          <p:cNvPr id="3" name="Content Placeholder 2">
            <a:extLst>
              <a:ext uri="{FF2B5EF4-FFF2-40B4-BE49-F238E27FC236}">
                <a16:creationId xmlns:a16="http://schemas.microsoft.com/office/drawing/2014/main" id="{0A75F4A2-BDB8-43E4-A0F0-5D5F3CC46630}"/>
              </a:ext>
            </a:extLst>
          </p:cNvPr>
          <p:cNvSpPr>
            <a:spLocks noGrp="1"/>
          </p:cNvSpPr>
          <p:nvPr>
            <p:ph idx="1"/>
          </p:nvPr>
        </p:nvSpPr>
        <p:spPr>
          <a:xfrm>
            <a:off x="416496" y="980728"/>
            <a:ext cx="8915400" cy="4608512"/>
          </a:xfrm>
        </p:spPr>
        <p:txBody>
          <a:bodyPr>
            <a:noAutofit/>
          </a:bodyPr>
          <a:lstStyle/>
          <a:p>
            <a:r>
              <a:rPr lang="en-AU" sz="1800" dirty="0">
                <a:solidFill>
                  <a:schemeClr val="tx1"/>
                </a:solidFill>
                <a:effectLst/>
                <a:ea typeface="Calibri" panose="020F0502020204030204" pitchFamily="34" charset="0"/>
                <a:cs typeface="Times New Roman" panose="02020603050405020304" pitchFamily="18" charset="0"/>
              </a:rPr>
              <a:t>Increase access to effective and affordable treatment and support services, for people who use drugs, and their families and carers</a:t>
            </a:r>
          </a:p>
          <a:p>
            <a:r>
              <a:rPr lang="en-AU" sz="1800" dirty="0">
                <a:effectLst/>
                <a:ea typeface="Calibri" panose="020F0502020204030204" pitchFamily="34" charset="0"/>
                <a:cs typeface="Times New Roman" panose="02020603050405020304" pitchFamily="18" charset="0"/>
              </a:rPr>
              <a:t>Ensure clients are at the centre of care</a:t>
            </a:r>
          </a:p>
          <a:p>
            <a:r>
              <a:rPr lang="en-AU" sz="1800" b="0" i="0" u="none" strike="noStrike" baseline="0" dirty="0">
                <a:solidFill>
                  <a:srgbClr val="14233C"/>
                </a:solidFill>
              </a:rPr>
              <a:t>Service users prefer to receive as much of their health care in one place as possible</a:t>
            </a:r>
          </a:p>
          <a:p>
            <a:r>
              <a:rPr lang="en-AU" sz="1800" dirty="0">
                <a:solidFill>
                  <a:srgbClr val="14233C"/>
                </a:solidFill>
              </a:rPr>
              <a:t>Extend treatment service hours</a:t>
            </a:r>
            <a:endParaRPr lang="en-AU" sz="1800" b="0" i="0" u="none" strike="noStrike" baseline="0" dirty="0">
              <a:solidFill>
                <a:srgbClr val="14233C"/>
              </a:solidFill>
            </a:endParaRPr>
          </a:p>
          <a:p>
            <a:r>
              <a:rPr lang="en-AU" sz="1800" dirty="0">
                <a:effectLst/>
                <a:latin typeface="Calibri" panose="020F0502020204030204" pitchFamily="34" charset="0"/>
                <a:ea typeface="Calibri" panose="020F0502020204030204" pitchFamily="34" charset="0"/>
                <a:cs typeface="Times New Roman" panose="02020603050405020304" pitchFamily="18" charset="0"/>
              </a:rPr>
              <a:t>Support and encourage GP engagement in AOD</a:t>
            </a:r>
          </a:p>
          <a:p>
            <a:r>
              <a:rPr lang="en-AU" sz="1800" dirty="0">
                <a:latin typeface="Calibri" panose="020F0502020204030204" pitchFamily="34" charset="0"/>
                <a:ea typeface="Calibri" panose="020F0502020204030204" pitchFamily="34" charset="0"/>
                <a:cs typeface="Times New Roman" panose="02020603050405020304" pitchFamily="18" charset="0"/>
              </a:rPr>
              <a:t>Increase services for older/senior people</a:t>
            </a:r>
            <a:endParaRPr lang="en-AU" sz="1800" dirty="0">
              <a:effectLst/>
              <a:ea typeface="Calibri" panose="020F0502020204030204" pitchFamily="34" charset="0"/>
              <a:cs typeface="Times New Roman" panose="02020603050405020304" pitchFamily="18" charset="0"/>
            </a:endParaRPr>
          </a:p>
          <a:p>
            <a:r>
              <a:rPr lang="en-AU" sz="1800" dirty="0">
                <a:effectLst/>
                <a:latin typeface="Calibri" panose="020F0502020204030204" pitchFamily="34" charset="0"/>
                <a:ea typeface="Calibri" panose="020F0502020204030204" pitchFamily="34" charset="0"/>
                <a:cs typeface="Times New Roman" panose="02020603050405020304" pitchFamily="18" charset="0"/>
              </a:rPr>
              <a:t>Fund peer support services</a:t>
            </a:r>
          </a:p>
          <a:p>
            <a:r>
              <a:rPr lang="en-AU" sz="1800" dirty="0">
                <a:solidFill>
                  <a:srgbClr val="000000"/>
                </a:solidFill>
                <a:latin typeface="Calibri" panose="020F0502020204030204" pitchFamily="34" charset="0"/>
                <a:ea typeface="Calibri" panose="020F0502020204030204" pitchFamily="34" charset="0"/>
                <a:cs typeface="Calibri" panose="020F0502020204030204" pitchFamily="34" charset="0"/>
              </a:rPr>
              <a:t>Fund</a:t>
            </a:r>
            <a:r>
              <a:rPr lang="en-AU"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ED brief interventions</a:t>
            </a:r>
          </a:p>
          <a:p>
            <a:r>
              <a:rPr lang="en-AU"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Explore teleconsultation</a:t>
            </a:r>
          </a:p>
          <a:p>
            <a:r>
              <a:rPr lang="en-AU" sz="1800" dirty="0">
                <a:solidFill>
                  <a:srgbClr val="000000"/>
                </a:solidFill>
                <a:latin typeface="Calibri" panose="020F0502020204030204" pitchFamily="34" charset="0"/>
                <a:ea typeface="Calibri" panose="020F0502020204030204" pitchFamily="34" charset="0"/>
                <a:cs typeface="Calibri" panose="020F0502020204030204" pitchFamily="34" charset="0"/>
              </a:rPr>
              <a:t>Immediate access to clinical appointments</a:t>
            </a:r>
          </a:p>
          <a:p>
            <a:r>
              <a:rPr lang="en-AU"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Increase funding to reduce waiting times</a:t>
            </a:r>
          </a:p>
          <a:p>
            <a:r>
              <a:rPr lang="en-AU" sz="1800" dirty="0">
                <a:solidFill>
                  <a:srgbClr val="000000"/>
                </a:solidFill>
                <a:latin typeface="Calibri" panose="020F0502020204030204" pitchFamily="34" charset="0"/>
                <a:ea typeface="Calibri" panose="020F0502020204030204" pitchFamily="34" charset="0"/>
                <a:cs typeface="Calibri" panose="020F0502020204030204" pitchFamily="34" charset="0"/>
              </a:rPr>
              <a:t>Streamline administration</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0305FB02-6DDA-4BE9-806B-D1CB27B54EE8}"/>
              </a:ext>
            </a:extLst>
          </p:cNvPr>
          <p:cNvSpPr>
            <a:spLocks noGrp="1"/>
          </p:cNvSpPr>
          <p:nvPr>
            <p:ph type="sldNum" sz="quarter" idx="4"/>
          </p:nvPr>
        </p:nvSpPr>
        <p:spPr/>
        <p:txBody>
          <a:bodyPr/>
          <a:lstStyle/>
          <a:p>
            <a:fld id="{A111ABAE-1B12-4EB9-8E66-38B1E1BDD146}" type="slidenum">
              <a:rPr lang="en-AU" smtClean="0"/>
              <a:pPr/>
              <a:t>11</a:t>
            </a:fld>
            <a:endParaRPr lang="en-AU" dirty="0"/>
          </a:p>
        </p:txBody>
      </p:sp>
    </p:spTree>
    <p:extLst>
      <p:ext uri="{BB962C8B-B14F-4D97-AF65-F5344CB8AC3E}">
        <p14:creationId xmlns:p14="http://schemas.microsoft.com/office/powerpoint/2010/main" val="14879859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FDD2E-F9A5-4643-8201-D61BD9BF5ED6}"/>
              </a:ext>
            </a:extLst>
          </p:cNvPr>
          <p:cNvSpPr>
            <a:spLocks noGrp="1"/>
          </p:cNvSpPr>
          <p:nvPr>
            <p:ph type="title"/>
          </p:nvPr>
        </p:nvSpPr>
        <p:spPr/>
        <p:txBody>
          <a:bodyPr/>
          <a:lstStyle/>
          <a:p>
            <a:r>
              <a:rPr lang="en-AU" dirty="0"/>
              <a:t>What we’ve heard (2): AOD specialist treatment and support service delivery</a:t>
            </a:r>
          </a:p>
        </p:txBody>
      </p:sp>
      <p:sp>
        <p:nvSpPr>
          <p:cNvPr id="3" name="Content Placeholder 2">
            <a:extLst>
              <a:ext uri="{FF2B5EF4-FFF2-40B4-BE49-F238E27FC236}">
                <a16:creationId xmlns:a16="http://schemas.microsoft.com/office/drawing/2014/main" id="{6FCA3C6D-A40A-4AB4-9BE5-081B16907BEF}"/>
              </a:ext>
            </a:extLst>
          </p:cNvPr>
          <p:cNvSpPr>
            <a:spLocks noGrp="1"/>
          </p:cNvSpPr>
          <p:nvPr>
            <p:ph idx="1"/>
          </p:nvPr>
        </p:nvSpPr>
        <p:spPr/>
        <p:txBody>
          <a:bodyPr>
            <a:normAutofit fontScale="85000" lnSpcReduction="10000"/>
          </a:bodyPr>
          <a:lstStyle/>
          <a:p>
            <a:r>
              <a:rPr lang="en-AU" dirty="0">
                <a:latin typeface="Calibri" panose="020F0502020204030204" pitchFamily="34" charset="0"/>
                <a:ea typeface="Calibri" panose="020F0502020204030204" pitchFamily="34" charset="0"/>
                <a:cs typeface="Times New Roman" panose="02020603050405020304" pitchFamily="18" charset="0"/>
              </a:rPr>
              <a:t>Increase services to families</a:t>
            </a:r>
          </a:p>
          <a:p>
            <a:pPr lvl="1"/>
            <a:r>
              <a:rPr lang="en-AU" sz="1400" dirty="0">
                <a:latin typeface="Calibri" panose="020F0502020204030204" pitchFamily="34" charset="0"/>
                <a:ea typeface="Calibri" panose="020F0502020204030204" pitchFamily="34" charset="0"/>
                <a:cs typeface="Times New Roman" panose="02020603050405020304" pitchFamily="18" charset="0"/>
              </a:rPr>
              <a:t>Counselling for children of people who use drugs</a:t>
            </a:r>
          </a:p>
          <a:p>
            <a:pPr lvl="1"/>
            <a:r>
              <a:rPr lang="en-AU" sz="1400" dirty="0">
                <a:latin typeface="Calibri" panose="020F0502020204030204" pitchFamily="34" charset="0"/>
                <a:ea typeface="Calibri" panose="020F0502020204030204" pitchFamily="34" charset="0"/>
                <a:cs typeface="Times New Roman" panose="02020603050405020304" pitchFamily="18" charset="0"/>
              </a:rPr>
              <a:t>Drug education for people who use drugs and their families</a:t>
            </a:r>
          </a:p>
          <a:p>
            <a:pPr lvl="1"/>
            <a:r>
              <a:rPr lang="en-AU" sz="1400" dirty="0">
                <a:latin typeface="Calibri" panose="020F0502020204030204" pitchFamily="34" charset="0"/>
                <a:ea typeface="Calibri" panose="020F0502020204030204" pitchFamily="34" charset="0"/>
                <a:cs typeface="Times New Roman" panose="02020603050405020304" pitchFamily="18" charset="0"/>
              </a:rPr>
              <a:t>Evidence based school drug education</a:t>
            </a:r>
          </a:p>
          <a:p>
            <a:r>
              <a:rPr lang="en-AU" dirty="0">
                <a:latin typeface="Calibri" panose="020F0502020204030204" pitchFamily="34" charset="0"/>
                <a:ea typeface="Calibri" panose="020F0502020204030204" pitchFamily="34" charset="0"/>
                <a:cs typeface="Times New Roman" panose="02020603050405020304" pitchFamily="18" charset="0"/>
              </a:rPr>
              <a:t>Increase early intervention in related sectors</a:t>
            </a:r>
          </a:p>
          <a:p>
            <a:r>
              <a:rPr lang="en-AU" dirty="0">
                <a:latin typeface="Calibri" panose="020F0502020204030204" pitchFamily="34" charset="0"/>
                <a:ea typeface="Calibri" panose="020F0502020204030204" pitchFamily="34" charset="0"/>
                <a:cs typeface="Times New Roman" panose="02020603050405020304" pitchFamily="18" charset="0"/>
              </a:rPr>
              <a:t>Place emphasis</a:t>
            </a:r>
            <a:r>
              <a:rPr lang="en-AU" sz="2400" dirty="0">
                <a:effectLst/>
                <a:latin typeface="Calibri" panose="020F0502020204030204" pitchFamily="34" charset="0"/>
                <a:ea typeface="Calibri" panose="020F0502020204030204" pitchFamily="34" charset="0"/>
                <a:cs typeface="Times New Roman" panose="02020603050405020304" pitchFamily="18" charset="0"/>
              </a:rPr>
              <a:t> on effective prevention programs and products to reduce both rate of uptake &amp; age which people first use</a:t>
            </a:r>
          </a:p>
          <a:p>
            <a:r>
              <a:rPr lang="en-AU"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Increase non-residential rehabilitation for those who work and have caring responsibilities</a:t>
            </a:r>
            <a:endParaRPr lang="en-AU" sz="2400" dirty="0">
              <a:effectLst/>
              <a:latin typeface="Calibri" panose="020F0502020204030204" pitchFamily="34" charset="0"/>
              <a:ea typeface="Calibri" panose="020F0502020204030204" pitchFamily="34" charset="0"/>
              <a:cs typeface="Times New Roman" panose="02020603050405020304" pitchFamily="18" charset="0"/>
            </a:endParaRPr>
          </a:p>
          <a:p>
            <a:r>
              <a:rPr lang="en-AU"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Introduce involuntary treatment</a:t>
            </a:r>
          </a:p>
          <a:p>
            <a:r>
              <a:rPr lang="en-AU"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Resource community dual diagnosis services - holistic care</a:t>
            </a:r>
            <a:endParaRPr lang="en-AU" sz="2400" dirty="0">
              <a:effectLst/>
              <a:latin typeface="Calibri" panose="020F0502020204030204" pitchFamily="34" charset="0"/>
              <a:ea typeface="Calibri" panose="020F0502020204030204" pitchFamily="34" charset="0"/>
              <a:cs typeface="Times New Roman" panose="02020603050405020304" pitchFamily="18" charset="0"/>
            </a:endParaRPr>
          </a:p>
          <a:p>
            <a:r>
              <a:rPr lang="en-AU" sz="2400" dirty="0">
                <a:effectLst/>
                <a:ea typeface="Calibri" panose="020F0502020204030204" pitchFamily="34" charset="0"/>
                <a:cs typeface="Times New Roman" panose="02020603050405020304" pitchFamily="18" charset="0"/>
              </a:rPr>
              <a:t>Improve linkages between services, particularly AOD and mental health services</a:t>
            </a:r>
          </a:p>
          <a:p>
            <a:pPr lvl="1"/>
            <a:r>
              <a:rPr lang="en-AU" sz="1400" dirty="0">
                <a:effectLst/>
                <a:latin typeface="Calibri" panose="020F0502020204030204" pitchFamily="34" charset="0"/>
                <a:ea typeface="Calibri" panose="020F0502020204030204" pitchFamily="34" charset="0"/>
                <a:cs typeface="Times New Roman" panose="02020603050405020304" pitchFamily="18" charset="0"/>
              </a:rPr>
              <a:t>Retain MH AOD specialisation but formalise coordination</a:t>
            </a:r>
          </a:p>
          <a:p>
            <a:r>
              <a:rPr lang="en-AU" sz="2400" dirty="0">
                <a:effectLst/>
                <a:latin typeface="Calibri" panose="020F0502020204030204" pitchFamily="34" charset="0"/>
                <a:ea typeface="Calibri" panose="020F0502020204030204" pitchFamily="34" charset="0"/>
                <a:cs typeface="Times New Roman" panose="02020603050405020304" pitchFamily="18" charset="0"/>
              </a:rPr>
              <a:t>Improve integration of services</a:t>
            </a:r>
          </a:p>
          <a:p>
            <a:pPr lvl="1"/>
            <a:r>
              <a:rPr lang="en-AU" sz="1200" dirty="0">
                <a:effectLst/>
                <a:ea typeface="Calibri" panose="020F0502020204030204" pitchFamily="34" charset="0"/>
                <a:cs typeface="Times New Roman" panose="02020603050405020304" pitchFamily="18" charset="0"/>
              </a:rPr>
              <a:t>Integrated care models - disadvantaged people</a:t>
            </a:r>
          </a:p>
          <a:p>
            <a:pPr lvl="1"/>
            <a:r>
              <a:rPr lang="en-AU" sz="1200" dirty="0">
                <a:solidFill>
                  <a:srgbClr val="000000"/>
                </a:solidFill>
                <a:effectLst/>
                <a:ea typeface="Calibri" panose="020F0502020204030204" pitchFamily="34" charset="0"/>
                <a:cs typeface="Calibri" panose="020F0502020204030204" pitchFamily="34" charset="0"/>
              </a:rPr>
              <a:t>Integrated pathways out of ED to specialist AOD</a:t>
            </a:r>
            <a:endParaRPr lang="en-AU" sz="1200" dirty="0">
              <a:solidFill>
                <a:srgbClr val="000000"/>
              </a:solidFill>
              <a:ea typeface="Calibri" panose="020F0502020204030204" pitchFamily="34" charset="0"/>
              <a:cs typeface="Times New Roman" panose="02020603050405020304" pitchFamily="18" charset="0"/>
            </a:endParaRPr>
          </a:p>
          <a:p>
            <a:pPr lvl="1"/>
            <a:r>
              <a:rPr lang="en-AU" sz="1200" dirty="0">
                <a:ea typeface="Calibri" panose="020F0502020204030204" pitchFamily="34" charset="0"/>
                <a:cs typeface="Times New Roman" panose="02020603050405020304" pitchFamily="18" charset="0"/>
              </a:rPr>
              <a:t>I</a:t>
            </a:r>
            <a:r>
              <a:rPr lang="en-AU" sz="1200" dirty="0">
                <a:effectLst/>
                <a:ea typeface="Calibri" panose="020F0502020204030204" pitchFamily="34" charset="0"/>
                <a:cs typeface="Times New Roman" panose="02020603050405020304" pitchFamily="18" charset="0"/>
              </a:rPr>
              <a:t>ntegration and linkages between - courts, law enforcement, health care, AOD treatment</a:t>
            </a:r>
            <a:endParaRPr lang="en-AU" sz="1200" dirty="0">
              <a:solidFill>
                <a:schemeClr val="tx1"/>
              </a:solidFill>
              <a:effectLst/>
              <a:ea typeface="Calibri" panose="020F0502020204030204" pitchFamily="34" charset="0"/>
              <a:cs typeface="Times New Roman" panose="02020603050405020304" pitchFamily="18" charset="0"/>
            </a:endParaRPr>
          </a:p>
          <a:p>
            <a:endParaRPr lang="en-AU"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AU"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AU"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AU"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AU"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AU" dirty="0"/>
          </a:p>
        </p:txBody>
      </p:sp>
      <p:sp>
        <p:nvSpPr>
          <p:cNvPr id="4" name="Slide Number Placeholder 3">
            <a:extLst>
              <a:ext uri="{FF2B5EF4-FFF2-40B4-BE49-F238E27FC236}">
                <a16:creationId xmlns:a16="http://schemas.microsoft.com/office/drawing/2014/main" id="{FF4E0931-4484-4832-8E2A-1AC4F5823F17}"/>
              </a:ext>
            </a:extLst>
          </p:cNvPr>
          <p:cNvSpPr>
            <a:spLocks noGrp="1"/>
          </p:cNvSpPr>
          <p:nvPr>
            <p:ph type="sldNum" sz="quarter" idx="4"/>
          </p:nvPr>
        </p:nvSpPr>
        <p:spPr/>
        <p:txBody>
          <a:bodyPr/>
          <a:lstStyle/>
          <a:p>
            <a:fld id="{A111ABAE-1B12-4EB9-8E66-38B1E1BDD146}" type="slidenum">
              <a:rPr lang="en-AU" smtClean="0"/>
              <a:pPr/>
              <a:t>12</a:t>
            </a:fld>
            <a:endParaRPr lang="en-AU" dirty="0"/>
          </a:p>
        </p:txBody>
      </p:sp>
    </p:spTree>
    <p:extLst>
      <p:ext uri="{BB962C8B-B14F-4D97-AF65-F5344CB8AC3E}">
        <p14:creationId xmlns:p14="http://schemas.microsoft.com/office/powerpoint/2010/main" val="42463060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90545-0C55-43FC-B640-74BABC027067}"/>
              </a:ext>
            </a:extLst>
          </p:cNvPr>
          <p:cNvSpPr>
            <a:spLocks noGrp="1"/>
          </p:cNvSpPr>
          <p:nvPr>
            <p:ph type="title"/>
          </p:nvPr>
        </p:nvSpPr>
        <p:spPr/>
        <p:txBody>
          <a:bodyPr/>
          <a:lstStyle/>
          <a:p>
            <a:r>
              <a:rPr lang="en-AU" dirty="0"/>
              <a:t>What we’ve heard (3): AOD specialist treatment and support service delivery</a:t>
            </a:r>
          </a:p>
        </p:txBody>
      </p:sp>
      <p:sp>
        <p:nvSpPr>
          <p:cNvPr id="3" name="Content Placeholder 2">
            <a:extLst>
              <a:ext uri="{FF2B5EF4-FFF2-40B4-BE49-F238E27FC236}">
                <a16:creationId xmlns:a16="http://schemas.microsoft.com/office/drawing/2014/main" id="{A6BE4189-4FDD-42A4-9DFA-2FCC85982D10}"/>
              </a:ext>
            </a:extLst>
          </p:cNvPr>
          <p:cNvSpPr>
            <a:spLocks noGrp="1"/>
          </p:cNvSpPr>
          <p:nvPr>
            <p:ph idx="1"/>
          </p:nvPr>
        </p:nvSpPr>
        <p:spPr>
          <a:xfrm>
            <a:off x="495300" y="1052736"/>
            <a:ext cx="8915400" cy="4968551"/>
          </a:xfrm>
        </p:spPr>
        <p:txBody>
          <a:bodyPr>
            <a:noAutofit/>
          </a:bodyPr>
          <a:lstStyle/>
          <a:p>
            <a:r>
              <a:rPr lang="en-AU"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Redesign treatment system for stepped care</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r>
              <a:rPr lang="en-AU" sz="1800" dirty="0">
                <a:effectLst/>
                <a:latin typeface="Calibri" panose="020F0502020204030204" pitchFamily="34" charset="0"/>
                <a:ea typeface="Calibri" panose="020F0502020204030204" pitchFamily="34" charset="0"/>
                <a:cs typeface="Times New Roman" panose="02020603050405020304" pitchFamily="18" charset="0"/>
              </a:rPr>
              <a:t>Ensure services are sustainably funded</a:t>
            </a:r>
          </a:p>
          <a:p>
            <a:r>
              <a:rPr lang="en-AU" sz="1800" dirty="0">
                <a:latin typeface="Calibri" panose="020F0502020204030204" pitchFamily="34" charset="0"/>
                <a:ea typeface="Calibri" panose="020F0502020204030204" pitchFamily="34" charset="0"/>
                <a:cs typeface="Times New Roman" panose="02020603050405020304" pitchFamily="18" charset="0"/>
              </a:rPr>
              <a:t>Increase funding based on DASPM (Drug and Alcohol Services Planning Model)</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r>
              <a:rPr lang="en-AU" sz="1800" dirty="0"/>
              <a:t>Ensure appropriate resourcing of treatment to respond to diversions</a:t>
            </a:r>
          </a:p>
          <a:p>
            <a:r>
              <a:rPr lang="en-AU" sz="1800" dirty="0"/>
              <a:t>Expand needle and syringe programs including in the adult prison</a:t>
            </a:r>
          </a:p>
          <a:p>
            <a:r>
              <a:rPr lang="en-AU" sz="1800" dirty="0"/>
              <a:t>Nurse or peer led supervised injecting facility</a:t>
            </a:r>
          </a:p>
          <a:p>
            <a:r>
              <a:rPr lang="en-AU" sz="1800" dirty="0"/>
              <a:t>Expand overdose prevention</a:t>
            </a:r>
          </a:p>
          <a:p>
            <a:r>
              <a:rPr lang="en-AU"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Increase community opioid maintenance treatment prescribing and community pharmacy dosing</a:t>
            </a:r>
          </a:p>
          <a:p>
            <a:pPr lvl="1"/>
            <a:r>
              <a:rPr lang="en-AU" sz="1400" dirty="0">
                <a:solidFill>
                  <a:srgbClr val="000000"/>
                </a:solidFill>
                <a:latin typeface="Calibri" panose="020F0502020204030204" pitchFamily="34" charset="0"/>
                <a:cs typeface="Calibri" panose="020F0502020204030204" pitchFamily="34" charset="0"/>
              </a:rPr>
              <a:t>consideration for more flexible community prescribing &amp; dosing, including prescribed heroin</a:t>
            </a:r>
          </a:p>
          <a:p>
            <a:pPr lvl="1"/>
            <a:r>
              <a:rPr lang="en-AU" sz="1400" dirty="0">
                <a:solidFill>
                  <a:srgbClr val="000000"/>
                </a:solidFill>
                <a:latin typeface="Calibri" panose="020F0502020204030204" pitchFamily="34" charset="0"/>
                <a:cs typeface="Calibri" panose="020F0502020204030204" pitchFamily="34" charset="0"/>
              </a:rPr>
              <a:t>Encourage GP pharmacotherapy prescribing</a:t>
            </a:r>
            <a:endParaRPr lang="en-AU" sz="1400" dirty="0"/>
          </a:p>
          <a:p>
            <a:r>
              <a:rPr lang="en-AU" sz="1800" dirty="0"/>
              <a:t>Refocus funding to health human rights approach</a:t>
            </a:r>
          </a:p>
          <a:p>
            <a:r>
              <a:rPr lang="en-AU" sz="1800" dirty="0">
                <a:effectLst/>
                <a:ea typeface="Calibri" panose="020F0502020204030204" pitchFamily="34" charset="0"/>
                <a:cs typeface="Times New Roman" panose="02020603050405020304" pitchFamily="18" charset="0"/>
              </a:rPr>
              <a:t>Ensure culturally appropriate services for CALD and </a:t>
            </a:r>
            <a:r>
              <a:rPr lang="en-AU" sz="1800" dirty="0">
                <a:ea typeface="Calibri" panose="020F0502020204030204" pitchFamily="34" charset="0"/>
                <a:cs typeface="Times New Roman" panose="02020603050405020304" pitchFamily="18" charset="0"/>
              </a:rPr>
              <a:t>Aboriginal and Torres Strait Islander </a:t>
            </a:r>
            <a:r>
              <a:rPr lang="en-AU" sz="1800" dirty="0">
                <a:effectLst/>
                <a:ea typeface="Calibri" panose="020F0502020204030204" pitchFamily="34" charset="0"/>
                <a:cs typeface="Times New Roman" panose="02020603050405020304" pitchFamily="18" charset="0"/>
              </a:rPr>
              <a:t>people</a:t>
            </a:r>
          </a:p>
          <a:p>
            <a:r>
              <a:rPr lang="en-AU" sz="1800" dirty="0">
                <a:effectLst/>
                <a:latin typeface="Calibri" panose="020F0502020204030204" pitchFamily="34" charset="0"/>
                <a:ea typeface="Calibri" panose="020F0502020204030204" pitchFamily="34" charset="0"/>
                <a:cs typeface="Times New Roman" panose="02020603050405020304" pitchFamily="18" charset="0"/>
              </a:rPr>
              <a:t>Create shared accountability for outcomes</a:t>
            </a:r>
          </a:p>
          <a:p>
            <a:r>
              <a:rPr lang="en-AU" sz="1800" dirty="0">
                <a:effectLst/>
                <a:latin typeface="Calibri" panose="020F0502020204030204" pitchFamily="34" charset="0"/>
                <a:ea typeface="Calibri" panose="020F0502020204030204" pitchFamily="34" charset="0"/>
                <a:cs typeface="Times New Roman" panose="02020603050405020304" pitchFamily="18" charset="0"/>
              </a:rPr>
              <a:t>Evaluation funding</a:t>
            </a:r>
          </a:p>
          <a:p>
            <a:endParaRPr lang="en-AU" sz="1800" dirty="0">
              <a:effectLst/>
              <a:ea typeface="Calibri" panose="020F0502020204030204" pitchFamily="34" charset="0"/>
              <a:cs typeface="Times New Roman" panose="02020603050405020304" pitchFamily="18" charset="0"/>
            </a:endParaRPr>
          </a:p>
          <a:p>
            <a:endParaRPr lang="en-AU" sz="1800" dirty="0">
              <a:effectLst/>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54DCF6F9-A042-40DA-BC2C-45AF48558EFF}"/>
              </a:ext>
            </a:extLst>
          </p:cNvPr>
          <p:cNvSpPr>
            <a:spLocks noGrp="1"/>
          </p:cNvSpPr>
          <p:nvPr>
            <p:ph type="sldNum" sz="quarter" idx="4"/>
          </p:nvPr>
        </p:nvSpPr>
        <p:spPr/>
        <p:txBody>
          <a:bodyPr/>
          <a:lstStyle/>
          <a:p>
            <a:fld id="{A111ABAE-1B12-4EB9-8E66-38B1E1BDD146}" type="slidenum">
              <a:rPr lang="en-AU" smtClean="0"/>
              <a:pPr/>
              <a:t>13</a:t>
            </a:fld>
            <a:endParaRPr lang="en-AU" dirty="0"/>
          </a:p>
        </p:txBody>
      </p:sp>
    </p:spTree>
    <p:extLst>
      <p:ext uri="{BB962C8B-B14F-4D97-AF65-F5344CB8AC3E}">
        <p14:creationId xmlns:p14="http://schemas.microsoft.com/office/powerpoint/2010/main" val="21625329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3F3D1-3E10-40B2-9E8B-2362DB925249}"/>
              </a:ext>
            </a:extLst>
          </p:cNvPr>
          <p:cNvSpPr>
            <a:spLocks noGrp="1"/>
          </p:cNvSpPr>
          <p:nvPr>
            <p:ph type="title"/>
          </p:nvPr>
        </p:nvSpPr>
        <p:spPr/>
        <p:txBody>
          <a:bodyPr/>
          <a:lstStyle/>
          <a:p>
            <a:r>
              <a:rPr lang="en-AU" dirty="0"/>
              <a:t>What we’ve heard (3): Workforce related</a:t>
            </a:r>
          </a:p>
        </p:txBody>
      </p:sp>
      <p:sp>
        <p:nvSpPr>
          <p:cNvPr id="3" name="Content Placeholder 2">
            <a:extLst>
              <a:ext uri="{FF2B5EF4-FFF2-40B4-BE49-F238E27FC236}">
                <a16:creationId xmlns:a16="http://schemas.microsoft.com/office/drawing/2014/main" id="{3AF1B6CB-B2FB-443D-BAE9-5EA9AB6BE3C1}"/>
              </a:ext>
            </a:extLst>
          </p:cNvPr>
          <p:cNvSpPr>
            <a:spLocks noGrp="1"/>
          </p:cNvSpPr>
          <p:nvPr>
            <p:ph idx="1"/>
          </p:nvPr>
        </p:nvSpPr>
        <p:spPr>
          <a:xfrm>
            <a:off x="495300" y="1196753"/>
            <a:ext cx="8915400" cy="4896543"/>
          </a:xfrm>
        </p:spPr>
        <p:txBody>
          <a:bodyPr>
            <a:normAutofit/>
          </a:bodyPr>
          <a:lstStyle/>
          <a:p>
            <a:pPr>
              <a:spcBef>
                <a:spcPts val="384"/>
              </a:spcBef>
              <a:buFont typeface="Symbol" panose="05050102010706020507" pitchFamily="18" charset="2"/>
              <a:buChar char=""/>
            </a:pPr>
            <a:r>
              <a:rPr lang="en-AU" sz="2000" dirty="0">
                <a:solidFill>
                  <a:srgbClr val="000000"/>
                </a:solidFill>
                <a:effectLst/>
                <a:ea typeface="Calibri" panose="020F0502020204030204" pitchFamily="34" charset="0"/>
                <a:cs typeface="Calibri" panose="020F0502020204030204" pitchFamily="34" charset="0"/>
              </a:rPr>
              <a:t>Ensure </a:t>
            </a:r>
            <a:r>
              <a:rPr lang="en-AU" sz="2000" dirty="0">
                <a:solidFill>
                  <a:srgbClr val="000000"/>
                </a:solidFill>
                <a:ea typeface="Calibri" panose="020F0502020204030204" pitchFamily="34" charset="0"/>
                <a:cs typeface="Calibri" panose="020F0502020204030204" pitchFamily="34" charset="0"/>
              </a:rPr>
              <a:t>a highly qualified workforce, but also that staff are supported and sustained</a:t>
            </a:r>
          </a:p>
          <a:p>
            <a:pPr marL="342900" lvl="0" indent="-342900">
              <a:spcBef>
                <a:spcPts val="384"/>
              </a:spcBef>
              <a:buFont typeface="Symbol" panose="05050102010706020507" pitchFamily="18" charset="2"/>
              <a:buChar char=""/>
            </a:pPr>
            <a:r>
              <a:rPr lang="en-AU" sz="2000" dirty="0">
                <a:solidFill>
                  <a:srgbClr val="000000"/>
                </a:solidFill>
                <a:ea typeface="Calibri" panose="020F0502020204030204" pitchFamily="34" charset="0"/>
                <a:cs typeface="Calibri" panose="020F0502020204030204" pitchFamily="34" charset="0"/>
              </a:rPr>
              <a:t>Increase sector workforce training funding</a:t>
            </a:r>
          </a:p>
          <a:p>
            <a:pPr>
              <a:spcBef>
                <a:spcPts val="384"/>
              </a:spcBef>
              <a:buFont typeface="Symbol" panose="05050102010706020507" pitchFamily="18" charset="2"/>
              <a:buChar char=""/>
            </a:pPr>
            <a:r>
              <a:rPr lang="en-AU" sz="2000" dirty="0">
                <a:solidFill>
                  <a:srgbClr val="000000"/>
                </a:solidFill>
                <a:ea typeface="Calibri" panose="020F0502020204030204" pitchFamily="34" charset="0"/>
                <a:cs typeface="Calibri" panose="020F0502020204030204" pitchFamily="34" charset="0"/>
              </a:rPr>
              <a:t>Co-design a workforce strategy and fund implementation</a:t>
            </a:r>
          </a:p>
          <a:p>
            <a:pPr marL="342900" lvl="0" indent="-342900">
              <a:spcBef>
                <a:spcPts val="384"/>
              </a:spcBef>
              <a:buFont typeface="Symbol" panose="05050102010706020507" pitchFamily="18" charset="2"/>
              <a:buChar char=""/>
            </a:pPr>
            <a:r>
              <a:rPr lang="en-AU" sz="2000" dirty="0">
                <a:solidFill>
                  <a:srgbClr val="000000"/>
                </a:solidFill>
                <a:ea typeface="Calibri" panose="020F0502020204030204" pitchFamily="34" charset="0"/>
                <a:cs typeface="Calibri" panose="020F0502020204030204" pitchFamily="34" charset="0"/>
              </a:rPr>
              <a:t>Expand training for other sectors</a:t>
            </a:r>
          </a:p>
          <a:p>
            <a:pPr marL="342900" lvl="0" indent="-342900">
              <a:spcBef>
                <a:spcPts val="384"/>
              </a:spcBef>
              <a:buFont typeface="Symbol" panose="05050102010706020507" pitchFamily="18" charset="2"/>
              <a:buChar char=""/>
            </a:pPr>
            <a:r>
              <a:rPr lang="en-AU" sz="2000" dirty="0">
                <a:solidFill>
                  <a:srgbClr val="000000"/>
                </a:solidFill>
                <a:ea typeface="Calibri" panose="020F0502020204030204" pitchFamily="34" charset="0"/>
                <a:cs typeface="Calibri" panose="020F0502020204030204" pitchFamily="34" charset="0"/>
              </a:rPr>
              <a:t>F</a:t>
            </a:r>
            <a:r>
              <a:rPr lang="en-AU" sz="2000" dirty="0">
                <a:solidFill>
                  <a:srgbClr val="000000"/>
                </a:solidFill>
                <a:effectLst/>
                <a:ea typeface="Calibri" panose="020F0502020204030204" pitchFamily="34" charset="0"/>
                <a:cs typeface="Calibri" panose="020F0502020204030204" pitchFamily="34" charset="0"/>
              </a:rPr>
              <a:t>urther develop the professional capacity of key disciplines, especially medicine, psychology, nursing and allied health</a:t>
            </a:r>
          </a:p>
          <a:p>
            <a:pPr marL="342900" lvl="0" indent="-342900">
              <a:spcBef>
                <a:spcPts val="384"/>
              </a:spcBef>
              <a:buFont typeface="Symbol" panose="05050102010706020507" pitchFamily="18" charset="2"/>
              <a:buChar char=""/>
            </a:pPr>
            <a:r>
              <a:rPr lang="en-AU" sz="2000" dirty="0">
                <a:solidFill>
                  <a:srgbClr val="000000"/>
                </a:solidFill>
                <a:ea typeface="Calibri" panose="020F0502020204030204" pitchFamily="34" charset="0"/>
                <a:cs typeface="Calibri" panose="020F0502020204030204" pitchFamily="34" charset="0"/>
              </a:rPr>
              <a:t>Increase LGBTIQA+ component in mainstream AOD services</a:t>
            </a:r>
            <a:endParaRPr lang="en-AU" sz="2000" dirty="0">
              <a:solidFill>
                <a:srgbClr val="000000"/>
              </a:solidFill>
              <a:effectLst/>
              <a:ea typeface="Calibri" panose="020F0502020204030204" pitchFamily="34" charset="0"/>
              <a:cs typeface="Calibri" panose="020F0502020204030204" pitchFamily="34" charset="0"/>
            </a:endParaRPr>
          </a:p>
          <a:p>
            <a:pPr marL="342900" lvl="0" indent="-342900">
              <a:spcBef>
                <a:spcPts val="384"/>
              </a:spcBef>
              <a:buFont typeface="Symbol" panose="05050102010706020507" pitchFamily="18" charset="2"/>
              <a:buChar char=""/>
            </a:pPr>
            <a:r>
              <a:rPr lang="en-AU" sz="2000" dirty="0">
                <a:solidFill>
                  <a:srgbClr val="000000"/>
                </a:solidFill>
                <a:effectLst/>
                <a:ea typeface="Calibri" panose="020F0502020204030204" pitchFamily="34" charset="0"/>
                <a:cs typeface="Calibri" panose="020F0502020204030204" pitchFamily="34" charset="0"/>
              </a:rPr>
              <a:t>Case workers with alcohol and other drug knowledge and training in mental health services provide more effective treatment to people with co-occurring alcohol and other drug and mental health issues compared to workers solely trained in mental health</a:t>
            </a:r>
          </a:p>
        </p:txBody>
      </p:sp>
      <p:sp>
        <p:nvSpPr>
          <p:cNvPr id="4" name="Slide Number Placeholder 3">
            <a:extLst>
              <a:ext uri="{FF2B5EF4-FFF2-40B4-BE49-F238E27FC236}">
                <a16:creationId xmlns:a16="http://schemas.microsoft.com/office/drawing/2014/main" id="{FB53B28D-23DE-42F1-8914-D1DD5C8E2D67}"/>
              </a:ext>
            </a:extLst>
          </p:cNvPr>
          <p:cNvSpPr>
            <a:spLocks noGrp="1"/>
          </p:cNvSpPr>
          <p:nvPr>
            <p:ph type="sldNum" sz="quarter" idx="4"/>
          </p:nvPr>
        </p:nvSpPr>
        <p:spPr/>
        <p:txBody>
          <a:bodyPr/>
          <a:lstStyle/>
          <a:p>
            <a:fld id="{A111ABAE-1B12-4EB9-8E66-38B1E1BDD146}" type="slidenum">
              <a:rPr lang="en-AU" smtClean="0"/>
              <a:pPr/>
              <a:t>14</a:t>
            </a:fld>
            <a:endParaRPr lang="en-AU" dirty="0"/>
          </a:p>
        </p:txBody>
      </p:sp>
    </p:spTree>
    <p:extLst>
      <p:ext uri="{BB962C8B-B14F-4D97-AF65-F5344CB8AC3E}">
        <p14:creationId xmlns:p14="http://schemas.microsoft.com/office/powerpoint/2010/main" val="39284974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42207-CD43-4525-AB69-B5A901DFAF0F}"/>
              </a:ext>
            </a:extLst>
          </p:cNvPr>
          <p:cNvSpPr>
            <a:spLocks noGrp="1"/>
          </p:cNvSpPr>
          <p:nvPr>
            <p:ph type="title"/>
          </p:nvPr>
        </p:nvSpPr>
        <p:spPr/>
        <p:txBody>
          <a:bodyPr/>
          <a:lstStyle/>
          <a:p>
            <a:r>
              <a:rPr lang="en-AU" dirty="0"/>
              <a:t>What we’ve heard (4): Infrastructure related</a:t>
            </a:r>
          </a:p>
        </p:txBody>
      </p:sp>
      <p:sp>
        <p:nvSpPr>
          <p:cNvPr id="3" name="Content Placeholder 2">
            <a:extLst>
              <a:ext uri="{FF2B5EF4-FFF2-40B4-BE49-F238E27FC236}">
                <a16:creationId xmlns:a16="http://schemas.microsoft.com/office/drawing/2014/main" id="{2BDF6DC7-FF9F-440A-88DF-1C4774D4781C}"/>
              </a:ext>
            </a:extLst>
          </p:cNvPr>
          <p:cNvSpPr>
            <a:spLocks noGrp="1"/>
          </p:cNvSpPr>
          <p:nvPr>
            <p:ph idx="1"/>
          </p:nvPr>
        </p:nvSpPr>
        <p:spPr/>
        <p:txBody>
          <a:bodyPr/>
          <a:lstStyle/>
          <a:p>
            <a:r>
              <a:rPr lang="en-AU" sz="2400" dirty="0">
                <a:effectLst/>
                <a:latin typeface="Calibri" panose="020F0502020204030204" pitchFamily="34" charset="0"/>
                <a:ea typeface="Calibri" panose="020F0502020204030204" pitchFamily="34" charset="0"/>
                <a:cs typeface="Times New Roman" panose="02020603050405020304" pitchFamily="18" charset="0"/>
              </a:rPr>
              <a:t>Improve infrastructure and consider future infrastructure needs </a:t>
            </a:r>
            <a:r>
              <a:rPr lang="en-AU" dirty="0">
                <a:latin typeface="Calibri" panose="020F0502020204030204" pitchFamily="34" charset="0"/>
                <a:ea typeface="Calibri" panose="020F0502020204030204" pitchFamily="34" charset="0"/>
                <a:cs typeface="Times New Roman" panose="02020603050405020304" pitchFamily="18" charset="0"/>
              </a:rPr>
              <a:t>so</a:t>
            </a:r>
            <a:r>
              <a:rPr lang="en-AU" sz="2400" dirty="0">
                <a:effectLst/>
                <a:latin typeface="Calibri" panose="020F0502020204030204" pitchFamily="34" charset="0"/>
                <a:ea typeface="Calibri" panose="020F0502020204030204" pitchFamily="34" charset="0"/>
                <a:cs typeface="Times New Roman" panose="02020603050405020304" pitchFamily="18" charset="0"/>
              </a:rPr>
              <a:t> that service delivery is not just sustained, but grows</a:t>
            </a:r>
          </a:p>
          <a:p>
            <a:pPr marL="0" indent="0">
              <a:buNone/>
            </a:pPr>
            <a:endParaRPr lang="en-AU"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AU"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93C2C09D-6853-4ACC-A8BD-DA8B8FF5631E}"/>
              </a:ext>
            </a:extLst>
          </p:cNvPr>
          <p:cNvSpPr>
            <a:spLocks noGrp="1"/>
          </p:cNvSpPr>
          <p:nvPr>
            <p:ph type="sldNum" sz="quarter" idx="4"/>
          </p:nvPr>
        </p:nvSpPr>
        <p:spPr/>
        <p:txBody>
          <a:bodyPr/>
          <a:lstStyle/>
          <a:p>
            <a:fld id="{A111ABAE-1B12-4EB9-8E66-38B1E1BDD146}" type="slidenum">
              <a:rPr lang="en-AU" smtClean="0"/>
              <a:pPr/>
              <a:t>15</a:t>
            </a:fld>
            <a:endParaRPr lang="en-AU" dirty="0"/>
          </a:p>
        </p:txBody>
      </p:sp>
    </p:spTree>
    <p:extLst>
      <p:ext uri="{BB962C8B-B14F-4D97-AF65-F5344CB8AC3E}">
        <p14:creationId xmlns:p14="http://schemas.microsoft.com/office/powerpoint/2010/main" val="17815107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1FFA3-4EF6-48CA-92F1-B60C3017BA5C}"/>
              </a:ext>
            </a:extLst>
          </p:cNvPr>
          <p:cNvSpPr>
            <a:spLocks noGrp="1"/>
          </p:cNvSpPr>
          <p:nvPr>
            <p:ph type="title"/>
          </p:nvPr>
        </p:nvSpPr>
        <p:spPr/>
        <p:txBody>
          <a:bodyPr/>
          <a:lstStyle/>
          <a:p>
            <a:r>
              <a:rPr lang="en-AU" dirty="0"/>
              <a:t>What we’ve heard (5): Data related</a:t>
            </a:r>
          </a:p>
        </p:txBody>
      </p:sp>
      <p:sp>
        <p:nvSpPr>
          <p:cNvPr id="3" name="Content Placeholder 2">
            <a:extLst>
              <a:ext uri="{FF2B5EF4-FFF2-40B4-BE49-F238E27FC236}">
                <a16:creationId xmlns:a16="http://schemas.microsoft.com/office/drawing/2014/main" id="{AE878592-4A1A-4FDA-93E3-B193570A7DCC}"/>
              </a:ext>
            </a:extLst>
          </p:cNvPr>
          <p:cNvSpPr>
            <a:spLocks noGrp="1"/>
          </p:cNvSpPr>
          <p:nvPr>
            <p:ph idx="1"/>
          </p:nvPr>
        </p:nvSpPr>
        <p:spPr/>
        <p:txBody>
          <a:bodyPr/>
          <a:lstStyle/>
          <a:p>
            <a:r>
              <a:rPr lang="en-AU" sz="2400" dirty="0">
                <a:effectLst/>
                <a:latin typeface="Calibri" panose="020F0502020204030204" pitchFamily="34" charset="0"/>
                <a:ea typeface="Calibri" panose="020F0502020204030204" pitchFamily="34" charset="0"/>
                <a:cs typeface="Times New Roman" panose="02020603050405020304" pitchFamily="18" charset="0"/>
              </a:rPr>
              <a:t>Strengthen data collection and analysis</a:t>
            </a:r>
          </a:p>
          <a:p>
            <a:r>
              <a:rPr lang="en-AU" dirty="0">
                <a:latin typeface="Calibri" panose="020F0502020204030204" pitchFamily="34" charset="0"/>
                <a:ea typeface="Calibri" panose="020F0502020204030204" pitchFamily="34" charset="0"/>
                <a:cs typeface="Times New Roman" panose="02020603050405020304" pitchFamily="18" charset="0"/>
              </a:rPr>
              <a:t>AODTS NMDS data to the peak?</a:t>
            </a:r>
            <a:endParaRPr lang="en-AU"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AU" dirty="0"/>
          </a:p>
        </p:txBody>
      </p:sp>
      <p:sp>
        <p:nvSpPr>
          <p:cNvPr id="4" name="Slide Number Placeholder 3">
            <a:extLst>
              <a:ext uri="{FF2B5EF4-FFF2-40B4-BE49-F238E27FC236}">
                <a16:creationId xmlns:a16="http://schemas.microsoft.com/office/drawing/2014/main" id="{F75B3752-1DCD-4637-82A8-EC385B9EC905}"/>
              </a:ext>
            </a:extLst>
          </p:cNvPr>
          <p:cNvSpPr>
            <a:spLocks noGrp="1"/>
          </p:cNvSpPr>
          <p:nvPr>
            <p:ph type="sldNum" sz="quarter" idx="4"/>
          </p:nvPr>
        </p:nvSpPr>
        <p:spPr/>
        <p:txBody>
          <a:bodyPr/>
          <a:lstStyle/>
          <a:p>
            <a:fld id="{A111ABAE-1B12-4EB9-8E66-38B1E1BDD146}" type="slidenum">
              <a:rPr lang="en-AU" smtClean="0"/>
              <a:pPr/>
              <a:t>16</a:t>
            </a:fld>
            <a:endParaRPr lang="en-AU" dirty="0"/>
          </a:p>
        </p:txBody>
      </p:sp>
    </p:spTree>
    <p:extLst>
      <p:ext uri="{BB962C8B-B14F-4D97-AF65-F5344CB8AC3E}">
        <p14:creationId xmlns:p14="http://schemas.microsoft.com/office/powerpoint/2010/main" val="3694017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2E96F62-689B-4B33-A281-AB0E4212B405}"/>
              </a:ext>
            </a:extLst>
          </p:cNvPr>
          <p:cNvSpPr>
            <a:spLocks noGrp="1"/>
          </p:cNvSpPr>
          <p:nvPr>
            <p:ph type="body" sz="quarter" idx="10"/>
          </p:nvPr>
        </p:nvSpPr>
        <p:spPr>
          <a:xfrm>
            <a:off x="2217018" y="2276277"/>
            <a:ext cx="5471964" cy="3312963"/>
          </a:xfrm>
        </p:spPr>
        <p:txBody>
          <a:bodyPr/>
          <a:lstStyle/>
          <a:p>
            <a:pPr algn="ctr"/>
            <a:r>
              <a:rPr lang="en-AU" dirty="0"/>
              <a:t>DISCUSSION</a:t>
            </a:r>
          </a:p>
          <a:p>
            <a:pPr algn="ctr"/>
            <a:endParaRPr lang="en-AU" dirty="0"/>
          </a:p>
        </p:txBody>
      </p:sp>
      <p:sp>
        <p:nvSpPr>
          <p:cNvPr id="3" name="Slide Number Placeholder 2">
            <a:extLst>
              <a:ext uri="{FF2B5EF4-FFF2-40B4-BE49-F238E27FC236}">
                <a16:creationId xmlns:a16="http://schemas.microsoft.com/office/drawing/2014/main" id="{EADE8DF0-F03A-450B-BC09-E23475172E8C}"/>
              </a:ext>
            </a:extLst>
          </p:cNvPr>
          <p:cNvSpPr>
            <a:spLocks noGrp="1"/>
          </p:cNvSpPr>
          <p:nvPr>
            <p:ph type="sldNum" sz="quarter" idx="4"/>
          </p:nvPr>
        </p:nvSpPr>
        <p:spPr/>
        <p:txBody>
          <a:bodyPr/>
          <a:lstStyle/>
          <a:p>
            <a:fld id="{A111ABAE-1B12-4EB9-8E66-38B1E1BDD146}" type="slidenum">
              <a:rPr lang="en-AU" smtClean="0"/>
              <a:pPr/>
              <a:t>17</a:t>
            </a:fld>
            <a:endParaRPr lang="en-AU" dirty="0"/>
          </a:p>
        </p:txBody>
      </p:sp>
    </p:spTree>
    <p:extLst>
      <p:ext uri="{BB962C8B-B14F-4D97-AF65-F5344CB8AC3E}">
        <p14:creationId xmlns:p14="http://schemas.microsoft.com/office/powerpoint/2010/main" val="41409892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11E55-E8AF-463F-BE66-922FD73F74FF}"/>
              </a:ext>
            </a:extLst>
          </p:cNvPr>
          <p:cNvSpPr>
            <a:spLocks noGrp="1"/>
          </p:cNvSpPr>
          <p:nvPr>
            <p:ph type="title"/>
          </p:nvPr>
        </p:nvSpPr>
        <p:spPr/>
        <p:txBody>
          <a:bodyPr/>
          <a:lstStyle/>
          <a:p>
            <a:r>
              <a:rPr lang="en-AU" dirty="0"/>
              <a:t>Question 1 (10 minutes)</a:t>
            </a:r>
          </a:p>
        </p:txBody>
      </p:sp>
      <p:sp>
        <p:nvSpPr>
          <p:cNvPr id="3" name="Content Placeholder 2">
            <a:extLst>
              <a:ext uri="{FF2B5EF4-FFF2-40B4-BE49-F238E27FC236}">
                <a16:creationId xmlns:a16="http://schemas.microsoft.com/office/drawing/2014/main" id="{67B238C6-00D3-46D7-96E5-04B0A0C1A50E}"/>
              </a:ext>
            </a:extLst>
          </p:cNvPr>
          <p:cNvSpPr>
            <a:spLocks noGrp="1"/>
          </p:cNvSpPr>
          <p:nvPr>
            <p:ph idx="1"/>
          </p:nvPr>
        </p:nvSpPr>
        <p:spPr/>
        <p:txBody>
          <a:bodyPr>
            <a:normAutofit/>
          </a:bodyPr>
          <a:lstStyle/>
          <a:p>
            <a:r>
              <a:rPr lang="en-AU" sz="3600" dirty="0"/>
              <a:t>How are current AOD specialist treatment and support services working well to serve community needs?</a:t>
            </a:r>
          </a:p>
          <a:p>
            <a:pPr lvl="1"/>
            <a:r>
              <a:rPr lang="en-AU" sz="2800" dirty="0"/>
              <a:t>Where are the areas of strength in the sector or community that could be maintained or built upon?</a:t>
            </a:r>
          </a:p>
        </p:txBody>
      </p:sp>
      <p:sp>
        <p:nvSpPr>
          <p:cNvPr id="4" name="Slide Number Placeholder 3">
            <a:extLst>
              <a:ext uri="{FF2B5EF4-FFF2-40B4-BE49-F238E27FC236}">
                <a16:creationId xmlns:a16="http://schemas.microsoft.com/office/drawing/2014/main" id="{CABF5CDD-A10D-4D35-A9BA-3681972DD94E}"/>
              </a:ext>
            </a:extLst>
          </p:cNvPr>
          <p:cNvSpPr>
            <a:spLocks noGrp="1"/>
          </p:cNvSpPr>
          <p:nvPr>
            <p:ph type="sldNum" sz="quarter" idx="4"/>
          </p:nvPr>
        </p:nvSpPr>
        <p:spPr/>
        <p:txBody>
          <a:bodyPr/>
          <a:lstStyle/>
          <a:p>
            <a:fld id="{A111ABAE-1B12-4EB9-8E66-38B1E1BDD146}" type="slidenum">
              <a:rPr lang="en-AU" smtClean="0"/>
              <a:pPr/>
              <a:t>18</a:t>
            </a:fld>
            <a:endParaRPr lang="en-AU" dirty="0"/>
          </a:p>
        </p:txBody>
      </p:sp>
    </p:spTree>
    <p:extLst>
      <p:ext uri="{BB962C8B-B14F-4D97-AF65-F5344CB8AC3E}">
        <p14:creationId xmlns:p14="http://schemas.microsoft.com/office/powerpoint/2010/main" val="26465352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11E55-E8AF-463F-BE66-922FD73F74FF}"/>
              </a:ext>
            </a:extLst>
          </p:cNvPr>
          <p:cNvSpPr>
            <a:spLocks noGrp="1"/>
          </p:cNvSpPr>
          <p:nvPr>
            <p:ph type="title"/>
          </p:nvPr>
        </p:nvSpPr>
        <p:spPr/>
        <p:txBody>
          <a:bodyPr/>
          <a:lstStyle/>
          <a:p>
            <a:r>
              <a:rPr lang="en-AU" dirty="0"/>
              <a:t>Question 2 (15 minutes)</a:t>
            </a:r>
          </a:p>
        </p:txBody>
      </p:sp>
      <p:sp>
        <p:nvSpPr>
          <p:cNvPr id="3" name="Content Placeholder 2">
            <a:extLst>
              <a:ext uri="{FF2B5EF4-FFF2-40B4-BE49-F238E27FC236}">
                <a16:creationId xmlns:a16="http://schemas.microsoft.com/office/drawing/2014/main" id="{67B238C6-00D3-46D7-96E5-04B0A0C1A50E}"/>
              </a:ext>
            </a:extLst>
          </p:cNvPr>
          <p:cNvSpPr>
            <a:spLocks noGrp="1"/>
          </p:cNvSpPr>
          <p:nvPr>
            <p:ph idx="1"/>
          </p:nvPr>
        </p:nvSpPr>
        <p:spPr/>
        <p:txBody>
          <a:bodyPr>
            <a:normAutofit/>
          </a:bodyPr>
          <a:lstStyle/>
          <a:p>
            <a:r>
              <a:rPr lang="en-AU" sz="3600" dirty="0"/>
              <a:t>What are the key areas of need right now?</a:t>
            </a:r>
          </a:p>
          <a:p>
            <a:pPr lvl="1"/>
            <a:r>
              <a:rPr lang="en-AU" sz="2800" dirty="0"/>
              <a:t>Are there particular needs (treatment and support services, workforce, infrastructure related) that are not being met?</a:t>
            </a:r>
          </a:p>
        </p:txBody>
      </p:sp>
      <p:sp>
        <p:nvSpPr>
          <p:cNvPr id="4" name="Slide Number Placeholder 3">
            <a:extLst>
              <a:ext uri="{FF2B5EF4-FFF2-40B4-BE49-F238E27FC236}">
                <a16:creationId xmlns:a16="http://schemas.microsoft.com/office/drawing/2014/main" id="{CABF5CDD-A10D-4D35-A9BA-3681972DD94E}"/>
              </a:ext>
            </a:extLst>
          </p:cNvPr>
          <p:cNvSpPr>
            <a:spLocks noGrp="1"/>
          </p:cNvSpPr>
          <p:nvPr>
            <p:ph type="sldNum" sz="quarter" idx="4"/>
          </p:nvPr>
        </p:nvSpPr>
        <p:spPr/>
        <p:txBody>
          <a:bodyPr/>
          <a:lstStyle/>
          <a:p>
            <a:fld id="{A111ABAE-1B12-4EB9-8E66-38B1E1BDD146}" type="slidenum">
              <a:rPr lang="en-AU" smtClean="0"/>
              <a:pPr/>
              <a:t>19</a:t>
            </a:fld>
            <a:endParaRPr lang="en-AU" dirty="0"/>
          </a:p>
        </p:txBody>
      </p:sp>
    </p:spTree>
    <p:extLst>
      <p:ext uri="{BB962C8B-B14F-4D97-AF65-F5344CB8AC3E}">
        <p14:creationId xmlns:p14="http://schemas.microsoft.com/office/powerpoint/2010/main" val="22461748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Purpose of the session</a:t>
            </a:r>
          </a:p>
        </p:txBody>
      </p:sp>
      <p:sp>
        <p:nvSpPr>
          <p:cNvPr id="10" name="Content Placeholder 9"/>
          <p:cNvSpPr>
            <a:spLocks noGrp="1"/>
          </p:cNvSpPr>
          <p:nvPr>
            <p:ph idx="1"/>
          </p:nvPr>
        </p:nvSpPr>
        <p:spPr/>
        <p:txBody>
          <a:bodyPr>
            <a:normAutofit/>
          </a:bodyPr>
          <a:lstStyle/>
          <a:p>
            <a:pPr marL="342900" lvl="0" indent="-342900">
              <a:lnSpc>
                <a:spcPct val="107000"/>
              </a:lnSpc>
              <a:buFont typeface="Symbol" panose="05050102010706020507" pitchFamily="18" charset="2"/>
              <a:buChar char=""/>
            </a:pPr>
            <a:r>
              <a:rPr lang="en-AU" dirty="0">
                <a:effectLst/>
                <a:latin typeface="Calibri" panose="020F0502020204030204" pitchFamily="34" charset="0"/>
                <a:ea typeface="Calibri" panose="020F0502020204030204" pitchFamily="34" charset="0"/>
                <a:cs typeface="Times New Roman" panose="02020603050405020304" pitchFamily="18" charset="0"/>
              </a:rPr>
              <a:t>One of several </a:t>
            </a:r>
            <a:r>
              <a:rPr lang="en-AU" dirty="0" err="1">
                <a:effectLst/>
                <a:latin typeface="Calibri" panose="020F0502020204030204" pitchFamily="34" charset="0"/>
                <a:ea typeface="Calibri" panose="020F0502020204030204" pitchFamily="34" charset="0"/>
                <a:cs typeface="Times New Roman" panose="02020603050405020304" pitchFamily="18" charset="0"/>
              </a:rPr>
              <a:t>strategising</a:t>
            </a:r>
            <a:r>
              <a:rPr lang="en-AU" dirty="0">
                <a:effectLst/>
                <a:latin typeface="Calibri" panose="020F0502020204030204" pitchFamily="34" charset="0"/>
                <a:ea typeface="Calibri" panose="020F0502020204030204" pitchFamily="34" charset="0"/>
                <a:cs typeface="Times New Roman" panose="02020603050405020304" pitchFamily="18" charset="0"/>
              </a:rPr>
              <a:t> workshops focusing on key areas</a:t>
            </a:r>
          </a:p>
          <a:p>
            <a:pPr lvl="1" indent="-342900">
              <a:lnSpc>
                <a:spcPct val="107000"/>
              </a:lnSpc>
              <a:buFont typeface="Symbol" panose="05050102010706020507" pitchFamily="18" charset="2"/>
              <a:buChar char=""/>
            </a:pPr>
            <a:r>
              <a:rPr lang="en-AU" dirty="0">
                <a:effectLst/>
                <a:latin typeface="Calibri" panose="020F0502020204030204" pitchFamily="34" charset="0"/>
                <a:ea typeface="Calibri" panose="020F0502020204030204" pitchFamily="34" charset="0"/>
                <a:cs typeface="Times New Roman" panose="02020603050405020304" pitchFamily="18" charset="0"/>
              </a:rPr>
              <a:t>Young people</a:t>
            </a:r>
            <a:r>
              <a:rPr lang="en-AU" dirty="0">
                <a:latin typeface="Calibri" panose="020F0502020204030204" pitchFamily="34" charset="0"/>
                <a:ea typeface="Calibri" panose="020F0502020204030204" pitchFamily="34" charset="0"/>
                <a:cs typeface="Times New Roman" panose="02020603050405020304" pitchFamily="18" charset="0"/>
              </a:rPr>
              <a:t> </a:t>
            </a:r>
            <a:r>
              <a:rPr lang="en-AU"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AU" dirty="0">
              <a:effectLst/>
              <a:latin typeface="Calibri" panose="020F0502020204030204" pitchFamily="34" charset="0"/>
              <a:ea typeface="Calibri" panose="020F0502020204030204" pitchFamily="34" charset="0"/>
              <a:cs typeface="Times New Roman" panose="02020603050405020304" pitchFamily="18" charset="0"/>
            </a:endParaRPr>
          </a:p>
          <a:p>
            <a:pPr lvl="1" indent="-342900">
              <a:lnSpc>
                <a:spcPct val="107000"/>
              </a:lnSpc>
              <a:buFont typeface="Symbol" panose="05050102010706020507" pitchFamily="18" charset="2"/>
              <a:buChar char=""/>
            </a:pPr>
            <a:r>
              <a:rPr lang="en-AU" dirty="0">
                <a:latin typeface="Calibri" panose="020F0502020204030204" pitchFamily="34" charset="0"/>
                <a:ea typeface="Calibri" panose="020F0502020204030204" pitchFamily="34" charset="0"/>
                <a:cs typeface="Times New Roman" panose="02020603050405020304" pitchFamily="18" charset="0"/>
              </a:rPr>
              <a:t>W</a:t>
            </a:r>
            <a:r>
              <a:rPr lang="en-AU" dirty="0">
                <a:effectLst/>
                <a:latin typeface="Calibri" panose="020F0502020204030204" pitchFamily="34" charset="0"/>
                <a:ea typeface="Calibri" panose="020F0502020204030204" pitchFamily="34" charset="0"/>
                <a:cs typeface="Times New Roman" panose="02020603050405020304" pitchFamily="18" charset="0"/>
              </a:rPr>
              <a:t>omen and familie</a:t>
            </a:r>
            <a:r>
              <a:rPr lang="en-AU" dirty="0">
                <a:latin typeface="Calibri" panose="020F0502020204030204" pitchFamily="34" charset="0"/>
                <a:ea typeface="Calibri" panose="020F0502020204030204" pitchFamily="34" charset="0"/>
                <a:cs typeface="Times New Roman" panose="02020603050405020304" pitchFamily="18" charset="0"/>
              </a:rPr>
              <a:t>s </a:t>
            </a:r>
            <a:r>
              <a:rPr lang="en-AU"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AU" dirty="0">
              <a:latin typeface="Calibri" panose="020F0502020204030204" pitchFamily="34" charset="0"/>
              <a:ea typeface="Calibri" panose="020F0502020204030204" pitchFamily="34" charset="0"/>
              <a:cs typeface="Times New Roman" panose="02020603050405020304" pitchFamily="18" charset="0"/>
            </a:endParaRPr>
          </a:p>
          <a:p>
            <a:pPr lvl="1" indent="-342900">
              <a:lnSpc>
                <a:spcPct val="107000"/>
              </a:lnSpc>
              <a:buFont typeface="Symbol" panose="05050102010706020507" pitchFamily="18" charset="2"/>
              <a:buChar char=""/>
            </a:pPr>
            <a:r>
              <a:rPr lang="en-AU" dirty="0">
                <a:latin typeface="Calibri" panose="020F0502020204030204" pitchFamily="34" charset="0"/>
                <a:ea typeface="Calibri" panose="020F0502020204030204" pitchFamily="34" charset="0"/>
                <a:cs typeface="Times New Roman" panose="02020603050405020304" pitchFamily="18" charset="0"/>
              </a:rPr>
              <a:t>Lived experience and peer representatives </a:t>
            </a:r>
            <a:r>
              <a:rPr lang="en-AU"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AU" dirty="0">
              <a:latin typeface="Calibri" panose="020F0502020204030204" pitchFamily="34" charset="0"/>
              <a:ea typeface="Calibri" panose="020F0502020204030204" pitchFamily="34" charset="0"/>
              <a:cs typeface="Times New Roman" panose="02020603050405020304" pitchFamily="18" charset="0"/>
            </a:endParaRPr>
          </a:p>
          <a:p>
            <a:pPr lvl="1" indent="-342900">
              <a:lnSpc>
                <a:spcPct val="107000"/>
              </a:lnSpc>
              <a:buFont typeface="Symbol" panose="05050102010706020507" pitchFamily="18" charset="2"/>
              <a:buChar char=""/>
            </a:pPr>
            <a:r>
              <a:rPr lang="en-AU" dirty="0">
                <a:latin typeface="Calibri" panose="020F0502020204030204" pitchFamily="34" charset="0"/>
                <a:ea typeface="Calibri" panose="020F0502020204030204" pitchFamily="34" charset="0"/>
                <a:cs typeface="Times New Roman" panose="02020603050405020304" pitchFamily="18" charset="0"/>
              </a:rPr>
              <a:t>AOD and mental health </a:t>
            </a:r>
            <a:r>
              <a:rPr lang="en-AU"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AU"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AU" dirty="0">
                <a:latin typeface="Calibri" panose="020F0502020204030204" pitchFamily="34" charset="0"/>
                <a:ea typeface="Calibri" panose="020F0502020204030204" pitchFamily="34" charset="0"/>
                <a:cs typeface="Times New Roman" panose="02020603050405020304" pitchFamily="18" charset="0"/>
              </a:rPr>
              <a:t>Collaboration with community and health sector partners, service users and other key stakeholders is a key part of this process.</a:t>
            </a:r>
          </a:p>
          <a:p>
            <a:pPr marL="342900" lvl="0" indent="-342900">
              <a:lnSpc>
                <a:spcPct val="107000"/>
              </a:lnSpc>
              <a:buFont typeface="Symbol" panose="05050102010706020507" pitchFamily="18" charset="2"/>
              <a:buChar char=""/>
            </a:pPr>
            <a:r>
              <a:rPr lang="en-AU" dirty="0">
                <a:latin typeface="Calibri" panose="020F0502020204030204" pitchFamily="34" charset="0"/>
                <a:ea typeface="Calibri" panose="020F0502020204030204" pitchFamily="34" charset="0"/>
                <a:cs typeface="Times New Roman" panose="02020603050405020304" pitchFamily="18" charset="0"/>
              </a:rPr>
              <a:t>We are keen to hear from you throughout this session!</a:t>
            </a:r>
          </a:p>
          <a:p>
            <a:pPr>
              <a:lnSpc>
                <a:spcPct val="107000"/>
              </a:lnSpc>
              <a:buFont typeface="Symbol" panose="05050102010706020507" pitchFamily="18" charset="2"/>
              <a:buChar char=""/>
            </a:pPr>
            <a:r>
              <a:rPr lang="en-AU" dirty="0">
                <a:latin typeface="Calibri" panose="020F0502020204030204" pitchFamily="34" charset="0"/>
                <a:ea typeface="Calibri" panose="020F0502020204030204" pitchFamily="34" charset="0"/>
                <a:cs typeface="Times New Roman" panose="02020603050405020304" pitchFamily="18" charset="0"/>
              </a:rPr>
              <a:t>Informing our approach to commissioning the non-government AOD services our community needs from 1 January 2024 and the next Drug Strategy Action Plan</a:t>
            </a:r>
            <a:endParaRPr lang="en-AU" dirty="0">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endParaRPr lang="en-AU"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4"/>
          </p:nvPr>
        </p:nvSpPr>
        <p:spPr/>
        <p:txBody>
          <a:bodyPr/>
          <a:lstStyle/>
          <a:p>
            <a:fld id="{A111ABAE-1B12-4EB9-8E66-38B1E1BDD146}" type="slidenum">
              <a:rPr lang="en-AU" smtClean="0"/>
              <a:pPr/>
              <a:t>2</a:t>
            </a:fld>
            <a:endParaRPr lang="en-AU" dirty="0"/>
          </a:p>
        </p:txBody>
      </p:sp>
    </p:spTree>
    <p:custDataLst>
      <p:tags r:id="rId1"/>
    </p:custDataLst>
    <p:extLst>
      <p:ext uri="{BB962C8B-B14F-4D97-AF65-F5344CB8AC3E}">
        <p14:creationId xmlns:p14="http://schemas.microsoft.com/office/powerpoint/2010/main" val="14741647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11E55-E8AF-463F-BE66-922FD73F74FF}"/>
              </a:ext>
            </a:extLst>
          </p:cNvPr>
          <p:cNvSpPr>
            <a:spLocks noGrp="1"/>
          </p:cNvSpPr>
          <p:nvPr>
            <p:ph type="title"/>
          </p:nvPr>
        </p:nvSpPr>
        <p:spPr/>
        <p:txBody>
          <a:bodyPr/>
          <a:lstStyle/>
          <a:p>
            <a:r>
              <a:rPr lang="en-AU" dirty="0"/>
              <a:t>Question 3 (10 minutes)</a:t>
            </a:r>
          </a:p>
        </p:txBody>
      </p:sp>
      <p:sp>
        <p:nvSpPr>
          <p:cNvPr id="3" name="Content Placeholder 2">
            <a:extLst>
              <a:ext uri="{FF2B5EF4-FFF2-40B4-BE49-F238E27FC236}">
                <a16:creationId xmlns:a16="http://schemas.microsoft.com/office/drawing/2014/main" id="{67B238C6-00D3-46D7-96E5-04B0A0C1A50E}"/>
              </a:ext>
            </a:extLst>
          </p:cNvPr>
          <p:cNvSpPr>
            <a:spLocks noGrp="1"/>
          </p:cNvSpPr>
          <p:nvPr>
            <p:ph idx="1"/>
          </p:nvPr>
        </p:nvSpPr>
        <p:spPr/>
        <p:txBody>
          <a:bodyPr>
            <a:normAutofit/>
          </a:bodyPr>
          <a:lstStyle/>
          <a:p>
            <a:r>
              <a:rPr lang="en-AU" sz="3600" dirty="0"/>
              <a:t>Are there any emerging or anticipated areas of need in the next 5-10 years?</a:t>
            </a:r>
          </a:p>
        </p:txBody>
      </p:sp>
      <p:sp>
        <p:nvSpPr>
          <p:cNvPr id="4" name="Slide Number Placeholder 3">
            <a:extLst>
              <a:ext uri="{FF2B5EF4-FFF2-40B4-BE49-F238E27FC236}">
                <a16:creationId xmlns:a16="http://schemas.microsoft.com/office/drawing/2014/main" id="{CABF5CDD-A10D-4D35-A9BA-3681972DD94E}"/>
              </a:ext>
            </a:extLst>
          </p:cNvPr>
          <p:cNvSpPr>
            <a:spLocks noGrp="1"/>
          </p:cNvSpPr>
          <p:nvPr>
            <p:ph type="sldNum" sz="quarter" idx="4"/>
          </p:nvPr>
        </p:nvSpPr>
        <p:spPr/>
        <p:txBody>
          <a:bodyPr/>
          <a:lstStyle/>
          <a:p>
            <a:fld id="{A111ABAE-1B12-4EB9-8E66-38B1E1BDD146}" type="slidenum">
              <a:rPr lang="en-AU" smtClean="0"/>
              <a:pPr/>
              <a:t>20</a:t>
            </a:fld>
            <a:endParaRPr lang="en-AU" dirty="0"/>
          </a:p>
        </p:txBody>
      </p:sp>
    </p:spTree>
    <p:extLst>
      <p:ext uri="{BB962C8B-B14F-4D97-AF65-F5344CB8AC3E}">
        <p14:creationId xmlns:p14="http://schemas.microsoft.com/office/powerpoint/2010/main" val="5745853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11E55-E8AF-463F-BE66-922FD73F74FF}"/>
              </a:ext>
            </a:extLst>
          </p:cNvPr>
          <p:cNvSpPr>
            <a:spLocks noGrp="1"/>
          </p:cNvSpPr>
          <p:nvPr>
            <p:ph type="title"/>
          </p:nvPr>
        </p:nvSpPr>
        <p:spPr/>
        <p:txBody>
          <a:bodyPr/>
          <a:lstStyle/>
          <a:p>
            <a:r>
              <a:rPr lang="en-AU" dirty="0"/>
              <a:t>Question 4 (15 minutes)</a:t>
            </a:r>
          </a:p>
        </p:txBody>
      </p:sp>
      <p:sp>
        <p:nvSpPr>
          <p:cNvPr id="3" name="Content Placeholder 2">
            <a:extLst>
              <a:ext uri="{FF2B5EF4-FFF2-40B4-BE49-F238E27FC236}">
                <a16:creationId xmlns:a16="http://schemas.microsoft.com/office/drawing/2014/main" id="{67B238C6-00D3-46D7-96E5-04B0A0C1A50E}"/>
              </a:ext>
            </a:extLst>
          </p:cNvPr>
          <p:cNvSpPr>
            <a:spLocks noGrp="1"/>
          </p:cNvSpPr>
          <p:nvPr>
            <p:ph idx="1"/>
          </p:nvPr>
        </p:nvSpPr>
        <p:spPr/>
        <p:txBody>
          <a:bodyPr>
            <a:normAutofit/>
          </a:bodyPr>
          <a:lstStyle/>
          <a:p>
            <a:r>
              <a:rPr lang="en-AU" sz="3600" dirty="0"/>
              <a:t>What would you like to see change?</a:t>
            </a:r>
          </a:p>
          <a:p>
            <a:r>
              <a:rPr lang="en-AU" sz="3600" dirty="0"/>
              <a:t>Are there any friction points with current services or things that could be improved?</a:t>
            </a:r>
          </a:p>
          <a:p>
            <a:pPr lvl="1"/>
            <a:r>
              <a:rPr lang="en-AU" sz="2800" dirty="0"/>
              <a:t>What is not working smoothly?</a:t>
            </a:r>
          </a:p>
          <a:p>
            <a:pPr lvl="1"/>
            <a:r>
              <a:rPr lang="en-AU" sz="2800" dirty="0"/>
              <a:t>Where is further integration or coordination between services/sectors needed? </a:t>
            </a:r>
          </a:p>
          <a:p>
            <a:pPr lvl="1"/>
            <a:r>
              <a:rPr lang="en-AU" sz="2800" dirty="0"/>
              <a:t>What would success look like?</a:t>
            </a:r>
          </a:p>
        </p:txBody>
      </p:sp>
      <p:sp>
        <p:nvSpPr>
          <p:cNvPr id="4" name="Slide Number Placeholder 3">
            <a:extLst>
              <a:ext uri="{FF2B5EF4-FFF2-40B4-BE49-F238E27FC236}">
                <a16:creationId xmlns:a16="http://schemas.microsoft.com/office/drawing/2014/main" id="{CABF5CDD-A10D-4D35-A9BA-3681972DD94E}"/>
              </a:ext>
            </a:extLst>
          </p:cNvPr>
          <p:cNvSpPr>
            <a:spLocks noGrp="1"/>
          </p:cNvSpPr>
          <p:nvPr>
            <p:ph type="sldNum" sz="quarter" idx="4"/>
          </p:nvPr>
        </p:nvSpPr>
        <p:spPr/>
        <p:txBody>
          <a:bodyPr/>
          <a:lstStyle/>
          <a:p>
            <a:fld id="{A111ABAE-1B12-4EB9-8E66-38B1E1BDD146}" type="slidenum">
              <a:rPr lang="en-AU" smtClean="0"/>
              <a:pPr/>
              <a:t>21</a:t>
            </a:fld>
            <a:endParaRPr lang="en-AU" dirty="0"/>
          </a:p>
        </p:txBody>
      </p:sp>
    </p:spTree>
    <p:extLst>
      <p:ext uri="{BB962C8B-B14F-4D97-AF65-F5344CB8AC3E}">
        <p14:creationId xmlns:p14="http://schemas.microsoft.com/office/powerpoint/2010/main" val="14593913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11E55-E8AF-463F-BE66-922FD73F74FF}"/>
              </a:ext>
            </a:extLst>
          </p:cNvPr>
          <p:cNvSpPr>
            <a:spLocks noGrp="1"/>
          </p:cNvSpPr>
          <p:nvPr>
            <p:ph type="title"/>
          </p:nvPr>
        </p:nvSpPr>
        <p:spPr/>
        <p:txBody>
          <a:bodyPr/>
          <a:lstStyle/>
          <a:p>
            <a:r>
              <a:rPr lang="en-AU" dirty="0"/>
              <a:t>Question 5 (15 minutes)</a:t>
            </a:r>
          </a:p>
        </p:txBody>
      </p:sp>
      <p:sp>
        <p:nvSpPr>
          <p:cNvPr id="3" name="Content Placeholder 2">
            <a:extLst>
              <a:ext uri="{FF2B5EF4-FFF2-40B4-BE49-F238E27FC236}">
                <a16:creationId xmlns:a16="http://schemas.microsoft.com/office/drawing/2014/main" id="{67B238C6-00D3-46D7-96E5-04B0A0C1A50E}"/>
              </a:ext>
            </a:extLst>
          </p:cNvPr>
          <p:cNvSpPr>
            <a:spLocks noGrp="1"/>
          </p:cNvSpPr>
          <p:nvPr>
            <p:ph idx="1"/>
          </p:nvPr>
        </p:nvSpPr>
        <p:spPr/>
        <p:txBody>
          <a:bodyPr>
            <a:normAutofit/>
          </a:bodyPr>
          <a:lstStyle/>
          <a:p>
            <a:r>
              <a:rPr lang="en-AU" sz="2800" dirty="0"/>
              <a:t>How can government (AOD Policy) and the sector keep a better eye on waiting times?</a:t>
            </a:r>
          </a:p>
          <a:p>
            <a:pPr lvl="1"/>
            <a:r>
              <a:rPr lang="en-AU" sz="2400" dirty="0"/>
              <a:t>How can we increase transparency to improve outcomes for people seeking AOD treatment?</a:t>
            </a:r>
          </a:p>
          <a:p>
            <a:endParaRPr lang="en-AU" sz="2800" dirty="0"/>
          </a:p>
        </p:txBody>
      </p:sp>
      <p:sp>
        <p:nvSpPr>
          <p:cNvPr id="4" name="Slide Number Placeholder 3">
            <a:extLst>
              <a:ext uri="{FF2B5EF4-FFF2-40B4-BE49-F238E27FC236}">
                <a16:creationId xmlns:a16="http://schemas.microsoft.com/office/drawing/2014/main" id="{CABF5CDD-A10D-4D35-A9BA-3681972DD94E}"/>
              </a:ext>
            </a:extLst>
          </p:cNvPr>
          <p:cNvSpPr>
            <a:spLocks noGrp="1"/>
          </p:cNvSpPr>
          <p:nvPr>
            <p:ph type="sldNum" sz="quarter" idx="4"/>
          </p:nvPr>
        </p:nvSpPr>
        <p:spPr/>
        <p:txBody>
          <a:bodyPr/>
          <a:lstStyle/>
          <a:p>
            <a:fld id="{A111ABAE-1B12-4EB9-8E66-38B1E1BDD146}" type="slidenum">
              <a:rPr lang="en-AU" smtClean="0"/>
              <a:pPr/>
              <a:t>22</a:t>
            </a:fld>
            <a:endParaRPr lang="en-AU" dirty="0"/>
          </a:p>
        </p:txBody>
      </p:sp>
    </p:spTree>
    <p:extLst>
      <p:ext uri="{BB962C8B-B14F-4D97-AF65-F5344CB8AC3E}">
        <p14:creationId xmlns:p14="http://schemas.microsoft.com/office/powerpoint/2010/main" val="38404175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11E55-E8AF-463F-BE66-922FD73F74FF}"/>
              </a:ext>
            </a:extLst>
          </p:cNvPr>
          <p:cNvSpPr>
            <a:spLocks noGrp="1"/>
          </p:cNvSpPr>
          <p:nvPr>
            <p:ph type="title"/>
          </p:nvPr>
        </p:nvSpPr>
        <p:spPr/>
        <p:txBody>
          <a:bodyPr/>
          <a:lstStyle/>
          <a:p>
            <a:r>
              <a:rPr lang="en-AU" dirty="0"/>
              <a:t>Question 6 (20 minutes)</a:t>
            </a:r>
          </a:p>
        </p:txBody>
      </p:sp>
      <p:sp>
        <p:nvSpPr>
          <p:cNvPr id="3" name="Content Placeholder 2">
            <a:extLst>
              <a:ext uri="{FF2B5EF4-FFF2-40B4-BE49-F238E27FC236}">
                <a16:creationId xmlns:a16="http://schemas.microsoft.com/office/drawing/2014/main" id="{67B238C6-00D3-46D7-96E5-04B0A0C1A50E}"/>
              </a:ext>
            </a:extLst>
          </p:cNvPr>
          <p:cNvSpPr>
            <a:spLocks noGrp="1"/>
          </p:cNvSpPr>
          <p:nvPr>
            <p:ph idx="1"/>
          </p:nvPr>
        </p:nvSpPr>
        <p:spPr/>
        <p:txBody>
          <a:bodyPr>
            <a:normAutofit/>
          </a:bodyPr>
          <a:lstStyle/>
          <a:p>
            <a:r>
              <a:rPr lang="en-AU" dirty="0"/>
              <a:t>What specific action/s could the sector, Government and non-government, take in the next 5 years to make an impact for consumers and the ACT community? </a:t>
            </a:r>
          </a:p>
          <a:p>
            <a:r>
              <a:rPr lang="en-AU" dirty="0"/>
              <a:t>Think about…</a:t>
            </a:r>
          </a:p>
          <a:p>
            <a:pPr lvl="1"/>
            <a:r>
              <a:rPr lang="en-AU" dirty="0"/>
              <a:t>What would make the most impactful change?</a:t>
            </a:r>
          </a:p>
          <a:p>
            <a:pPr lvl="1"/>
            <a:r>
              <a:rPr lang="en-AU" dirty="0"/>
              <a:t>What would be an easy win with a small adjustment?</a:t>
            </a:r>
          </a:p>
          <a:p>
            <a:pPr lvl="1"/>
            <a:r>
              <a:rPr lang="en-AU" dirty="0"/>
              <a:t>How could work in the short/medium term help to move us towards a significant long-term goal?</a:t>
            </a:r>
          </a:p>
          <a:p>
            <a:pPr lvl="1"/>
            <a:r>
              <a:rPr lang="en-AU" dirty="0"/>
              <a:t>What evidence-based action could be implemented?</a:t>
            </a:r>
          </a:p>
          <a:p>
            <a:pPr lvl="1"/>
            <a:r>
              <a:rPr lang="en-AU" dirty="0"/>
              <a:t>How could existing resources be realigned to the benefit of the community?</a:t>
            </a:r>
          </a:p>
          <a:p>
            <a:pPr lvl="1"/>
            <a:r>
              <a:rPr lang="en-AU" dirty="0"/>
              <a:t>How can we better reach and provide services to particular groups of young people as a community?</a:t>
            </a:r>
          </a:p>
        </p:txBody>
      </p:sp>
      <p:sp>
        <p:nvSpPr>
          <p:cNvPr id="4" name="Slide Number Placeholder 3">
            <a:extLst>
              <a:ext uri="{FF2B5EF4-FFF2-40B4-BE49-F238E27FC236}">
                <a16:creationId xmlns:a16="http://schemas.microsoft.com/office/drawing/2014/main" id="{CABF5CDD-A10D-4D35-A9BA-3681972DD94E}"/>
              </a:ext>
            </a:extLst>
          </p:cNvPr>
          <p:cNvSpPr>
            <a:spLocks noGrp="1"/>
          </p:cNvSpPr>
          <p:nvPr>
            <p:ph type="sldNum" sz="quarter" idx="4"/>
          </p:nvPr>
        </p:nvSpPr>
        <p:spPr/>
        <p:txBody>
          <a:bodyPr/>
          <a:lstStyle/>
          <a:p>
            <a:fld id="{A111ABAE-1B12-4EB9-8E66-38B1E1BDD146}" type="slidenum">
              <a:rPr lang="en-AU" smtClean="0"/>
              <a:pPr/>
              <a:t>23</a:t>
            </a:fld>
            <a:endParaRPr lang="en-AU" dirty="0"/>
          </a:p>
        </p:txBody>
      </p:sp>
    </p:spTree>
    <p:extLst>
      <p:ext uri="{BB962C8B-B14F-4D97-AF65-F5344CB8AC3E}">
        <p14:creationId xmlns:p14="http://schemas.microsoft.com/office/powerpoint/2010/main" val="32825015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D2679-C0A1-4888-BCA7-12E96C3513F0}"/>
              </a:ext>
            </a:extLst>
          </p:cNvPr>
          <p:cNvSpPr>
            <a:spLocks noGrp="1"/>
          </p:cNvSpPr>
          <p:nvPr>
            <p:ph type="title"/>
          </p:nvPr>
        </p:nvSpPr>
        <p:spPr/>
        <p:txBody>
          <a:bodyPr/>
          <a:lstStyle/>
          <a:p>
            <a:r>
              <a:rPr lang="en-AU" dirty="0"/>
              <a:t>Next steps</a:t>
            </a:r>
          </a:p>
        </p:txBody>
      </p:sp>
      <p:sp>
        <p:nvSpPr>
          <p:cNvPr id="3" name="Content Placeholder 2">
            <a:extLst>
              <a:ext uri="{FF2B5EF4-FFF2-40B4-BE49-F238E27FC236}">
                <a16:creationId xmlns:a16="http://schemas.microsoft.com/office/drawing/2014/main" id="{E2F46857-570C-4061-A0D8-9399EDF9BF89}"/>
              </a:ext>
            </a:extLst>
          </p:cNvPr>
          <p:cNvSpPr>
            <a:spLocks noGrp="1"/>
          </p:cNvSpPr>
          <p:nvPr>
            <p:ph idx="1"/>
          </p:nvPr>
        </p:nvSpPr>
        <p:spPr>
          <a:xfrm>
            <a:off x="495300" y="1196753"/>
            <a:ext cx="9138220" cy="4608512"/>
          </a:xfrm>
        </p:spPr>
        <p:txBody>
          <a:bodyPr>
            <a:normAutofit/>
          </a:bodyPr>
          <a:lstStyle/>
          <a:p>
            <a:r>
              <a:rPr lang="en-AU" dirty="0"/>
              <a:t>Targeted conversations</a:t>
            </a:r>
          </a:p>
          <a:p>
            <a:r>
              <a:rPr lang="en-AU" dirty="0"/>
              <a:t>A written summary of the </a:t>
            </a:r>
            <a:r>
              <a:rPr lang="en-AU" dirty="0" err="1"/>
              <a:t>Strategise</a:t>
            </a:r>
            <a:r>
              <a:rPr lang="en-AU" dirty="0"/>
              <a:t> Phase, including these workshops, will be circulated and made public</a:t>
            </a:r>
            <a:endParaRPr lang="en-AU" dirty="0">
              <a:highlight>
                <a:srgbClr val="FFFF00"/>
              </a:highlight>
            </a:endParaRPr>
          </a:p>
          <a:p>
            <a:r>
              <a:rPr lang="en-AU" dirty="0"/>
              <a:t>The next Commissioning Phase is Collaborative Design (April to September). This process will also be open to participation</a:t>
            </a:r>
            <a:endParaRPr lang="en-AU" dirty="0">
              <a:highlight>
                <a:srgbClr val="FFFF00"/>
              </a:highlight>
            </a:endParaRPr>
          </a:p>
          <a:p>
            <a:r>
              <a:rPr lang="en-AU" dirty="0"/>
              <a:t>We have received comments on the DSAP Progress Report 2020-21 and Review and these </a:t>
            </a:r>
            <a:r>
              <a:rPr lang="en-AU" dirty="0">
                <a:solidFill>
                  <a:schemeClr val="tx1"/>
                </a:solidFill>
              </a:rPr>
              <a:t>documents </a:t>
            </a:r>
            <a:r>
              <a:rPr lang="en-AU" dirty="0"/>
              <a:t>will be released publicly</a:t>
            </a:r>
          </a:p>
          <a:p>
            <a:r>
              <a:rPr lang="en-AU" dirty="0"/>
              <a:t>There will be further opportunities for input on commissioning and next Drug Strategy Action Plan </a:t>
            </a:r>
          </a:p>
        </p:txBody>
      </p:sp>
      <p:sp>
        <p:nvSpPr>
          <p:cNvPr id="4" name="Slide Number Placeholder 3">
            <a:extLst>
              <a:ext uri="{FF2B5EF4-FFF2-40B4-BE49-F238E27FC236}">
                <a16:creationId xmlns:a16="http://schemas.microsoft.com/office/drawing/2014/main" id="{DC184808-E416-44D7-ACF8-191592DE4E22}"/>
              </a:ext>
            </a:extLst>
          </p:cNvPr>
          <p:cNvSpPr>
            <a:spLocks noGrp="1"/>
          </p:cNvSpPr>
          <p:nvPr>
            <p:ph type="sldNum" sz="quarter" idx="4"/>
          </p:nvPr>
        </p:nvSpPr>
        <p:spPr/>
        <p:txBody>
          <a:bodyPr/>
          <a:lstStyle/>
          <a:p>
            <a:fld id="{A111ABAE-1B12-4EB9-8E66-38B1E1BDD146}" type="slidenum">
              <a:rPr lang="en-AU" smtClean="0"/>
              <a:pPr/>
              <a:t>24</a:t>
            </a:fld>
            <a:endParaRPr lang="en-AU" dirty="0"/>
          </a:p>
        </p:txBody>
      </p:sp>
    </p:spTree>
    <p:extLst>
      <p:ext uri="{BB962C8B-B14F-4D97-AF65-F5344CB8AC3E}">
        <p14:creationId xmlns:p14="http://schemas.microsoft.com/office/powerpoint/2010/main" val="2220682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2E96F62-689B-4B33-A281-AB0E4212B405}"/>
              </a:ext>
            </a:extLst>
          </p:cNvPr>
          <p:cNvSpPr>
            <a:spLocks noGrp="1"/>
          </p:cNvSpPr>
          <p:nvPr>
            <p:ph type="body" sz="quarter" idx="10"/>
          </p:nvPr>
        </p:nvSpPr>
        <p:spPr>
          <a:xfrm>
            <a:off x="2217018" y="1700808"/>
            <a:ext cx="5471964" cy="3312963"/>
          </a:xfrm>
        </p:spPr>
        <p:txBody>
          <a:bodyPr/>
          <a:lstStyle/>
          <a:p>
            <a:pPr algn="ctr"/>
            <a:r>
              <a:rPr lang="en-AU" dirty="0"/>
              <a:t>Questions/comments?</a:t>
            </a:r>
          </a:p>
          <a:p>
            <a:pPr algn="ctr"/>
            <a:endParaRPr lang="en-AU" dirty="0"/>
          </a:p>
          <a:p>
            <a:pPr algn="ctr"/>
            <a:endParaRPr lang="en-AU" sz="2000" dirty="0"/>
          </a:p>
          <a:p>
            <a:pPr algn="ctr"/>
            <a:endParaRPr lang="en-AU" sz="2000" dirty="0"/>
          </a:p>
          <a:p>
            <a:pPr algn="ctr"/>
            <a:endParaRPr lang="en-AU" sz="2000" dirty="0"/>
          </a:p>
          <a:p>
            <a:pPr algn="ctr"/>
            <a:r>
              <a:rPr lang="en-AU" sz="2000" dirty="0"/>
              <a:t>Contact Us</a:t>
            </a:r>
          </a:p>
          <a:p>
            <a:pPr algn="ctr"/>
            <a:r>
              <a:rPr lang="en-AU" sz="2000" dirty="0"/>
              <a:t>AODpolicy@act.gov.au</a:t>
            </a:r>
          </a:p>
          <a:p>
            <a:pPr algn="ctr"/>
            <a:endParaRPr lang="en-AU" dirty="0"/>
          </a:p>
          <a:p>
            <a:pPr algn="ctr"/>
            <a:endParaRPr lang="en-AU" dirty="0"/>
          </a:p>
          <a:p>
            <a:endParaRPr lang="en-AU" dirty="0"/>
          </a:p>
        </p:txBody>
      </p:sp>
      <p:sp>
        <p:nvSpPr>
          <p:cNvPr id="3" name="Slide Number Placeholder 2">
            <a:extLst>
              <a:ext uri="{FF2B5EF4-FFF2-40B4-BE49-F238E27FC236}">
                <a16:creationId xmlns:a16="http://schemas.microsoft.com/office/drawing/2014/main" id="{EADE8DF0-F03A-450B-BC09-E23475172E8C}"/>
              </a:ext>
            </a:extLst>
          </p:cNvPr>
          <p:cNvSpPr>
            <a:spLocks noGrp="1"/>
          </p:cNvSpPr>
          <p:nvPr>
            <p:ph type="sldNum" sz="quarter" idx="4"/>
          </p:nvPr>
        </p:nvSpPr>
        <p:spPr/>
        <p:txBody>
          <a:bodyPr/>
          <a:lstStyle/>
          <a:p>
            <a:fld id="{A111ABAE-1B12-4EB9-8E66-38B1E1BDD146}" type="slidenum">
              <a:rPr lang="en-AU" smtClean="0"/>
              <a:pPr/>
              <a:t>25</a:t>
            </a:fld>
            <a:endParaRPr lang="en-AU" dirty="0"/>
          </a:p>
        </p:txBody>
      </p:sp>
    </p:spTree>
    <p:extLst>
      <p:ext uri="{BB962C8B-B14F-4D97-AF65-F5344CB8AC3E}">
        <p14:creationId xmlns:p14="http://schemas.microsoft.com/office/powerpoint/2010/main" val="42104304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Purpose of the session</a:t>
            </a:r>
          </a:p>
        </p:txBody>
      </p:sp>
      <p:sp>
        <p:nvSpPr>
          <p:cNvPr id="10" name="Content Placeholder 9"/>
          <p:cNvSpPr>
            <a:spLocks noGrp="1"/>
          </p:cNvSpPr>
          <p:nvPr>
            <p:ph idx="1"/>
          </p:nvPr>
        </p:nvSpPr>
        <p:spPr>
          <a:xfrm>
            <a:off x="495300" y="1196752"/>
            <a:ext cx="8915400" cy="4824535"/>
          </a:xfrm>
        </p:spPr>
        <p:txBody>
          <a:bodyPr>
            <a:normAutofit fontScale="62500" lnSpcReduction="20000"/>
          </a:bodyPr>
          <a:lstStyle/>
          <a:p>
            <a:pPr marL="0" indent="0">
              <a:buFont typeface="Arial" panose="020B0604020202020204" pitchFamily="34" charset="0"/>
              <a:buNone/>
            </a:pPr>
            <a:r>
              <a:rPr lang="en-AU" sz="2600" dirty="0"/>
              <a:t>Our aim in this session is to seek input on what is working well and what needs to be improved in how AOD specialist treatment and support services are meeting the needs of people who use AOD and their families and carers.</a:t>
            </a:r>
          </a:p>
          <a:p>
            <a:pPr marL="0" indent="0">
              <a:buFont typeface="Arial" panose="020B0604020202020204" pitchFamily="34" charset="0"/>
              <a:buNone/>
            </a:pPr>
            <a:endParaRPr lang="en-AU" sz="2600" dirty="0"/>
          </a:p>
          <a:p>
            <a:pPr marL="0" indent="0">
              <a:buFont typeface="Arial" panose="020B0604020202020204" pitchFamily="34" charset="0"/>
              <a:buNone/>
            </a:pPr>
            <a:r>
              <a:rPr lang="en-AU" sz="2600" dirty="0"/>
              <a:t>Some discussion points we hope to cover are:</a:t>
            </a:r>
          </a:p>
          <a:p>
            <a:pPr marL="0" indent="0">
              <a:buFont typeface="Arial" panose="020B0604020202020204" pitchFamily="34" charset="0"/>
              <a:buNone/>
            </a:pPr>
            <a:endParaRPr lang="en-AU" sz="2600" dirty="0"/>
          </a:p>
          <a:p>
            <a:r>
              <a:rPr lang="en-AU" sz="2600" dirty="0"/>
              <a:t>Spread (location) of existing services in the ACT</a:t>
            </a:r>
          </a:p>
          <a:p>
            <a:r>
              <a:rPr lang="en-AU" sz="2600" dirty="0"/>
              <a:t>Existing AOD treatment and support services delivery and opportunities in this space</a:t>
            </a:r>
          </a:p>
          <a:p>
            <a:pPr lvl="1"/>
            <a:r>
              <a:rPr lang="en-AU" sz="2600" dirty="0"/>
              <a:t>Opening hours (out of business hours)</a:t>
            </a:r>
          </a:p>
          <a:p>
            <a:pPr lvl="1"/>
            <a:r>
              <a:rPr lang="en-AU" sz="2600" dirty="0"/>
              <a:t>Mode of delivery expansion (e.g. online, outreach)</a:t>
            </a:r>
          </a:p>
          <a:p>
            <a:pPr lvl="1"/>
            <a:r>
              <a:rPr lang="en-AU" sz="2600" dirty="0"/>
              <a:t>Referrals to treatment </a:t>
            </a:r>
          </a:p>
          <a:p>
            <a:pPr lvl="1"/>
            <a:r>
              <a:rPr lang="en-AU" sz="2600" dirty="0"/>
              <a:t>AOD Service collaboration/integration</a:t>
            </a:r>
          </a:p>
          <a:p>
            <a:pPr lvl="1"/>
            <a:r>
              <a:rPr lang="en-AU" sz="2600" dirty="0"/>
              <a:t>Ancillary support provision (childcare services, child and family support services)</a:t>
            </a:r>
          </a:p>
          <a:p>
            <a:r>
              <a:rPr lang="en-AU" sz="2600" dirty="0"/>
              <a:t>Treatment waiting times and management of waiting lists (including multiple wait lists)</a:t>
            </a:r>
          </a:p>
          <a:p>
            <a:r>
              <a:rPr lang="en-AU" sz="2600" dirty="0"/>
              <a:t>Measuring treatment outcomes and evaluation</a:t>
            </a:r>
          </a:p>
          <a:p>
            <a:r>
              <a:rPr lang="en-AU" sz="2600" dirty="0"/>
              <a:t>Data collection</a:t>
            </a:r>
          </a:p>
          <a:p>
            <a:r>
              <a:rPr lang="en-AU" sz="2600" dirty="0"/>
              <a:t>The state of existing infrastructure (residential and non-residential treatment facilities, including ACT government and non-government owned facilities)</a:t>
            </a:r>
          </a:p>
          <a:p>
            <a:pPr lvl="1"/>
            <a:r>
              <a:rPr lang="en-AU" sz="2600" dirty="0"/>
              <a:t>Access for people with disability</a:t>
            </a:r>
          </a:p>
          <a:p>
            <a:pPr lvl="1"/>
            <a:r>
              <a:rPr lang="en-AU" sz="2600" dirty="0"/>
              <a:t>Child, family and carer friendly</a:t>
            </a:r>
          </a:p>
          <a:p>
            <a:pPr marL="0" indent="0">
              <a:buFont typeface="Arial" panose="020B0604020202020204" pitchFamily="34" charset="0"/>
              <a:buNone/>
            </a:pPr>
            <a:endParaRPr lang="en-AU" dirty="0"/>
          </a:p>
        </p:txBody>
      </p:sp>
      <p:sp>
        <p:nvSpPr>
          <p:cNvPr id="4" name="Slide Number Placeholder 3"/>
          <p:cNvSpPr>
            <a:spLocks noGrp="1"/>
          </p:cNvSpPr>
          <p:nvPr>
            <p:ph type="sldNum" sz="quarter" idx="4"/>
          </p:nvPr>
        </p:nvSpPr>
        <p:spPr/>
        <p:txBody>
          <a:bodyPr/>
          <a:lstStyle/>
          <a:p>
            <a:fld id="{A111ABAE-1B12-4EB9-8E66-38B1E1BDD146}" type="slidenum">
              <a:rPr lang="en-AU" smtClean="0"/>
              <a:pPr/>
              <a:t>3</a:t>
            </a:fld>
            <a:endParaRPr lang="en-AU" dirty="0"/>
          </a:p>
        </p:txBody>
      </p:sp>
    </p:spTree>
    <p:custDataLst>
      <p:tags r:id="rId1"/>
    </p:custDataLst>
    <p:extLst>
      <p:ext uri="{BB962C8B-B14F-4D97-AF65-F5344CB8AC3E}">
        <p14:creationId xmlns:p14="http://schemas.microsoft.com/office/powerpoint/2010/main" val="7889020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0502F-32B9-41B6-8833-5E1A475516D4}"/>
              </a:ext>
            </a:extLst>
          </p:cNvPr>
          <p:cNvSpPr>
            <a:spLocks noGrp="1"/>
          </p:cNvSpPr>
          <p:nvPr>
            <p:ph type="title"/>
          </p:nvPr>
        </p:nvSpPr>
        <p:spPr/>
        <p:txBody>
          <a:bodyPr/>
          <a:lstStyle/>
          <a:p>
            <a:r>
              <a:rPr lang="en-AU" dirty="0"/>
              <a:t>Commissioning Roadmap</a:t>
            </a:r>
          </a:p>
        </p:txBody>
      </p:sp>
      <p:sp>
        <p:nvSpPr>
          <p:cNvPr id="3" name="Content Placeholder 2">
            <a:extLst>
              <a:ext uri="{FF2B5EF4-FFF2-40B4-BE49-F238E27FC236}">
                <a16:creationId xmlns:a16="http://schemas.microsoft.com/office/drawing/2014/main" id="{1E02999F-831F-4724-857F-73654BEB8EA1}"/>
              </a:ext>
            </a:extLst>
          </p:cNvPr>
          <p:cNvSpPr>
            <a:spLocks noGrp="1"/>
          </p:cNvSpPr>
          <p:nvPr>
            <p:ph idx="1"/>
          </p:nvPr>
        </p:nvSpPr>
        <p:spPr>
          <a:xfrm>
            <a:off x="495299" y="1196753"/>
            <a:ext cx="4457701" cy="4608512"/>
          </a:xfrm>
        </p:spPr>
        <p:txBody>
          <a:bodyPr>
            <a:normAutofit fontScale="47500" lnSpcReduction="20000"/>
          </a:bodyPr>
          <a:lstStyle/>
          <a:p>
            <a:pPr marL="0" indent="0">
              <a:buNone/>
            </a:pPr>
            <a:r>
              <a:rPr lang="en-AU" sz="3600" b="1" dirty="0"/>
              <a:t>Commissioning cycle</a:t>
            </a:r>
          </a:p>
          <a:p>
            <a:pPr marL="457200" indent="-457200">
              <a:buFont typeface="+mj-lt"/>
              <a:buAutoNum type="arabicPeriod"/>
            </a:pPr>
            <a:r>
              <a:rPr lang="en-AU" sz="3600" b="1" dirty="0" err="1"/>
              <a:t>Strategise</a:t>
            </a:r>
            <a:endParaRPr lang="en-AU" sz="3600" b="1" dirty="0"/>
          </a:p>
          <a:p>
            <a:pPr marL="457200" indent="-457200">
              <a:buFont typeface="+mj-lt"/>
              <a:buAutoNum type="arabicPeriod"/>
            </a:pPr>
            <a:r>
              <a:rPr lang="en-AU" sz="3600" dirty="0"/>
              <a:t>Design</a:t>
            </a:r>
          </a:p>
          <a:p>
            <a:pPr marL="457200" indent="-457200">
              <a:buFont typeface="+mj-lt"/>
              <a:buAutoNum type="arabicPeriod"/>
            </a:pPr>
            <a:r>
              <a:rPr lang="en-AU" sz="3600" dirty="0"/>
              <a:t>Procure</a:t>
            </a:r>
          </a:p>
          <a:p>
            <a:pPr marL="457200" indent="-457200">
              <a:buFont typeface="+mj-lt"/>
              <a:buAutoNum type="arabicPeriod"/>
            </a:pPr>
            <a:r>
              <a:rPr lang="en-AU" sz="3600" dirty="0"/>
              <a:t>Deliver Outcomes</a:t>
            </a:r>
          </a:p>
          <a:p>
            <a:pPr marL="0" indent="0">
              <a:buNone/>
            </a:pPr>
            <a:r>
              <a:rPr lang="en-AU" sz="3600" dirty="0"/>
              <a:t>+       Continuous evaluation</a:t>
            </a:r>
          </a:p>
          <a:p>
            <a:pPr marL="0" indent="0">
              <a:buNone/>
            </a:pPr>
            <a:endParaRPr lang="en-AU" sz="3600" dirty="0"/>
          </a:p>
          <a:p>
            <a:pPr marL="0" indent="0">
              <a:buNone/>
            </a:pPr>
            <a:r>
              <a:rPr lang="en-AU" sz="3600" b="1" dirty="0" err="1"/>
              <a:t>Strategise</a:t>
            </a:r>
            <a:r>
              <a:rPr lang="en-AU" sz="3600" b="1" dirty="0"/>
              <a:t> phase</a:t>
            </a:r>
          </a:p>
          <a:p>
            <a:pPr>
              <a:buFont typeface="Wingdings" panose="05000000000000000000" pitchFamily="2" charset="2"/>
              <a:buChar char="Ø"/>
            </a:pPr>
            <a:r>
              <a:rPr lang="en-AU" sz="3600" dirty="0"/>
              <a:t>Understand current services and population need</a:t>
            </a:r>
          </a:p>
          <a:p>
            <a:pPr>
              <a:buFont typeface="Wingdings" panose="05000000000000000000" pitchFamily="2" charset="2"/>
              <a:buChar char="Ø"/>
            </a:pPr>
            <a:r>
              <a:rPr lang="en-AU" sz="3600" dirty="0"/>
              <a:t>Identify service gaps and emerging priorities</a:t>
            </a:r>
          </a:p>
          <a:p>
            <a:pPr>
              <a:buFont typeface="Wingdings" panose="05000000000000000000" pitchFamily="2" charset="2"/>
              <a:buChar char="Ø"/>
            </a:pPr>
            <a:r>
              <a:rPr lang="en-AU" sz="3600" dirty="0"/>
              <a:t>Define system outcomes we are seeking to achieve</a:t>
            </a:r>
          </a:p>
          <a:p>
            <a:pPr>
              <a:buFont typeface="Wingdings" panose="05000000000000000000" pitchFamily="2" charset="2"/>
              <a:buChar char="Ø"/>
            </a:pPr>
            <a:r>
              <a:rPr lang="en-AU" sz="3600" dirty="0"/>
              <a:t>Engage with service users and sector partners to test and refine understanding</a:t>
            </a:r>
          </a:p>
          <a:p>
            <a:pPr>
              <a:buFont typeface="Wingdings" panose="05000000000000000000" pitchFamily="2" charset="2"/>
              <a:buChar char="Ø"/>
            </a:pPr>
            <a:r>
              <a:rPr lang="en-AU" sz="3600" dirty="0"/>
              <a:t>Develop strategic plan, including priorities for commissioning</a:t>
            </a:r>
          </a:p>
          <a:p>
            <a:pPr>
              <a:buFont typeface="Wingdings" panose="05000000000000000000" pitchFamily="2" charset="2"/>
              <a:buChar char="Ø"/>
            </a:pPr>
            <a:r>
              <a:rPr lang="en-AU" sz="3600" dirty="0"/>
              <a:t>Identify areas for collaborative design</a:t>
            </a:r>
          </a:p>
          <a:p>
            <a:endParaRPr lang="en-AU" dirty="0"/>
          </a:p>
        </p:txBody>
      </p:sp>
      <p:sp>
        <p:nvSpPr>
          <p:cNvPr id="4" name="Slide Number Placeholder 3">
            <a:extLst>
              <a:ext uri="{FF2B5EF4-FFF2-40B4-BE49-F238E27FC236}">
                <a16:creationId xmlns:a16="http://schemas.microsoft.com/office/drawing/2014/main" id="{8AEDB66C-6EA6-4A31-AB79-9F78A5D8A9A9}"/>
              </a:ext>
            </a:extLst>
          </p:cNvPr>
          <p:cNvSpPr>
            <a:spLocks noGrp="1"/>
          </p:cNvSpPr>
          <p:nvPr>
            <p:ph type="sldNum" sz="quarter" idx="4"/>
          </p:nvPr>
        </p:nvSpPr>
        <p:spPr/>
        <p:txBody>
          <a:bodyPr/>
          <a:lstStyle/>
          <a:p>
            <a:fld id="{A111ABAE-1B12-4EB9-8E66-38B1E1BDD146}" type="slidenum">
              <a:rPr lang="en-AU" smtClean="0"/>
              <a:pPr/>
              <a:t>4</a:t>
            </a:fld>
            <a:endParaRPr lang="en-AU" dirty="0"/>
          </a:p>
        </p:txBody>
      </p:sp>
      <p:pic>
        <p:nvPicPr>
          <p:cNvPr id="6" name="Picture 5">
            <a:extLst>
              <a:ext uri="{FF2B5EF4-FFF2-40B4-BE49-F238E27FC236}">
                <a16:creationId xmlns:a16="http://schemas.microsoft.com/office/drawing/2014/main" id="{296691E2-94BF-443B-880F-5942B45BEDE2}"/>
              </a:ext>
            </a:extLst>
          </p:cNvPr>
          <p:cNvPicPr>
            <a:picLocks noChangeAspect="1"/>
          </p:cNvPicPr>
          <p:nvPr/>
        </p:nvPicPr>
        <p:blipFill rotWithShape="1">
          <a:blip r:embed="rId3"/>
          <a:srcRect l="11807" t="14564" r="73608" b="43216"/>
          <a:stretch/>
        </p:blipFill>
        <p:spPr>
          <a:xfrm>
            <a:off x="4880992" y="1052736"/>
            <a:ext cx="4953001" cy="4608512"/>
          </a:xfrm>
          <a:prstGeom prst="rect">
            <a:avLst/>
          </a:prstGeom>
        </p:spPr>
      </p:pic>
      <p:sp>
        <p:nvSpPr>
          <p:cNvPr id="7" name="TextBox 6">
            <a:extLst>
              <a:ext uri="{FF2B5EF4-FFF2-40B4-BE49-F238E27FC236}">
                <a16:creationId xmlns:a16="http://schemas.microsoft.com/office/drawing/2014/main" id="{47368FCC-A759-45FE-953A-3B8C29F28AEC}"/>
              </a:ext>
            </a:extLst>
          </p:cNvPr>
          <p:cNvSpPr txBox="1"/>
          <p:nvPr/>
        </p:nvSpPr>
        <p:spPr>
          <a:xfrm>
            <a:off x="5199753" y="5620385"/>
            <a:ext cx="4315477" cy="369332"/>
          </a:xfrm>
          <a:prstGeom prst="rect">
            <a:avLst/>
          </a:prstGeom>
          <a:noFill/>
        </p:spPr>
        <p:txBody>
          <a:bodyPr wrap="none" rtlCol="0">
            <a:spAutoFit/>
          </a:bodyPr>
          <a:lstStyle/>
          <a:p>
            <a:r>
              <a:rPr lang="en-AU" dirty="0"/>
              <a:t>Commissioning Roadmap can be found </a:t>
            </a:r>
            <a:r>
              <a:rPr lang="en-AU" dirty="0">
                <a:hlinkClick r:id="rId4"/>
              </a:rPr>
              <a:t>here</a:t>
            </a:r>
            <a:endParaRPr lang="en-AU" dirty="0"/>
          </a:p>
        </p:txBody>
      </p:sp>
    </p:spTree>
    <p:extLst>
      <p:ext uri="{BB962C8B-B14F-4D97-AF65-F5344CB8AC3E}">
        <p14:creationId xmlns:p14="http://schemas.microsoft.com/office/powerpoint/2010/main" val="14738700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A0DBDF5-12C4-4842-9755-550CDEC53F51}"/>
              </a:ext>
            </a:extLst>
          </p:cNvPr>
          <p:cNvSpPr>
            <a:spLocks noGrp="1"/>
          </p:cNvSpPr>
          <p:nvPr>
            <p:ph type="body" sz="quarter" idx="10"/>
          </p:nvPr>
        </p:nvSpPr>
        <p:spPr>
          <a:xfrm>
            <a:off x="2217018" y="1700808"/>
            <a:ext cx="5471964" cy="3312963"/>
          </a:xfrm>
        </p:spPr>
        <p:txBody>
          <a:bodyPr/>
          <a:lstStyle/>
          <a:p>
            <a:pPr algn="ctr"/>
            <a:endParaRPr lang="en-AU" dirty="0"/>
          </a:p>
          <a:p>
            <a:pPr algn="ctr"/>
            <a:endParaRPr lang="en-AU" dirty="0"/>
          </a:p>
          <a:p>
            <a:pPr algn="ctr"/>
            <a:r>
              <a:rPr lang="en-AU" dirty="0"/>
              <a:t>SETTING THE SCENE</a:t>
            </a:r>
          </a:p>
        </p:txBody>
      </p:sp>
      <p:sp>
        <p:nvSpPr>
          <p:cNvPr id="3" name="Slide Number Placeholder 2">
            <a:extLst>
              <a:ext uri="{FF2B5EF4-FFF2-40B4-BE49-F238E27FC236}">
                <a16:creationId xmlns:a16="http://schemas.microsoft.com/office/drawing/2014/main" id="{81DE08E7-510C-4569-9330-10A1AC7E801F}"/>
              </a:ext>
            </a:extLst>
          </p:cNvPr>
          <p:cNvSpPr>
            <a:spLocks noGrp="1"/>
          </p:cNvSpPr>
          <p:nvPr>
            <p:ph type="sldNum" sz="quarter" idx="4"/>
          </p:nvPr>
        </p:nvSpPr>
        <p:spPr/>
        <p:txBody>
          <a:bodyPr/>
          <a:lstStyle/>
          <a:p>
            <a:fld id="{A111ABAE-1B12-4EB9-8E66-38B1E1BDD146}" type="slidenum">
              <a:rPr lang="en-AU" smtClean="0"/>
              <a:pPr/>
              <a:t>5</a:t>
            </a:fld>
            <a:endParaRPr lang="en-AU" dirty="0"/>
          </a:p>
        </p:txBody>
      </p:sp>
    </p:spTree>
    <p:extLst>
      <p:ext uri="{BB962C8B-B14F-4D97-AF65-F5344CB8AC3E}">
        <p14:creationId xmlns:p14="http://schemas.microsoft.com/office/powerpoint/2010/main" val="37133239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EE74E-BE1C-47D3-BA7C-7BC15166FAE2}"/>
              </a:ext>
            </a:extLst>
          </p:cNvPr>
          <p:cNvSpPr>
            <a:spLocks noGrp="1"/>
          </p:cNvSpPr>
          <p:nvPr>
            <p:ph type="title"/>
          </p:nvPr>
        </p:nvSpPr>
        <p:spPr/>
        <p:txBody>
          <a:bodyPr/>
          <a:lstStyle/>
          <a:p>
            <a:r>
              <a:rPr lang="en-AU" dirty="0"/>
              <a:t>What we know (1): Treatment episodes and clients</a:t>
            </a:r>
          </a:p>
        </p:txBody>
      </p:sp>
      <p:sp>
        <p:nvSpPr>
          <p:cNvPr id="3" name="Content Placeholder 2">
            <a:extLst>
              <a:ext uri="{FF2B5EF4-FFF2-40B4-BE49-F238E27FC236}">
                <a16:creationId xmlns:a16="http://schemas.microsoft.com/office/drawing/2014/main" id="{EB7782C5-A418-4CEA-9955-141A823B727F}"/>
              </a:ext>
            </a:extLst>
          </p:cNvPr>
          <p:cNvSpPr>
            <a:spLocks noGrp="1"/>
          </p:cNvSpPr>
          <p:nvPr>
            <p:ph idx="1"/>
          </p:nvPr>
        </p:nvSpPr>
        <p:spPr/>
        <p:txBody>
          <a:bodyPr>
            <a:normAutofit fontScale="85000" lnSpcReduction="10000"/>
          </a:bodyPr>
          <a:lstStyle/>
          <a:p>
            <a:pPr marL="0" indent="0">
              <a:buNone/>
            </a:pPr>
            <a:endParaRPr lang="en-AU" dirty="0"/>
          </a:p>
          <a:p>
            <a:r>
              <a:rPr lang="en-AU" dirty="0"/>
              <a:t>The ACT has reported a 9% increase in closed treatment episodes (for people seeking treatment for their AOD use and someone else’s AOD use) since 2015-16 (from 5,914 to 6,439 closed episodes in 2019-20)</a:t>
            </a:r>
          </a:p>
          <a:p>
            <a:r>
              <a:rPr lang="en-AU" dirty="0"/>
              <a:t>Client numbers (clients aged 10 years and over) increased steadily over the 5 year period from 2015-16 to 2019-20</a:t>
            </a:r>
          </a:p>
          <a:p>
            <a:pPr lvl="1"/>
            <a:r>
              <a:rPr lang="en-AU" sz="1900" dirty="0">
                <a:effectLst/>
                <a:ea typeface="Times New Roman" panose="02020603050405020304" pitchFamily="18" charset="0"/>
                <a:cs typeface="Times New Roman" panose="02020603050405020304" pitchFamily="18" charset="0"/>
              </a:rPr>
              <a:t>ranging from 3524 clients in 2015-16 to 4080 clients in 2019-20</a:t>
            </a:r>
          </a:p>
          <a:p>
            <a:r>
              <a:rPr lang="en-AU" sz="2400" dirty="0">
                <a:effectLst/>
                <a:ea typeface="Times New Roman" panose="02020603050405020304" pitchFamily="18" charset="0"/>
                <a:cs typeface="Times New Roman" panose="02020603050405020304" pitchFamily="18" charset="0"/>
              </a:rPr>
              <a:t>In total, an estimated 13,599 clients received treatment over the 5 year period. </a:t>
            </a:r>
            <a:r>
              <a:rPr lang="en-AU" dirty="0">
                <a:effectLst/>
                <a:ea typeface="Times New Roman" panose="02020603050405020304" pitchFamily="18" charset="0"/>
                <a:cs typeface="Times New Roman" panose="02020603050405020304" pitchFamily="18" charset="0"/>
              </a:rPr>
              <a:t>The majority (72%) received treatment in a single year:</a:t>
            </a:r>
          </a:p>
          <a:p>
            <a:pPr lvl="1"/>
            <a:r>
              <a:rPr lang="en-AU" sz="1900" dirty="0">
                <a:ea typeface="Times New Roman" panose="02020603050405020304" pitchFamily="18" charset="0"/>
                <a:cs typeface="Times New Roman" panose="02020603050405020304" pitchFamily="18" charset="0"/>
              </a:rPr>
              <a:t>17% received treatment for the first time in 2019-20</a:t>
            </a:r>
            <a:endParaRPr lang="en-AU" sz="1900" dirty="0">
              <a:effectLst/>
              <a:ea typeface="Times New Roman" panose="02020603050405020304" pitchFamily="18" charset="0"/>
              <a:cs typeface="Times New Roman" panose="02020603050405020304" pitchFamily="18" charset="0"/>
            </a:endParaRPr>
          </a:p>
          <a:p>
            <a:pPr lvl="1"/>
            <a:r>
              <a:rPr lang="en-AU" sz="1900" dirty="0">
                <a:effectLst/>
                <a:ea typeface="Times New Roman" panose="02020603050405020304" pitchFamily="18" charset="0"/>
                <a:cs typeface="Times New Roman" panose="02020603050405020304" pitchFamily="18" charset="0"/>
              </a:rPr>
              <a:t>A further 55% received treatment in only one of the four collection periods (excluding 2019-20) </a:t>
            </a:r>
          </a:p>
          <a:p>
            <a:r>
              <a:rPr lang="en-AU" dirty="0"/>
              <a:t>People who reside in other states are able to access ACT AOD treatment services. Equally, ACT residents seek treatment or are referred to services in other states.</a:t>
            </a:r>
          </a:p>
          <a:p>
            <a:r>
              <a:rPr lang="en-AU" dirty="0"/>
              <a:t>ACT AOD services are required to give treatment access preference to ACT residents.</a:t>
            </a:r>
          </a:p>
          <a:p>
            <a:endParaRPr lang="en-AU" dirty="0"/>
          </a:p>
        </p:txBody>
      </p:sp>
      <p:sp>
        <p:nvSpPr>
          <p:cNvPr id="4" name="Slide Number Placeholder 3">
            <a:extLst>
              <a:ext uri="{FF2B5EF4-FFF2-40B4-BE49-F238E27FC236}">
                <a16:creationId xmlns:a16="http://schemas.microsoft.com/office/drawing/2014/main" id="{AD571FC5-04BB-4602-8DCB-46EBDA2EF655}"/>
              </a:ext>
            </a:extLst>
          </p:cNvPr>
          <p:cNvSpPr>
            <a:spLocks noGrp="1"/>
          </p:cNvSpPr>
          <p:nvPr>
            <p:ph type="sldNum" sz="quarter" idx="4"/>
          </p:nvPr>
        </p:nvSpPr>
        <p:spPr/>
        <p:txBody>
          <a:bodyPr/>
          <a:lstStyle/>
          <a:p>
            <a:fld id="{A111ABAE-1B12-4EB9-8E66-38B1E1BDD146}" type="slidenum">
              <a:rPr lang="en-AU" smtClean="0"/>
              <a:pPr/>
              <a:t>6</a:t>
            </a:fld>
            <a:endParaRPr lang="en-AU" dirty="0"/>
          </a:p>
        </p:txBody>
      </p:sp>
    </p:spTree>
    <p:extLst>
      <p:ext uri="{BB962C8B-B14F-4D97-AF65-F5344CB8AC3E}">
        <p14:creationId xmlns:p14="http://schemas.microsoft.com/office/powerpoint/2010/main" val="21833554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246EF-23C9-409D-BAEC-8BE0C1BE10C5}"/>
              </a:ext>
            </a:extLst>
          </p:cNvPr>
          <p:cNvSpPr>
            <a:spLocks noGrp="1"/>
          </p:cNvSpPr>
          <p:nvPr>
            <p:ph type="title"/>
          </p:nvPr>
        </p:nvSpPr>
        <p:spPr/>
        <p:txBody>
          <a:bodyPr/>
          <a:lstStyle/>
          <a:p>
            <a:r>
              <a:rPr lang="en-AU" dirty="0"/>
              <a:t>What we know (2) Treatment types and the referral source</a:t>
            </a:r>
          </a:p>
        </p:txBody>
      </p:sp>
      <p:sp>
        <p:nvSpPr>
          <p:cNvPr id="3" name="Content Placeholder 2">
            <a:extLst>
              <a:ext uri="{FF2B5EF4-FFF2-40B4-BE49-F238E27FC236}">
                <a16:creationId xmlns:a16="http://schemas.microsoft.com/office/drawing/2014/main" id="{635BCC3B-59C1-41A6-97E0-23E98092C482}"/>
              </a:ext>
            </a:extLst>
          </p:cNvPr>
          <p:cNvSpPr>
            <a:spLocks noGrp="1"/>
          </p:cNvSpPr>
          <p:nvPr>
            <p:ph idx="1"/>
          </p:nvPr>
        </p:nvSpPr>
        <p:spPr/>
        <p:txBody>
          <a:bodyPr>
            <a:normAutofit fontScale="62500" lnSpcReduction="20000"/>
          </a:bodyPr>
          <a:lstStyle/>
          <a:p>
            <a:r>
              <a:rPr lang="en-AU" dirty="0"/>
              <a:t>The four most common treatment types provided (information and education, counselling, assessment only and support and case management) have remained consistent in the ACT since 2015-16 although their proportions have changed</a:t>
            </a:r>
          </a:p>
          <a:p>
            <a:r>
              <a:rPr lang="en-AU" dirty="0"/>
              <a:t>The top 3 referral sources in 2019-20 (proportion of closed episodes for own drug use)</a:t>
            </a:r>
          </a:p>
          <a:p>
            <a:pPr lvl="1"/>
            <a:r>
              <a:rPr lang="en-AU" b="1" dirty="0"/>
              <a:t>Information and education</a:t>
            </a:r>
          </a:p>
          <a:p>
            <a:pPr lvl="2"/>
            <a:r>
              <a:rPr lang="en-AU" dirty="0"/>
              <a:t>35.27% </a:t>
            </a:r>
            <a:r>
              <a:rPr lang="en-AU" b="1" dirty="0"/>
              <a:t>self</a:t>
            </a:r>
            <a:r>
              <a:rPr lang="en-AU" dirty="0"/>
              <a:t>, 31.35%</a:t>
            </a:r>
            <a:r>
              <a:rPr lang="en-AU" b="1" dirty="0"/>
              <a:t> hospital</a:t>
            </a:r>
            <a:r>
              <a:rPr lang="en-AU" dirty="0"/>
              <a:t>, 11.55% </a:t>
            </a:r>
            <a:r>
              <a:rPr lang="en-AU" b="1" dirty="0"/>
              <a:t>police diversion </a:t>
            </a:r>
          </a:p>
          <a:p>
            <a:pPr lvl="1"/>
            <a:r>
              <a:rPr lang="en-AU" b="1" dirty="0"/>
              <a:t>Counselling</a:t>
            </a:r>
          </a:p>
          <a:p>
            <a:pPr lvl="2"/>
            <a:r>
              <a:rPr lang="en-AU" dirty="0"/>
              <a:t>42,34% </a:t>
            </a:r>
            <a:r>
              <a:rPr lang="en-AU" b="1" dirty="0"/>
              <a:t>self</a:t>
            </a:r>
            <a:r>
              <a:rPr lang="en-AU" dirty="0"/>
              <a:t>, 20.55%</a:t>
            </a:r>
            <a:r>
              <a:rPr lang="en-AU" b="1" dirty="0"/>
              <a:t> correctional service</a:t>
            </a:r>
            <a:r>
              <a:rPr lang="en-AU" dirty="0"/>
              <a:t>, 10% </a:t>
            </a:r>
            <a:r>
              <a:rPr lang="en-AU" b="1" dirty="0"/>
              <a:t>AOD treatment service </a:t>
            </a:r>
          </a:p>
          <a:p>
            <a:pPr lvl="1"/>
            <a:r>
              <a:rPr lang="en-AU" b="1" dirty="0"/>
              <a:t>Assessment only</a:t>
            </a:r>
          </a:p>
          <a:p>
            <a:pPr lvl="2"/>
            <a:r>
              <a:rPr lang="en-AU" dirty="0"/>
              <a:t>48.11% </a:t>
            </a:r>
            <a:r>
              <a:rPr lang="en-AU" b="1" dirty="0"/>
              <a:t>self</a:t>
            </a:r>
            <a:r>
              <a:rPr lang="en-AU" dirty="0"/>
              <a:t>, 29.80%</a:t>
            </a:r>
            <a:r>
              <a:rPr lang="en-AU" b="1" dirty="0"/>
              <a:t> court diversion</a:t>
            </a:r>
            <a:r>
              <a:rPr lang="en-AU" dirty="0"/>
              <a:t>, 4.27% </a:t>
            </a:r>
            <a:r>
              <a:rPr lang="en-AU" b="1" dirty="0"/>
              <a:t>AOD treatment service </a:t>
            </a:r>
          </a:p>
          <a:p>
            <a:pPr lvl="1"/>
            <a:r>
              <a:rPr lang="en-AU" b="1" dirty="0"/>
              <a:t>Support and Case Management</a:t>
            </a:r>
          </a:p>
          <a:p>
            <a:pPr lvl="2"/>
            <a:r>
              <a:rPr lang="en-AU" dirty="0"/>
              <a:t>60.60% </a:t>
            </a:r>
            <a:r>
              <a:rPr lang="en-AU" b="1" dirty="0"/>
              <a:t>self</a:t>
            </a:r>
            <a:r>
              <a:rPr lang="en-AU" dirty="0"/>
              <a:t>, 13.52%</a:t>
            </a:r>
            <a:r>
              <a:rPr lang="en-AU" b="1" dirty="0"/>
              <a:t> AOD treatment service</a:t>
            </a:r>
            <a:r>
              <a:rPr lang="en-AU" dirty="0"/>
              <a:t>, 6.81% </a:t>
            </a:r>
            <a:r>
              <a:rPr lang="en-AU" b="1" dirty="0"/>
              <a:t>correctional service </a:t>
            </a:r>
          </a:p>
          <a:p>
            <a:pPr lvl="1"/>
            <a:r>
              <a:rPr lang="en-AU" b="1" dirty="0"/>
              <a:t>Withdrawal management</a:t>
            </a:r>
          </a:p>
          <a:p>
            <a:pPr lvl="2"/>
            <a:r>
              <a:rPr lang="en-AU" dirty="0"/>
              <a:t>76.98% </a:t>
            </a:r>
            <a:r>
              <a:rPr lang="en-AU" b="1" dirty="0"/>
              <a:t>self</a:t>
            </a:r>
            <a:r>
              <a:rPr lang="en-AU" dirty="0"/>
              <a:t>, 7.72%</a:t>
            </a:r>
            <a:r>
              <a:rPr lang="en-AU" b="1" dirty="0"/>
              <a:t> AOD treatment service</a:t>
            </a:r>
            <a:r>
              <a:rPr lang="en-AU" dirty="0"/>
              <a:t>, 5.09% </a:t>
            </a:r>
            <a:r>
              <a:rPr lang="en-AU" b="1" dirty="0"/>
              <a:t>other community health care service </a:t>
            </a:r>
          </a:p>
          <a:p>
            <a:pPr lvl="1"/>
            <a:r>
              <a:rPr lang="en-AU" b="1" dirty="0"/>
              <a:t>Rehabilitation</a:t>
            </a:r>
          </a:p>
          <a:p>
            <a:pPr lvl="2"/>
            <a:r>
              <a:rPr lang="en-AU" dirty="0"/>
              <a:t>65.04% </a:t>
            </a:r>
            <a:r>
              <a:rPr lang="en-AU" b="1" dirty="0"/>
              <a:t>self</a:t>
            </a:r>
            <a:r>
              <a:rPr lang="en-AU" dirty="0"/>
              <a:t>, 10.92%</a:t>
            </a:r>
            <a:r>
              <a:rPr lang="en-AU" b="1" dirty="0"/>
              <a:t> correctional service</a:t>
            </a:r>
            <a:r>
              <a:rPr lang="en-AU" dirty="0"/>
              <a:t>, 7.03% </a:t>
            </a:r>
            <a:r>
              <a:rPr lang="en-AU" b="1" dirty="0"/>
              <a:t>AOD treatment service</a:t>
            </a:r>
          </a:p>
          <a:p>
            <a:r>
              <a:rPr lang="en-AU" dirty="0"/>
              <a:t>Self referral (62.23%) was the predominant referral source reported for the people who received treatment for someone else’s drug use</a:t>
            </a:r>
          </a:p>
          <a:p>
            <a:pPr marL="0" indent="0">
              <a:buNone/>
            </a:pPr>
            <a:endParaRPr lang="en-AU" dirty="0"/>
          </a:p>
          <a:p>
            <a:pPr marL="0" indent="0">
              <a:buNone/>
            </a:pPr>
            <a:r>
              <a:rPr lang="en-AU" dirty="0"/>
              <a:t>Note 1: Percentages do not total 100 percent because the above does not include all referral sources for each treatment types included.</a:t>
            </a:r>
          </a:p>
          <a:p>
            <a:pPr marL="0" indent="0">
              <a:buNone/>
            </a:pPr>
            <a:r>
              <a:rPr lang="en-AU" dirty="0"/>
              <a:t>Note 2: Not all treatment types have been included here e.g. pharmacotherapy and other.</a:t>
            </a:r>
          </a:p>
        </p:txBody>
      </p:sp>
      <p:sp>
        <p:nvSpPr>
          <p:cNvPr id="4" name="Slide Number Placeholder 3">
            <a:extLst>
              <a:ext uri="{FF2B5EF4-FFF2-40B4-BE49-F238E27FC236}">
                <a16:creationId xmlns:a16="http://schemas.microsoft.com/office/drawing/2014/main" id="{083AACA7-B05D-4CF6-94DD-43A871BCC84A}"/>
              </a:ext>
            </a:extLst>
          </p:cNvPr>
          <p:cNvSpPr>
            <a:spLocks noGrp="1"/>
          </p:cNvSpPr>
          <p:nvPr>
            <p:ph type="sldNum" sz="quarter" idx="4"/>
          </p:nvPr>
        </p:nvSpPr>
        <p:spPr/>
        <p:txBody>
          <a:bodyPr/>
          <a:lstStyle/>
          <a:p>
            <a:fld id="{A111ABAE-1B12-4EB9-8E66-38B1E1BDD146}" type="slidenum">
              <a:rPr lang="en-AU" smtClean="0"/>
              <a:pPr/>
              <a:t>7</a:t>
            </a:fld>
            <a:endParaRPr lang="en-AU" dirty="0"/>
          </a:p>
        </p:txBody>
      </p:sp>
    </p:spTree>
    <p:extLst>
      <p:ext uri="{BB962C8B-B14F-4D97-AF65-F5344CB8AC3E}">
        <p14:creationId xmlns:p14="http://schemas.microsoft.com/office/powerpoint/2010/main" val="40604247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049AF-0BE9-4A47-8D53-637CF4BDD482}"/>
              </a:ext>
            </a:extLst>
          </p:cNvPr>
          <p:cNvSpPr>
            <a:spLocks noGrp="1"/>
          </p:cNvSpPr>
          <p:nvPr>
            <p:ph type="title"/>
          </p:nvPr>
        </p:nvSpPr>
        <p:spPr/>
        <p:txBody>
          <a:bodyPr/>
          <a:lstStyle/>
          <a:p>
            <a:r>
              <a:rPr lang="en-AU" dirty="0"/>
              <a:t>What we know (3) Treatment types and the delivery setting</a:t>
            </a:r>
          </a:p>
        </p:txBody>
      </p:sp>
      <p:sp>
        <p:nvSpPr>
          <p:cNvPr id="3" name="Content Placeholder 2">
            <a:extLst>
              <a:ext uri="{FF2B5EF4-FFF2-40B4-BE49-F238E27FC236}">
                <a16:creationId xmlns:a16="http://schemas.microsoft.com/office/drawing/2014/main" id="{3CD644B9-EC73-4443-99AF-02B8E24AC0FE}"/>
              </a:ext>
            </a:extLst>
          </p:cNvPr>
          <p:cNvSpPr>
            <a:spLocks noGrp="1"/>
          </p:cNvSpPr>
          <p:nvPr>
            <p:ph idx="1"/>
          </p:nvPr>
        </p:nvSpPr>
        <p:spPr/>
        <p:txBody>
          <a:bodyPr>
            <a:normAutofit fontScale="70000" lnSpcReduction="20000"/>
          </a:bodyPr>
          <a:lstStyle/>
          <a:p>
            <a:r>
              <a:rPr lang="en-AU" dirty="0"/>
              <a:t>Treatment is delivered in residential and non-residential (including home, outreach and other) settings</a:t>
            </a:r>
          </a:p>
          <a:p>
            <a:r>
              <a:rPr lang="en-AU" dirty="0"/>
              <a:t>The top 2 treatment settings in 2019-20 (proportion of closed episodes for own drug use)</a:t>
            </a:r>
          </a:p>
          <a:p>
            <a:pPr lvl="1"/>
            <a:r>
              <a:rPr lang="en-AU" b="1" dirty="0"/>
              <a:t>Information and education</a:t>
            </a:r>
          </a:p>
          <a:p>
            <a:pPr lvl="2"/>
            <a:r>
              <a:rPr lang="en-AU" dirty="0"/>
              <a:t>65.17% </a:t>
            </a:r>
            <a:r>
              <a:rPr lang="en-AU" b="1" dirty="0"/>
              <a:t>non-residential treatment facility</a:t>
            </a:r>
            <a:r>
              <a:rPr lang="en-AU" dirty="0"/>
              <a:t>, 34.43%</a:t>
            </a:r>
            <a:r>
              <a:rPr lang="en-AU" b="1" dirty="0"/>
              <a:t> outreach</a:t>
            </a:r>
          </a:p>
          <a:p>
            <a:pPr lvl="1"/>
            <a:r>
              <a:rPr lang="en-AU" b="1" dirty="0"/>
              <a:t>Counselling</a:t>
            </a:r>
          </a:p>
          <a:p>
            <a:pPr lvl="2"/>
            <a:r>
              <a:rPr lang="en-AU" dirty="0"/>
              <a:t>79.90% </a:t>
            </a:r>
            <a:r>
              <a:rPr lang="en-AU" b="1" dirty="0"/>
              <a:t>non-residential treatment facility</a:t>
            </a:r>
            <a:r>
              <a:rPr lang="en-AU" dirty="0"/>
              <a:t>, 20.55%</a:t>
            </a:r>
            <a:r>
              <a:rPr lang="en-AU" b="1" dirty="0"/>
              <a:t> outreach </a:t>
            </a:r>
          </a:p>
          <a:p>
            <a:pPr lvl="1"/>
            <a:r>
              <a:rPr lang="en-AU" b="1" dirty="0"/>
              <a:t>Assessment only</a:t>
            </a:r>
          </a:p>
          <a:p>
            <a:pPr lvl="2"/>
            <a:r>
              <a:rPr lang="en-AU" dirty="0"/>
              <a:t>56.35% </a:t>
            </a:r>
            <a:r>
              <a:rPr lang="en-AU" b="1" dirty="0"/>
              <a:t>non-residential treatment facility</a:t>
            </a:r>
            <a:r>
              <a:rPr lang="en-AU" dirty="0"/>
              <a:t>, 25.02%</a:t>
            </a:r>
            <a:r>
              <a:rPr lang="en-AU" b="1" dirty="0"/>
              <a:t> outreach </a:t>
            </a:r>
          </a:p>
          <a:p>
            <a:pPr lvl="1"/>
            <a:r>
              <a:rPr lang="en-AU" b="1" dirty="0"/>
              <a:t>Support and Case Management</a:t>
            </a:r>
          </a:p>
          <a:p>
            <a:pPr lvl="2"/>
            <a:r>
              <a:rPr lang="en-AU" dirty="0"/>
              <a:t>49.67% </a:t>
            </a:r>
            <a:r>
              <a:rPr lang="en-AU" b="1" dirty="0"/>
              <a:t>non-residential treatment facility</a:t>
            </a:r>
            <a:r>
              <a:rPr lang="en-AU" dirty="0"/>
              <a:t>, 43.29%</a:t>
            </a:r>
            <a:r>
              <a:rPr lang="en-AU" b="1" dirty="0"/>
              <a:t> outreach</a:t>
            </a:r>
          </a:p>
          <a:p>
            <a:pPr lvl="1"/>
            <a:r>
              <a:rPr lang="en-AU" b="1" dirty="0"/>
              <a:t>Withdrawal management</a:t>
            </a:r>
          </a:p>
          <a:p>
            <a:pPr lvl="2"/>
            <a:r>
              <a:rPr lang="en-AU" dirty="0"/>
              <a:t>94.90%</a:t>
            </a:r>
            <a:r>
              <a:rPr lang="en-AU" b="1" dirty="0"/>
              <a:t> residential treatment facility</a:t>
            </a:r>
            <a:r>
              <a:rPr lang="en-AU" dirty="0"/>
              <a:t>, 5.09%</a:t>
            </a:r>
            <a:r>
              <a:rPr lang="en-AU" b="1" dirty="0"/>
              <a:t> home</a:t>
            </a:r>
            <a:r>
              <a:rPr lang="en-AU" dirty="0"/>
              <a:t>,</a:t>
            </a:r>
            <a:r>
              <a:rPr lang="en-AU" b="1" dirty="0"/>
              <a:t> </a:t>
            </a:r>
          </a:p>
          <a:p>
            <a:pPr lvl="1"/>
            <a:r>
              <a:rPr lang="en-AU" b="1" dirty="0"/>
              <a:t>Rehabilitation</a:t>
            </a:r>
          </a:p>
          <a:p>
            <a:pPr lvl="2"/>
            <a:r>
              <a:rPr lang="en-AU" dirty="0"/>
              <a:t>82.76%</a:t>
            </a:r>
            <a:r>
              <a:rPr lang="en-AU" b="1" dirty="0"/>
              <a:t> residential treatment facility</a:t>
            </a:r>
            <a:r>
              <a:rPr lang="en-AU" dirty="0"/>
              <a:t>, 17.23%</a:t>
            </a:r>
            <a:r>
              <a:rPr lang="en-AU" b="1" dirty="0"/>
              <a:t> non-residential</a:t>
            </a:r>
            <a:r>
              <a:rPr lang="en-AU" dirty="0"/>
              <a:t>,</a:t>
            </a:r>
            <a:endParaRPr lang="en-AU" b="1" dirty="0"/>
          </a:p>
          <a:p>
            <a:r>
              <a:rPr lang="en-AU" dirty="0"/>
              <a:t>Non-residential treatment facility (86.01%) was the predominant treatment delivery setting reported for people who sought treatment for someone else’s drug use</a:t>
            </a:r>
          </a:p>
          <a:p>
            <a:pPr marL="0" indent="0">
              <a:buNone/>
            </a:pPr>
            <a:endParaRPr lang="en-AU" dirty="0"/>
          </a:p>
          <a:p>
            <a:pPr marL="0" indent="0">
              <a:buNone/>
            </a:pPr>
            <a:r>
              <a:rPr lang="en-AU" dirty="0"/>
              <a:t>Note: Percentages do not total 100 percent because the above does not include all the settings where treatment was reported to have been delivered</a:t>
            </a:r>
          </a:p>
          <a:p>
            <a:pPr marL="0" indent="0">
              <a:buNone/>
            </a:pPr>
            <a:endParaRPr lang="en-AU" dirty="0"/>
          </a:p>
        </p:txBody>
      </p:sp>
      <p:sp>
        <p:nvSpPr>
          <p:cNvPr id="4" name="Slide Number Placeholder 3">
            <a:extLst>
              <a:ext uri="{FF2B5EF4-FFF2-40B4-BE49-F238E27FC236}">
                <a16:creationId xmlns:a16="http://schemas.microsoft.com/office/drawing/2014/main" id="{F0090CCA-472C-4C3C-A405-0D58F6DAA603}"/>
              </a:ext>
            </a:extLst>
          </p:cNvPr>
          <p:cNvSpPr>
            <a:spLocks noGrp="1"/>
          </p:cNvSpPr>
          <p:nvPr>
            <p:ph type="sldNum" sz="quarter" idx="4"/>
          </p:nvPr>
        </p:nvSpPr>
        <p:spPr/>
        <p:txBody>
          <a:bodyPr/>
          <a:lstStyle/>
          <a:p>
            <a:fld id="{A111ABAE-1B12-4EB9-8E66-38B1E1BDD146}" type="slidenum">
              <a:rPr lang="en-AU" smtClean="0"/>
              <a:pPr/>
              <a:t>8</a:t>
            </a:fld>
            <a:endParaRPr lang="en-AU" dirty="0"/>
          </a:p>
        </p:txBody>
      </p:sp>
    </p:spTree>
    <p:extLst>
      <p:ext uri="{BB962C8B-B14F-4D97-AF65-F5344CB8AC3E}">
        <p14:creationId xmlns:p14="http://schemas.microsoft.com/office/powerpoint/2010/main" val="34250452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C3A2B-7A98-47D3-9DA8-9B260CEF03BB}"/>
              </a:ext>
            </a:extLst>
          </p:cNvPr>
          <p:cNvSpPr>
            <a:spLocks noGrp="1"/>
          </p:cNvSpPr>
          <p:nvPr>
            <p:ph type="title"/>
          </p:nvPr>
        </p:nvSpPr>
        <p:spPr/>
        <p:txBody>
          <a:bodyPr/>
          <a:lstStyle/>
          <a:p>
            <a:r>
              <a:rPr lang="en-AU" dirty="0"/>
              <a:t>What we know: Workforce</a:t>
            </a:r>
          </a:p>
        </p:txBody>
      </p:sp>
      <p:sp>
        <p:nvSpPr>
          <p:cNvPr id="3" name="Content Placeholder 2">
            <a:extLst>
              <a:ext uri="{FF2B5EF4-FFF2-40B4-BE49-F238E27FC236}">
                <a16:creationId xmlns:a16="http://schemas.microsoft.com/office/drawing/2014/main" id="{88F82407-C942-4F36-BADF-C5D732BCA81B}"/>
              </a:ext>
            </a:extLst>
          </p:cNvPr>
          <p:cNvSpPr>
            <a:spLocks noGrp="1"/>
          </p:cNvSpPr>
          <p:nvPr>
            <p:ph idx="1"/>
          </p:nvPr>
        </p:nvSpPr>
        <p:spPr/>
        <p:txBody>
          <a:bodyPr>
            <a:normAutofit/>
          </a:bodyPr>
          <a:lstStyle/>
          <a:p>
            <a:r>
              <a:rPr lang="en-AU" dirty="0"/>
              <a:t>There is a sector agreed AOD Qualification Strategy policy</a:t>
            </a:r>
          </a:p>
          <a:p>
            <a:pPr lvl="1"/>
            <a:r>
              <a:rPr lang="en-AU" dirty="0"/>
              <a:t>The Qualification Strategy is mandatory for all workers employed by AOD specialist services who directly provide AOD services to clients e.g. assessments, counselling, group work and case work </a:t>
            </a:r>
          </a:p>
          <a:p>
            <a:pPr lvl="1"/>
            <a:r>
              <a:rPr lang="en-AU" dirty="0"/>
              <a:t>Workers should meet the minimum qualifications or have a plan and timeline to meet the minimum qualifications</a:t>
            </a:r>
          </a:p>
          <a:p>
            <a:pPr lvl="1"/>
            <a:r>
              <a:rPr lang="en-AU" dirty="0"/>
              <a:t>Eligible workers access subsidised and coordinated training through ATODA</a:t>
            </a:r>
          </a:p>
          <a:p>
            <a:pPr lvl="1"/>
            <a:r>
              <a:rPr lang="en-AU" dirty="0"/>
              <a:t>Compliance with the ACT AOD Qualification Strategy is a performance expectation in Service Funding Agreements with AOD specialist services</a:t>
            </a:r>
          </a:p>
          <a:p>
            <a:r>
              <a:rPr lang="en-AU" dirty="0"/>
              <a:t>ATODA provides allied sector training on alcohol, tobacco and other drug information and harm reduction.</a:t>
            </a:r>
          </a:p>
          <a:p>
            <a:endParaRPr lang="en-AU" dirty="0"/>
          </a:p>
        </p:txBody>
      </p:sp>
      <p:sp>
        <p:nvSpPr>
          <p:cNvPr id="4" name="Slide Number Placeholder 3">
            <a:extLst>
              <a:ext uri="{FF2B5EF4-FFF2-40B4-BE49-F238E27FC236}">
                <a16:creationId xmlns:a16="http://schemas.microsoft.com/office/drawing/2014/main" id="{5B2D668C-D6C4-471E-B9B3-87958F665EBC}"/>
              </a:ext>
            </a:extLst>
          </p:cNvPr>
          <p:cNvSpPr>
            <a:spLocks noGrp="1"/>
          </p:cNvSpPr>
          <p:nvPr>
            <p:ph type="sldNum" sz="quarter" idx="4"/>
          </p:nvPr>
        </p:nvSpPr>
        <p:spPr/>
        <p:txBody>
          <a:bodyPr/>
          <a:lstStyle/>
          <a:p>
            <a:fld id="{A111ABAE-1B12-4EB9-8E66-38B1E1BDD146}" type="slidenum">
              <a:rPr lang="en-AU" smtClean="0"/>
              <a:pPr/>
              <a:t>9</a:t>
            </a:fld>
            <a:endParaRPr lang="en-AU" dirty="0"/>
          </a:p>
        </p:txBody>
      </p:sp>
    </p:spTree>
    <p:extLst>
      <p:ext uri="{BB962C8B-B14F-4D97-AF65-F5344CB8AC3E}">
        <p14:creationId xmlns:p14="http://schemas.microsoft.com/office/powerpoint/2010/main" val="96708993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7"/>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Directorate">
      <a:dk1>
        <a:srgbClr val="323232"/>
      </a:dk1>
      <a:lt1>
        <a:sysClr val="window" lastClr="FFFFFF"/>
      </a:lt1>
      <a:dk2>
        <a:srgbClr val="1F497D"/>
      </a:dk2>
      <a:lt2>
        <a:srgbClr val="EEECE1"/>
      </a:lt2>
      <a:accent1>
        <a:srgbClr val="002677"/>
      </a:accent1>
      <a:accent2>
        <a:srgbClr val="78D5E1"/>
      </a:accent2>
      <a:accent3>
        <a:srgbClr val="53565A"/>
      </a:accent3>
      <a:accent4>
        <a:srgbClr val="00797C"/>
      </a:accent4>
      <a:accent5>
        <a:srgbClr val="333092"/>
      </a:accent5>
      <a:accent6>
        <a:srgbClr val="AB4399"/>
      </a:accent6>
      <a:hlink>
        <a:srgbClr val="002677"/>
      </a:hlink>
      <a:folHlink>
        <a:srgbClr val="53565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irectorate Powerpoint Template" id="{7A0F5A81-B897-4598-88AB-850CA009143D}" vid="{5374775D-7A75-433D-BCE0-B240B4B1179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90D9B5854DD0943985B1931B7971495" ma:contentTypeVersion="9" ma:contentTypeDescription="Create a new document." ma:contentTypeScope="" ma:versionID="9385ab3f1d2873a1963a3455395ec953">
  <xsd:schema xmlns:xsd="http://www.w3.org/2001/XMLSchema" xmlns:xs="http://www.w3.org/2001/XMLSchema" xmlns:p="http://schemas.microsoft.com/office/2006/metadata/properties" xmlns:ns2="f6c841be-bb08-4901-87b0-0033aa80d2c6" xmlns:ns3="4d47241e-7224-40da-83d9-1113ff4a4334" targetNamespace="http://schemas.microsoft.com/office/2006/metadata/properties" ma:root="true" ma:fieldsID="9e8e38d44e022d07d67ee02009398247" ns2:_="" ns3:_="">
    <xsd:import namespace="f6c841be-bb08-4901-87b0-0033aa80d2c6"/>
    <xsd:import namespace="4d47241e-7224-40da-83d9-1113ff4a4334"/>
    <xsd:element name="properties">
      <xsd:complexType>
        <xsd:sequence>
          <xsd:element name="documentManagement">
            <xsd:complexType>
              <xsd:all>
                <xsd:element ref="ns2:MediaServiceMetadata" minOccurs="0"/>
                <xsd:element ref="ns2:MediaServiceFastMetadata" minOccurs="0"/>
                <xsd:element ref="ns2:_Flow_SignoffStatus" minOccurs="0"/>
                <xsd:element ref="ns2:DocumentType" minOccurs="0"/>
                <xsd:element ref="ns2:MediaServiceAutoKeyPoints" minOccurs="0"/>
                <xsd:element ref="ns2:MediaServiceKeyPoints" minOccurs="0"/>
                <xsd:element ref="ns3:SharedWithUsers" minOccurs="0"/>
                <xsd:element ref="ns3:SharedWithDetail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c841be-bb08-4901-87b0-0033aa80d2c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_Flow_SignoffStatus" ma:index="10" nillable="true" ma:displayName="Sign-off status" ma:internalName="Sign_x002d_off_x0020_status">
      <xsd:simpleType>
        <xsd:restriction base="dms:Text"/>
      </xsd:simpleType>
    </xsd:element>
    <xsd:element name="DocumentType" ma:index="11" nillable="true" ma:displayName="Document Type" ma:format="Dropdown" ma:internalName="DocumentType">
      <xsd:simpleType>
        <xsd:restriction base="dms:Choice">
          <xsd:enumeration value="Guideline"/>
        </xsd:restrictio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d47241e-7224-40da-83d9-1113ff4a4334"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325E1BA-13C9-433D-A0D2-F5B1BC222E6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6c841be-bb08-4901-87b0-0033aa80d2c6"/>
    <ds:schemaRef ds:uri="4d47241e-7224-40da-83d9-1113ff4a433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9E08DC4-0F88-4680-9B54-7F6203DA92A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14004</TotalTime>
  <Words>2064</Words>
  <Application>Microsoft Office PowerPoint</Application>
  <PresentationFormat>A4 Paper (210x297 mm)</PresentationFormat>
  <Paragraphs>259</Paragraphs>
  <Slides>25</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Symbol</vt:lpstr>
      <vt:lpstr>Wingdings</vt:lpstr>
      <vt:lpstr>Office Theme</vt:lpstr>
      <vt:lpstr>AOD Policy Workshop: AOD Specialist Services</vt:lpstr>
      <vt:lpstr>Purpose of the session</vt:lpstr>
      <vt:lpstr>Purpose of the session</vt:lpstr>
      <vt:lpstr>Commissioning Roadmap</vt:lpstr>
      <vt:lpstr>PowerPoint Presentation</vt:lpstr>
      <vt:lpstr>What we know (1): Treatment episodes and clients</vt:lpstr>
      <vt:lpstr>What we know (2) Treatment types and the referral source</vt:lpstr>
      <vt:lpstr>What we know (3) Treatment types and the delivery setting</vt:lpstr>
      <vt:lpstr>What we know: Workforce</vt:lpstr>
      <vt:lpstr>What we know: Infrastructure</vt:lpstr>
      <vt:lpstr>What we’ve heard (1): AOD specialist treatment and support service delivery</vt:lpstr>
      <vt:lpstr>What we’ve heard (2): AOD specialist treatment and support service delivery</vt:lpstr>
      <vt:lpstr>What we’ve heard (3): AOD specialist treatment and support service delivery</vt:lpstr>
      <vt:lpstr>What we’ve heard (3): Workforce related</vt:lpstr>
      <vt:lpstr>What we’ve heard (4): Infrastructure related</vt:lpstr>
      <vt:lpstr>What we’ve heard (5): Data related</vt:lpstr>
      <vt:lpstr>PowerPoint Presentation</vt:lpstr>
      <vt:lpstr>Question 1 (10 minutes)</vt:lpstr>
      <vt:lpstr>Question 2 (15 minutes)</vt:lpstr>
      <vt:lpstr>Question 3 (10 minutes)</vt:lpstr>
      <vt:lpstr>Question 4 (15 minutes)</vt:lpstr>
      <vt:lpstr>Question 5 (15 minutes)</vt:lpstr>
      <vt:lpstr>Question 6 (20 minutes)</vt:lpstr>
      <vt:lpstr>Next steps</vt:lpstr>
      <vt:lpstr>PowerPoint Presentation</vt:lpstr>
    </vt:vector>
  </TitlesOfParts>
  <Company>ACT 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AOD Policy Workshop: AOD Specialist Services</dc:title>
  <dc:creator>ACT Government</dc:creator>
  <cp:keywords>AOD Policy Workshop: AOD Specialist Services</cp:keywords>
  <cp:lastModifiedBy>Abramovic, Michelle</cp:lastModifiedBy>
  <cp:revision>575</cp:revision>
  <dcterms:created xsi:type="dcterms:W3CDTF">2021-07-21T00:56:54Z</dcterms:created>
  <dcterms:modified xsi:type="dcterms:W3CDTF">2022-02-20T22:41:51Z</dcterms:modified>
  <cp:category>AOD Policy Workshop: AOD Specialist Services</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0x010100190D9B5854DD0943985B1931B7971495</vt:lpwstr>
  </property>
  <property fmtid="{D5CDD505-2E9C-101B-9397-08002B2CF9AE}" pid="3" name="ArticulateGUID">
    <vt:lpwstr>A4AADEC2-FA29-4AC9-B367-3EFCF5E89BF6</vt:lpwstr>
  </property>
  <property fmtid="{D5CDD505-2E9C-101B-9397-08002B2CF9AE}" pid="4" name="ArticulatePath">
    <vt:lpwstr>AOD strategic planning</vt:lpwstr>
  </property>
  <property fmtid="{D5CDD505-2E9C-101B-9397-08002B2CF9AE}" pid="5" name="Sign-off status">
    <vt:lpwstr/>
  </property>
  <property fmtid="{D5CDD505-2E9C-101B-9397-08002B2CF9AE}" pid="6" name="DocumentType">
    <vt:lpwstr/>
  </property>
</Properties>
</file>