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12"/>
  </p:notesMasterIdLst>
  <p:handoutMasterIdLst>
    <p:handoutMasterId r:id="rId13"/>
  </p:handoutMasterIdLst>
  <p:sldIdLst>
    <p:sldId id="907" r:id="rId5"/>
    <p:sldId id="1219" r:id="rId6"/>
    <p:sldId id="1231" r:id="rId7"/>
    <p:sldId id="1242" r:id="rId8"/>
    <p:sldId id="1207" r:id="rId9"/>
    <p:sldId id="1237" r:id="rId10"/>
    <p:sldId id="1238" r:id="rId11"/>
  </p:sldIdLst>
  <p:sldSz cx="9906000" cy="6858000" type="A4"/>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EAE"/>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FCDF5-4F6B-4364-B233-4F8F836E0658}" v="386" dt="2022-09-27T00:13:28.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341" autoAdjust="0"/>
  </p:normalViewPr>
  <p:slideViewPr>
    <p:cSldViewPr>
      <p:cViewPr varScale="1">
        <p:scale>
          <a:sx n="62" d="100"/>
          <a:sy n="62" d="100"/>
        </p:scale>
        <p:origin x="1160" y="48"/>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3712"/>
          </a:xfrm>
          <a:prstGeom prst="rect">
            <a:avLst/>
          </a:prstGeom>
        </p:spPr>
        <p:txBody>
          <a:bodyPr vert="horz" lIns="91440" tIns="45720" rIns="91440" bIns="45720" rtlCol="0"/>
          <a:lstStyle>
            <a:lvl1pPr algn="r">
              <a:defRPr sz="1200"/>
            </a:lvl1pPr>
          </a:lstStyle>
          <a:p>
            <a:fld id="{0972D168-E79F-4683-BBD5-1B16F1798CB0}" type="datetimeFigureOut">
              <a:rPr lang="en-AU" smtClean="0"/>
              <a:pPr/>
              <a:t>20/01/2023</a:t>
            </a:fld>
            <a:endParaRPr lang="en-AU"/>
          </a:p>
        </p:txBody>
      </p:sp>
      <p:sp>
        <p:nvSpPr>
          <p:cNvPr id="4" name="Footer Placeholder 3"/>
          <p:cNvSpPr>
            <a:spLocks noGrp="1"/>
          </p:cNvSpPr>
          <p:nvPr>
            <p:ph type="ftr" sz="quarter" idx="2"/>
          </p:nvPr>
        </p:nvSpPr>
        <p:spPr>
          <a:xfrm>
            <a:off x="0" y="9378824"/>
            <a:ext cx="2971800" cy="4937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378824"/>
            <a:ext cx="2971800" cy="493712"/>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063F8E1A-0DC6-47A6-873A-A375CC6A1F93}" type="datetimeFigureOut">
              <a:rPr lang="en-AU" smtClean="0"/>
              <a:t>20/01/2023</a:t>
            </a:fld>
            <a:endParaRPr lang="en-AU"/>
          </a:p>
        </p:txBody>
      </p:sp>
      <p:sp>
        <p:nvSpPr>
          <p:cNvPr id="4" name="Slide Image Placeholder 3"/>
          <p:cNvSpPr>
            <a:spLocks noGrp="1" noRot="1" noChangeAspect="1"/>
          </p:cNvSpPr>
          <p:nvPr>
            <p:ph type="sldImg" idx="2"/>
          </p:nvPr>
        </p:nvSpPr>
        <p:spPr>
          <a:xfrm>
            <a:off x="1020763" y="1233488"/>
            <a:ext cx="4816475" cy="3333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8826"/>
            <a:ext cx="2971800" cy="49542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378826"/>
            <a:ext cx="2971800" cy="49542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Ground Rules </a:t>
            </a:r>
          </a:p>
          <a:p>
            <a:endParaRPr lang="en-AU" dirty="0"/>
          </a:p>
          <a:p>
            <a:r>
              <a:rPr lang="en-US" dirty="0"/>
              <a:t>Share all relevant information.</a:t>
            </a:r>
          </a:p>
          <a:p>
            <a:r>
              <a:rPr lang="en-US" dirty="0"/>
              <a:t>Everyone’s input is equally valued. </a:t>
            </a:r>
          </a:p>
          <a:p>
            <a:r>
              <a:rPr lang="en-US" dirty="0"/>
              <a:t>Only one conversation will go on at once (unless subgroups are working on a topic)</a:t>
            </a:r>
          </a:p>
          <a:p>
            <a:r>
              <a:rPr lang="en-US" dirty="0"/>
              <a:t>Respect each speaker: Don’t take part in side conversations; listen and ask clarifying questions.</a:t>
            </a:r>
          </a:p>
          <a:p>
            <a:r>
              <a:rPr lang="en-US" dirty="0"/>
              <a:t>Cut to the chase. </a:t>
            </a:r>
          </a:p>
          <a:p>
            <a:r>
              <a:rPr lang="en-US" dirty="0"/>
              <a:t>The group is responsible for the deliverables. </a:t>
            </a:r>
          </a:p>
          <a:p>
            <a:r>
              <a:rPr lang="en-US" dirty="0"/>
              <a:t>Off-target discussions are limited to two minutes and then recorded as issues. </a:t>
            </a:r>
          </a:p>
          <a:p>
            <a:r>
              <a:rPr lang="en-US" dirty="0"/>
              <a:t>Spend time on other issues only if the deliverables are completed and everyone agrees there is value in addressing the issue. </a:t>
            </a:r>
          </a:p>
          <a:p>
            <a:r>
              <a:rPr lang="en-US" dirty="0"/>
              <a:t>Discussions and criticisms will focus on interests, not people. </a:t>
            </a:r>
          </a:p>
          <a:p>
            <a:r>
              <a:rPr lang="en-US" dirty="0"/>
              <a:t>All members are expected to participate in all phases of the process (if you leave the room, you are responsible for getting filled in and agree to support any group decision). </a:t>
            </a:r>
          </a:p>
          <a:p>
            <a:r>
              <a:rPr lang="en-US" dirty="0"/>
              <a:t>Respect differences </a:t>
            </a:r>
          </a:p>
          <a:p>
            <a:r>
              <a:rPr lang="en-US" dirty="0"/>
              <a:t>Be supportive rather than judgmental. </a:t>
            </a:r>
          </a:p>
          <a:p>
            <a:r>
              <a:rPr lang="en-US" dirty="0"/>
              <a:t>Share “air time.”</a:t>
            </a:r>
            <a:endParaRPr lang="en-AU" sz="1200" dirty="0">
              <a:latin typeface="+mn-lt"/>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50991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Collab designed commissioning framework</a:t>
            </a:r>
          </a:p>
          <a:p>
            <a:r>
              <a:rPr lang="en-AU" dirty="0"/>
              <a:t>Webinar – discussed ideas and care consideration</a:t>
            </a:r>
          </a:p>
          <a:p>
            <a:r>
              <a:rPr lang="en-AU" dirty="0"/>
              <a:t>Workshop #1 – Process and challenges – why its not perfect but why it is an improvement on the status quo</a:t>
            </a:r>
          </a:p>
          <a:p>
            <a:r>
              <a:rPr lang="en-AU" dirty="0"/>
              <a:t>Workshop #2 – Productive focus on Care Considerations </a:t>
            </a:r>
          </a:p>
          <a:p>
            <a:r>
              <a:rPr lang="en-AU" dirty="0"/>
              <a:t>Workshop #3 – Health Needs Assessment – available data and evidence base and analysis to inform commissioning priorities</a:t>
            </a:r>
          </a:p>
          <a:p>
            <a:r>
              <a:rPr lang="en-AU" dirty="0"/>
              <a:t>Workshop #4 – prioritise and debate the priorities groups, the strategies and the care considerations – and attempt to identify the metrics which will tell us if we are having an impact and ultimately making a difference </a:t>
            </a:r>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187829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3</a:t>
            </a:fld>
            <a:endParaRPr lang="en-AU" altLang="en-US" sz="1200"/>
          </a:p>
        </p:txBody>
      </p:sp>
    </p:spTree>
    <p:extLst>
      <p:ext uri="{BB962C8B-B14F-4D97-AF65-F5344CB8AC3E}">
        <p14:creationId xmlns:p14="http://schemas.microsoft.com/office/powerpoint/2010/main" val="180904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4</a:t>
            </a:fld>
            <a:endParaRPr lang="en-AU" altLang="en-US" sz="1200"/>
          </a:p>
        </p:txBody>
      </p:sp>
    </p:spTree>
    <p:extLst>
      <p:ext uri="{BB962C8B-B14F-4D97-AF65-F5344CB8AC3E}">
        <p14:creationId xmlns:p14="http://schemas.microsoft.com/office/powerpoint/2010/main" val="21077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5</a:t>
            </a:fld>
            <a:endParaRPr lang="en-AU" altLang="en-US" sz="1200"/>
          </a:p>
        </p:txBody>
      </p:sp>
    </p:spTree>
    <p:extLst>
      <p:ext uri="{BB962C8B-B14F-4D97-AF65-F5344CB8AC3E}">
        <p14:creationId xmlns:p14="http://schemas.microsoft.com/office/powerpoint/2010/main" val="138100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6</a:t>
            </a:fld>
            <a:endParaRPr lang="en-AU" altLang="en-US" sz="1200"/>
          </a:p>
        </p:txBody>
      </p:sp>
    </p:spTree>
    <p:extLst>
      <p:ext uri="{BB962C8B-B14F-4D97-AF65-F5344CB8AC3E}">
        <p14:creationId xmlns:p14="http://schemas.microsoft.com/office/powerpoint/2010/main" val="284881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7</a:t>
            </a:fld>
            <a:endParaRPr lang="en-AU" altLang="en-US" sz="1200"/>
          </a:p>
        </p:txBody>
      </p:sp>
    </p:spTree>
    <p:extLst>
      <p:ext uri="{BB962C8B-B14F-4D97-AF65-F5344CB8AC3E}">
        <p14:creationId xmlns:p14="http://schemas.microsoft.com/office/powerpoint/2010/main" val="1074933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082" y="1916832"/>
            <a:ext cx="8640960" cy="1362075"/>
          </a:xfrm>
        </p:spPr>
        <p:txBody>
          <a:bodyPr/>
          <a:lstStyle/>
          <a:p>
            <a:r>
              <a:rPr lang="en-AU" altLang="en-US" sz="2800" dirty="0"/>
              <a:t>Community Commissioning – </a:t>
            </a:r>
            <a:br>
              <a:rPr lang="en-AU" altLang="en-US" sz="2800" dirty="0"/>
            </a:br>
            <a:r>
              <a:rPr lang="en-AU" altLang="en-US" sz="2000" dirty="0"/>
              <a:t>Collaborative Design   </a:t>
            </a:r>
            <a:br>
              <a:rPr lang="en-AU" altLang="en-US" sz="2800" dirty="0"/>
            </a:br>
            <a:br>
              <a:rPr lang="en-AU" altLang="en-US" sz="2800" dirty="0"/>
            </a:br>
            <a:r>
              <a:rPr lang="en-AU" altLang="en-US" sz="2800" dirty="0"/>
              <a:t>Workshop #4  Draft Outputs </a:t>
            </a:r>
            <a:br>
              <a:rPr lang="en-AU" altLang="en-US" sz="2800" dirty="0"/>
            </a:br>
            <a:r>
              <a:rPr lang="en-AU" altLang="en-US" sz="2000" dirty="0"/>
              <a:t>8 September  9:30am – 12:30pm    </a:t>
            </a:r>
            <a:r>
              <a:rPr lang="en-US" sz="1800" i="1" dirty="0">
                <a:solidFill>
                  <a:srgbClr val="DA3B01"/>
                </a:solidFill>
                <a:effectLst/>
                <a:latin typeface="Segoe UI" panose="020B0502040204020203" pitchFamily="34" charset="0"/>
              </a:rPr>
              <a:t>					</a:t>
            </a:r>
            <a:endParaRPr lang="en-AU" sz="2800" dirty="0"/>
          </a:p>
        </p:txBody>
      </p:sp>
      <p:sp>
        <p:nvSpPr>
          <p:cNvPr id="4" name="Text Placeholder 3"/>
          <p:cNvSpPr>
            <a:spLocks noGrp="1"/>
          </p:cNvSpPr>
          <p:nvPr>
            <p:ph type="body" idx="1"/>
          </p:nvPr>
        </p:nvSpPr>
        <p:spPr>
          <a:xfrm>
            <a:off x="450082" y="4797152"/>
            <a:ext cx="8420100" cy="1500187"/>
          </a:xfrm>
        </p:spPr>
        <p:txBody>
          <a:bodyPr>
            <a:normAutofit/>
          </a:bodyPr>
          <a:lstStyle/>
          <a:p>
            <a:endParaRPr lang="en-AU" altLang="en-US" dirty="0"/>
          </a:p>
          <a:p>
            <a:r>
              <a:rPr lang="en-AU" dirty="0"/>
              <a:t>Sexually Transmissible Infections and Blood Borne Viruses  </a:t>
            </a:r>
            <a:endParaRPr lang="en-AU" altLang="en-US" dirty="0"/>
          </a:p>
          <a:p>
            <a:r>
              <a:rPr lang="en-AU" dirty="0"/>
              <a:t>Public Health Regulation and Projects </a:t>
            </a:r>
          </a:p>
          <a:p>
            <a:r>
              <a:rPr lang="en-AU" dirty="0"/>
              <a:t>Health Protection Service </a:t>
            </a:r>
            <a:r>
              <a:rPr lang="en-AU" altLang="en-US" dirty="0"/>
              <a:t>ACT Health Directorate </a:t>
            </a:r>
          </a:p>
          <a:p>
            <a:endParaRPr lang="en-AU" altLang="en-US" dirty="0"/>
          </a:p>
          <a:p>
            <a:endParaRPr lang="en-AU" dirty="0"/>
          </a:p>
        </p:txBody>
      </p:sp>
      <p:pic>
        <p:nvPicPr>
          <p:cNvPr id="2" name="6F0B7020-EF92-4E0A-8D55-A7477DD5D9D3" descr="IMG_3237.jpg">
            <a:extLst>
              <a:ext uri="{FF2B5EF4-FFF2-40B4-BE49-F238E27FC236}">
                <a16:creationId xmlns:a16="http://schemas.microsoft.com/office/drawing/2014/main" id="{31EBB95D-BD4D-51EF-4154-F4C8FCD508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795"/>
          <a:stretch/>
        </p:blipFill>
        <p:spPr bwMode="auto">
          <a:xfrm>
            <a:off x="5817096" y="473632"/>
            <a:ext cx="3854194"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7DBFD1FB-0B3B-4E64-B327-E77323FEB4AB" descr="IMG_7923.JPEG">
            <a:extLst>
              <a:ext uri="{FF2B5EF4-FFF2-40B4-BE49-F238E27FC236}">
                <a16:creationId xmlns:a16="http://schemas.microsoft.com/office/drawing/2014/main" id="{054049C5-CEE4-6AA4-A414-978C231FF7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662"/>
          <a:stretch/>
        </p:blipFill>
        <p:spPr bwMode="auto">
          <a:xfrm>
            <a:off x="7098199" y="2953580"/>
            <a:ext cx="2247289" cy="34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1C8E-6DFD-4137-BADD-E47055E245FB}"/>
              </a:ext>
            </a:extLst>
          </p:cNvPr>
          <p:cNvSpPr>
            <a:spLocks noGrp="1"/>
          </p:cNvSpPr>
          <p:nvPr>
            <p:ph type="title"/>
          </p:nvPr>
        </p:nvSpPr>
        <p:spPr>
          <a:xfrm>
            <a:off x="1568624" y="0"/>
            <a:ext cx="9882753" cy="491976"/>
          </a:xfrm>
        </p:spPr>
        <p:txBody>
          <a:bodyPr/>
          <a:lstStyle/>
          <a:p>
            <a:r>
              <a:rPr lang="en-AU" sz="2000" dirty="0"/>
              <a:t>STIBBV Commissioning Collaborative Design</a:t>
            </a:r>
          </a:p>
        </p:txBody>
      </p:sp>
      <p:graphicFrame>
        <p:nvGraphicFramePr>
          <p:cNvPr id="5" name="Table 5">
            <a:extLst>
              <a:ext uri="{FF2B5EF4-FFF2-40B4-BE49-F238E27FC236}">
                <a16:creationId xmlns:a16="http://schemas.microsoft.com/office/drawing/2014/main" id="{BBC75373-447F-43FB-A816-4A56B2A6212B}"/>
              </a:ext>
            </a:extLst>
          </p:cNvPr>
          <p:cNvGraphicFramePr>
            <a:graphicFrameLocks noGrp="1"/>
          </p:cNvGraphicFramePr>
          <p:nvPr>
            <p:ph idx="1"/>
            <p:extLst>
              <p:ext uri="{D42A27DB-BD31-4B8C-83A1-F6EECF244321}">
                <p14:modId xmlns:p14="http://schemas.microsoft.com/office/powerpoint/2010/main" val="3918874662"/>
              </p:ext>
            </p:extLst>
          </p:nvPr>
        </p:nvGraphicFramePr>
        <p:xfrm>
          <a:off x="208248" y="692696"/>
          <a:ext cx="9489503" cy="5149064"/>
        </p:xfrm>
        <a:graphic>
          <a:graphicData uri="http://schemas.openxmlformats.org/drawingml/2006/table">
            <a:tbl>
              <a:tblPr firstRow="1" bandRow="1">
                <a:tableStyleId>{5C22544A-7EE6-4342-B048-85BDC9FD1C3A}</a:tableStyleId>
              </a:tblPr>
              <a:tblGrid>
                <a:gridCol w="483238">
                  <a:extLst>
                    <a:ext uri="{9D8B030D-6E8A-4147-A177-3AD203B41FA5}">
                      <a16:colId xmlns:a16="http://schemas.microsoft.com/office/drawing/2014/main" val="177209959"/>
                    </a:ext>
                  </a:extLst>
                </a:gridCol>
                <a:gridCol w="828409">
                  <a:extLst>
                    <a:ext uri="{9D8B030D-6E8A-4147-A177-3AD203B41FA5}">
                      <a16:colId xmlns:a16="http://schemas.microsoft.com/office/drawing/2014/main" val="2548487075"/>
                    </a:ext>
                  </a:extLst>
                </a:gridCol>
                <a:gridCol w="6745473">
                  <a:extLst>
                    <a:ext uri="{9D8B030D-6E8A-4147-A177-3AD203B41FA5}">
                      <a16:colId xmlns:a16="http://schemas.microsoft.com/office/drawing/2014/main" val="3064799166"/>
                    </a:ext>
                  </a:extLst>
                </a:gridCol>
                <a:gridCol w="1432383">
                  <a:extLst>
                    <a:ext uri="{9D8B030D-6E8A-4147-A177-3AD203B41FA5}">
                      <a16:colId xmlns:a16="http://schemas.microsoft.com/office/drawing/2014/main" val="2724376830"/>
                    </a:ext>
                  </a:extLst>
                </a:gridCol>
              </a:tblGrid>
              <a:tr h="426212">
                <a:tc>
                  <a:txBody>
                    <a:bodyPr/>
                    <a:lstStyle/>
                    <a:p>
                      <a:r>
                        <a:rPr lang="en-AU" sz="1400" dirty="0"/>
                        <a:t>No</a:t>
                      </a:r>
                    </a:p>
                  </a:txBody>
                  <a:tcPr/>
                </a:tc>
                <a:tc>
                  <a:txBody>
                    <a:bodyPr/>
                    <a:lstStyle/>
                    <a:p>
                      <a:r>
                        <a:rPr lang="en-AU" sz="1400" dirty="0"/>
                        <a:t>Time</a:t>
                      </a:r>
                    </a:p>
                  </a:txBody>
                  <a:tcPr/>
                </a:tc>
                <a:tc>
                  <a:txBody>
                    <a:bodyPr/>
                    <a:lstStyle/>
                    <a:p>
                      <a:pPr algn="ctr"/>
                      <a:r>
                        <a:rPr lang="en-AU" sz="1400" dirty="0"/>
                        <a:t>Agenda item and content</a:t>
                      </a:r>
                    </a:p>
                  </a:txBody>
                  <a:tcPr/>
                </a:tc>
                <a:tc>
                  <a:txBody>
                    <a:bodyPr/>
                    <a:lstStyle/>
                    <a:p>
                      <a:r>
                        <a:rPr lang="en-AU" sz="1400" dirty="0"/>
                        <a:t>Facilitator</a:t>
                      </a:r>
                    </a:p>
                  </a:txBody>
                  <a:tcPr/>
                </a:tc>
                <a:extLst>
                  <a:ext uri="{0D108BD9-81ED-4DB2-BD59-A6C34878D82A}">
                    <a16:rowId xmlns:a16="http://schemas.microsoft.com/office/drawing/2014/main" val="2862252205"/>
                  </a:ext>
                </a:extLst>
              </a:tr>
              <a:tr h="263254">
                <a:tc>
                  <a:txBody>
                    <a:bodyPr/>
                    <a:lstStyle/>
                    <a:p>
                      <a:pPr marL="0" algn="ctr" defTabSz="914400" rtl="0" eaLnBrk="1" latinLnBrk="0" hangingPunct="1"/>
                      <a:endParaRPr lang="en-AU" sz="1100" kern="1200" dirty="0">
                        <a:solidFill>
                          <a:schemeClr val="dk1"/>
                        </a:solidFill>
                        <a:latin typeface="+mn-lt"/>
                        <a:ea typeface="+mn-ea"/>
                        <a:cs typeface="+mn-cs"/>
                      </a:endParaRPr>
                    </a:p>
                  </a:txBody>
                  <a:tcPr/>
                </a:tc>
                <a:tc>
                  <a:txBody>
                    <a:bodyPr/>
                    <a:lstStyle/>
                    <a:p>
                      <a:pPr marL="0" algn="l" defTabSz="914400" rtl="0" eaLnBrk="1" latinLnBrk="0" hangingPunct="1"/>
                      <a:r>
                        <a:rPr lang="en-AU" sz="1100" kern="1200" dirty="0">
                          <a:solidFill>
                            <a:schemeClr val="dk1"/>
                          </a:solidFill>
                          <a:latin typeface="+mn-lt"/>
                          <a:ea typeface="+mn-ea"/>
                          <a:cs typeface="+mn-cs"/>
                        </a:rPr>
                        <a:t>9.00am</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dk1"/>
                          </a:solidFill>
                          <a:latin typeface="+mn-lt"/>
                          <a:ea typeface="+mn-ea"/>
                          <a:cs typeface="+mn-cs"/>
                        </a:rPr>
                        <a:t>                                                                                Tea and Coffee available</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dk1"/>
                        </a:solidFill>
                        <a:latin typeface="+mn-lt"/>
                        <a:ea typeface="+mn-ea"/>
                        <a:cs typeface="+mn-cs"/>
                      </a:endParaRPr>
                    </a:p>
                  </a:txBody>
                  <a:tcPr/>
                </a:tc>
                <a:extLst>
                  <a:ext uri="{0D108BD9-81ED-4DB2-BD59-A6C34878D82A}">
                    <a16:rowId xmlns:a16="http://schemas.microsoft.com/office/drawing/2014/main" val="1285926397"/>
                  </a:ext>
                </a:extLst>
              </a:tr>
              <a:tr h="438757">
                <a:tc>
                  <a:txBody>
                    <a:bodyPr/>
                    <a:lstStyle/>
                    <a:p>
                      <a:pPr algn="ctr"/>
                      <a:r>
                        <a:rPr lang="en-AU" sz="1100" dirty="0"/>
                        <a:t>1</a:t>
                      </a:r>
                    </a:p>
                  </a:txBody>
                  <a:tcPr/>
                </a:tc>
                <a:tc>
                  <a:txBody>
                    <a:bodyPr/>
                    <a:lstStyle/>
                    <a:p>
                      <a:r>
                        <a:rPr lang="en-AU" sz="1100" dirty="0"/>
                        <a:t>9.30am</a:t>
                      </a:r>
                    </a:p>
                  </a:txBody>
                  <a:tcPr/>
                </a:tc>
                <a:tc>
                  <a:txBody>
                    <a:bodyPr/>
                    <a:lstStyle/>
                    <a:p>
                      <a:r>
                        <a:rPr lang="en-AU" sz="1100" b="1" dirty="0"/>
                        <a:t>Welcome and introduction</a:t>
                      </a:r>
                    </a:p>
                    <a:p>
                      <a:pPr marL="285750" indent="-285750">
                        <a:buFont typeface="Arial" panose="020B0604020202020204" pitchFamily="34" charset="0"/>
                        <a:buChar char="•"/>
                      </a:pPr>
                      <a:r>
                        <a:rPr lang="en-AU" sz="1100" b="0" dirty="0"/>
                        <a:t>Acknowledgement of country</a:t>
                      </a:r>
                    </a:p>
                  </a:txBody>
                  <a:tcPr/>
                </a:tc>
                <a:tc>
                  <a:txBody>
                    <a:bodyPr/>
                    <a:lstStyle/>
                    <a:p>
                      <a:r>
                        <a:rPr lang="en-AU" sz="1100"/>
                        <a:t>Sean Lowry</a:t>
                      </a:r>
                      <a:endParaRPr lang="en-AU" sz="1100" dirty="0"/>
                    </a:p>
                  </a:txBody>
                  <a:tcPr/>
                </a:tc>
                <a:extLst>
                  <a:ext uri="{0D108BD9-81ED-4DB2-BD59-A6C34878D82A}">
                    <a16:rowId xmlns:a16="http://schemas.microsoft.com/office/drawing/2014/main" val="756605596"/>
                  </a:ext>
                </a:extLst>
              </a:tr>
              <a:tr h="438757">
                <a:tc>
                  <a:txBody>
                    <a:bodyPr/>
                    <a:lstStyle/>
                    <a:p>
                      <a:pPr algn="ctr"/>
                      <a:r>
                        <a:rPr lang="en-AU" sz="1100" dirty="0"/>
                        <a:t>2</a:t>
                      </a:r>
                    </a:p>
                  </a:txBody>
                  <a:tcPr/>
                </a:tc>
                <a:tc>
                  <a:txBody>
                    <a:bodyPr/>
                    <a:lstStyle/>
                    <a:p>
                      <a:r>
                        <a:rPr lang="en-AU" sz="1100" dirty="0"/>
                        <a:t>9.40am</a:t>
                      </a:r>
                    </a:p>
                  </a:txBody>
                  <a:tcPr/>
                </a:tc>
                <a:tc>
                  <a:txBody>
                    <a:bodyPr/>
                    <a:lstStyle/>
                    <a:p>
                      <a:r>
                        <a:rPr lang="en-AU" sz="1100" b="1" dirty="0"/>
                        <a:t>Brief recap</a:t>
                      </a:r>
                    </a:p>
                    <a:p>
                      <a:pPr marL="285750" indent="-285750">
                        <a:buFont typeface="Arial" panose="020B0604020202020204" pitchFamily="34" charset="0"/>
                        <a:buChar char="•"/>
                      </a:pPr>
                      <a:r>
                        <a:rPr lang="en-AU" sz="1100" dirty="0"/>
                        <a:t>Where are we up to in the commissioning process</a:t>
                      </a:r>
                    </a:p>
                  </a:txBody>
                  <a:tcPr/>
                </a:tc>
                <a:tc>
                  <a:txBody>
                    <a:bodyPr/>
                    <a:lstStyle/>
                    <a:p>
                      <a:pPr marL="0" indent="0">
                        <a:buFont typeface="Arial" panose="020B0604020202020204" pitchFamily="34" charset="0"/>
                        <a:buNone/>
                      </a:pPr>
                      <a:r>
                        <a:rPr lang="en-AU" sz="1100"/>
                        <a:t>Fellon Gaida</a:t>
                      </a:r>
                      <a:endParaRPr lang="en-AU" sz="1100" dirty="0"/>
                    </a:p>
                  </a:txBody>
                  <a:tcPr/>
                </a:tc>
                <a:extLst>
                  <a:ext uri="{0D108BD9-81ED-4DB2-BD59-A6C34878D82A}">
                    <a16:rowId xmlns:a16="http://schemas.microsoft.com/office/drawing/2014/main" val="2561078921"/>
                  </a:ext>
                </a:extLst>
              </a:tr>
              <a:tr h="789762">
                <a:tc>
                  <a:txBody>
                    <a:bodyPr/>
                    <a:lstStyle/>
                    <a:p>
                      <a:pPr algn="ctr"/>
                      <a:r>
                        <a:rPr lang="en-AU" sz="1100" dirty="0"/>
                        <a:t>3</a:t>
                      </a:r>
                    </a:p>
                  </a:txBody>
                  <a:tcPr/>
                </a:tc>
                <a:tc>
                  <a:txBody>
                    <a:bodyPr/>
                    <a:lstStyle/>
                    <a:p>
                      <a:r>
                        <a:rPr lang="en-AU" sz="1100" dirty="0"/>
                        <a:t>9.45am</a:t>
                      </a:r>
                    </a:p>
                  </a:txBody>
                  <a:tcPr/>
                </a:tc>
                <a:tc>
                  <a:txBody>
                    <a:bodyPr/>
                    <a:lstStyle/>
                    <a:p>
                      <a:r>
                        <a:rPr lang="en-AU" sz="1100" b="1" dirty="0"/>
                        <a:t>Context and aims of the workshop</a:t>
                      </a:r>
                    </a:p>
                    <a:p>
                      <a:pPr marL="285750" indent="-285750">
                        <a:buFont typeface="Arial" panose="020B0604020202020204" pitchFamily="34" charset="0"/>
                        <a:buChar char="•"/>
                      </a:pPr>
                      <a:r>
                        <a:rPr lang="en-AU" sz="1100" b="0" dirty="0"/>
                        <a:t>Amalgamation of information</a:t>
                      </a:r>
                    </a:p>
                    <a:p>
                      <a:pPr marL="285750" indent="-285750">
                        <a:buFont typeface="Arial" panose="020B0604020202020204" pitchFamily="34" charset="0"/>
                        <a:buChar char="•"/>
                      </a:pPr>
                      <a:r>
                        <a:rPr lang="en-AU" sz="1100" dirty="0"/>
                        <a:t>Outline of prioritisation/prioritisation considerations</a:t>
                      </a:r>
                    </a:p>
                    <a:p>
                      <a:pPr marL="285750" indent="-285750">
                        <a:buFont typeface="Arial" panose="020B0604020202020204" pitchFamily="34" charset="0"/>
                        <a:buChar char="•"/>
                      </a:pPr>
                      <a:r>
                        <a:rPr lang="en-AU" sz="1100" dirty="0"/>
                        <a:t>Prioritisation to inform future procurement of STIBBV services (balanced against available funding)</a:t>
                      </a:r>
                    </a:p>
                  </a:txBody>
                  <a:tcPr/>
                </a:tc>
                <a:tc>
                  <a:txBody>
                    <a:bodyPr/>
                    <a:lstStyle/>
                    <a:p>
                      <a:pPr marL="0" indent="0">
                        <a:buFont typeface="Arial" panose="020B0604020202020204" pitchFamily="34" charset="0"/>
                        <a:buNone/>
                      </a:pPr>
                      <a:r>
                        <a:rPr lang="en-AU" sz="1100"/>
                        <a:t>Sean Lowry</a:t>
                      </a:r>
                      <a:endParaRPr lang="en-AU" sz="1100" dirty="0"/>
                    </a:p>
                  </a:txBody>
                  <a:tcPr/>
                </a:tc>
                <a:extLst>
                  <a:ext uri="{0D108BD9-81ED-4DB2-BD59-A6C34878D82A}">
                    <a16:rowId xmlns:a16="http://schemas.microsoft.com/office/drawing/2014/main" val="4077447136"/>
                  </a:ext>
                </a:extLst>
              </a:tr>
              <a:tr h="614260">
                <a:tc>
                  <a:txBody>
                    <a:bodyPr/>
                    <a:lstStyle/>
                    <a:p>
                      <a:pPr algn="ctr"/>
                      <a:r>
                        <a:rPr lang="en-AU" sz="1100" dirty="0"/>
                        <a:t>4</a:t>
                      </a:r>
                    </a:p>
                  </a:txBody>
                  <a:tcPr/>
                </a:tc>
                <a:tc>
                  <a:txBody>
                    <a:bodyPr/>
                    <a:lstStyle/>
                    <a:p>
                      <a:r>
                        <a:rPr lang="en-AU" sz="1100" dirty="0"/>
                        <a:t>9.50am</a:t>
                      </a:r>
                    </a:p>
                  </a:txBody>
                  <a:tcPr/>
                </a:tc>
                <a:tc>
                  <a:txBody>
                    <a:bodyPr/>
                    <a:lstStyle/>
                    <a:p>
                      <a:r>
                        <a:rPr lang="en-AU" sz="1100" b="1" dirty="0"/>
                        <a:t>Introduction to group activity and facilitated discussion</a:t>
                      </a:r>
                    </a:p>
                    <a:p>
                      <a:pPr marL="285750" indent="-285750">
                        <a:buFont typeface="Arial" panose="020B0604020202020204" pitchFamily="34" charset="0"/>
                        <a:buChar char="•"/>
                      </a:pPr>
                      <a:r>
                        <a:rPr lang="en-AU" sz="1100" dirty="0"/>
                        <a:t>Prioritisation activity- highlighting key health goals and the strategies and care considerations identified to date (see Excel Spreadsheet)</a:t>
                      </a:r>
                    </a:p>
                  </a:txBody>
                  <a:tcPr/>
                </a:tc>
                <a:tc>
                  <a:txBody>
                    <a:bodyPr/>
                    <a:lstStyle/>
                    <a:p>
                      <a:pPr marL="0" indent="0">
                        <a:buFont typeface="Arial" panose="020B0604020202020204" pitchFamily="34" charset="0"/>
                        <a:buNone/>
                      </a:pPr>
                      <a:r>
                        <a:rPr lang="en-AU" sz="1100" dirty="0"/>
                        <a:t>Sean Lowry</a:t>
                      </a:r>
                    </a:p>
                    <a:p>
                      <a:pPr marL="0" indent="0">
                        <a:buFont typeface="Arial" panose="020B0604020202020204" pitchFamily="34" charset="0"/>
                        <a:buNone/>
                      </a:pPr>
                      <a:endParaRPr lang="en-AU" sz="1100" dirty="0"/>
                    </a:p>
                  </a:txBody>
                  <a:tcPr/>
                </a:tc>
                <a:extLst>
                  <a:ext uri="{0D108BD9-81ED-4DB2-BD59-A6C34878D82A}">
                    <a16:rowId xmlns:a16="http://schemas.microsoft.com/office/drawing/2014/main" val="1536681715"/>
                  </a:ext>
                </a:extLst>
              </a:tr>
              <a:tr h="263254">
                <a:tc>
                  <a:txBody>
                    <a:bodyPr/>
                    <a:lstStyle/>
                    <a:p>
                      <a:pPr algn="ctr"/>
                      <a:endParaRPr lang="en-AU" sz="1100" dirty="0"/>
                    </a:p>
                  </a:txBody>
                  <a:tcPr/>
                </a:tc>
                <a:tc>
                  <a:txBody>
                    <a:bodyPr/>
                    <a:lstStyle/>
                    <a:p>
                      <a:r>
                        <a:rPr lang="en-AU" sz="1100" dirty="0"/>
                        <a:t>10.00am</a:t>
                      </a:r>
                    </a:p>
                  </a:txBody>
                  <a:tcPr/>
                </a:tc>
                <a:tc gridSpan="2">
                  <a:txBody>
                    <a:bodyPr/>
                    <a:lstStyle/>
                    <a:p>
                      <a:pPr marL="0" indent="0" algn="l">
                        <a:buFont typeface="Arial" panose="020B0604020202020204" pitchFamily="34" charset="0"/>
                        <a:buNone/>
                      </a:pPr>
                      <a:r>
                        <a:rPr lang="en-AU" sz="1100" b="1" dirty="0"/>
                        <a:t>                                                                         Working morning tea</a:t>
                      </a:r>
                    </a:p>
                  </a:txBody>
                  <a:tcPr/>
                </a:tc>
                <a:tc hMerge="1">
                  <a:txBody>
                    <a:bodyPr/>
                    <a:lstStyle/>
                    <a:p>
                      <a:pPr marL="0" indent="0" algn="ctr">
                        <a:buFont typeface="Arial" panose="020B0604020202020204" pitchFamily="34" charset="0"/>
                        <a:buNone/>
                      </a:pPr>
                      <a:endParaRPr lang="en-AU" sz="1200" b="1" dirty="0"/>
                    </a:p>
                  </a:txBody>
                  <a:tcPr/>
                </a:tc>
                <a:extLst>
                  <a:ext uri="{0D108BD9-81ED-4DB2-BD59-A6C34878D82A}">
                    <a16:rowId xmlns:a16="http://schemas.microsoft.com/office/drawing/2014/main" val="1584211750"/>
                  </a:ext>
                </a:extLst>
              </a:tr>
              <a:tr h="1142928">
                <a:tc>
                  <a:txBody>
                    <a:bodyPr/>
                    <a:lstStyle/>
                    <a:p>
                      <a:pPr algn="ctr"/>
                      <a:r>
                        <a:rPr lang="en-AU" sz="1100" dirty="0"/>
                        <a:t>5</a:t>
                      </a:r>
                    </a:p>
                  </a:txBody>
                  <a:tcPr/>
                </a:tc>
                <a:tc>
                  <a:txBody>
                    <a:bodyPr/>
                    <a:lstStyle/>
                    <a:p>
                      <a:r>
                        <a:rPr lang="en-AU" sz="1100" dirty="0"/>
                        <a:t>10.00am</a:t>
                      </a:r>
                    </a:p>
                    <a:p>
                      <a:endParaRPr lang="en-AU" sz="1100" dirty="0"/>
                    </a:p>
                    <a:p>
                      <a:r>
                        <a:rPr lang="en-AU" sz="1100" dirty="0"/>
                        <a:t>11.00am</a:t>
                      </a:r>
                    </a:p>
                    <a:p>
                      <a:endParaRPr lang="en-AU" sz="1100" dirty="0"/>
                    </a:p>
                    <a:p>
                      <a:endParaRPr lang="en-AU" sz="1100" dirty="0"/>
                    </a:p>
                    <a:p>
                      <a:r>
                        <a:rPr lang="en-AU" sz="1100" dirty="0"/>
                        <a:t>12.00pm</a:t>
                      </a:r>
                    </a:p>
                  </a:txBody>
                  <a:tcPr/>
                </a:tc>
                <a:tc>
                  <a:txBody>
                    <a:bodyPr/>
                    <a:lstStyle/>
                    <a:p>
                      <a:pPr marL="0" indent="0">
                        <a:buFont typeface="Arial" panose="020B0604020202020204" pitchFamily="34" charset="0"/>
                        <a:buNone/>
                      </a:pPr>
                      <a:r>
                        <a:rPr lang="en-AU" sz="1100" b="1" dirty="0"/>
                        <a:t>Round 1:  </a:t>
                      </a:r>
                      <a:r>
                        <a:rPr lang="en-AU" sz="1100" dirty="0"/>
                        <a:t>Prioritising strategies for action (individual activity and large group discussion)</a:t>
                      </a:r>
                    </a:p>
                    <a:p>
                      <a:pPr marL="285750" indent="-285750">
                        <a:buFont typeface="Arial" panose="020B0604020202020204" pitchFamily="34" charset="0"/>
                        <a:buChar char="•"/>
                      </a:pPr>
                      <a:endParaRPr lang="en-AU"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dirty="0"/>
                        <a:t>Round 2: </a:t>
                      </a:r>
                      <a:r>
                        <a:rPr lang="en-AU" sz="1100" dirty="0"/>
                        <a:t>Prioritising care considerations/initiatives/interventions to address strategies and achieve health goals (individual activity and large group discussion)</a:t>
                      </a:r>
                    </a:p>
                    <a:p>
                      <a:pPr marL="285750" indent="-285750">
                        <a:buFont typeface="Arial" panose="020B0604020202020204" pitchFamily="34" charset="0"/>
                        <a:buChar char="•"/>
                      </a:pPr>
                      <a:endParaRPr lang="en-AU" sz="1100" b="1" dirty="0"/>
                    </a:p>
                    <a:p>
                      <a:pPr marL="0" indent="0">
                        <a:buFont typeface="Arial" panose="020B0604020202020204" pitchFamily="34" charset="0"/>
                        <a:buNone/>
                      </a:pPr>
                      <a:r>
                        <a:rPr lang="en-AU" sz="1100" b="1" dirty="0"/>
                        <a:t>Round 3: </a:t>
                      </a:r>
                      <a:r>
                        <a:rPr lang="en-AU" sz="1100" dirty="0"/>
                        <a:t>Identifying potential outcomes and metrics to determine success (small and large group discussion)</a:t>
                      </a:r>
                      <a:endParaRPr lang="en-AU" sz="1100" b="1" dirty="0"/>
                    </a:p>
                  </a:txBody>
                  <a:tcPr/>
                </a:tc>
                <a:tc>
                  <a:txBody>
                    <a:bodyPr/>
                    <a:lstStyle/>
                    <a:p>
                      <a:pPr marL="0" indent="0" algn="l" defTabSz="914400" rtl="0" eaLnBrk="1" latinLnBrk="0" hangingPunct="1">
                        <a:buFont typeface="Arial" panose="020B0604020202020204" pitchFamily="34" charset="0"/>
                        <a:buNone/>
                      </a:pPr>
                      <a:r>
                        <a:rPr lang="en-AU" sz="1100" kern="1200" dirty="0">
                          <a:solidFill>
                            <a:schemeClr val="dk1"/>
                          </a:solidFill>
                          <a:latin typeface="+mn-lt"/>
                          <a:ea typeface="+mn-ea"/>
                          <a:cs typeface="+mn-cs"/>
                        </a:rPr>
                        <a:t>All </a:t>
                      </a:r>
                    </a:p>
                  </a:txBody>
                  <a:tcPr/>
                </a:tc>
                <a:extLst>
                  <a:ext uri="{0D108BD9-81ED-4DB2-BD59-A6C34878D82A}">
                    <a16:rowId xmlns:a16="http://schemas.microsoft.com/office/drawing/2014/main" val="523461551"/>
                  </a:ext>
                </a:extLst>
              </a:tr>
              <a:tr h="328048">
                <a:tc>
                  <a:txBody>
                    <a:bodyPr/>
                    <a:lstStyle/>
                    <a:p>
                      <a:pPr algn="ctr"/>
                      <a:r>
                        <a:rPr lang="en-AU" sz="1100" dirty="0"/>
                        <a:t>6</a:t>
                      </a:r>
                    </a:p>
                  </a:txBody>
                  <a:tcPr/>
                </a:tc>
                <a:tc>
                  <a:txBody>
                    <a:bodyPr/>
                    <a:lstStyle/>
                    <a:p>
                      <a:r>
                        <a:rPr lang="en-AU" sz="1100" dirty="0"/>
                        <a:t>1.00pm</a:t>
                      </a:r>
                    </a:p>
                  </a:txBody>
                  <a:tcPr/>
                </a:tc>
                <a:tc>
                  <a:txBody>
                    <a:bodyPr/>
                    <a:lstStyle/>
                    <a:p>
                      <a:r>
                        <a:rPr lang="en-AU" sz="1100" dirty="0"/>
                        <a:t>Summing up key findings and closing comments</a:t>
                      </a:r>
                    </a:p>
                  </a:txBody>
                  <a:tcPr/>
                </a:tc>
                <a:tc>
                  <a:txBody>
                    <a:bodyPr/>
                    <a:lstStyle/>
                    <a:p>
                      <a:r>
                        <a:rPr lang="en-AU" sz="1100" dirty="0"/>
                        <a:t>Sean Lowry</a:t>
                      </a:r>
                    </a:p>
                  </a:txBody>
                  <a:tcPr/>
                </a:tc>
                <a:extLst>
                  <a:ext uri="{0D108BD9-81ED-4DB2-BD59-A6C34878D82A}">
                    <a16:rowId xmlns:a16="http://schemas.microsoft.com/office/drawing/2014/main" val="4092218017"/>
                  </a:ext>
                </a:extLst>
              </a:tr>
              <a:tr h="443832">
                <a:tc>
                  <a:txBody>
                    <a:bodyPr/>
                    <a:lstStyle/>
                    <a:p>
                      <a:pPr algn="ctr"/>
                      <a:r>
                        <a:rPr lang="en-AU" sz="1100" dirty="0"/>
                        <a:t>7</a:t>
                      </a:r>
                    </a:p>
                  </a:txBody>
                  <a:tcPr/>
                </a:tc>
                <a:tc>
                  <a:txBody>
                    <a:bodyPr/>
                    <a:lstStyle/>
                    <a:p>
                      <a:r>
                        <a:rPr lang="en-AU" sz="1100" dirty="0"/>
                        <a:t>1.15pm</a:t>
                      </a:r>
                    </a:p>
                  </a:txBody>
                  <a:tcPr/>
                </a:tc>
                <a:tc gridSpan="2">
                  <a:txBody>
                    <a:bodyPr/>
                    <a:lstStyle/>
                    <a:p>
                      <a:pPr algn="l"/>
                      <a:r>
                        <a:rPr lang="en-AU" sz="1100" b="1" dirty="0"/>
                        <a:t>                                                                                        Light lunch</a:t>
                      </a:r>
                    </a:p>
                  </a:txBody>
                  <a:tcPr/>
                </a:tc>
                <a:tc hMerge="1">
                  <a:txBody>
                    <a:bodyPr/>
                    <a:lstStyle/>
                    <a:p>
                      <a:pPr algn="ctr"/>
                      <a:endParaRPr lang="en-AU" sz="1200" b="1" dirty="0"/>
                    </a:p>
                  </a:txBody>
                  <a:tcPr/>
                </a:tc>
                <a:extLst>
                  <a:ext uri="{0D108BD9-81ED-4DB2-BD59-A6C34878D82A}">
                    <a16:rowId xmlns:a16="http://schemas.microsoft.com/office/drawing/2014/main" val="384690957"/>
                  </a:ext>
                </a:extLst>
              </a:tr>
            </a:tbl>
          </a:graphicData>
        </a:graphic>
      </p:graphicFrame>
    </p:spTree>
    <p:extLst>
      <p:ext uri="{BB962C8B-B14F-4D97-AF65-F5344CB8AC3E}">
        <p14:creationId xmlns:p14="http://schemas.microsoft.com/office/powerpoint/2010/main" val="201430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07ED20-438B-492F-B3EB-AA08064E4DE2}"/>
              </a:ext>
            </a:extLst>
          </p:cNvPr>
          <p:cNvSpPr>
            <a:spLocks noGrp="1" noChangeArrowheads="1"/>
          </p:cNvSpPr>
          <p:nvPr>
            <p:ph type="title"/>
          </p:nvPr>
        </p:nvSpPr>
        <p:spPr>
          <a:xfrm>
            <a:off x="488504" y="181084"/>
            <a:ext cx="8637588" cy="609600"/>
          </a:xfrm>
        </p:spPr>
        <p:txBody>
          <a:bodyPr/>
          <a:lstStyle/>
          <a:p>
            <a:pPr algn="ctr"/>
            <a:r>
              <a:rPr lang="en-AU" altLang="en-US" sz="1600" dirty="0"/>
              <a:t>#1 Prioritising Strategies by Disease Group</a:t>
            </a:r>
            <a:br>
              <a:rPr lang="en-AU" altLang="en-US" sz="1600" dirty="0"/>
            </a:br>
            <a:r>
              <a:rPr lang="en-US" altLang="en-US" sz="1600" dirty="0"/>
              <a:t>Strategies to achieve health goals to be considered through commissioning</a:t>
            </a:r>
            <a:r>
              <a:rPr lang="en-AU" altLang="en-US" sz="1600" dirty="0"/>
              <a:t> </a:t>
            </a:r>
          </a:p>
        </p:txBody>
      </p:sp>
      <p:pic>
        <p:nvPicPr>
          <p:cNvPr id="3" name="4B492877-1D4A-4A02-9F95-0CB9E3A7C26A" descr="IMG_3240.jpg">
            <a:extLst>
              <a:ext uri="{FF2B5EF4-FFF2-40B4-BE49-F238E27FC236}">
                <a16:creationId xmlns:a16="http://schemas.microsoft.com/office/drawing/2014/main" id="{B5CD8720-0AAB-5623-D746-6B8C66DAC0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2" t="5888" r="54523" b="10808"/>
          <a:stretch/>
        </p:blipFill>
        <p:spPr bwMode="auto">
          <a:xfrm rot="16200000">
            <a:off x="4497938" y="-2458011"/>
            <a:ext cx="910124" cy="9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Diagonal Corners Rounded 8">
            <a:extLst>
              <a:ext uri="{FF2B5EF4-FFF2-40B4-BE49-F238E27FC236}">
                <a16:creationId xmlns:a16="http://schemas.microsoft.com/office/drawing/2014/main" id="{6BE544B7-7DB0-52D8-1576-D065755F6899}"/>
              </a:ext>
            </a:extLst>
          </p:cNvPr>
          <p:cNvSpPr/>
          <p:nvPr/>
        </p:nvSpPr>
        <p:spPr>
          <a:xfrm>
            <a:off x="261741" y="2321425"/>
            <a:ext cx="2160241" cy="34231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Diagonal Corners Rounded 9">
            <a:extLst>
              <a:ext uri="{FF2B5EF4-FFF2-40B4-BE49-F238E27FC236}">
                <a16:creationId xmlns:a16="http://schemas.microsoft.com/office/drawing/2014/main" id="{2106A72A-F0E3-57C0-2CE9-07FF22DFDA62}"/>
              </a:ext>
            </a:extLst>
          </p:cNvPr>
          <p:cNvSpPr/>
          <p:nvPr/>
        </p:nvSpPr>
        <p:spPr>
          <a:xfrm>
            <a:off x="7545287" y="2321425"/>
            <a:ext cx="2160241" cy="34231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Diagonal Corners Rounded 10">
            <a:extLst>
              <a:ext uri="{FF2B5EF4-FFF2-40B4-BE49-F238E27FC236}">
                <a16:creationId xmlns:a16="http://schemas.microsoft.com/office/drawing/2014/main" id="{4DA30F09-581A-98DF-2E79-FAA6FFEE8223}"/>
              </a:ext>
            </a:extLst>
          </p:cNvPr>
          <p:cNvSpPr/>
          <p:nvPr/>
        </p:nvSpPr>
        <p:spPr>
          <a:xfrm>
            <a:off x="5117439" y="2321425"/>
            <a:ext cx="2160241" cy="34231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Diagonal Corners Rounded 11">
            <a:extLst>
              <a:ext uri="{FF2B5EF4-FFF2-40B4-BE49-F238E27FC236}">
                <a16:creationId xmlns:a16="http://schemas.microsoft.com/office/drawing/2014/main" id="{CEB4CF82-C2BA-1618-9525-B10B64F7F1ED}"/>
              </a:ext>
            </a:extLst>
          </p:cNvPr>
          <p:cNvSpPr/>
          <p:nvPr/>
        </p:nvSpPr>
        <p:spPr>
          <a:xfrm>
            <a:off x="2689590" y="2321425"/>
            <a:ext cx="2160241" cy="34231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Arial" panose="020B0604020202020204" pitchFamily="34" charset="0"/>
              <a:buChar char="•"/>
            </a:pPr>
            <a:r>
              <a:rPr lang="en-US" sz="1800" dirty="0"/>
              <a:t>Invest in a highly skilled, competent and diverse clinical, support and peer workforce</a:t>
            </a:r>
          </a:p>
        </p:txBody>
      </p:sp>
      <p:sp>
        <p:nvSpPr>
          <p:cNvPr id="14" name="TextBox 13">
            <a:extLst>
              <a:ext uri="{FF2B5EF4-FFF2-40B4-BE49-F238E27FC236}">
                <a16:creationId xmlns:a16="http://schemas.microsoft.com/office/drawing/2014/main" id="{9F13979B-C075-5B15-54F2-511AAD66829E}"/>
              </a:ext>
            </a:extLst>
          </p:cNvPr>
          <p:cNvSpPr txBox="1"/>
          <p:nvPr/>
        </p:nvSpPr>
        <p:spPr>
          <a:xfrm>
            <a:off x="261741" y="2430755"/>
            <a:ext cx="2098971" cy="2616101"/>
          </a:xfrm>
          <a:prstGeom prst="rect">
            <a:avLst/>
          </a:prstGeom>
          <a:noFill/>
        </p:spPr>
        <p:txBody>
          <a:bodyPr wrap="square">
            <a:spAutoFit/>
          </a:bodyPr>
          <a:lstStyle/>
          <a:p>
            <a:pPr marL="87313" indent="-87313">
              <a:buFont typeface="Arial" panose="020B0604020202020204" pitchFamily="34" charset="0"/>
              <a:buChar char="•"/>
            </a:pPr>
            <a:r>
              <a:rPr lang="en-AU" sz="1000" dirty="0"/>
              <a:t>Improve health literacy related to STIs, with a particular focus on young people, CALD communities, women of reproductive health age, gay, bisexual and other men who have sex with men and First Nations people</a:t>
            </a:r>
          </a:p>
          <a:p>
            <a:pPr marL="87313" indent="-87313">
              <a:buFont typeface="Arial" panose="020B0604020202020204" pitchFamily="34" charset="0"/>
              <a:buChar char="•"/>
            </a:pPr>
            <a:r>
              <a:rPr lang="en-US" sz="1000" dirty="0"/>
              <a:t>Increase screening for chlamydia, gonorrhea and infectious syphilis</a:t>
            </a:r>
          </a:p>
          <a:p>
            <a:pPr marL="87313" indent="-87313">
              <a:buFont typeface="Arial" panose="020B0604020202020204" pitchFamily="34" charset="0"/>
              <a:buChar char="•"/>
            </a:pPr>
            <a:r>
              <a:rPr lang="en-US" sz="1000" dirty="0"/>
              <a:t>Invest in a highly skilled, competent and diverse clinical, support and peer workforce</a:t>
            </a:r>
          </a:p>
          <a:p>
            <a:pPr marL="87313" indent="-87313">
              <a:buFont typeface="Arial" panose="020B0604020202020204" pitchFamily="34" charset="0"/>
              <a:buChar char="•"/>
            </a:pPr>
            <a:r>
              <a:rPr lang="en-US" sz="1000" dirty="0"/>
              <a:t>Reduce stigma and discrimination related to STIs</a:t>
            </a:r>
            <a:endParaRPr lang="en-AU" sz="1000" dirty="0"/>
          </a:p>
          <a:p>
            <a:endParaRPr lang="en-AU" sz="800" dirty="0"/>
          </a:p>
          <a:p>
            <a:endParaRPr lang="en-AU" sz="800" dirty="0"/>
          </a:p>
          <a:p>
            <a:endParaRPr lang="en-AU" sz="800" dirty="0"/>
          </a:p>
        </p:txBody>
      </p:sp>
      <p:sp>
        <p:nvSpPr>
          <p:cNvPr id="15" name="TextBox 14">
            <a:extLst>
              <a:ext uri="{FF2B5EF4-FFF2-40B4-BE49-F238E27FC236}">
                <a16:creationId xmlns:a16="http://schemas.microsoft.com/office/drawing/2014/main" id="{1E016482-A4B6-B92C-A979-D846C741707B}"/>
              </a:ext>
            </a:extLst>
          </p:cNvPr>
          <p:cNvSpPr txBox="1"/>
          <p:nvPr/>
        </p:nvSpPr>
        <p:spPr>
          <a:xfrm>
            <a:off x="2708327" y="2430755"/>
            <a:ext cx="2098971" cy="3662541"/>
          </a:xfrm>
          <a:prstGeom prst="rect">
            <a:avLst/>
          </a:prstGeom>
          <a:noFill/>
        </p:spPr>
        <p:txBody>
          <a:bodyPr wrap="square">
            <a:spAutoFit/>
          </a:bodyPr>
          <a:lstStyle/>
          <a:p>
            <a:pPr marL="87313" indent="-87313">
              <a:buFont typeface="Arial" panose="020B0604020202020204" pitchFamily="34" charset="0"/>
              <a:buChar char="•"/>
            </a:pPr>
            <a:r>
              <a:rPr lang="en-US" sz="1000" dirty="0"/>
              <a:t>Invest in a highly skilled, competent and diverse clinical, support and peer workforce (including increasing s100 prescribers for HBV)  - consider upskilling existing workforce, other GPs and community options</a:t>
            </a:r>
          </a:p>
          <a:p>
            <a:pPr marL="87313" indent="-87313">
              <a:buFont typeface="Arial" panose="020B0604020202020204" pitchFamily="34" charset="0"/>
              <a:buChar char="•"/>
            </a:pPr>
            <a:r>
              <a:rPr lang="en-US" sz="1000" dirty="0"/>
              <a:t>Workforce strategy to consider existing capacity and capability, headcount, planning, education and sustainability</a:t>
            </a:r>
          </a:p>
          <a:p>
            <a:pPr marL="87313" indent="-87313">
              <a:buFont typeface="Arial" panose="020B0604020202020204" pitchFamily="34" charset="0"/>
              <a:buChar char="•"/>
            </a:pPr>
            <a:r>
              <a:rPr lang="en-US" sz="1000" dirty="0"/>
              <a:t>Increase the number of individuals living with HBV who have been diagnosed and who are receiving treatment </a:t>
            </a:r>
          </a:p>
          <a:p>
            <a:pPr marL="87313" indent="-87313">
              <a:buFont typeface="Arial" panose="020B0604020202020204" pitchFamily="34" charset="0"/>
              <a:buChar char="•"/>
            </a:pPr>
            <a:r>
              <a:rPr lang="en-US" sz="1000" dirty="0"/>
              <a:t>Increase health literacy related to HBV (with a particular focus on people from countries of high prevalence and First Nations people)</a:t>
            </a:r>
          </a:p>
          <a:p>
            <a:pPr marL="87313" indent="-87313">
              <a:buFont typeface="Arial" panose="020B0604020202020204" pitchFamily="34" charset="0"/>
              <a:buChar char="•"/>
            </a:pPr>
            <a:endParaRPr lang="en-US" sz="800" dirty="0"/>
          </a:p>
          <a:p>
            <a:endParaRPr lang="en-AU" sz="800" dirty="0"/>
          </a:p>
          <a:p>
            <a:endParaRPr lang="en-AU" sz="800" dirty="0"/>
          </a:p>
          <a:p>
            <a:endParaRPr lang="en-AU" sz="800" dirty="0"/>
          </a:p>
        </p:txBody>
      </p:sp>
      <p:sp>
        <p:nvSpPr>
          <p:cNvPr id="16" name="TextBox 15">
            <a:extLst>
              <a:ext uri="{FF2B5EF4-FFF2-40B4-BE49-F238E27FC236}">
                <a16:creationId xmlns:a16="http://schemas.microsoft.com/office/drawing/2014/main" id="{57E50F2E-44D0-C75B-58BB-1C248650AA15}"/>
              </a:ext>
            </a:extLst>
          </p:cNvPr>
          <p:cNvSpPr txBox="1"/>
          <p:nvPr/>
        </p:nvSpPr>
        <p:spPr>
          <a:xfrm>
            <a:off x="5133999" y="2430755"/>
            <a:ext cx="2098971" cy="3662541"/>
          </a:xfrm>
          <a:prstGeom prst="rect">
            <a:avLst/>
          </a:prstGeom>
          <a:noFill/>
        </p:spPr>
        <p:txBody>
          <a:bodyPr wrap="square">
            <a:spAutoFit/>
          </a:bodyPr>
          <a:lstStyle/>
          <a:p>
            <a:pPr marL="87313" indent="-87313">
              <a:buFont typeface="Arial" panose="020B0604020202020204" pitchFamily="34" charset="0"/>
              <a:buChar char="•"/>
            </a:pPr>
            <a:r>
              <a:rPr lang="en-US" sz="1000" dirty="0"/>
              <a:t>Increase the number of individuals living with HCV who have been tested, diagnosed and who have completed treatment – esp. multi-modal testing</a:t>
            </a:r>
          </a:p>
          <a:p>
            <a:pPr marL="87313" indent="-87313">
              <a:buFont typeface="Arial" panose="020B0604020202020204" pitchFamily="34" charset="0"/>
              <a:buChar char="•"/>
            </a:pPr>
            <a:r>
              <a:rPr lang="en-US" sz="1000" dirty="0"/>
              <a:t>Increase health literacy related to HCV (with a particular focus on people who inject drugs and individuals residing/or who have resided in a correctional setting)</a:t>
            </a:r>
          </a:p>
          <a:p>
            <a:pPr marL="87313" indent="-87313">
              <a:buFont typeface="Arial" panose="020B0604020202020204" pitchFamily="34" charset="0"/>
              <a:buChar char="•"/>
            </a:pPr>
            <a:r>
              <a:rPr lang="en-US" sz="1000" dirty="0"/>
              <a:t>Increase access to and use of clean injecting equipment for every injecting episode (NSP in correctional settings)</a:t>
            </a:r>
          </a:p>
          <a:p>
            <a:pPr marL="87313" indent="-87313">
              <a:buFont typeface="Arial" panose="020B0604020202020204" pitchFamily="34" charset="0"/>
              <a:buChar char="•"/>
            </a:pPr>
            <a:r>
              <a:rPr lang="en-US" sz="1000" dirty="0"/>
              <a:t>Invest in a highly skilled, competent and diverse clinical, support and peer workforce</a:t>
            </a:r>
          </a:p>
          <a:p>
            <a:pPr marL="87313" indent="-87313">
              <a:buFont typeface="Arial" panose="020B0604020202020204" pitchFamily="34" charset="0"/>
              <a:buChar char="•"/>
            </a:pPr>
            <a:r>
              <a:rPr lang="en-US" sz="1000" dirty="0"/>
              <a:t>AOD sector have made enormous inroads from which we can learn from</a:t>
            </a:r>
          </a:p>
          <a:p>
            <a:pPr marL="87313" indent="-87313">
              <a:buFont typeface="Arial" panose="020B0604020202020204" pitchFamily="34" charset="0"/>
              <a:buChar char="•"/>
            </a:pPr>
            <a:endParaRPr lang="en-US" sz="800" dirty="0"/>
          </a:p>
          <a:p>
            <a:endParaRPr lang="en-AU" sz="800" dirty="0"/>
          </a:p>
          <a:p>
            <a:endParaRPr lang="en-AU" sz="800" dirty="0"/>
          </a:p>
          <a:p>
            <a:endParaRPr lang="en-AU" sz="800" dirty="0"/>
          </a:p>
        </p:txBody>
      </p:sp>
      <p:sp>
        <p:nvSpPr>
          <p:cNvPr id="17" name="TextBox 16">
            <a:extLst>
              <a:ext uri="{FF2B5EF4-FFF2-40B4-BE49-F238E27FC236}">
                <a16:creationId xmlns:a16="http://schemas.microsoft.com/office/drawing/2014/main" id="{4B7AFEB4-58CF-0B12-CE67-3A80A7E44D72}"/>
              </a:ext>
            </a:extLst>
          </p:cNvPr>
          <p:cNvSpPr txBox="1"/>
          <p:nvPr/>
        </p:nvSpPr>
        <p:spPr>
          <a:xfrm>
            <a:off x="7577078" y="2348880"/>
            <a:ext cx="2098971" cy="4124206"/>
          </a:xfrm>
          <a:prstGeom prst="rect">
            <a:avLst/>
          </a:prstGeom>
          <a:noFill/>
        </p:spPr>
        <p:txBody>
          <a:bodyPr wrap="square">
            <a:spAutoFit/>
          </a:bodyPr>
          <a:lstStyle/>
          <a:p>
            <a:pPr marL="87313" indent="-87313">
              <a:buFont typeface="Arial" panose="020B0604020202020204" pitchFamily="34" charset="0"/>
              <a:buChar char="•"/>
            </a:pPr>
            <a:r>
              <a:rPr lang="en-US" sz="1000" dirty="0"/>
              <a:t>Provide choice in testing options for people living with HIV who are undiagnosed</a:t>
            </a:r>
          </a:p>
          <a:p>
            <a:pPr marL="87313" indent="-87313">
              <a:buFont typeface="Arial" panose="020B0604020202020204" pitchFamily="34" charset="0"/>
              <a:buChar char="•"/>
            </a:pPr>
            <a:r>
              <a:rPr lang="en-US" sz="1000" dirty="0"/>
              <a:t>Increase health literacy related to HIV (with a particular focus on gay, bisexual and other men who have sex with men, women and the LGBTIQ+ community</a:t>
            </a:r>
          </a:p>
          <a:p>
            <a:pPr marL="87313" indent="-87313">
              <a:buFont typeface="Arial" panose="020B0604020202020204" pitchFamily="34" charset="0"/>
              <a:buChar char="•"/>
            </a:pPr>
            <a:r>
              <a:rPr lang="en-US" sz="1000" dirty="0"/>
              <a:t>Optimise quality of life for people living with HIV</a:t>
            </a:r>
          </a:p>
          <a:p>
            <a:pPr marL="87313" indent="-87313">
              <a:buFont typeface="Arial" panose="020B0604020202020204" pitchFamily="34" charset="0"/>
              <a:buChar char="•"/>
            </a:pPr>
            <a:r>
              <a:rPr lang="en-US" sz="1000" dirty="0"/>
              <a:t>Increase awareness, uptake and use of prevention, including </a:t>
            </a:r>
            <a:r>
              <a:rPr lang="en-US" sz="1000" dirty="0" err="1"/>
              <a:t>PrEP</a:t>
            </a:r>
            <a:r>
              <a:rPr lang="en-US" sz="1000" dirty="0"/>
              <a:t>, PEP, treatment as prevention and needle and syringe programs</a:t>
            </a:r>
          </a:p>
          <a:p>
            <a:pPr marL="87313" indent="-87313">
              <a:buFont typeface="Arial" panose="020B0604020202020204" pitchFamily="34" charset="0"/>
              <a:buChar char="•"/>
            </a:pPr>
            <a:r>
              <a:rPr lang="en-US" sz="1000" dirty="0"/>
              <a:t>Expand reach of peer-led support programs for sex workers and Asian born gay men </a:t>
            </a:r>
          </a:p>
          <a:p>
            <a:pPr marL="87313" indent="-87313">
              <a:buFont typeface="Arial" panose="020B0604020202020204" pitchFamily="34" charset="0"/>
              <a:buChar char="•"/>
            </a:pPr>
            <a:r>
              <a:rPr lang="en-US" sz="1000" dirty="0"/>
              <a:t>Invest in a highly skilled, competent and diverse clinical, support and peer workforce (including increasing s100 prescribers for HIV)</a:t>
            </a:r>
          </a:p>
          <a:p>
            <a:pPr marL="87313" indent="-87313">
              <a:buFont typeface="Arial" panose="020B0604020202020204" pitchFamily="34" charset="0"/>
              <a:buChar char="•"/>
            </a:pPr>
            <a:endParaRPr lang="en-US" sz="1000" dirty="0"/>
          </a:p>
          <a:p>
            <a:pPr marL="87313" indent="-87313">
              <a:buFont typeface="Arial" panose="020B0604020202020204" pitchFamily="34" charset="0"/>
              <a:buChar char="•"/>
            </a:pPr>
            <a:endParaRPr lang="en-US" sz="800" dirty="0"/>
          </a:p>
          <a:p>
            <a:endParaRPr lang="en-AU" sz="800" dirty="0"/>
          </a:p>
          <a:p>
            <a:endParaRPr lang="en-AU" sz="800" dirty="0"/>
          </a:p>
          <a:p>
            <a:endParaRPr lang="en-AU" sz="800" dirty="0"/>
          </a:p>
        </p:txBody>
      </p:sp>
      <p:sp>
        <p:nvSpPr>
          <p:cNvPr id="20" name="TextBox 19">
            <a:extLst>
              <a:ext uri="{FF2B5EF4-FFF2-40B4-BE49-F238E27FC236}">
                <a16:creationId xmlns:a16="http://schemas.microsoft.com/office/drawing/2014/main" id="{D9AD9AF5-2865-7DF4-5AFD-DC939101207D}"/>
              </a:ext>
            </a:extLst>
          </p:cNvPr>
          <p:cNvSpPr txBox="1"/>
          <p:nvPr/>
        </p:nvSpPr>
        <p:spPr>
          <a:xfrm>
            <a:off x="376511" y="1061447"/>
            <a:ext cx="901012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AU" sz="1050" dirty="0">
                <a:solidFill>
                  <a:schemeClr val="dk1"/>
                </a:solidFill>
                <a:cs typeface="Arial" panose="020B0604020202020204" pitchFamily="34" charset="0"/>
              </a:rPr>
              <a:t>Participants were invited to choose their top three priority Strategies per Disease category ( STI, HBV, HCV, HIV) on the designated Post It notes (using the colour that relates to the disease group) and place it on their chosen Population Target Group or in the Universal category.  Once all participants have had a chance to record and place their priority Strategies, a robust feedback and discussion on several of the most popular target groups and strategies took place. </a:t>
            </a:r>
          </a:p>
        </p:txBody>
      </p:sp>
      <p:pic>
        <p:nvPicPr>
          <p:cNvPr id="21" name="5EC9A657-09E8-4687-8413-FC648385FA55" descr="IMG_7918.JPEG">
            <a:extLst>
              <a:ext uri="{FF2B5EF4-FFF2-40B4-BE49-F238E27FC236}">
                <a16:creationId xmlns:a16="http://schemas.microsoft.com/office/drawing/2014/main" id="{242C2989-A7B0-697A-AE0A-700965274C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36" y="4631895"/>
            <a:ext cx="1364290" cy="102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010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4B492877-1D4A-4A02-9F95-0CB9E3A7C26A" descr="IMG_3240.jpg">
            <a:extLst>
              <a:ext uri="{FF2B5EF4-FFF2-40B4-BE49-F238E27FC236}">
                <a16:creationId xmlns:a16="http://schemas.microsoft.com/office/drawing/2014/main" id="{B5CD8720-0AAB-5623-D746-6B8C66DAC0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2" t="5888" r="54523" b="10808"/>
          <a:stretch/>
        </p:blipFill>
        <p:spPr bwMode="auto">
          <a:xfrm rot="16200000">
            <a:off x="4497938" y="-2458011"/>
            <a:ext cx="910124" cy="9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Diagonal Corners Rounded 8">
            <a:extLst>
              <a:ext uri="{FF2B5EF4-FFF2-40B4-BE49-F238E27FC236}">
                <a16:creationId xmlns:a16="http://schemas.microsoft.com/office/drawing/2014/main" id="{6BE544B7-7DB0-52D8-1576-D065755F6899}"/>
              </a:ext>
            </a:extLst>
          </p:cNvPr>
          <p:cNvSpPr/>
          <p:nvPr/>
        </p:nvSpPr>
        <p:spPr>
          <a:xfrm>
            <a:off x="261741" y="2321425"/>
            <a:ext cx="2160241" cy="1539623"/>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Diagonal Corners Rounded 9">
            <a:extLst>
              <a:ext uri="{FF2B5EF4-FFF2-40B4-BE49-F238E27FC236}">
                <a16:creationId xmlns:a16="http://schemas.microsoft.com/office/drawing/2014/main" id="{2106A72A-F0E3-57C0-2CE9-07FF22DFDA62}"/>
              </a:ext>
            </a:extLst>
          </p:cNvPr>
          <p:cNvSpPr/>
          <p:nvPr/>
        </p:nvSpPr>
        <p:spPr>
          <a:xfrm>
            <a:off x="7545287" y="2321425"/>
            <a:ext cx="2160241" cy="204367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Diagonal Corners Rounded 10">
            <a:extLst>
              <a:ext uri="{FF2B5EF4-FFF2-40B4-BE49-F238E27FC236}">
                <a16:creationId xmlns:a16="http://schemas.microsoft.com/office/drawing/2014/main" id="{4DA30F09-581A-98DF-2E79-FAA6FFEE8223}"/>
              </a:ext>
            </a:extLst>
          </p:cNvPr>
          <p:cNvSpPr/>
          <p:nvPr/>
        </p:nvSpPr>
        <p:spPr>
          <a:xfrm>
            <a:off x="5117439" y="2321425"/>
            <a:ext cx="2160241" cy="34231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Diagonal Corners Rounded 11">
            <a:extLst>
              <a:ext uri="{FF2B5EF4-FFF2-40B4-BE49-F238E27FC236}">
                <a16:creationId xmlns:a16="http://schemas.microsoft.com/office/drawing/2014/main" id="{CEB4CF82-C2BA-1618-9525-B10B64F7F1ED}"/>
              </a:ext>
            </a:extLst>
          </p:cNvPr>
          <p:cNvSpPr/>
          <p:nvPr/>
        </p:nvSpPr>
        <p:spPr>
          <a:xfrm>
            <a:off x="2689590" y="2321425"/>
            <a:ext cx="2160241" cy="34231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Arial" panose="020B0604020202020204" pitchFamily="34" charset="0"/>
              <a:buChar char="•"/>
            </a:pPr>
            <a:r>
              <a:rPr lang="en-US" sz="1800" dirty="0"/>
              <a:t>Invest in a highly skilled, competent and diverse clinical, support and peer workforce</a:t>
            </a:r>
          </a:p>
        </p:txBody>
      </p:sp>
      <p:sp>
        <p:nvSpPr>
          <p:cNvPr id="14" name="TextBox 13">
            <a:extLst>
              <a:ext uri="{FF2B5EF4-FFF2-40B4-BE49-F238E27FC236}">
                <a16:creationId xmlns:a16="http://schemas.microsoft.com/office/drawing/2014/main" id="{9F13979B-C075-5B15-54F2-511AAD66829E}"/>
              </a:ext>
            </a:extLst>
          </p:cNvPr>
          <p:cNvSpPr txBox="1"/>
          <p:nvPr/>
        </p:nvSpPr>
        <p:spPr>
          <a:xfrm>
            <a:off x="261741" y="2430755"/>
            <a:ext cx="2098971" cy="1846659"/>
          </a:xfrm>
          <a:prstGeom prst="rect">
            <a:avLst/>
          </a:prstGeom>
          <a:noFill/>
        </p:spPr>
        <p:txBody>
          <a:bodyPr wrap="square">
            <a:spAutoFit/>
          </a:bodyPr>
          <a:lstStyle/>
          <a:p>
            <a:pPr marL="87313" lvl="0" indent="-87313">
              <a:buFont typeface="Symbol" panose="05050102010706020507" pitchFamily="18" charset="2"/>
              <a:buChar char=""/>
            </a:pPr>
            <a:r>
              <a:rPr lang="en-AU" sz="1000" dirty="0">
                <a:latin typeface="Calibri" panose="020F0502020204030204" pitchFamily="34" charset="0"/>
              </a:rPr>
              <a:t>Youth-focused initiatives</a:t>
            </a:r>
          </a:p>
          <a:p>
            <a:pPr marL="87313" lvl="0" indent="-87313">
              <a:buFont typeface="Symbol" panose="05050102010706020507" pitchFamily="18" charset="2"/>
              <a:buChar char=""/>
            </a:pPr>
            <a:r>
              <a:rPr lang="en-AU" sz="1000" dirty="0">
                <a:latin typeface="Calibri" panose="020F0502020204030204" pitchFamily="34" charset="0"/>
              </a:rPr>
              <a:t>Health promotion/education campaigns that specifically address stigma and increase health literacy</a:t>
            </a:r>
          </a:p>
          <a:p>
            <a:pPr marL="87313" lvl="0" indent="-87313">
              <a:buFont typeface="Symbol" panose="05050102010706020507" pitchFamily="18" charset="2"/>
              <a:buChar char=""/>
            </a:pPr>
            <a:r>
              <a:rPr lang="en-AU" sz="1000" dirty="0">
                <a:latin typeface="Calibri" panose="020F0502020204030204" pitchFamily="34" charset="0"/>
              </a:rPr>
              <a:t>Outreach, flexible and mobile screening activities</a:t>
            </a:r>
          </a:p>
          <a:p>
            <a:pPr marL="87313" lvl="0" indent="-87313">
              <a:buFont typeface="Symbol" panose="05050102010706020507" pitchFamily="18" charset="2"/>
              <a:buChar char=""/>
            </a:pPr>
            <a:r>
              <a:rPr lang="en-AU" sz="1000" dirty="0">
                <a:latin typeface="Calibri" panose="020F0502020204030204" pitchFamily="34" charset="0"/>
              </a:rPr>
              <a:t>Workforce development activities to increase opportunistic screening</a:t>
            </a:r>
          </a:p>
          <a:p>
            <a:pPr marL="87313" indent="-87313">
              <a:buFont typeface="Arial" panose="020B0604020202020204" pitchFamily="34" charset="0"/>
              <a:buChar char="•"/>
            </a:pPr>
            <a:endParaRPr lang="en-AU" sz="1000" dirty="0"/>
          </a:p>
          <a:p>
            <a:endParaRPr lang="en-AU" sz="800" dirty="0"/>
          </a:p>
          <a:p>
            <a:endParaRPr lang="en-AU" sz="800" dirty="0"/>
          </a:p>
          <a:p>
            <a:endParaRPr lang="en-AU" sz="800" dirty="0"/>
          </a:p>
        </p:txBody>
      </p:sp>
      <p:sp>
        <p:nvSpPr>
          <p:cNvPr id="15" name="TextBox 14">
            <a:extLst>
              <a:ext uri="{FF2B5EF4-FFF2-40B4-BE49-F238E27FC236}">
                <a16:creationId xmlns:a16="http://schemas.microsoft.com/office/drawing/2014/main" id="{1E016482-A4B6-B92C-A979-D846C741707B}"/>
              </a:ext>
            </a:extLst>
          </p:cNvPr>
          <p:cNvSpPr txBox="1"/>
          <p:nvPr/>
        </p:nvSpPr>
        <p:spPr>
          <a:xfrm>
            <a:off x="2708327" y="2430755"/>
            <a:ext cx="2098971" cy="3416320"/>
          </a:xfrm>
          <a:prstGeom prst="rect">
            <a:avLst/>
          </a:prstGeom>
          <a:noFill/>
        </p:spPr>
        <p:txBody>
          <a:bodyPr wrap="square">
            <a:spAutoFit/>
          </a:bodyPr>
          <a:lstStyle/>
          <a:p>
            <a:pPr marL="87313" indent="-87313">
              <a:buFont typeface="Symbol" panose="05050102010706020507" pitchFamily="18" charset="2"/>
              <a:buChar char=""/>
            </a:pPr>
            <a:r>
              <a:rPr lang="en-US" sz="1000" dirty="0">
                <a:latin typeface="Calibri" panose="020F0502020204030204" pitchFamily="34" charset="0"/>
              </a:rPr>
              <a:t>In</a:t>
            </a:r>
            <a:r>
              <a:rPr lang="en-AU" sz="1000" dirty="0">
                <a:latin typeface="Calibri" panose="020F0502020204030204" pitchFamily="34" charset="0"/>
              </a:rPr>
              <a:t>vest in multidisciplinary workforce (both community/peer based and clinicians)</a:t>
            </a:r>
          </a:p>
          <a:p>
            <a:pPr marL="87313" indent="-87313">
              <a:buFont typeface="Symbol" panose="05050102010706020507" pitchFamily="18" charset="2"/>
              <a:buChar char=""/>
            </a:pPr>
            <a:r>
              <a:rPr lang="en-AU" sz="1000" dirty="0">
                <a:latin typeface="Calibri" panose="020F0502020204030204" pitchFamily="34" charset="0"/>
              </a:rPr>
              <a:t>Activities which increase diagnosis and treatment uptake</a:t>
            </a:r>
          </a:p>
          <a:p>
            <a:pPr marL="87313" indent="-87313">
              <a:buFont typeface="Symbol" panose="05050102010706020507" pitchFamily="18" charset="2"/>
              <a:buChar char=""/>
            </a:pPr>
            <a:r>
              <a:rPr lang="en-AU" sz="1000" dirty="0">
                <a:latin typeface="Calibri" panose="020F0502020204030204" pitchFamily="34" charset="0"/>
              </a:rPr>
              <a:t>Observe and possibly emulate NT’s model of care as it is the only successful program (Underway)</a:t>
            </a:r>
          </a:p>
          <a:p>
            <a:pPr marL="87313" indent="-87313">
              <a:buFont typeface="Symbol" panose="05050102010706020507" pitchFamily="18" charset="2"/>
              <a:buChar char=""/>
            </a:pPr>
            <a:r>
              <a:rPr lang="en-AU" sz="1000" dirty="0">
                <a:latin typeface="Calibri" panose="020F0502020204030204" pitchFamily="34" charset="0"/>
              </a:rPr>
              <a:t>Focus on cohorts from high prevalence countries noting patterns of transmission</a:t>
            </a:r>
          </a:p>
          <a:p>
            <a:pPr marL="87313" indent="-87313">
              <a:buFont typeface="Symbol" panose="05050102010706020507" pitchFamily="18" charset="2"/>
              <a:buChar char=""/>
            </a:pPr>
            <a:r>
              <a:rPr lang="en-AU" sz="1000" dirty="0">
                <a:latin typeface="Calibri" panose="020F0502020204030204" pitchFamily="34" charset="0"/>
              </a:rPr>
              <a:t>Develop programs which address liver disease prevention in the primary care setting</a:t>
            </a:r>
          </a:p>
          <a:p>
            <a:pPr marL="87313" indent="-87313">
              <a:buFont typeface="Symbol" panose="05050102010706020507" pitchFamily="18" charset="2"/>
              <a:buChar char=""/>
            </a:pPr>
            <a:r>
              <a:rPr lang="en-AU" sz="1000" dirty="0">
                <a:latin typeface="Calibri" panose="020F0502020204030204" pitchFamily="34" charset="0"/>
              </a:rPr>
              <a:t>Nurse/NP led programs (between the hospital, NGOs, other community settings and homes)</a:t>
            </a:r>
          </a:p>
          <a:p>
            <a:pPr marL="87313" indent="-87313">
              <a:buFont typeface="Symbol" panose="05050102010706020507" pitchFamily="18" charset="2"/>
              <a:buChar char=""/>
            </a:pPr>
            <a:r>
              <a:rPr lang="en-AU" sz="1000" dirty="0">
                <a:latin typeface="Calibri" panose="020F0502020204030204" pitchFamily="34" charset="0"/>
              </a:rPr>
              <a:t>Improve GP education (to increase opportunistic vaccination, diagnosis, treatment and care)</a:t>
            </a:r>
          </a:p>
          <a:p>
            <a:pPr marL="87313" indent="-87313">
              <a:buFont typeface="Arial" panose="020B0604020202020204" pitchFamily="34" charset="0"/>
              <a:buChar char="•"/>
            </a:pPr>
            <a:endParaRPr lang="en-AU" sz="800" dirty="0"/>
          </a:p>
          <a:p>
            <a:endParaRPr lang="en-AU" sz="800" dirty="0"/>
          </a:p>
        </p:txBody>
      </p:sp>
      <p:sp>
        <p:nvSpPr>
          <p:cNvPr id="16" name="TextBox 15">
            <a:extLst>
              <a:ext uri="{FF2B5EF4-FFF2-40B4-BE49-F238E27FC236}">
                <a16:creationId xmlns:a16="http://schemas.microsoft.com/office/drawing/2014/main" id="{57E50F2E-44D0-C75B-58BB-1C248650AA15}"/>
              </a:ext>
            </a:extLst>
          </p:cNvPr>
          <p:cNvSpPr txBox="1"/>
          <p:nvPr/>
        </p:nvSpPr>
        <p:spPr>
          <a:xfrm>
            <a:off x="5133999" y="2430755"/>
            <a:ext cx="2098971" cy="3447098"/>
          </a:xfrm>
          <a:prstGeom prst="rect">
            <a:avLst/>
          </a:prstGeom>
          <a:noFill/>
        </p:spPr>
        <p:txBody>
          <a:bodyPr wrap="square">
            <a:spAutoFit/>
          </a:bodyPr>
          <a:lstStyle/>
          <a:p>
            <a:pPr marL="87313" lvl="0" indent="-87313">
              <a:buFont typeface="Symbol" panose="05050102010706020507" pitchFamily="18" charset="2"/>
              <a:buChar char=""/>
            </a:pPr>
            <a:r>
              <a:rPr lang="en-AU" sz="1000" dirty="0">
                <a:latin typeface="Calibri" panose="020F0502020204030204" pitchFamily="34" charset="0"/>
              </a:rPr>
              <a:t>Increase focus on people from high prevalence countries (particularly health messaging related to overseas transmission following medical procedures/ tattoos)</a:t>
            </a:r>
          </a:p>
          <a:p>
            <a:pPr marL="87313" lvl="0" indent="-87313">
              <a:buFont typeface="Symbol" panose="05050102010706020507" pitchFamily="18" charset="2"/>
              <a:buChar char=""/>
            </a:pPr>
            <a:r>
              <a:rPr lang="en-AU" sz="1000" dirty="0">
                <a:latin typeface="Calibri" panose="020F0502020204030204" pitchFamily="34" charset="0"/>
              </a:rPr>
              <a:t>Continued focus on people who inject drugs (a key route of transmission in Australia)</a:t>
            </a:r>
          </a:p>
          <a:p>
            <a:pPr marL="87313" lvl="0" indent="-87313">
              <a:buFont typeface="Symbol" panose="05050102010706020507" pitchFamily="18" charset="2"/>
              <a:buChar char=""/>
            </a:pPr>
            <a:r>
              <a:rPr lang="en-AU" sz="1000" dirty="0">
                <a:latin typeface="Calibri" panose="020F0502020204030204" pitchFamily="34" charset="0"/>
              </a:rPr>
              <a:t>Range of testing options including point of care testing, clinic based, outreach, dried blood spot testing </a:t>
            </a:r>
          </a:p>
          <a:p>
            <a:pPr marL="87313" lvl="0" indent="-87313">
              <a:buFont typeface="Symbol" panose="05050102010706020507" pitchFamily="18" charset="2"/>
              <a:buChar char=""/>
            </a:pPr>
            <a:r>
              <a:rPr lang="en-AU" sz="1000" dirty="0">
                <a:latin typeface="Calibri" panose="020F0502020204030204" pitchFamily="34" charset="0"/>
              </a:rPr>
              <a:t>Activities to engage marginalised and hard-to-reach groups in testing, treatment and care</a:t>
            </a:r>
          </a:p>
          <a:p>
            <a:pPr marL="87313" lvl="0" indent="-87313">
              <a:buFont typeface="Symbol" panose="05050102010706020507" pitchFamily="18" charset="2"/>
              <a:buChar char=""/>
            </a:pPr>
            <a:r>
              <a:rPr lang="en-AU" sz="1000" dirty="0">
                <a:latin typeface="Calibri" panose="020F0502020204030204" pitchFamily="34" charset="0"/>
              </a:rPr>
              <a:t>Incentivised participation in models of care and activities</a:t>
            </a:r>
          </a:p>
          <a:p>
            <a:pPr marL="87313" lvl="0" indent="-87313">
              <a:buFont typeface="Symbol" panose="05050102010706020507" pitchFamily="18" charset="2"/>
              <a:buChar char=""/>
            </a:pPr>
            <a:r>
              <a:rPr lang="en-AU" sz="1000" dirty="0">
                <a:latin typeface="Calibri" panose="020F0502020204030204" pitchFamily="34" charset="0"/>
              </a:rPr>
              <a:t>Peer / clinician team models</a:t>
            </a:r>
          </a:p>
          <a:p>
            <a:pPr marL="87313" indent="-87313">
              <a:buFont typeface="Symbol" panose="05050102010706020507" pitchFamily="18" charset="2"/>
              <a:buChar char=""/>
            </a:pPr>
            <a:endParaRPr lang="en-US" sz="1000" dirty="0">
              <a:latin typeface="Calibri" panose="020F0502020204030204" pitchFamily="34" charset="0"/>
            </a:endParaRPr>
          </a:p>
          <a:p>
            <a:pPr marL="87313" indent="-87313">
              <a:buFont typeface="Symbol" panose="05050102010706020507" pitchFamily="18" charset="2"/>
              <a:buChar char=""/>
            </a:pPr>
            <a:endParaRPr lang="en-US" sz="1000" dirty="0">
              <a:latin typeface="Calibri" panose="020F0502020204030204" pitchFamily="34" charset="0"/>
            </a:endParaRPr>
          </a:p>
          <a:p>
            <a:pPr marL="87313" indent="-87313">
              <a:buFont typeface="Symbol" panose="05050102010706020507" pitchFamily="18" charset="2"/>
              <a:buChar char=""/>
            </a:pPr>
            <a:endParaRPr lang="en-AU" sz="1000" dirty="0">
              <a:latin typeface="Calibri" panose="020F0502020204030204" pitchFamily="34" charset="0"/>
            </a:endParaRPr>
          </a:p>
          <a:p>
            <a:pPr marL="87313" indent="-87313">
              <a:buFont typeface="Symbol" panose="05050102010706020507" pitchFamily="18" charset="2"/>
              <a:buChar char=""/>
            </a:pPr>
            <a:endParaRPr lang="en-AU" sz="1000" dirty="0">
              <a:latin typeface="Calibri" panose="020F0502020204030204" pitchFamily="34" charset="0"/>
            </a:endParaRPr>
          </a:p>
          <a:p>
            <a:endParaRPr lang="en-AU" sz="800" dirty="0"/>
          </a:p>
        </p:txBody>
      </p:sp>
      <p:sp>
        <p:nvSpPr>
          <p:cNvPr id="17" name="TextBox 16">
            <a:extLst>
              <a:ext uri="{FF2B5EF4-FFF2-40B4-BE49-F238E27FC236}">
                <a16:creationId xmlns:a16="http://schemas.microsoft.com/office/drawing/2014/main" id="{4B7AFEB4-58CF-0B12-CE67-3A80A7E44D72}"/>
              </a:ext>
            </a:extLst>
          </p:cNvPr>
          <p:cNvSpPr txBox="1"/>
          <p:nvPr/>
        </p:nvSpPr>
        <p:spPr>
          <a:xfrm>
            <a:off x="7577078" y="2348880"/>
            <a:ext cx="2098971" cy="2823850"/>
          </a:xfrm>
          <a:prstGeom prst="rect">
            <a:avLst/>
          </a:prstGeom>
          <a:noFill/>
        </p:spPr>
        <p:txBody>
          <a:bodyPr wrap="square">
            <a:spAutoFit/>
          </a:bodyPr>
          <a:lstStyle/>
          <a:p>
            <a:pPr marL="87313" lvl="0" indent="-87313">
              <a:buFont typeface="Symbol" panose="05050102010706020507" pitchFamily="18" charset="2"/>
              <a:buChar char=""/>
            </a:pPr>
            <a:endParaRPr lang="en-AU" sz="1000" dirty="0">
              <a:effectLst/>
              <a:latin typeface="Calibri" panose="020F0502020204030204" pitchFamily="34" charset="0"/>
              <a:ea typeface="Times New Roman" panose="02020603050405020304" pitchFamily="18" charset="0"/>
            </a:endParaRPr>
          </a:p>
          <a:p>
            <a:pPr marL="87313" lvl="0" indent="-87313">
              <a:buFont typeface="Symbol" panose="05050102010706020507" pitchFamily="18" charset="2"/>
              <a:buChar char=""/>
            </a:pPr>
            <a:r>
              <a:rPr lang="en-AU" sz="1050" dirty="0">
                <a:effectLst/>
                <a:latin typeface="Calibri" panose="020F0502020204030204" pitchFamily="34" charset="0"/>
                <a:ea typeface="Times New Roman" panose="02020603050405020304" pitchFamily="18" charset="0"/>
              </a:rPr>
              <a:t>Health education/promotion interventions which normalise and address </a:t>
            </a:r>
            <a:r>
              <a:rPr lang="en-AU" sz="1050" dirty="0" err="1">
                <a:effectLst/>
                <a:latin typeface="Calibri" panose="020F0502020204030204" pitchFamily="34" charset="0"/>
                <a:ea typeface="Times New Roman" panose="02020603050405020304" pitchFamily="18" charset="0"/>
              </a:rPr>
              <a:t>PrEP</a:t>
            </a:r>
            <a:r>
              <a:rPr lang="en-AU" sz="1050" dirty="0">
                <a:effectLst/>
                <a:latin typeface="Calibri" panose="020F0502020204030204" pitchFamily="34" charset="0"/>
                <a:ea typeface="Times New Roman" panose="02020603050405020304" pitchFamily="18" charset="0"/>
              </a:rPr>
              <a:t> and PEP use</a:t>
            </a:r>
            <a:endParaRPr lang="en-AU" sz="1050" dirty="0">
              <a:effectLst/>
              <a:latin typeface="Calibri" panose="020F0502020204030204" pitchFamily="34" charset="0"/>
              <a:ea typeface="Calibri" panose="020F0502020204030204" pitchFamily="34" charset="0"/>
            </a:endParaRPr>
          </a:p>
          <a:p>
            <a:pPr marL="87313" lvl="0" indent="-87313">
              <a:buFont typeface="Symbol" panose="05050102010706020507" pitchFamily="18" charset="2"/>
              <a:buChar char=""/>
            </a:pPr>
            <a:r>
              <a:rPr lang="en-AU" sz="1050" dirty="0">
                <a:effectLst/>
                <a:latin typeface="Calibri" panose="020F0502020204030204" pitchFamily="34" charset="0"/>
                <a:ea typeface="Times New Roman" panose="02020603050405020304" pitchFamily="18" charset="0"/>
              </a:rPr>
              <a:t>Targeted interventions for trans/non-binary people living with HIV</a:t>
            </a:r>
            <a:endParaRPr lang="en-AU" sz="1050" dirty="0">
              <a:effectLst/>
              <a:latin typeface="Calibri" panose="020F0502020204030204" pitchFamily="34" charset="0"/>
              <a:ea typeface="Calibri" panose="020F0502020204030204" pitchFamily="34" charset="0"/>
            </a:endParaRPr>
          </a:p>
          <a:p>
            <a:pPr marL="87313" lvl="0" indent="-87313">
              <a:buFont typeface="Symbol" panose="05050102010706020507" pitchFamily="18" charset="2"/>
              <a:buChar char=""/>
            </a:pPr>
            <a:r>
              <a:rPr lang="en-AU" sz="1050" dirty="0">
                <a:effectLst/>
                <a:latin typeface="Calibri" panose="020F0502020204030204" pitchFamily="34" charset="0"/>
                <a:ea typeface="Times New Roman" panose="02020603050405020304" pitchFamily="18" charset="0"/>
              </a:rPr>
              <a:t>Peer support models of care</a:t>
            </a:r>
            <a:endParaRPr lang="en-AU" sz="1050" dirty="0">
              <a:effectLst/>
              <a:latin typeface="Calibri" panose="020F0502020204030204" pitchFamily="34" charset="0"/>
              <a:ea typeface="Calibri" panose="020F0502020204030204" pitchFamily="34" charset="0"/>
            </a:endParaRPr>
          </a:p>
          <a:p>
            <a:pPr marL="87313" lvl="0" indent="-87313">
              <a:buFont typeface="Symbol" panose="05050102010706020507" pitchFamily="18" charset="2"/>
              <a:buChar char=""/>
            </a:pPr>
            <a:r>
              <a:rPr lang="en-AU" sz="1050" dirty="0">
                <a:effectLst/>
                <a:latin typeface="Calibri" panose="020F0502020204030204" pitchFamily="34" charset="0"/>
                <a:ea typeface="Times New Roman" panose="02020603050405020304" pitchFamily="18" charset="0"/>
              </a:rPr>
              <a:t>Multi-option testing including clinic based, outreach and via vending machines (as in other jurisdictions)</a:t>
            </a:r>
            <a:endParaRPr lang="en-AU" sz="1050" dirty="0">
              <a:effectLst/>
              <a:latin typeface="Calibri" panose="020F0502020204030204" pitchFamily="34" charset="0"/>
              <a:ea typeface="Calibri" panose="020F0502020204030204" pitchFamily="34" charset="0"/>
            </a:endParaRPr>
          </a:p>
          <a:p>
            <a:pPr marL="87313" indent="-87313">
              <a:buFont typeface="Arial" panose="020B0604020202020204" pitchFamily="34" charset="0"/>
              <a:buChar char="•"/>
            </a:pPr>
            <a:endParaRPr lang="en-US" sz="1000" dirty="0"/>
          </a:p>
          <a:p>
            <a:pPr marL="87313" indent="-87313">
              <a:buFont typeface="Arial" panose="020B0604020202020204" pitchFamily="34" charset="0"/>
              <a:buChar char="•"/>
            </a:pPr>
            <a:endParaRPr lang="en-US" sz="1000" dirty="0"/>
          </a:p>
          <a:p>
            <a:pPr marL="87313" indent="-87313">
              <a:buFont typeface="Arial" panose="020B0604020202020204" pitchFamily="34" charset="0"/>
              <a:buChar char="•"/>
            </a:pPr>
            <a:endParaRPr lang="en-US" sz="800" dirty="0"/>
          </a:p>
          <a:p>
            <a:endParaRPr lang="en-AU" sz="800" dirty="0"/>
          </a:p>
          <a:p>
            <a:endParaRPr lang="en-AU" sz="800" dirty="0"/>
          </a:p>
          <a:p>
            <a:endParaRPr lang="en-AU" sz="800" dirty="0"/>
          </a:p>
        </p:txBody>
      </p:sp>
      <p:sp>
        <p:nvSpPr>
          <p:cNvPr id="5" name="Rectangle 2">
            <a:extLst>
              <a:ext uri="{FF2B5EF4-FFF2-40B4-BE49-F238E27FC236}">
                <a16:creationId xmlns:a16="http://schemas.microsoft.com/office/drawing/2014/main" id="{3C87B3C1-65CD-003D-C940-6B40797FEE97}"/>
              </a:ext>
            </a:extLst>
          </p:cNvPr>
          <p:cNvSpPr txBox="1">
            <a:spLocks noChangeArrowheads="1"/>
          </p:cNvSpPr>
          <p:nvPr/>
        </p:nvSpPr>
        <p:spPr>
          <a:xfrm>
            <a:off x="488504" y="181084"/>
            <a:ext cx="8637588" cy="609600"/>
          </a:xfrm>
          <a:prstGeom prst="rect">
            <a:avLst/>
          </a:prstGeom>
          <a:ln>
            <a:noFill/>
          </a:ln>
        </p:spPr>
        <p:txBody>
          <a:bodyPr vert="horz" lIns="91440" tIns="45720" rIns="91440" bIns="45720" rtlCol="0" anchor="b">
            <a:noAutofit/>
          </a:bodyPr>
          <a:lst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a:lstStyle>
          <a:p>
            <a:pPr algn="ctr"/>
            <a:r>
              <a:rPr lang="en-AU" sz="1600" dirty="0"/>
              <a:t>#2 Prioritising care considerations to address Strategies and achieve health goals </a:t>
            </a:r>
            <a:endParaRPr lang="en-AU" altLang="en-US" sz="1600" dirty="0"/>
          </a:p>
        </p:txBody>
      </p:sp>
      <p:sp>
        <p:nvSpPr>
          <p:cNvPr id="6" name="TextBox 5">
            <a:extLst>
              <a:ext uri="{FF2B5EF4-FFF2-40B4-BE49-F238E27FC236}">
                <a16:creationId xmlns:a16="http://schemas.microsoft.com/office/drawing/2014/main" id="{E119F4B4-8820-063B-ADF8-32703F91B8DE}"/>
              </a:ext>
            </a:extLst>
          </p:cNvPr>
          <p:cNvSpPr txBox="1"/>
          <p:nvPr/>
        </p:nvSpPr>
        <p:spPr>
          <a:xfrm>
            <a:off x="416496" y="980728"/>
            <a:ext cx="901012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AU" sz="1050" dirty="0">
                <a:solidFill>
                  <a:schemeClr val="dk1"/>
                </a:solidFill>
                <a:cs typeface="Arial" panose="020B0604020202020204" pitchFamily="34" charset="0"/>
              </a:rPr>
              <a:t>Participants were then invited to choose their top three Care Considerations per Strategy on the designated coloured Post It notes and place it on their chosen Population target group or on the Universal butchers paper. Once all participants have had a chance to record and place their Care Considerations, robust feedback and discussion on several of the most popular target groups and strategies took place. </a:t>
            </a:r>
          </a:p>
        </p:txBody>
      </p:sp>
      <p:sp>
        <p:nvSpPr>
          <p:cNvPr id="7" name="Rectangle: Diagonal Corners Rounded 6">
            <a:extLst>
              <a:ext uri="{FF2B5EF4-FFF2-40B4-BE49-F238E27FC236}">
                <a16:creationId xmlns:a16="http://schemas.microsoft.com/office/drawing/2014/main" id="{5C07B68F-57A9-5704-F7CF-BB1A8DBC829C}"/>
              </a:ext>
            </a:extLst>
          </p:cNvPr>
          <p:cNvSpPr/>
          <p:nvPr/>
        </p:nvSpPr>
        <p:spPr>
          <a:xfrm>
            <a:off x="272479" y="5013176"/>
            <a:ext cx="2160241" cy="80777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E3CCE09-6400-34C2-8CF5-A1EB9D8882AE}"/>
              </a:ext>
            </a:extLst>
          </p:cNvPr>
          <p:cNvSpPr txBox="1"/>
          <p:nvPr/>
        </p:nvSpPr>
        <p:spPr>
          <a:xfrm>
            <a:off x="363473" y="5071611"/>
            <a:ext cx="2184033" cy="1231106"/>
          </a:xfrm>
          <a:prstGeom prst="rect">
            <a:avLst/>
          </a:prstGeom>
          <a:noFill/>
        </p:spPr>
        <p:txBody>
          <a:bodyPr wrap="square">
            <a:spAutoFit/>
          </a:bodyPr>
          <a:lstStyle/>
          <a:p>
            <a:pPr marL="87313" indent="-87313">
              <a:buFont typeface="Symbol" panose="05050102010706020507" pitchFamily="18" charset="2"/>
              <a:buChar char=""/>
            </a:pPr>
            <a:r>
              <a:rPr lang="en-AU" sz="1000" dirty="0">
                <a:latin typeface="Calibri" panose="020F0502020204030204" pitchFamily="34" charset="0"/>
              </a:rPr>
              <a:t>A specific sector workforce strategy</a:t>
            </a:r>
          </a:p>
          <a:p>
            <a:pPr marL="87313" indent="-87313">
              <a:buFont typeface="Symbol" panose="05050102010706020507" pitchFamily="18" charset="2"/>
              <a:buChar char=""/>
            </a:pPr>
            <a:r>
              <a:rPr lang="en-AU" sz="1000" dirty="0">
                <a:latin typeface="Calibri" panose="020F0502020204030204" pitchFamily="34" charset="0"/>
              </a:rPr>
              <a:t>Capacity building activities</a:t>
            </a:r>
          </a:p>
          <a:p>
            <a:pPr marL="87313" indent="-87313">
              <a:buFont typeface="Symbol" panose="05050102010706020507" pitchFamily="18" charset="2"/>
              <a:buChar char=""/>
            </a:pPr>
            <a:r>
              <a:rPr lang="en-AU" sz="1000" dirty="0">
                <a:latin typeface="Calibri" panose="020F0502020204030204" pitchFamily="34" charset="0"/>
              </a:rPr>
              <a:t>Workforce planning</a:t>
            </a:r>
          </a:p>
          <a:p>
            <a:pPr marL="87313" lvl="0" indent="-87313">
              <a:buFont typeface="Symbol" panose="05050102010706020507" pitchFamily="18" charset="2"/>
              <a:buChar char=""/>
            </a:pPr>
            <a:endParaRPr lang="en-AU" sz="1000" dirty="0">
              <a:latin typeface="Calibri" panose="020F0502020204030204" pitchFamily="34" charset="0"/>
            </a:endParaRPr>
          </a:p>
          <a:p>
            <a:pPr marL="87313" indent="-87313">
              <a:buFont typeface="Arial" panose="020B0604020202020204" pitchFamily="34" charset="0"/>
              <a:buChar char="•"/>
            </a:pPr>
            <a:endParaRPr lang="en-AU" sz="1000" dirty="0"/>
          </a:p>
          <a:p>
            <a:endParaRPr lang="en-AU" sz="800" dirty="0"/>
          </a:p>
          <a:p>
            <a:endParaRPr lang="en-AU" sz="800" dirty="0"/>
          </a:p>
          <a:p>
            <a:endParaRPr lang="en-AU" sz="800" dirty="0"/>
          </a:p>
        </p:txBody>
      </p:sp>
      <p:pic>
        <p:nvPicPr>
          <p:cNvPr id="22" name="Picture 21">
            <a:extLst>
              <a:ext uri="{FF2B5EF4-FFF2-40B4-BE49-F238E27FC236}">
                <a16:creationId xmlns:a16="http://schemas.microsoft.com/office/drawing/2014/main" id="{54DCCA5C-F235-ABBE-5258-203901433B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000"/>
                    </a14:imgEffect>
                    <a14:imgEffect>
                      <a14:brightnessContrast bright="17000"/>
                    </a14:imgEffect>
                  </a14:imgLayer>
                </a14:imgProps>
              </a:ext>
            </a:extLst>
          </a:blip>
          <a:stretch>
            <a:fillRect/>
          </a:stretch>
        </p:blipFill>
        <p:spPr>
          <a:xfrm>
            <a:off x="389041" y="4152429"/>
            <a:ext cx="1954510" cy="658472"/>
          </a:xfrm>
          <a:prstGeom prst="rect">
            <a:avLst/>
          </a:prstGeom>
        </p:spPr>
      </p:pic>
      <p:pic>
        <p:nvPicPr>
          <p:cNvPr id="23" name="D8D123BE-815D-4179-851C-22DC5C4114C0" descr="IMG_7919.JPEG">
            <a:extLst>
              <a:ext uri="{FF2B5EF4-FFF2-40B4-BE49-F238E27FC236}">
                <a16:creationId xmlns:a16="http://schemas.microsoft.com/office/drawing/2014/main" id="{4AC6084F-76E2-173B-F269-406C08393E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9678" y="4509119"/>
            <a:ext cx="1951546" cy="146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2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07ED20-438B-492F-B3EB-AA08064E4DE2}"/>
              </a:ext>
            </a:extLst>
          </p:cNvPr>
          <p:cNvSpPr>
            <a:spLocks noGrp="1" noChangeArrowheads="1"/>
          </p:cNvSpPr>
          <p:nvPr>
            <p:ph type="title"/>
          </p:nvPr>
        </p:nvSpPr>
        <p:spPr>
          <a:xfrm>
            <a:off x="488504" y="181084"/>
            <a:ext cx="8637588" cy="609600"/>
          </a:xfrm>
        </p:spPr>
        <p:txBody>
          <a:bodyPr/>
          <a:lstStyle/>
          <a:p>
            <a:pPr algn="ctr" eaLnBrk="1" hangingPunct="1"/>
            <a:r>
              <a:rPr lang="en-AU" altLang="en-US" dirty="0"/>
              <a:t>#3 Measures, Indicators and Outcomes</a:t>
            </a:r>
          </a:p>
        </p:txBody>
      </p:sp>
      <p:sp>
        <p:nvSpPr>
          <p:cNvPr id="2" name="TextBox 1">
            <a:extLst>
              <a:ext uri="{FF2B5EF4-FFF2-40B4-BE49-F238E27FC236}">
                <a16:creationId xmlns:a16="http://schemas.microsoft.com/office/drawing/2014/main" id="{8E95A271-1D70-4418-813C-93D98B91D1B1}"/>
              </a:ext>
            </a:extLst>
          </p:cNvPr>
          <p:cNvSpPr txBox="1"/>
          <p:nvPr/>
        </p:nvSpPr>
        <p:spPr>
          <a:xfrm>
            <a:off x="344488" y="1589298"/>
            <a:ext cx="8839148" cy="984885"/>
          </a:xfrm>
          <a:prstGeom prst="rect">
            <a:avLst/>
          </a:prstGeom>
          <a:noFill/>
        </p:spPr>
        <p:txBody>
          <a:bodyPr wrap="square" rtlCol="0">
            <a:spAutoFit/>
          </a:bodyPr>
          <a:lstStyle/>
          <a:p>
            <a:pPr marL="228600">
              <a:spcAft>
                <a:spcPts val="600"/>
              </a:spcAft>
            </a:pPr>
            <a:endParaRPr lang="en-US" sz="1600" b="0" i="0" dirty="0">
              <a:solidFill>
                <a:srgbClr val="333333"/>
              </a:solidFill>
              <a:effectLst/>
              <a:latin typeface="Helvetica Neue"/>
            </a:endParaRPr>
          </a:p>
          <a:p>
            <a:pPr marL="228600">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6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8EA0D81-256C-B296-A26E-81ADB62A618F}"/>
              </a:ext>
            </a:extLst>
          </p:cNvPr>
          <p:cNvSpPr txBox="1"/>
          <p:nvPr/>
        </p:nvSpPr>
        <p:spPr>
          <a:xfrm>
            <a:off x="541434" y="1086685"/>
            <a:ext cx="8985178" cy="820738"/>
          </a:xfrm>
          <a:prstGeom prst="rect">
            <a:avLst/>
          </a:prstGeom>
          <a:no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AU" sz="1100" b="1" dirty="0">
                <a:solidFill>
                  <a:schemeClr val="dk1"/>
                </a:solidFill>
                <a:cs typeface="Arial" panose="020B0604020202020204" pitchFamily="34" charset="0"/>
              </a:rPr>
              <a:t>Potential outcomes and metrics </a:t>
            </a:r>
            <a:r>
              <a:rPr lang="en-AU" sz="1100" dirty="0">
                <a:solidFill>
                  <a:schemeClr val="dk1"/>
                </a:solidFill>
                <a:cs typeface="Arial" panose="020B0604020202020204" pitchFamily="34" charset="0"/>
              </a:rPr>
              <a:t>– Participants were asked to suggest the Outcomes and Metrics for Population group / strategy  /care considerations that they expect will provider the best determination for tracking impact and outcomes. Outcome and metrics discussions will be ongoing when commissioning intentions are finalised.</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kern="1200" baseline="0" dirty="0">
                <a:solidFill>
                  <a:schemeClr val="dk1"/>
                </a:solidFill>
                <a:latin typeface="+mn-lt"/>
                <a:ea typeface="+mn-ea"/>
                <a:cs typeface="Arial" panose="020B0604020202020204" pitchFamily="34" charset="0"/>
              </a:rPr>
              <a:t>Facilitator encouraged the tables and individuals to justify their choices and prioritisations and where possible enable consensus.  </a:t>
            </a:r>
            <a:endParaRPr lang="en-AU" sz="1100" kern="1200" baseline="0" dirty="0">
              <a:solidFill>
                <a:schemeClr val="tx1"/>
              </a:solidFill>
              <a:latin typeface="+mn-lt"/>
              <a:ea typeface="+mn-ea"/>
              <a:cs typeface="Arial" panose="020B0604020202020204" pitchFamily="34" charset="0"/>
            </a:endParaRPr>
          </a:p>
        </p:txBody>
      </p:sp>
      <p:pic>
        <p:nvPicPr>
          <p:cNvPr id="3" name="EBED487C-62D6-4C2A-B124-61C8C2BB873E" descr="IMG_7934.JPEG">
            <a:extLst>
              <a:ext uri="{FF2B5EF4-FFF2-40B4-BE49-F238E27FC236}">
                <a16:creationId xmlns:a16="http://schemas.microsoft.com/office/drawing/2014/main" id="{DB8DC5AC-D285-9933-B9B1-4ACDA17307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29" b="48138"/>
          <a:stretch/>
        </p:blipFill>
        <p:spPr bwMode="auto">
          <a:xfrm>
            <a:off x="7689304" y="1988840"/>
            <a:ext cx="1922434" cy="129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610AE77C-8507-47A6-8989-C9D40D0ACFA2" descr="IMG_7932.JPEG">
            <a:extLst>
              <a:ext uri="{FF2B5EF4-FFF2-40B4-BE49-F238E27FC236}">
                <a16:creationId xmlns:a16="http://schemas.microsoft.com/office/drawing/2014/main" id="{D4537FE5-F3C5-A2C1-A379-2BD4716383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061" b="29988"/>
          <a:stretch/>
        </p:blipFill>
        <p:spPr bwMode="auto">
          <a:xfrm>
            <a:off x="6101693" y="1998286"/>
            <a:ext cx="1510816" cy="12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Diagonal Corners Rounded 9">
            <a:extLst>
              <a:ext uri="{FF2B5EF4-FFF2-40B4-BE49-F238E27FC236}">
                <a16:creationId xmlns:a16="http://schemas.microsoft.com/office/drawing/2014/main" id="{37543489-DBC7-25E9-1EF1-F5FE9CD3BC99}"/>
              </a:ext>
            </a:extLst>
          </p:cNvPr>
          <p:cNvSpPr/>
          <p:nvPr/>
        </p:nvSpPr>
        <p:spPr>
          <a:xfrm>
            <a:off x="504108" y="1998286"/>
            <a:ext cx="5384996" cy="36004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6D58C821-0EB3-4A51-21CE-5D2C7917830B}"/>
              </a:ext>
            </a:extLst>
          </p:cNvPr>
          <p:cNvSpPr txBox="1"/>
          <p:nvPr/>
        </p:nvSpPr>
        <p:spPr>
          <a:xfrm>
            <a:off x="688069" y="1993671"/>
            <a:ext cx="5057018" cy="3231654"/>
          </a:xfrm>
          <a:prstGeom prst="rect">
            <a:avLst/>
          </a:prstGeom>
          <a:noFill/>
        </p:spPr>
        <p:txBody>
          <a:bodyPr wrap="square">
            <a:spAutoFit/>
          </a:bodyPr>
          <a:lstStyle/>
          <a:p>
            <a:pPr marL="87313" indent="-87313">
              <a:buFont typeface="Arial" panose="020B0604020202020204" pitchFamily="34" charset="0"/>
              <a:buChar char="•"/>
            </a:pPr>
            <a:endParaRPr lang="en-US" sz="1200" dirty="0"/>
          </a:p>
          <a:p>
            <a:pPr marL="87313" indent="-87313">
              <a:buFont typeface="Arial" panose="020B0604020202020204" pitchFamily="34" charset="0"/>
              <a:buChar char="•"/>
            </a:pPr>
            <a:r>
              <a:rPr lang="en-US" sz="1200" dirty="0"/>
              <a:t>Each point of care cascade for HCV, HBV, HIV and STIs.</a:t>
            </a:r>
          </a:p>
          <a:p>
            <a:pPr marL="87313" indent="-87313">
              <a:buFont typeface="Arial" panose="020B0604020202020204" pitchFamily="34" charset="0"/>
              <a:buChar char="•"/>
            </a:pPr>
            <a:r>
              <a:rPr lang="en-US" sz="1200" dirty="0"/>
              <a:t>Progress against national and ACT targets – eventually reducing notification rates</a:t>
            </a:r>
          </a:p>
          <a:p>
            <a:pPr marL="87313" indent="-87313">
              <a:buFont typeface="Arial" panose="020B0604020202020204" pitchFamily="34" charset="0"/>
              <a:buChar char="•"/>
            </a:pPr>
            <a:r>
              <a:rPr lang="en-US" sz="1200" dirty="0"/>
              <a:t>Increase in engagement in care behaviours for HBV</a:t>
            </a:r>
          </a:p>
          <a:p>
            <a:pPr marL="87313" indent="-87313">
              <a:buFont typeface="Arial" panose="020B0604020202020204" pitchFamily="34" charset="0"/>
              <a:buChar char="•"/>
            </a:pPr>
            <a:r>
              <a:rPr lang="en-US" sz="1200" dirty="0"/>
              <a:t>Reach and engagement with a service or provider (2)</a:t>
            </a:r>
          </a:p>
          <a:p>
            <a:pPr marL="87313" indent="-87313">
              <a:buFont typeface="Arial" panose="020B0604020202020204" pitchFamily="34" charset="0"/>
              <a:buChar char="•"/>
            </a:pPr>
            <a:r>
              <a:rPr lang="en-US" sz="1200" dirty="0"/>
              <a:t>Late diagnosis indicator ( HBV and HCV)</a:t>
            </a:r>
          </a:p>
          <a:p>
            <a:pPr marL="87313" indent="-87313">
              <a:buFont typeface="Arial" panose="020B0604020202020204" pitchFamily="34" charset="0"/>
              <a:buChar char="•"/>
            </a:pPr>
            <a:r>
              <a:rPr lang="en-US" sz="1200" dirty="0"/>
              <a:t>Testing and screening denominators ( i.e. total testing volume per month) (3)</a:t>
            </a:r>
          </a:p>
          <a:p>
            <a:pPr marL="87313" indent="-87313">
              <a:buFont typeface="Arial" panose="020B0604020202020204" pitchFamily="34" charset="0"/>
              <a:buChar char="•"/>
            </a:pPr>
            <a:r>
              <a:rPr lang="en-US" sz="1200" dirty="0"/>
              <a:t>Quality of Life (QoL) indicators (3)</a:t>
            </a:r>
          </a:p>
          <a:p>
            <a:pPr marL="87313" indent="-87313">
              <a:buFont typeface="Arial" panose="020B0604020202020204" pitchFamily="34" charset="0"/>
              <a:buChar char="•"/>
            </a:pPr>
            <a:r>
              <a:rPr lang="en-US" sz="1200" dirty="0"/>
              <a:t>Clinical practice quality indicators</a:t>
            </a:r>
          </a:p>
          <a:p>
            <a:pPr marL="87313" indent="-87313">
              <a:buFont typeface="Arial" panose="020B0604020202020204" pitchFamily="34" charset="0"/>
              <a:buChar char="•"/>
            </a:pPr>
            <a:r>
              <a:rPr lang="en-US" sz="1200" dirty="0"/>
              <a:t>Number of community workers</a:t>
            </a:r>
          </a:p>
          <a:p>
            <a:pPr marL="87313" indent="-87313">
              <a:buFont typeface="Arial" panose="020B0604020202020204" pitchFamily="34" charset="0"/>
              <a:buChar char="•"/>
            </a:pPr>
            <a:r>
              <a:rPr lang="en-US" sz="1200" dirty="0"/>
              <a:t>Expression of or experience of stigma (3)</a:t>
            </a:r>
          </a:p>
          <a:p>
            <a:pPr marL="87313" indent="-87313">
              <a:buFont typeface="Arial" panose="020B0604020202020204" pitchFamily="34" charset="0"/>
              <a:buChar char="•"/>
            </a:pPr>
            <a:r>
              <a:rPr lang="en-US" sz="1200" dirty="0"/>
              <a:t>Reach – (actual reach compared with estimated reach) – including in community collectively and by program, by service and by activity.</a:t>
            </a:r>
          </a:p>
          <a:p>
            <a:pPr marL="87313" indent="-87313">
              <a:buFont typeface="Arial" panose="020B0604020202020204" pitchFamily="34" charset="0"/>
              <a:buChar char="•"/>
            </a:pPr>
            <a:r>
              <a:rPr lang="en-US" sz="1200" dirty="0"/>
              <a:t>Impact of services</a:t>
            </a:r>
          </a:p>
          <a:p>
            <a:pPr marL="87313" indent="-87313">
              <a:buFont typeface="Arial" panose="020B0604020202020204" pitchFamily="34" charset="0"/>
              <a:buChar char="•"/>
            </a:pPr>
            <a:r>
              <a:rPr lang="en-US" sz="1200" dirty="0"/>
              <a:t>HBV vaccination rates, prevalence and treatment in prisons and among PWID</a:t>
            </a:r>
          </a:p>
          <a:p>
            <a:pPr marL="87313" indent="-87313">
              <a:buFont typeface="Arial" panose="020B0604020202020204" pitchFamily="34" charset="0"/>
              <a:buChar char="•"/>
            </a:pPr>
            <a:r>
              <a:rPr lang="en-US" sz="1200" dirty="0"/>
              <a:t>Practices which do not currently push out notifications of BBV-STIs</a:t>
            </a:r>
            <a:endParaRPr lang="en-AU" sz="1050" dirty="0"/>
          </a:p>
        </p:txBody>
      </p:sp>
      <p:pic>
        <p:nvPicPr>
          <p:cNvPr id="12" name="29120B2E-A2D2-479F-909A-A7E1BC05B5AD" descr="IMG_3239.jpg">
            <a:extLst>
              <a:ext uri="{FF2B5EF4-FFF2-40B4-BE49-F238E27FC236}">
                <a16:creationId xmlns:a16="http://schemas.microsoft.com/office/drawing/2014/main" id="{57825D15-1C2E-F3CC-D446-0BE16E45A6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1203" y="3645024"/>
            <a:ext cx="2950689" cy="221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9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74B33942-31EC-4F2F-B7AC-0F6307E34627" descr="IMG_7925.JPEG">
            <a:extLst>
              <a:ext uri="{FF2B5EF4-FFF2-40B4-BE49-F238E27FC236}">
                <a16:creationId xmlns:a16="http://schemas.microsoft.com/office/drawing/2014/main" id="{B70C96F2-96D5-3522-4AAC-3FEA9947CA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14" y="1772816"/>
            <a:ext cx="216024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2B9CC595-D799-42CA-9C23-474163E93351" descr="IMG_7920.JPEG">
            <a:extLst>
              <a:ext uri="{FF2B5EF4-FFF2-40B4-BE49-F238E27FC236}">
                <a16:creationId xmlns:a16="http://schemas.microsoft.com/office/drawing/2014/main" id="{8B2C01DF-9D09-6CE7-61B3-1A17EBC3E9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4728" y="1609530"/>
            <a:ext cx="2928356" cy="390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26F7818B-65AF-4AE2-9191-458C9844191D" descr="IMG_7924.JPEG">
            <a:extLst>
              <a:ext uri="{FF2B5EF4-FFF2-40B4-BE49-F238E27FC236}">
                <a16:creationId xmlns:a16="http://schemas.microsoft.com/office/drawing/2014/main" id="{20585B57-EAE6-5B1B-8BB6-1062211F67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3080" y="2086341"/>
            <a:ext cx="2367359" cy="315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D9B310E6-9332-446D-BEC4-AD33E2EE2A17" descr="IMG_7927.JPEG">
            <a:extLst>
              <a:ext uri="{FF2B5EF4-FFF2-40B4-BE49-F238E27FC236}">
                <a16:creationId xmlns:a16="http://schemas.microsoft.com/office/drawing/2014/main" id="{414B6112-14BE-BB21-4161-61085DF420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7256" y="2484454"/>
            <a:ext cx="2362432" cy="314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CABDC78-68F8-4C04-BEB0-0C6AC6E5B9F7" descr="IMG_7922.JPEG">
            <a:extLst>
              <a:ext uri="{FF2B5EF4-FFF2-40B4-BE49-F238E27FC236}">
                <a16:creationId xmlns:a16="http://schemas.microsoft.com/office/drawing/2014/main" id="{DEBDEB9B-2DFA-067D-08FC-FA90E18959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071" y="97821"/>
            <a:ext cx="1256246" cy="16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A02508F-6081-4EC1-88AA-353C583A4153" descr="IMG_7921.JPEG">
            <a:extLst>
              <a:ext uri="{FF2B5EF4-FFF2-40B4-BE49-F238E27FC236}">
                <a16:creationId xmlns:a16="http://schemas.microsoft.com/office/drawing/2014/main" id="{2948CF34-132C-99C4-D62A-5BA5B1DAA4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058" y="4063163"/>
            <a:ext cx="1456173" cy="19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94731C9F-5552-4CDA-BCA1-7987C68E96F5" descr="IMG_3238.jpg">
            <a:extLst>
              <a:ext uri="{FF2B5EF4-FFF2-40B4-BE49-F238E27FC236}">
                <a16:creationId xmlns:a16="http://schemas.microsoft.com/office/drawing/2014/main" id="{B3B8DD3A-756D-6C2D-B809-50C6725CFD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71906" y="260648"/>
            <a:ext cx="2333131" cy="174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900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D9C75FE7-8D71-4BFD-8F63-F84F24CF5E28" descr="IMG_7929.JPEG">
            <a:extLst>
              <a:ext uri="{FF2B5EF4-FFF2-40B4-BE49-F238E27FC236}">
                <a16:creationId xmlns:a16="http://schemas.microsoft.com/office/drawing/2014/main" id="{7865130F-0942-7155-6A2C-2848686981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5" y="1278668"/>
            <a:ext cx="3546907" cy="266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9462C42D-CDF5-48AD-9927-FF33E689FA8E" descr="IMG_7931.JPEG">
            <a:extLst>
              <a:ext uri="{FF2B5EF4-FFF2-40B4-BE49-F238E27FC236}">
                <a16:creationId xmlns:a16="http://schemas.microsoft.com/office/drawing/2014/main" id="{0D756B5E-3D75-FDF8-F371-0569345C6D2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1" t="4085" r="2089" b="6747"/>
          <a:stretch/>
        </p:blipFill>
        <p:spPr bwMode="auto">
          <a:xfrm>
            <a:off x="5079527" y="2062113"/>
            <a:ext cx="2376264" cy="320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77DBAEB1-7601-4D12-9C42-2150DF7C9C09" descr="IMG_7926.JPEG">
            <a:extLst>
              <a:ext uri="{FF2B5EF4-FFF2-40B4-BE49-F238E27FC236}">
                <a16:creationId xmlns:a16="http://schemas.microsoft.com/office/drawing/2014/main" id="{EF513E04-2152-47FE-645A-3891578F245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061"/>
          <a:stretch/>
        </p:blipFill>
        <p:spPr bwMode="auto">
          <a:xfrm>
            <a:off x="7576059" y="2098910"/>
            <a:ext cx="2218306" cy="266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49DF6D12-F721-4996-89C5-1CD5C9813049" descr="IMG_7928.JPEG">
            <a:extLst>
              <a:ext uri="{FF2B5EF4-FFF2-40B4-BE49-F238E27FC236}">
                <a16:creationId xmlns:a16="http://schemas.microsoft.com/office/drawing/2014/main" id="{8482EBDC-6705-0066-E6D1-830974F8815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1" b="17872"/>
          <a:stretch/>
        </p:blipFill>
        <p:spPr bwMode="auto">
          <a:xfrm>
            <a:off x="3795302" y="188640"/>
            <a:ext cx="3984663" cy="184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EAD547D-0521-4146-849E-8BD388D4D728" descr="IMG_7930.JPEG">
            <a:extLst>
              <a:ext uri="{FF2B5EF4-FFF2-40B4-BE49-F238E27FC236}">
                <a16:creationId xmlns:a16="http://schemas.microsoft.com/office/drawing/2014/main" id="{6F0FEF11-8E02-E0F4-662C-D22D2CBE69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0519" y="3429000"/>
            <a:ext cx="3258874" cy="244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48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4" ma:contentTypeDescription="Create a new document." ma:contentTypeScope="" ma:versionID="c050060d99c501b3ab15ce3551ac0a87">
  <xsd:schema xmlns:xsd="http://www.w3.org/2001/XMLSchema" xmlns:xs="http://www.w3.org/2001/XMLSchema" xmlns:p="http://schemas.microsoft.com/office/2006/metadata/properties" xmlns:ns2="f6c841be-bb08-4901-87b0-0033aa80d2c6" targetNamespace="http://schemas.microsoft.com/office/2006/metadata/properties" ma:root="true" ma:fieldsID="301b8bd1dce2fe06e2c642ce679eeb81" ns2:_="">
    <xsd:import namespace="f6c841be-bb08-4901-87b0-0033aa80d2c6"/>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FE9DA1-CF48-4CD5-B069-7843B08CF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2B2E1D-9C00-45AC-8BDF-395AB1FA49B2}">
  <ds:schemaRefs>
    <ds:schemaRef ds:uri="http://purl.org/dc/elements/1.1/"/>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f6c841be-bb08-4901-87b0-0033aa80d2c6"/>
    <ds:schemaRef ds:uri="http://www.w3.org/XML/1998/namespace"/>
  </ds:schemaRefs>
</ds:datastoreItem>
</file>

<file path=customXml/itemProps3.xml><?xml version="1.0" encoding="utf-8"?>
<ds:datastoreItem xmlns:ds="http://schemas.openxmlformats.org/officeDocument/2006/customXml" ds:itemID="{89E08DC4-0F88-4680-9B54-7F6203DA9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ACT-Health-Powerpoint-Presentation-Template</Template>
  <TotalTime>16598</TotalTime>
  <Words>1561</Words>
  <Application>Microsoft Office PowerPoint</Application>
  <PresentationFormat>A4 Paper (210x297 mm)</PresentationFormat>
  <Paragraphs>174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Helvetica Neue</vt:lpstr>
      <vt:lpstr>PMEEY S+ DIN</vt:lpstr>
      <vt:lpstr>Segoe UI</vt:lpstr>
      <vt:lpstr>Symbol</vt:lpstr>
      <vt:lpstr>Times New Roman</vt:lpstr>
      <vt:lpstr>Office Theme</vt:lpstr>
      <vt:lpstr>Community Commissioning –  Collaborative Design     Workshop #4  Draft Outputs  8 September  9:30am – 12:30pm         </vt:lpstr>
      <vt:lpstr>STIBBV Commissioning Collaborative Design</vt:lpstr>
      <vt:lpstr>#1 Prioritising Strategies by Disease Group Strategies to achieve health goals to be considered through commissioning </vt:lpstr>
      <vt:lpstr>PowerPoint Presentation</vt:lpstr>
      <vt:lpstr>#3 Measures, Indicators and Outcomes</vt:lpstr>
      <vt:lpstr>PowerPoint Presentation</vt:lpstr>
      <vt:lpstr>PowerPoint Presentation</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design STIBBV Workshop 4 - Output Summary - Green Cup Consulting</dc:title>
  <dc:creator>ACT Government</dc:creator>
  <cp:keywords>template</cp:keywords>
  <cp:lastModifiedBy>Barr, Beverley (CSD)</cp:lastModifiedBy>
  <cp:revision>27</cp:revision>
  <cp:lastPrinted>2022-09-07T11:01:20Z</cp:lastPrinted>
  <dcterms:created xsi:type="dcterms:W3CDTF">2020-07-28T04:28:45Z</dcterms:created>
  <dcterms:modified xsi:type="dcterms:W3CDTF">2023-01-19T21:44:03Z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ies>
</file>