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363" r:id="rId6"/>
    <p:sldId id="624" r:id="rId7"/>
    <p:sldId id="399" r:id="rId8"/>
    <p:sldId id="400" r:id="rId9"/>
    <p:sldId id="271" r:id="rId10"/>
    <p:sldId id="392" r:id="rId11"/>
    <p:sldId id="311" r:id="rId12"/>
    <p:sldId id="401" r:id="rId13"/>
    <p:sldId id="364" r:id="rId14"/>
    <p:sldId id="362" r:id="rId15"/>
    <p:sldId id="293" r:id="rId16"/>
    <p:sldId id="300" r:id="rId17"/>
    <p:sldId id="393" r:id="rId18"/>
    <p:sldId id="369" r:id="rId19"/>
    <p:sldId id="394" r:id="rId20"/>
    <p:sldId id="307" r:id="rId21"/>
    <p:sldId id="625" r:id="rId22"/>
    <p:sldId id="379" r:id="rId23"/>
    <p:sldId id="386" r:id="rId24"/>
    <p:sldId id="370" r:id="rId25"/>
    <p:sldId id="626" r:id="rId26"/>
    <p:sldId id="395" r:id="rId27"/>
    <p:sldId id="373" r:id="rId28"/>
    <p:sldId id="389" r:id="rId29"/>
    <p:sldId id="390" r:id="rId30"/>
    <p:sldId id="396" r:id="rId31"/>
    <p:sldId id="388" r:id="rId32"/>
    <p:sldId id="372" r:id="rId33"/>
    <p:sldId id="374" r:id="rId34"/>
    <p:sldId id="375" r:id="rId35"/>
    <p:sldId id="376" r:id="rId36"/>
    <p:sldId id="377" r:id="rId37"/>
    <p:sldId id="622" r:id="rId38"/>
    <p:sldId id="384" r:id="rId39"/>
    <p:sldId id="397" r:id="rId40"/>
    <p:sldId id="385" r:id="rId4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ed, Lauren (Health)" initials="GL(" lastIdx="1" clrIdx="0">
    <p:extLst>
      <p:ext uri="{19B8F6BF-5375-455C-9EA6-DF929625EA0E}">
        <p15:presenceInfo xmlns:p15="http://schemas.microsoft.com/office/powerpoint/2012/main" userId="S::Lauren.Gleed@act.gov.au::8b60ad70-a3da-482c-97c2-59c8a03b5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65201" autoAdjust="0"/>
  </p:normalViewPr>
  <p:slideViewPr>
    <p:cSldViewPr>
      <p:cViewPr varScale="1">
        <p:scale>
          <a:sx n="83" d="100"/>
          <a:sy n="83" d="100"/>
        </p:scale>
        <p:origin x="2196"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C7D3C-31A1-4F94-A20A-1C6FBD5C1BAE}" type="doc">
      <dgm:prSet loTypeId="urn:microsoft.com/office/officeart/2005/8/layout/hList7" loCatId="list" qsTypeId="urn:microsoft.com/office/officeart/2005/8/quickstyle/simple1" qsCatId="simple" csTypeId="urn:microsoft.com/office/officeart/2005/8/colors/accent1_2" csCatId="accent1" phldr="1"/>
      <dgm:spPr/>
    </dgm:pt>
    <dgm:pt modelId="{C3CE3404-DEF6-48AD-BEE9-4BCEE463318E}">
      <dgm:prSet phldrT="[Text]"/>
      <dgm:spPr/>
      <dgm:t>
        <a:bodyPr/>
        <a:lstStyle/>
        <a:p>
          <a:r>
            <a:rPr lang="en-AU" dirty="0"/>
            <a:t>Statement of Priorities</a:t>
          </a:r>
        </a:p>
      </dgm:t>
    </dgm:pt>
    <dgm:pt modelId="{22942768-CC5E-4F60-91A8-438B69C73E9D}" type="parTrans" cxnId="{94612CD2-2EE7-4307-854D-00C0BC644A89}">
      <dgm:prSet/>
      <dgm:spPr/>
      <dgm:t>
        <a:bodyPr/>
        <a:lstStyle/>
        <a:p>
          <a:endParaRPr lang="en-AU"/>
        </a:p>
      </dgm:t>
    </dgm:pt>
    <dgm:pt modelId="{648CE0E2-8009-4730-AEEF-3319BBA03A55}" type="sibTrans" cxnId="{94612CD2-2EE7-4307-854D-00C0BC644A89}">
      <dgm:prSet/>
      <dgm:spPr/>
      <dgm:t>
        <a:bodyPr/>
        <a:lstStyle/>
        <a:p>
          <a:endParaRPr lang="en-AU"/>
        </a:p>
      </dgm:t>
    </dgm:pt>
    <dgm:pt modelId="{70EA9F55-838C-4F76-84FD-822DF495F42C}">
      <dgm:prSet phldrT="[Text]"/>
      <dgm:spPr/>
      <dgm:t>
        <a:bodyPr/>
        <a:lstStyle/>
        <a:p>
          <a:r>
            <a:rPr lang="en-AU" dirty="0"/>
            <a:t>Commissioning</a:t>
          </a:r>
        </a:p>
      </dgm:t>
    </dgm:pt>
    <dgm:pt modelId="{F9501A59-7D9A-4DBF-A790-3A4DDD9228B0}" type="parTrans" cxnId="{424DB57C-DEF4-43D1-BA35-3C1560FCD4AC}">
      <dgm:prSet/>
      <dgm:spPr/>
      <dgm:t>
        <a:bodyPr/>
        <a:lstStyle/>
        <a:p>
          <a:endParaRPr lang="en-AU"/>
        </a:p>
      </dgm:t>
    </dgm:pt>
    <dgm:pt modelId="{A7A9BA39-A898-4A2C-90AF-264D19658560}" type="sibTrans" cxnId="{424DB57C-DEF4-43D1-BA35-3C1560FCD4AC}">
      <dgm:prSet/>
      <dgm:spPr/>
      <dgm:t>
        <a:bodyPr/>
        <a:lstStyle/>
        <a:p>
          <a:endParaRPr lang="en-AU"/>
        </a:p>
      </dgm:t>
    </dgm:pt>
    <dgm:pt modelId="{DA82F53E-764D-44FA-96A0-36CAC17C7E6E}">
      <dgm:prSet phldrT="[Text]"/>
      <dgm:spPr/>
      <dgm:t>
        <a:bodyPr/>
        <a:lstStyle/>
        <a:p>
          <a:r>
            <a:rPr lang="en-AU" dirty="0"/>
            <a:t>Sexual Health Services Plan</a:t>
          </a:r>
        </a:p>
      </dgm:t>
    </dgm:pt>
    <dgm:pt modelId="{4040D696-4968-4460-9989-DF4191ED3E1B}" type="parTrans" cxnId="{BDB29CFB-EBCC-4369-B9B7-B48ABFC8F18E}">
      <dgm:prSet/>
      <dgm:spPr/>
      <dgm:t>
        <a:bodyPr/>
        <a:lstStyle/>
        <a:p>
          <a:endParaRPr lang="en-AU"/>
        </a:p>
      </dgm:t>
    </dgm:pt>
    <dgm:pt modelId="{DEE6C515-EE1B-4E9B-8952-F7502FEA2192}" type="sibTrans" cxnId="{BDB29CFB-EBCC-4369-B9B7-B48ABFC8F18E}">
      <dgm:prSet/>
      <dgm:spPr/>
      <dgm:t>
        <a:bodyPr/>
        <a:lstStyle/>
        <a:p>
          <a:endParaRPr lang="en-AU"/>
        </a:p>
      </dgm:t>
    </dgm:pt>
    <dgm:pt modelId="{E520B1E7-ED0C-42F0-96B3-E2E4BD11F3E2}">
      <dgm:prSet/>
      <dgm:spPr/>
      <dgm:t>
        <a:bodyPr/>
        <a:lstStyle/>
        <a:p>
          <a:endParaRPr lang="en-AU"/>
        </a:p>
      </dgm:t>
    </dgm:pt>
    <dgm:pt modelId="{CD4B78FB-9906-43A2-AD72-F3D44CDCBD77}" type="parTrans" cxnId="{3DD67C93-53DF-44DC-9488-759806E8B68D}">
      <dgm:prSet/>
      <dgm:spPr/>
      <dgm:t>
        <a:bodyPr/>
        <a:lstStyle/>
        <a:p>
          <a:endParaRPr lang="en-AU"/>
        </a:p>
      </dgm:t>
    </dgm:pt>
    <dgm:pt modelId="{A24F7856-6DBB-4CD0-9941-B3DDF457FF40}" type="sibTrans" cxnId="{3DD67C93-53DF-44DC-9488-759806E8B68D}">
      <dgm:prSet/>
      <dgm:spPr/>
      <dgm:t>
        <a:bodyPr/>
        <a:lstStyle/>
        <a:p>
          <a:endParaRPr lang="en-AU"/>
        </a:p>
      </dgm:t>
    </dgm:pt>
    <dgm:pt modelId="{4835A305-9910-47D5-BCAD-04F731C77080}" type="pres">
      <dgm:prSet presAssocID="{6F0C7D3C-31A1-4F94-A20A-1C6FBD5C1BAE}" presName="Name0" presStyleCnt="0">
        <dgm:presLayoutVars>
          <dgm:dir/>
          <dgm:resizeHandles val="exact"/>
        </dgm:presLayoutVars>
      </dgm:prSet>
      <dgm:spPr/>
    </dgm:pt>
    <dgm:pt modelId="{2E9C28E3-26C2-4E2A-A385-CC93B1B6E7B5}" type="pres">
      <dgm:prSet presAssocID="{6F0C7D3C-31A1-4F94-A20A-1C6FBD5C1BAE}" presName="fgShape" presStyleLbl="fgShp" presStyleIdx="0" presStyleCnt="1"/>
      <dgm:spPr/>
    </dgm:pt>
    <dgm:pt modelId="{D7CC6373-AC54-4F9E-98EC-E0364B9FC4D8}" type="pres">
      <dgm:prSet presAssocID="{6F0C7D3C-31A1-4F94-A20A-1C6FBD5C1BAE}" presName="linComp" presStyleCnt="0"/>
      <dgm:spPr/>
    </dgm:pt>
    <dgm:pt modelId="{DF2CFE22-D26B-492C-A302-0258D54BCF8C}" type="pres">
      <dgm:prSet presAssocID="{E520B1E7-ED0C-42F0-96B3-E2E4BD11F3E2}" presName="compNode" presStyleCnt="0"/>
      <dgm:spPr/>
    </dgm:pt>
    <dgm:pt modelId="{D887A776-2D42-4C6C-8BA2-45550F8EFB0E}" type="pres">
      <dgm:prSet presAssocID="{E520B1E7-ED0C-42F0-96B3-E2E4BD11F3E2}" presName="bkgdShape" presStyleLbl="node1" presStyleIdx="0" presStyleCnt="4" custLinFactNeighborX="-18822" custLinFactNeighborY="-327"/>
      <dgm:spPr/>
    </dgm:pt>
    <dgm:pt modelId="{0020EC09-8601-4AFE-A3EB-F52535EB154A}" type="pres">
      <dgm:prSet presAssocID="{E520B1E7-ED0C-42F0-96B3-E2E4BD11F3E2}" presName="nodeTx" presStyleLbl="node1" presStyleIdx="0" presStyleCnt="4">
        <dgm:presLayoutVars>
          <dgm:bulletEnabled val="1"/>
        </dgm:presLayoutVars>
      </dgm:prSet>
      <dgm:spPr/>
    </dgm:pt>
    <dgm:pt modelId="{6B9571CF-A0BF-42D1-91B5-3676E3367EAE}" type="pres">
      <dgm:prSet presAssocID="{E520B1E7-ED0C-42F0-96B3-E2E4BD11F3E2}" presName="invisiNode" presStyleLbl="node1" presStyleIdx="0" presStyleCnt="4"/>
      <dgm:spPr/>
    </dgm:pt>
    <dgm:pt modelId="{CE3F8180-C0B2-4E96-BCE8-6CB08F6BE3E6}" type="pres">
      <dgm:prSet presAssocID="{E520B1E7-ED0C-42F0-96B3-E2E4BD11F3E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D0CB9943-9ABD-430B-9D24-C2B0E5CC79FA}" type="pres">
      <dgm:prSet presAssocID="{A24F7856-6DBB-4CD0-9941-B3DDF457FF40}" presName="sibTrans" presStyleLbl="sibTrans2D1" presStyleIdx="0" presStyleCnt="0"/>
      <dgm:spPr/>
    </dgm:pt>
    <dgm:pt modelId="{062C54A0-A6CF-455F-9BD2-3FFCBA6947DC}" type="pres">
      <dgm:prSet presAssocID="{C3CE3404-DEF6-48AD-BEE9-4BCEE463318E}" presName="compNode" presStyleCnt="0"/>
      <dgm:spPr/>
    </dgm:pt>
    <dgm:pt modelId="{C08A56DA-9621-4300-AB22-C425C62D2909}" type="pres">
      <dgm:prSet presAssocID="{C3CE3404-DEF6-48AD-BEE9-4BCEE463318E}" presName="bkgdShape" presStyleLbl="node1" presStyleIdx="1" presStyleCnt="4"/>
      <dgm:spPr/>
    </dgm:pt>
    <dgm:pt modelId="{CDD1AA83-FD67-4837-8AB6-676AD6E0F414}" type="pres">
      <dgm:prSet presAssocID="{C3CE3404-DEF6-48AD-BEE9-4BCEE463318E}" presName="nodeTx" presStyleLbl="node1" presStyleIdx="1" presStyleCnt="4">
        <dgm:presLayoutVars>
          <dgm:bulletEnabled val="1"/>
        </dgm:presLayoutVars>
      </dgm:prSet>
      <dgm:spPr/>
    </dgm:pt>
    <dgm:pt modelId="{3B28B063-F180-4C30-9B5D-A6BDE2CD1D14}" type="pres">
      <dgm:prSet presAssocID="{C3CE3404-DEF6-48AD-BEE9-4BCEE463318E}" presName="invisiNode" presStyleLbl="node1" presStyleIdx="1" presStyleCnt="4"/>
      <dgm:spPr/>
    </dgm:pt>
    <dgm:pt modelId="{CF87D216-C2F0-4CB5-8A13-83C59C2270D0}" type="pres">
      <dgm:prSet presAssocID="{C3CE3404-DEF6-48AD-BEE9-4BCEE463318E}" presName="imagNode" presStyleLbl="fgImgPlace1" presStyleIdx="1" presStyleCnt="4" custLinFactNeighborX="-4728" custLinFactNeighborY="-4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383A992F-B1F7-4F16-BE5F-A9E965CC6F84}" type="pres">
      <dgm:prSet presAssocID="{648CE0E2-8009-4730-AEEF-3319BBA03A55}" presName="sibTrans" presStyleLbl="sibTrans2D1" presStyleIdx="0" presStyleCnt="0"/>
      <dgm:spPr/>
    </dgm:pt>
    <dgm:pt modelId="{982D654A-6640-4B6A-A707-942D3F6ECC74}" type="pres">
      <dgm:prSet presAssocID="{70EA9F55-838C-4F76-84FD-822DF495F42C}" presName="compNode" presStyleCnt="0"/>
      <dgm:spPr/>
    </dgm:pt>
    <dgm:pt modelId="{494ED00E-849B-4C27-A91F-053B095CB139}" type="pres">
      <dgm:prSet presAssocID="{70EA9F55-838C-4F76-84FD-822DF495F42C}" presName="bkgdShape" presStyleLbl="node1" presStyleIdx="2" presStyleCnt="4"/>
      <dgm:spPr/>
    </dgm:pt>
    <dgm:pt modelId="{0B3284AD-2A28-4B4D-B213-60D87A0AFF4F}" type="pres">
      <dgm:prSet presAssocID="{70EA9F55-838C-4F76-84FD-822DF495F42C}" presName="nodeTx" presStyleLbl="node1" presStyleIdx="2" presStyleCnt="4">
        <dgm:presLayoutVars>
          <dgm:bulletEnabled val="1"/>
        </dgm:presLayoutVars>
      </dgm:prSet>
      <dgm:spPr/>
    </dgm:pt>
    <dgm:pt modelId="{B91663BF-7118-47C4-8A67-AD07ADD7E03B}" type="pres">
      <dgm:prSet presAssocID="{70EA9F55-838C-4F76-84FD-822DF495F42C}" presName="invisiNode" presStyleLbl="node1" presStyleIdx="2" presStyleCnt="4"/>
      <dgm:spPr/>
    </dgm:pt>
    <dgm:pt modelId="{E250FFAC-86A2-4016-91B8-394D188F536C}" type="pres">
      <dgm:prSet presAssocID="{70EA9F55-838C-4F76-84FD-822DF495F42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8341D28B-7CBA-4C82-A401-39099CC25623}" type="pres">
      <dgm:prSet presAssocID="{A7A9BA39-A898-4A2C-90AF-264D19658560}" presName="sibTrans" presStyleLbl="sibTrans2D1" presStyleIdx="0" presStyleCnt="0"/>
      <dgm:spPr/>
    </dgm:pt>
    <dgm:pt modelId="{587DCE92-0CAC-4F12-886D-AB9C36EE8691}" type="pres">
      <dgm:prSet presAssocID="{DA82F53E-764D-44FA-96A0-36CAC17C7E6E}" presName="compNode" presStyleCnt="0"/>
      <dgm:spPr/>
    </dgm:pt>
    <dgm:pt modelId="{341F229E-9BAD-42B8-959F-41E2C3D8F391}" type="pres">
      <dgm:prSet presAssocID="{DA82F53E-764D-44FA-96A0-36CAC17C7E6E}" presName="bkgdShape" presStyleLbl="node1" presStyleIdx="3" presStyleCnt="4"/>
      <dgm:spPr/>
    </dgm:pt>
    <dgm:pt modelId="{999C7D50-476D-4A39-A272-D77AAEA167B4}" type="pres">
      <dgm:prSet presAssocID="{DA82F53E-764D-44FA-96A0-36CAC17C7E6E}" presName="nodeTx" presStyleLbl="node1" presStyleIdx="3" presStyleCnt="4">
        <dgm:presLayoutVars>
          <dgm:bulletEnabled val="1"/>
        </dgm:presLayoutVars>
      </dgm:prSet>
      <dgm:spPr/>
    </dgm:pt>
    <dgm:pt modelId="{8626F576-129F-43B1-846E-62FDCCF4154D}" type="pres">
      <dgm:prSet presAssocID="{DA82F53E-764D-44FA-96A0-36CAC17C7E6E}" presName="invisiNode" presStyleLbl="node1" presStyleIdx="3" presStyleCnt="4"/>
      <dgm:spPr/>
    </dgm:pt>
    <dgm:pt modelId="{8589DEE7-D12F-428E-816A-54711681A532}" type="pres">
      <dgm:prSet presAssocID="{DA82F53E-764D-44FA-96A0-36CAC17C7E6E}" presName="imagNode" presStyleLbl="fgImgPlace1" presStyleIdx="3" presStyleCnt="4" custScaleY="100676" custLinFactNeighborX="1585" custLinFactNeighborY="-142"/>
      <dgm:spPr>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dgm:spPr>
    </dgm:pt>
  </dgm:ptLst>
  <dgm:cxnLst>
    <dgm:cxn modelId="{8BC26604-1310-4EBB-8F6C-572412411AAE}" type="presOf" srcId="{A24F7856-6DBB-4CD0-9941-B3DDF457FF40}" destId="{D0CB9943-9ABD-430B-9D24-C2B0E5CC79FA}" srcOrd="0" destOrd="0" presId="urn:microsoft.com/office/officeart/2005/8/layout/hList7"/>
    <dgm:cxn modelId="{44FA8204-797C-45C5-A937-729F2E6E9066}" type="presOf" srcId="{C3CE3404-DEF6-48AD-BEE9-4BCEE463318E}" destId="{C08A56DA-9621-4300-AB22-C425C62D2909}" srcOrd="0" destOrd="0" presId="urn:microsoft.com/office/officeart/2005/8/layout/hList7"/>
    <dgm:cxn modelId="{2EE1F508-1EAC-4AB0-B78D-02D9C9977563}" type="presOf" srcId="{70EA9F55-838C-4F76-84FD-822DF495F42C}" destId="{494ED00E-849B-4C27-A91F-053B095CB139}" srcOrd="0" destOrd="0" presId="urn:microsoft.com/office/officeart/2005/8/layout/hList7"/>
    <dgm:cxn modelId="{B9A5FA1B-DB80-4C9B-9917-3DDEC9CB7DC8}" type="presOf" srcId="{A7A9BA39-A898-4A2C-90AF-264D19658560}" destId="{8341D28B-7CBA-4C82-A401-39099CC25623}" srcOrd="0" destOrd="0" presId="urn:microsoft.com/office/officeart/2005/8/layout/hList7"/>
    <dgm:cxn modelId="{FFC1E42A-3944-4894-AD77-613B586039C3}" type="presOf" srcId="{70EA9F55-838C-4F76-84FD-822DF495F42C}" destId="{0B3284AD-2A28-4B4D-B213-60D87A0AFF4F}" srcOrd="1" destOrd="0" presId="urn:microsoft.com/office/officeart/2005/8/layout/hList7"/>
    <dgm:cxn modelId="{66A0975F-9556-4FFA-9574-B0CE4945A858}" type="presOf" srcId="{C3CE3404-DEF6-48AD-BEE9-4BCEE463318E}" destId="{CDD1AA83-FD67-4837-8AB6-676AD6E0F414}" srcOrd="1" destOrd="0" presId="urn:microsoft.com/office/officeart/2005/8/layout/hList7"/>
    <dgm:cxn modelId="{B057A941-1E95-43A3-94AE-93C1EF83E9C9}" type="presOf" srcId="{648CE0E2-8009-4730-AEEF-3319BBA03A55}" destId="{383A992F-B1F7-4F16-BE5F-A9E965CC6F84}" srcOrd="0" destOrd="0" presId="urn:microsoft.com/office/officeart/2005/8/layout/hList7"/>
    <dgm:cxn modelId="{CFF29A70-B35D-4E14-90B1-6CC40C11E2A1}" type="presOf" srcId="{DA82F53E-764D-44FA-96A0-36CAC17C7E6E}" destId="{999C7D50-476D-4A39-A272-D77AAEA167B4}" srcOrd="1" destOrd="0" presId="urn:microsoft.com/office/officeart/2005/8/layout/hList7"/>
    <dgm:cxn modelId="{424DB57C-DEF4-43D1-BA35-3C1560FCD4AC}" srcId="{6F0C7D3C-31A1-4F94-A20A-1C6FBD5C1BAE}" destId="{70EA9F55-838C-4F76-84FD-822DF495F42C}" srcOrd="2" destOrd="0" parTransId="{F9501A59-7D9A-4DBF-A790-3A4DDD9228B0}" sibTransId="{A7A9BA39-A898-4A2C-90AF-264D19658560}"/>
    <dgm:cxn modelId="{3DD67C93-53DF-44DC-9488-759806E8B68D}" srcId="{6F0C7D3C-31A1-4F94-A20A-1C6FBD5C1BAE}" destId="{E520B1E7-ED0C-42F0-96B3-E2E4BD11F3E2}" srcOrd="0" destOrd="0" parTransId="{CD4B78FB-9906-43A2-AD72-F3D44CDCBD77}" sibTransId="{A24F7856-6DBB-4CD0-9941-B3DDF457FF40}"/>
    <dgm:cxn modelId="{8B6CC9A7-DDCA-42C6-BB1B-0557B41AE41E}" type="presOf" srcId="{E520B1E7-ED0C-42F0-96B3-E2E4BD11F3E2}" destId="{0020EC09-8601-4AFE-A3EB-F52535EB154A}" srcOrd="1" destOrd="0" presId="urn:microsoft.com/office/officeart/2005/8/layout/hList7"/>
    <dgm:cxn modelId="{8F2963B3-C8B2-4FE6-858A-BF1D111BC982}" type="presOf" srcId="{E520B1E7-ED0C-42F0-96B3-E2E4BD11F3E2}" destId="{D887A776-2D42-4C6C-8BA2-45550F8EFB0E}" srcOrd="0" destOrd="0" presId="urn:microsoft.com/office/officeart/2005/8/layout/hList7"/>
    <dgm:cxn modelId="{8D8F1EBD-EAFD-415A-A0DD-B20A90EC053B}" type="presOf" srcId="{DA82F53E-764D-44FA-96A0-36CAC17C7E6E}" destId="{341F229E-9BAD-42B8-959F-41E2C3D8F391}" srcOrd="0" destOrd="0" presId="urn:microsoft.com/office/officeart/2005/8/layout/hList7"/>
    <dgm:cxn modelId="{F7CC23C8-06EA-406E-9A5C-BEFBD113B08E}" type="presOf" srcId="{6F0C7D3C-31A1-4F94-A20A-1C6FBD5C1BAE}" destId="{4835A305-9910-47D5-BCAD-04F731C77080}" srcOrd="0" destOrd="0" presId="urn:microsoft.com/office/officeart/2005/8/layout/hList7"/>
    <dgm:cxn modelId="{94612CD2-2EE7-4307-854D-00C0BC644A89}" srcId="{6F0C7D3C-31A1-4F94-A20A-1C6FBD5C1BAE}" destId="{C3CE3404-DEF6-48AD-BEE9-4BCEE463318E}" srcOrd="1" destOrd="0" parTransId="{22942768-CC5E-4F60-91A8-438B69C73E9D}" sibTransId="{648CE0E2-8009-4730-AEEF-3319BBA03A55}"/>
    <dgm:cxn modelId="{BDB29CFB-EBCC-4369-B9B7-B48ABFC8F18E}" srcId="{6F0C7D3C-31A1-4F94-A20A-1C6FBD5C1BAE}" destId="{DA82F53E-764D-44FA-96A0-36CAC17C7E6E}" srcOrd="3" destOrd="0" parTransId="{4040D696-4968-4460-9989-DF4191ED3E1B}" sibTransId="{DEE6C515-EE1B-4E9B-8952-F7502FEA2192}"/>
    <dgm:cxn modelId="{5AEB5D8E-436F-4889-9AFF-429545441B78}" type="presParOf" srcId="{4835A305-9910-47D5-BCAD-04F731C77080}" destId="{2E9C28E3-26C2-4E2A-A385-CC93B1B6E7B5}" srcOrd="0" destOrd="0" presId="urn:microsoft.com/office/officeart/2005/8/layout/hList7"/>
    <dgm:cxn modelId="{87693A4F-0D4F-493B-A6CA-B7A70512C5FB}" type="presParOf" srcId="{4835A305-9910-47D5-BCAD-04F731C77080}" destId="{D7CC6373-AC54-4F9E-98EC-E0364B9FC4D8}" srcOrd="1" destOrd="0" presId="urn:microsoft.com/office/officeart/2005/8/layout/hList7"/>
    <dgm:cxn modelId="{9A4B49CC-1AC3-4D44-A19C-4519241A56AE}" type="presParOf" srcId="{D7CC6373-AC54-4F9E-98EC-E0364B9FC4D8}" destId="{DF2CFE22-D26B-492C-A302-0258D54BCF8C}" srcOrd="0" destOrd="0" presId="urn:microsoft.com/office/officeart/2005/8/layout/hList7"/>
    <dgm:cxn modelId="{92992AA0-3F95-4706-9FB2-20E84740A0EC}" type="presParOf" srcId="{DF2CFE22-D26B-492C-A302-0258D54BCF8C}" destId="{D887A776-2D42-4C6C-8BA2-45550F8EFB0E}" srcOrd="0" destOrd="0" presId="urn:microsoft.com/office/officeart/2005/8/layout/hList7"/>
    <dgm:cxn modelId="{B0506F63-A867-4087-9B57-DA1CEF1595A5}" type="presParOf" srcId="{DF2CFE22-D26B-492C-A302-0258D54BCF8C}" destId="{0020EC09-8601-4AFE-A3EB-F52535EB154A}" srcOrd="1" destOrd="0" presId="urn:microsoft.com/office/officeart/2005/8/layout/hList7"/>
    <dgm:cxn modelId="{D81AB550-F816-4A75-8A0D-DB5716DFB781}" type="presParOf" srcId="{DF2CFE22-D26B-492C-A302-0258D54BCF8C}" destId="{6B9571CF-A0BF-42D1-91B5-3676E3367EAE}" srcOrd="2" destOrd="0" presId="urn:microsoft.com/office/officeart/2005/8/layout/hList7"/>
    <dgm:cxn modelId="{D282287F-69DF-4104-80E3-99AF9A064A9D}" type="presParOf" srcId="{DF2CFE22-D26B-492C-A302-0258D54BCF8C}" destId="{CE3F8180-C0B2-4E96-BCE8-6CB08F6BE3E6}" srcOrd="3" destOrd="0" presId="urn:microsoft.com/office/officeart/2005/8/layout/hList7"/>
    <dgm:cxn modelId="{8F85DC1C-F0CF-417D-A3D4-6F2FF68D1833}" type="presParOf" srcId="{D7CC6373-AC54-4F9E-98EC-E0364B9FC4D8}" destId="{D0CB9943-9ABD-430B-9D24-C2B0E5CC79FA}" srcOrd="1" destOrd="0" presId="urn:microsoft.com/office/officeart/2005/8/layout/hList7"/>
    <dgm:cxn modelId="{6C589928-F025-4281-ABE3-56000432B90E}" type="presParOf" srcId="{D7CC6373-AC54-4F9E-98EC-E0364B9FC4D8}" destId="{062C54A0-A6CF-455F-9BD2-3FFCBA6947DC}" srcOrd="2" destOrd="0" presId="urn:microsoft.com/office/officeart/2005/8/layout/hList7"/>
    <dgm:cxn modelId="{29640799-6AF1-45C3-9765-2760CBF15778}" type="presParOf" srcId="{062C54A0-A6CF-455F-9BD2-3FFCBA6947DC}" destId="{C08A56DA-9621-4300-AB22-C425C62D2909}" srcOrd="0" destOrd="0" presId="urn:microsoft.com/office/officeart/2005/8/layout/hList7"/>
    <dgm:cxn modelId="{78214B15-D41C-4306-9727-6EB554CE5329}" type="presParOf" srcId="{062C54A0-A6CF-455F-9BD2-3FFCBA6947DC}" destId="{CDD1AA83-FD67-4837-8AB6-676AD6E0F414}" srcOrd="1" destOrd="0" presId="urn:microsoft.com/office/officeart/2005/8/layout/hList7"/>
    <dgm:cxn modelId="{F6B4844A-2241-4832-9BEF-71CE9D25F97A}" type="presParOf" srcId="{062C54A0-A6CF-455F-9BD2-3FFCBA6947DC}" destId="{3B28B063-F180-4C30-9B5D-A6BDE2CD1D14}" srcOrd="2" destOrd="0" presId="urn:microsoft.com/office/officeart/2005/8/layout/hList7"/>
    <dgm:cxn modelId="{5C65D53D-04AA-4B21-A0AC-F55E5107D829}" type="presParOf" srcId="{062C54A0-A6CF-455F-9BD2-3FFCBA6947DC}" destId="{CF87D216-C2F0-4CB5-8A13-83C59C2270D0}" srcOrd="3" destOrd="0" presId="urn:microsoft.com/office/officeart/2005/8/layout/hList7"/>
    <dgm:cxn modelId="{316229FC-AA95-4852-965F-2A759627BD91}" type="presParOf" srcId="{D7CC6373-AC54-4F9E-98EC-E0364B9FC4D8}" destId="{383A992F-B1F7-4F16-BE5F-A9E965CC6F84}" srcOrd="3" destOrd="0" presId="urn:microsoft.com/office/officeart/2005/8/layout/hList7"/>
    <dgm:cxn modelId="{86B8CE9A-D7C2-4A7B-8703-2635486221D3}" type="presParOf" srcId="{D7CC6373-AC54-4F9E-98EC-E0364B9FC4D8}" destId="{982D654A-6640-4B6A-A707-942D3F6ECC74}" srcOrd="4" destOrd="0" presId="urn:microsoft.com/office/officeart/2005/8/layout/hList7"/>
    <dgm:cxn modelId="{F89F940E-759C-4553-B02C-221CDA29C516}" type="presParOf" srcId="{982D654A-6640-4B6A-A707-942D3F6ECC74}" destId="{494ED00E-849B-4C27-A91F-053B095CB139}" srcOrd="0" destOrd="0" presId="urn:microsoft.com/office/officeart/2005/8/layout/hList7"/>
    <dgm:cxn modelId="{8046E062-AEDD-4E47-8618-EFF628D03A1A}" type="presParOf" srcId="{982D654A-6640-4B6A-A707-942D3F6ECC74}" destId="{0B3284AD-2A28-4B4D-B213-60D87A0AFF4F}" srcOrd="1" destOrd="0" presId="urn:microsoft.com/office/officeart/2005/8/layout/hList7"/>
    <dgm:cxn modelId="{DC091B1C-5C32-480C-9A83-B98BA9B0AF11}" type="presParOf" srcId="{982D654A-6640-4B6A-A707-942D3F6ECC74}" destId="{B91663BF-7118-47C4-8A67-AD07ADD7E03B}" srcOrd="2" destOrd="0" presId="urn:microsoft.com/office/officeart/2005/8/layout/hList7"/>
    <dgm:cxn modelId="{32AFCFDC-1AD4-4910-B148-75FB96B91422}" type="presParOf" srcId="{982D654A-6640-4B6A-A707-942D3F6ECC74}" destId="{E250FFAC-86A2-4016-91B8-394D188F536C}" srcOrd="3" destOrd="0" presId="urn:microsoft.com/office/officeart/2005/8/layout/hList7"/>
    <dgm:cxn modelId="{21703BF8-46F6-493A-B726-F54986ABA867}" type="presParOf" srcId="{D7CC6373-AC54-4F9E-98EC-E0364B9FC4D8}" destId="{8341D28B-7CBA-4C82-A401-39099CC25623}" srcOrd="5" destOrd="0" presId="urn:microsoft.com/office/officeart/2005/8/layout/hList7"/>
    <dgm:cxn modelId="{03AAC217-E943-4B7F-A1C6-CE75932427D6}" type="presParOf" srcId="{D7CC6373-AC54-4F9E-98EC-E0364B9FC4D8}" destId="{587DCE92-0CAC-4F12-886D-AB9C36EE8691}" srcOrd="6" destOrd="0" presId="urn:microsoft.com/office/officeart/2005/8/layout/hList7"/>
    <dgm:cxn modelId="{00215E3E-8B84-4AB1-98C0-5F9744464D73}" type="presParOf" srcId="{587DCE92-0CAC-4F12-886D-AB9C36EE8691}" destId="{341F229E-9BAD-42B8-959F-41E2C3D8F391}" srcOrd="0" destOrd="0" presId="urn:microsoft.com/office/officeart/2005/8/layout/hList7"/>
    <dgm:cxn modelId="{12CB0803-4B9F-42FF-8B39-18F4FD9F0945}" type="presParOf" srcId="{587DCE92-0CAC-4F12-886D-AB9C36EE8691}" destId="{999C7D50-476D-4A39-A272-D77AAEA167B4}" srcOrd="1" destOrd="0" presId="urn:microsoft.com/office/officeart/2005/8/layout/hList7"/>
    <dgm:cxn modelId="{FE34D3B3-A849-41C5-989B-A5726C57C936}" type="presParOf" srcId="{587DCE92-0CAC-4F12-886D-AB9C36EE8691}" destId="{8626F576-129F-43B1-846E-62FDCCF4154D}" srcOrd="2" destOrd="0" presId="urn:microsoft.com/office/officeart/2005/8/layout/hList7"/>
    <dgm:cxn modelId="{4054D09A-AD47-42A0-9E6B-D9CBC883B6BA}" type="presParOf" srcId="{587DCE92-0CAC-4F12-886D-AB9C36EE8691}" destId="{8589DEE7-D12F-428E-816A-54711681A5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FE1E6-D697-416D-923E-3D9AA6A1B09E}" type="doc">
      <dgm:prSet loTypeId="urn:microsoft.com/office/officeart/2005/8/layout/process4" loCatId="list" qsTypeId="urn:microsoft.com/office/officeart/2005/8/quickstyle/simple1" qsCatId="simple" csTypeId="urn:microsoft.com/office/officeart/2005/8/colors/accent4_3" csCatId="accent4" phldr="1"/>
      <dgm:spPr/>
      <dgm:t>
        <a:bodyPr/>
        <a:lstStyle/>
        <a:p>
          <a:endParaRPr lang="en-AU"/>
        </a:p>
      </dgm:t>
    </dgm:pt>
    <dgm:pt modelId="{4E7F3117-9F84-4498-BE0D-157A1118336A}">
      <dgm:prSet phldrT="[Text]" custT="1"/>
      <dgm:spPr/>
      <dgm: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gm:t>
    </dgm:pt>
    <dgm:pt modelId="{BBDF4F7B-579B-4A77-9441-26FE9A2E194E}" type="parTrans" cxnId="{6069BFC6-B6C0-41BE-AC59-1553AB3CEC4F}">
      <dgm:prSet/>
      <dgm:spPr/>
      <dgm:t>
        <a:bodyPr/>
        <a:lstStyle/>
        <a:p>
          <a:endParaRPr lang="en-AU"/>
        </a:p>
      </dgm:t>
    </dgm:pt>
    <dgm:pt modelId="{450336B2-FF6D-4D0A-9668-072FD4E9142D}" type="sibTrans" cxnId="{6069BFC6-B6C0-41BE-AC59-1553AB3CEC4F}">
      <dgm:prSet/>
      <dgm:spPr/>
      <dgm:t>
        <a:bodyPr/>
        <a:lstStyle/>
        <a:p>
          <a:endParaRPr lang="en-AU"/>
        </a:p>
      </dgm:t>
    </dgm:pt>
    <dgm:pt modelId="{697CE219-F4D9-41BB-A0F6-617A7BBDCFCD}">
      <dgm:prSet phldrT="[Text]" custT="1"/>
      <dgm:spPr/>
      <dgm:t>
        <a:bodyPr/>
        <a:lstStyle/>
        <a:p>
          <a:r>
            <a:rPr lang="en-AU" sz="1800" b="1" dirty="0">
              <a:solidFill>
                <a:schemeClr val="tx1"/>
              </a:solidFill>
            </a:rPr>
            <a:t>Service system design</a:t>
          </a:r>
          <a:br>
            <a:rPr lang="en-AU" sz="1800" b="1" dirty="0">
              <a:solidFill>
                <a:schemeClr val="bg1"/>
              </a:solidFill>
            </a:rPr>
          </a:br>
          <a:r>
            <a:rPr lang="en-AU" sz="1400" b="1" dirty="0">
              <a:solidFill>
                <a:schemeClr val="bg1"/>
              </a:solidFill>
            </a:rPr>
            <a:t>Agree</a:t>
          </a:r>
          <a:r>
            <a:rPr lang="en-AU" sz="1400" b="1" baseline="0" dirty="0">
              <a:solidFill>
                <a:schemeClr val="bg1"/>
              </a:solidFill>
            </a:rPr>
            <a:t> on and prioritise services to be provided within the sector from 2024 and beyond and outcomes</a:t>
          </a:r>
          <a:endParaRPr lang="en-AU" sz="1400" b="1" dirty="0">
            <a:solidFill>
              <a:schemeClr val="bg1"/>
            </a:solidFill>
          </a:endParaRPr>
        </a:p>
      </dgm:t>
    </dgm:pt>
    <dgm:pt modelId="{4F6BEF0A-0B29-42D4-A2DC-BCEC53CA6DFD}" type="parTrans" cxnId="{EEBD3057-0CEA-4FA1-BE7F-6FAE573224CA}">
      <dgm:prSet/>
      <dgm:spPr/>
      <dgm:t>
        <a:bodyPr/>
        <a:lstStyle/>
        <a:p>
          <a:endParaRPr lang="en-AU"/>
        </a:p>
      </dgm:t>
    </dgm:pt>
    <dgm:pt modelId="{D823176B-E33A-40EF-AFC9-38D4A7498DF6}" type="sibTrans" cxnId="{EEBD3057-0CEA-4FA1-BE7F-6FAE573224CA}">
      <dgm:prSet/>
      <dgm:spPr/>
      <dgm:t>
        <a:bodyPr/>
        <a:lstStyle/>
        <a:p>
          <a:endParaRPr lang="en-AU"/>
        </a:p>
      </dgm:t>
    </dgm:pt>
    <dgm:pt modelId="{3F72F860-F2BD-406A-9C7B-C31ACF45C65D}">
      <dgm:prSet phldrT="[Text]" custT="1"/>
      <dgm:spPr/>
      <dgm:t>
        <a:bodyPr/>
        <a:lstStyle/>
        <a:p>
          <a:r>
            <a:rPr lang="en-AU" sz="1800" b="1" dirty="0">
              <a:solidFill>
                <a:schemeClr val="tx1"/>
              </a:solidFill>
            </a:rPr>
            <a:t>Change management</a:t>
          </a:r>
          <a:br>
            <a:rPr lang="en-AU" sz="1400" b="1" dirty="0">
              <a:solidFill>
                <a:schemeClr val="bg1"/>
              </a:solidFill>
            </a:rPr>
          </a:br>
          <a:r>
            <a:rPr lang="en-AU" sz="1400" b="1" dirty="0">
              <a:solidFill>
                <a:schemeClr val="bg1"/>
              </a:solidFill>
            </a:rPr>
            <a:t>Plan and map incremental change over the short, medium and long term</a:t>
          </a:r>
        </a:p>
      </dgm:t>
    </dgm:pt>
    <dgm:pt modelId="{9E368D94-8D53-4276-AAD2-79EEAFFEB679}" type="parTrans" cxnId="{B310B34B-6B7C-4A2A-A3CC-12127549B254}">
      <dgm:prSet/>
      <dgm:spPr/>
      <dgm:t>
        <a:bodyPr/>
        <a:lstStyle/>
        <a:p>
          <a:endParaRPr lang="en-AU"/>
        </a:p>
      </dgm:t>
    </dgm:pt>
    <dgm:pt modelId="{AACE7710-61B8-4AF7-97E1-97A2D6D52F43}" type="sibTrans" cxnId="{B310B34B-6B7C-4A2A-A3CC-12127549B254}">
      <dgm:prSet/>
      <dgm:spPr/>
      <dgm:t>
        <a:bodyPr/>
        <a:lstStyle/>
        <a:p>
          <a:endParaRPr lang="en-AU"/>
        </a:p>
      </dgm:t>
    </dgm:pt>
    <dgm:pt modelId="{ABC8BF51-BF65-42F1-B812-B78A4888D576}">
      <dgm:prSet phldrT="[Text]" custT="1"/>
      <dgm:spPr/>
      <dgm:t>
        <a:bodyPr/>
        <a:lstStyle/>
        <a:p>
          <a:r>
            <a:rPr lang="en-AU" sz="1800" b="1" dirty="0">
              <a:solidFill>
                <a:schemeClr val="tx1"/>
              </a:solidFill>
            </a:rPr>
            <a:t>Procurement</a:t>
          </a:r>
          <a:br>
            <a:rPr lang="en-AU" sz="1400" b="1" dirty="0">
              <a:solidFill>
                <a:schemeClr val="bg1"/>
              </a:solidFill>
            </a:rPr>
          </a:br>
          <a:r>
            <a:rPr lang="en-AU" sz="1400" b="1" dirty="0">
              <a:solidFill>
                <a:schemeClr val="bg1"/>
              </a:solidFill>
            </a:rPr>
            <a:t>Evaluation</a:t>
          </a:r>
          <a:r>
            <a:rPr lang="en-AU" sz="1400" b="1" baseline="0" dirty="0">
              <a:solidFill>
                <a:schemeClr val="bg1"/>
              </a:solidFill>
            </a:rPr>
            <a:t> of tender applications and final procurement decisions making. Contracts drafted and signed</a:t>
          </a:r>
          <a:endParaRPr lang="en-AU" sz="1400" b="1" dirty="0">
            <a:solidFill>
              <a:schemeClr val="bg1"/>
            </a:solidFill>
          </a:endParaRPr>
        </a:p>
      </dgm:t>
    </dgm:pt>
    <dgm:pt modelId="{8CAD4575-A1F3-43C4-A683-7887C8816A7B}" type="parTrans" cxnId="{CFD4DAF9-C26B-44A8-91D2-1FCB927BCC58}">
      <dgm:prSet/>
      <dgm:spPr/>
      <dgm:t>
        <a:bodyPr/>
        <a:lstStyle/>
        <a:p>
          <a:endParaRPr lang="en-AU"/>
        </a:p>
      </dgm:t>
    </dgm:pt>
    <dgm:pt modelId="{65478EC4-0F70-4A41-9E8B-95AA292D4A29}" type="sibTrans" cxnId="{CFD4DAF9-C26B-44A8-91D2-1FCB927BCC58}">
      <dgm:prSet/>
      <dgm:spPr/>
      <dgm:t>
        <a:bodyPr/>
        <a:lstStyle/>
        <a:p>
          <a:endParaRPr lang="en-AU"/>
        </a:p>
      </dgm:t>
    </dgm:pt>
    <dgm:pt modelId="{0A98BE6A-4C7E-4E0E-99B3-F9EFD3DE0FD3}">
      <dgm:prSet custT="1"/>
      <dgm:spPr/>
      <dgm:t>
        <a:bodyPr/>
        <a:lstStyle/>
        <a:p>
          <a:r>
            <a:rPr lang="en-AU" sz="1800" b="1" dirty="0">
              <a:solidFill>
                <a:schemeClr val="tx1"/>
              </a:solidFill>
            </a:rPr>
            <a:t>Tender</a:t>
          </a:r>
          <a:r>
            <a:rPr lang="en-AU" sz="1800" b="1" baseline="0" dirty="0">
              <a:solidFill>
                <a:schemeClr val="tx1"/>
              </a:solidFill>
            </a:rPr>
            <a:t> for agreed services </a:t>
          </a:r>
          <a:br>
            <a:rPr lang="en-AU" sz="1800" b="1" baseline="0" dirty="0">
              <a:solidFill>
                <a:schemeClr val="bg1"/>
              </a:solidFill>
            </a:rPr>
          </a:br>
          <a:r>
            <a:rPr lang="en-AU" sz="1400" b="1" baseline="0" dirty="0">
              <a:solidFill>
                <a:schemeClr val="bg1"/>
              </a:solidFill>
            </a:rPr>
            <a:t>Draft approach to market documents, Statement of Requirements,  services specifications and other required documentation</a:t>
          </a:r>
          <a:endParaRPr lang="en-AU" sz="1400" b="1" dirty="0">
            <a:solidFill>
              <a:schemeClr val="bg1"/>
            </a:solidFill>
          </a:endParaRPr>
        </a:p>
      </dgm:t>
    </dgm:pt>
    <dgm:pt modelId="{4D956A54-33E7-4C93-B832-9453891BA910}" type="parTrans" cxnId="{DDDF113F-3560-478E-AFB6-93D7A4E8317D}">
      <dgm:prSet/>
      <dgm:spPr/>
      <dgm:t>
        <a:bodyPr/>
        <a:lstStyle/>
        <a:p>
          <a:endParaRPr lang="en-AU"/>
        </a:p>
      </dgm:t>
    </dgm:pt>
    <dgm:pt modelId="{4D10484D-9FCB-4D3A-863B-5BC83269CE3B}" type="sibTrans" cxnId="{DDDF113F-3560-478E-AFB6-93D7A4E8317D}">
      <dgm:prSet/>
      <dgm:spPr/>
      <dgm:t>
        <a:bodyPr/>
        <a:lstStyle/>
        <a:p>
          <a:endParaRPr lang="en-AU"/>
        </a:p>
      </dgm:t>
    </dgm:pt>
    <dgm:pt modelId="{7FCB86DC-F1F6-4E77-8F9D-E16874EBDC7B}">
      <dgm:prSet custT="1"/>
      <dgm:spPr/>
      <dgm:t>
        <a:bodyPr/>
        <a:lstStyle/>
        <a:p>
          <a:r>
            <a:rPr lang="en-AU" sz="1900" b="1" dirty="0">
              <a:solidFill>
                <a:schemeClr val="tx1"/>
              </a:solidFill>
            </a:rPr>
            <a:t>Service implementation</a:t>
          </a:r>
          <a:br>
            <a:rPr lang="en-AU" sz="1900" b="1" dirty="0">
              <a:solidFill>
                <a:schemeClr val="bg1"/>
              </a:solidFill>
            </a:rPr>
          </a:br>
          <a:r>
            <a:rPr lang="en-AU" sz="1900" b="1" dirty="0">
              <a:solidFill>
                <a:schemeClr val="bg1"/>
              </a:solidFill>
            </a:rPr>
            <a:t>I</a:t>
          </a:r>
          <a:r>
            <a:rPr lang="en-AU" sz="1400" b="1" dirty="0">
              <a:solidFill>
                <a:schemeClr val="bg1"/>
              </a:solidFill>
            </a:rPr>
            <a:t>mplement new services in line with contracts. Continuous review and evaluation</a:t>
          </a:r>
        </a:p>
      </dgm:t>
    </dgm:pt>
    <dgm:pt modelId="{BEA5FB06-4FAC-4A09-9369-8D5D38388388}" type="parTrans" cxnId="{855B913A-807D-4E43-8C95-381C5E0AAC30}">
      <dgm:prSet/>
      <dgm:spPr/>
      <dgm:t>
        <a:bodyPr/>
        <a:lstStyle/>
        <a:p>
          <a:endParaRPr lang="en-AU"/>
        </a:p>
      </dgm:t>
    </dgm:pt>
    <dgm:pt modelId="{1A695DCF-33A8-4416-B84E-B34980DDAB8A}" type="sibTrans" cxnId="{855B913A-807D-4E43-8C95-381C5E0AAC30}">
      <dgm:prSet/>
      <dgm:spPr/>
      <dgm:t>
        <a:bodyPr/>
        <a:lstStyle/>
        <a:p>
          <a:endParaRPr lang="en-AU"/>
        </a:p>
      </dgm:t>
    </dgm:pt>
    <dgm:pt modelId="{BC5F950D-2B77-4326-AA09-8F0C21B1F4E1}">
      <dgm:prSet phldrT="[Text]" custT="1"/>
      <dgm:spPr/>
      <dgm:t>
        <a:bodyPr/>
        <a:lstStyle/>
        <a:p>
          <a:r>
            <a:rPr lang="en-AU" sz="1800" b="1" dirty="0">
              <a:solidFill>
                <a:schemeClr val="tx1"/>
              </a:solidFill>
            </a:rPr>
            <a:t>Identification of current &amp; emerging priorities</a:t>
          </a:r>
          <a:br>
            <a:rPr lang="en-AU" sz="1400" b="1" dirty="0">
              <a:solidFill>
                <a:schemeClr val="tx1"/>
              </a:solidFill>
            </a:rPr>
          </a:br>
          <a:r>
            <a:rPr lang="en-AU" sz="1400" b="1" dirty="0">
              <a:solidFill>
                <a:schemeClr val="bg1"/>
              </a:solidFill>
            </a:rPr>
            <a:t>Identify priority &amp; health system priorities, models of care, current service gaps and potential duplication/overlap of services</a:t>
          </a:r>
        </a:p>
      </dgm:t>
    </dgm:pt>
    <dgm:pt modelId="{EDD3FD2C-6F31-4A8C-905A-1C90687EA445}" type="sibTrans" cxnId="{D1C76566-698D-4C8C-8992-19859DCB981F}">
      <dgm:prSet/>
      <dgm:spPr/>
      <dgm:t>
        <a:bodyPr/>
        <a:lstStyle/>
        <a:p>
          <a:endParaRPr lang="en-AU"/>
        </a:p>
      </dgm:t>
    </dgm:pt>
    <dgm:pt modelId="{B8069B5B-F907-444F-A01C-48FC4778DF67}" type="parTrans" cxnId="{D1C76566-698D-4C8C-8992-19859DCB981F}">
      <dgm:prSet/>
      <dgm:spPr/>
      <dgm:t>
        <a:bodyPr/>
        <a:lstStyle/>
        <a:p>
          <a:endParaRPr lang="en-AU"/>
        </a:p>
      </dgm:t>
    </dgm:pt>
    <dgm:pt modelId="{EE4D84C5-907D-48B2-BACF-C05E88A63F49}" type="pres">
      <dgm:prSet presAssocID="{C07FE1E6-D697-416D-923E-3D9AA6A1B09E}" presName="Name0" presStyleCnt="0">
        <dgm:presLayoutVars>
          <dgm:dir/>
          <dgm:animLvl val="lvl"/>
          <dgm:resizeHandles val="exact"/>
        </dgm:presLayoutVars>
      </dgm:prSet>
      <dgm:spPr/>
    </dgm:pt>
    <dgm:pt modelId="{FB2D23FB-84EA-44BC-9EEA-2716BC6D0758}" type="pres">
      <dgm:prSet presAssocID="{7FCB86DC-F1F6-4E77-8F9D-E16874EBDC7B}" presName="boxAndChildren" presStyleCnt="0"/>
      <dgm:spPr/>
    </dgm:pt>
    <dgm:pt modelId="{B4C71778-6FCD-4193-A2C6-951D2B2E6736}" type="pres">
      <dgm:prSet presAssocID="{7FCB86DC-F1F6-4E77-8F9D-E16874EBDC7B}" presName="parentTextBox" presStyleLbl="node1" presStyleIdx="0" presStyleCnt="7"/>
      <dgm:spPr/>
    </dgm:pt>
    <dgm:pt modelId="{4234BFD8-E49C-4013-9E0F-6BDF876F3B04}" type="pres">
      <dgm:prSet presAssocID="{65478EC4-0F70-4A41-9E8B-95AA292D4A29}" presName="sp" presStyleCnt="0"/>
      <dgm:spPr/>
    </dgm:pt>
    <dgm:pt modelId="{4CF9BF6B-4BBA-4BF1-A6CF-C3822677E8CA}" type="pres">
      <dgm:prSet presAssocID="{ABC8BF51-BF65-42F1-B812-B78A4888D576}" presName="arrowAndChildren" presStyleCnt="0"/>
      <dgm:spPr/>
    </dgm:pt>
    <dgm:pt modelId="{63073C10-9AA2-4A1B-8938-0AA0E051DB0D}" type="pres">
      <dgm:prSet presAssocID="{ABC8BF51-BF65-42F1-B812-B78A4888D576}" presName="parentTextArrow" presStyleLbl="node1" presStyleIdx="1" presStyleCnt="7"/>
      <dgm:spPr/>
    </dgm:pt>
    <dgm:pt modelId="{15C4A4C0-352A-4605-AC3C-F175214372AC}" type="pres">
      <dgm:prSet presAssocID="{4D10484D-9FCB-4D3A-863B-5BC83269CE3B}" presName="sp" presStyleCnt="0"/>
      <dgm:spPr/>
    </dgm:pt>
    <dgm:pt modelId="{238A3171-D07B-4BA9-9624-4FEE0D88C78F}" type="pres">
      <dgm:prSet presAssocID="{0A98BE6A-4C7E-4E0E-99B3-F9EFD3DE0FD3}" presName="arrowAndChildren" presStyleCnt="0"/>
      <dgm:spPr/>
    </dgm:pt>
    <dgm:pt modelId="{E84C547C-7C90-40AC-AB96-D3377A62FDA5}" type="pres">
      <dgm:prSet presAssocID="{0A98BE6A-4C7E-4E0E-99B3-F9EFD3DE0FD3}" presName="parentTextArrow" presStyleLbl="node1" presStyleIdx="2" presStyleCnt="7"/>
      <dgm:spPr/>
    </dgm:pt>
    <dgm:pt modelId="{FBCFBFD1-6378-450A-8AEB-DF36CAEA4CFD}" type="pres">
      <dgm:prSet presAssocID="{AACE7710-61B8-4AF7-97E1-97A2D6D52F43}" presName="sp" presStyleCnt="0"/>
      <dgm:spPr/>
    </dgm:pt>
    <dgm:pt modelId="{A03CF578-7ACB-45D9-A218-4C4306E0A439}" type="pres">
      <dgm:prSet presAssocID="{3F72F860-F2BD-406A-9C7B-C31ACF45C65D}" presName="arrowAndChildren" presStyleCnt="0"/>
      <dgm:spPr/>
    </dgm:pt>
    <dgm:pt modelId="{917075D4-2AAC-4EEC-AB31-7F7EB9CDFC74}" type="pres">
      <dgm:prSet presAssocID="{3F72F860-F2BD-406A-9C7B-C31ACF45C65D}" presName="parentTextArrow" presStyleLbl="node1" presStyleIdx="3" presStyleCnt="7"/>
      <dgm:spPr/>
    </dgm:pt>
    <dgm:pt modelId="{842F6D68-22A4-41FF-BBF4-2C869C229185}" type="pres">
      <dgm:prSet presAssocID="{D823176B-E33A-40EF-AFC9-38D4A7498DF6}" presName="sp" presStyleCnt="0"/>
      <dgm:spPr/>
    </dgm:pt>
    <dgm:pt modelId="{84795BCE-0CA9-466C-A485-7B1E103F48F2}" type="pres">
      <dgm:prSet presAssocID="{697CE219-F4D9-41BB-A0F6-617A7BBDCFCD}" presName="arrowAndChildren" presStyleCnt="0"/>
      <dgm:spPr/>
    </dgm:pt>
    <dgm:pt modelId="{41975537-8E95-4518-BED0-2CE0E5C0D33A}" type="pres">
      <dgm:prSet presAssocID="{697CE219-F4D9-41BB-A0F6-617A7BBDCFCD}" presName="parentTextArrow" presStyleLbl="node1" presStyleIdx="4" presStyleCnt="7"/>
      <dgm:spPr/>
    </dgm:pt>
    <dgm:pt modelId="{F5A45F79-036E-4876-B37F-C76377984024}" type="pres">
      <dgm:prSet presAssocID="{EDD3FD2C-6F31-4A8C-905A-1C90687EA445}" presName="sp" presStyleCnt="0"/>
      <dgm:spPr/>
    </dgm:pt>
    <dgm:pt modelId="{B8A62D2E-A0F8-4D90-A1B6-E7E648B2281A}" type="pres">
      <dgm:prSet presAssocID="{BC5F950D-2B77-4326-AA09-8F0C21B1F4E1}" presName="arrowAndChildren" presStyleCnt="0"/>
      <dgm:spPr/>
    </dgm:pt>
    <dgm:pt modelId="{1DE03324-383D-4EFD-BDA7-787EB9B63D63}" type="pres">
      <dgm:prSet presAssocID="{BC5F950D-2B77-4326-AA09-8F0C21B1F4E1}" presName="parentTextArrow" presStyleLbl="node1" presStyleIdx="5" presStyleCnt="7"/>
      <dgm:spPr/>
    </dgm:pt>
    <dgm:pt modelId="{1D64A8B9-8189-429E-906D-B23B2A5DED92}" type="pres">
      <dgm:prSet presAssocID="{450336B2-FF6D-4D0A-9668-072FD4E9142D}" presName="sp" presStyleCnt="0"/>
      <dgm:spPr/>
    </dgm:pt>
    <dgm:pt modelId="{F384ABDC-E68B-4F6A-B00C-2FB56A511BBD}" type="pres">
      <dgm:prSet presAssocID="{4E7F3117-9F84-4498-BE0D-157A1118336A}" presName="arrowAndChildren" presStyleCnt="0"/>
      <dgm:spPr/>
    </dgm:pt>
    <dgm:pt modelId="{EA5C5B1D-9E9E-4065-99D8-53BEB20F3EBA}" type="pres">
      <dgm:prSet presAssocID="{4E7F3117-9F84-4498-BE0D-157A1118336A}" presName="parentTextArrow" presStyleLbl="node1" presStyleIdx="6" presStyleCnt="7" custLinFactNeighborX="-382" custLinFactNeighborY="3713"/>
      <dgm:spPr/>
    </dgm:pt>
  </dgm:ptLst>
  <dgm:cxnLst>
    <dgm:cxn modelId="{855B913A-807D-4E43-8C95-381C5E0AAC30}" srcId="{C07FE1E6-D697-416D-923E-3D9AA6A1B09E}" destId="{7FCB86DC-F1F6-4E77-8F9D-E16874EBDC7B}" srcOrd="6" destOrd="0" parTransId="{BEA5FB06-4FAC-4A09-9369-8D5D38388388}" sibTransId="{1A695DCF-33A8-4416-B84E-B34980DDAB8A}"/>
    <dgm:cxn modelId="{DDDF113F-3560-478E-AFB6-93D7A4E8317D}" srcId="{C07FE1E6-D697-416D-923E-3D9AA6A1B09E}" destId="{0A98BE6A-4C7E-4E0E-99B3-F9EFD3DE0FD3}" srcOrd="4" destOrd="0" parTransId="{4D956A54-33E7-4C93-B832-9453891BA910}" sibTransId="{4D10484D-9FCB-4D3A-863B-5BC83269CE3B}"/>
    <dgm:cxn modelId="{5D8E5B63-82E1-4142-AEDE-C5261B739143}" type="presOf" srcId="{7FCB86DC-F1F6-4E77-8F9D-E16874EBDC7B}" destId="{B4C71778-6FCD-4193-A2C6-951D2B2E6736}" srcOrd="0" destOrd="0" presId="urn:microsoft.com/office/officeart/2005/8/layout/process4"/>
    <dgm:cxn modelId="{D1C76566-698D-4C8C-8992-19859DCB981F}" srcId="{C07FE1E6-D697-416D-923E-3D9AA6A1B09E}" destId="{BC5F950D-2B77-4326-AA09-8F0C21B1F4E1}" srcOrd="1" destOrd="0" parTransId="{B8069B5B-F907-444F-A01C-48FC4778DF67}" sibTransId="{EDD3FD2C-6F31-4A8C-905A-1C90687EA445}"/>
    <dgm:cxn modelId="{B310B34B-6B7C-4A2A-A3CC-12127549B254}" srcId="{C07FE1E6-D697-416D-923E-3D9AA6A1B09E}" destId="{3F72F860-F2BD-406A-9C7B-C31ACF45C65D}" srcOrd="3" destOrd="0" parTransId="{9E368D94-8D53-4276-AAD2-79EEAFFEB679}" sibTransId="{AACE7710-61B8-4AF7-97E1-97A2D6D52F43}"/>
    <dgm:cxn modelId="{7881756F-AF2D-4B5D-AB33-C4C6B5AF42C8}" type="presOf" srcId="{C07FE1E6-D697-416D-923E-3D9AA6A1B09E}" destId="{EE4D84C5-907D-48B2-BACF-C05E88A63F49}" srcOrd="0" destOrd="0" presId="urn:microsoft.com/office/officeart/2005/8/layout/process4"/>
    <dgm:cxn modelId="{7D570156-7651-43C8-B495-5130DB19A0F2}" type="presOf" srcId="{4E7F3117-9F84-4498-BE0D-157A1118336A}" destId="{EA5C5B1D-9E9E-4065-99D8-53BEB20F3EBA}" srcOrd="0" destOrd="0" presId="urn:microsoft.com/office/officeart/2005/8/layout/process4"/>
    <dgm:cxn modelId="{EEBD3057-0CEA-4FA1-BE7F-6FAE573224CA}" srcId="{C07FE1E6-D697-416D-923E-3D9AA6A1B09E}" destId="{697CE219-F4D9-41BB-A0F6-617A7BBDCFCD}" srcOrd="2" destOrd="0" parTransId="{4F6BEF0A-0B29-42D4-A2DC-BCEC53CA6DFD}" sibTransId="{D823176B-E33A-40EF-AFC9-38D4A7498DF6}"/>
    <dgm:cxn modelId="{5262EFB7-C924-4E2B-926A-2FE9195D45F9}" type="presOf" srcId="{0A98BE6A-4C7E-4E0E-99B3-F9EFD3DE0FD3}" destId="{E84C547C-7C90-40AC-AB96-D3377A62FDA5}" srcOrd="0" destOrd="0" presId="urn:microsoft.com/office/officeart/2005/8/layout/process4"/>
    <dgm:cxn modelId="{5D031CC6-E58E-4245-AC4F-C1A573183E72}" type="presOf" srcId="{ABC8BF51-BF65-42F1-B812-B78A4888D576}" destId="{63073C10-9AA2-4A1B-8938-0AA0E051DB0D}" srcOrd="0" destOrd="0" presId="urn:microsoft.com/office/officeart/2005/8/layout/process4"/>
    <dgm:cxn modelId="{6069BFC6-B6C0-41BE-AC59-1553AB3CEC4F}" srcId="{C07FE1E6-D697-416D-923E-3D9AA6A1B09E}" destId="{4E7F3117-9F84-4498-BE0D-157A1118336A}" srcOrd="0" destOrd="0" parTransId="{BBDF4F7B-579B-4A77-9441-26FE9A2E194E}" sibTransId="{450336B2-FF6D-4D0A-9668-072FD4E9142D}"/>
    <dgm:cxn modelId="{391184D0-6819-4C81-81C1-3CCEB34219AA}" type="presOf" srcId="{BC5F950D-2B77-4326-AA09-8F0C21B1F4E1}" destId="{1DE03324-383D-4EFD-BDA7-787EB9B63D63}" srcOrd="0" destOrd="0" presId="urn:microsoft.com/office/officeart/2005/8/layout/process4"/>
    <dgm:cxn modelId="{CFD4DAF9-C26B-44A8-91D2-1FCB927BCC58}" srcId="{C07FE1E6-D697-416D-923E-3D9AA6A1B09E}" destId="{ABC8BF51-BF65-42F1-B812-B78A4888D576}" srcOrd="5" destOrd="0" parTransId="{8CAD4575-A1F3-43C4-A683-7887C8816A7B}" sibTransId="{65478EC4-0F70-4A41-9E8B-95AA292D4A29}"/>
    <dgm:cxn modelId="{C5D504FC-A204-4E31-A4D5-1786A1008E0C}" type="presOf" srcId="{3F72F860-F2BD-406A-9C7B-C31ACF45C65D}" destId="{917075D4-2AAC-4EEC-AB31-7F7EB9CDFC74}" srcOrd="0" destOrd="0" presId="urn:microsoft.com/office/officeart/2005/8/layout/process4"/>
    <dgm:cxn modelId="{2CA3A5FC-4F3A-4E72-A71E-C50D0022966E}" type="presOf" srcId="{697CE219-F4D9-41BB-A0F6-617A7BBDCFCD}" destId="{41975537-8E95-4518-BED0-2CE0E5C0D33A}" srcOrd="0" destOrd="0" presId="urn:microsoft.com/office/officeart/2005/8/layout/process4"/>
    <dgm:cxn modelId="{E9EC8237-2091-4A11-9BBF-190582295C5D}" type="presParOf" srcId="{EE4D84C5-907D-48B2-BACF-C05E88A63F49}" destId="{FB2D23FB-84EA-44BC-9EEA-2716BC6D0758}" srcOrd="0" destOrd="0" presId="urn:microsoft.com/office/officeart/2005/8/layout/process4"/>
    <dgm:cxn modelId="{44ED554D-CCD7-4383-BB22-864338DEEABB}" type="presParOf" srcId="{FB2D23FB-84EA-44BC-9EEA-2716BC6D0758}" destId="{B4C71778-6FCD-4193-A2C6-951D2B2E6736}" srcOrd="0" destOrd="0" presId="urn:microsoft.com/office/officeart/2005/8/layout/process4"/>
    <dgm:cxn modelId="{640D4DAA-276C-47D1-836D-01F75560A48D}" type="presParOf" srcId="{EE4D84C5-907D-48B2-BACF-C05E88A63F49}" destId="{4234BFD8-E49C-4013-9E0F-6BDF876F3B04}" srcOrd="1" destOrd="0" presId="urn:microsoft.com/office/officeart/2005/8/layout/process4"/>
    <dgm:cxn modelId="{CFDAC7E2-EE39-4A7B-84B8-23613C6FE1B4}" type="presParOf" srcId="{EE4D84C5-907D-48B2-BACF-C05E88A63F49}" destId="{4CF9BF6B-4BBA-4BF1-A6CF-C3822677E8CA}" srcOrd="2" destOrd="0" presId="urn:microsoft.com/office/officeart/2005/8/layout/process4"/>
    <dgm:cxn modelId="{1593CD1D-B68F-480D-BBDB-436F51462E34}" type="presParOf" srcId="{4CF9BF6B-4BBA-4BF1-A6CF-C3822677E8CA}" destId="{63073C10-9AA2-4A1B-8938-0AA0E051DB0D}" srcOrd="0" destOrd="0" presId="urn:microsoft.com/office/officeart/2005/8/layout/process4"/>
    <dgm:cxn modelId="{EA0814F3-77D2-4C13-A95A-043A3AA9DDE1}" type="presParOf" srcId="{EE4D84C5-907D-48B2-BACF-C05E88A63F49}" destId="{15C4A4C0-352A-4605-AC3C-F175214372AC}" srcOrd="3" destOrd="0" presId="urn:microsoft.com/office/officeart/2005/8/layout/process4"/>
    <dgm:cxn modelId="{6237C03E-F013-483B-B1F4-A6C507C6985A}" type="presParOf" srcId="{EE4D84C5-907D-48B2-BACF-C05E88A63F49}" destId="{238A3171-D07B-4BA9-9624-4FEE0D88C78F}" srcOrd="4" destOrd="0" presId="urn:microsoft.com/office/officeart/2005/8/layout/process4"/>
    <dgm:cxn modelId="{39EA6BED-DE5A-4257-B669-7045A034E7FC}" type="presParOf" srcId="{238A3171-D07B-4BA9-9624-4FEE0D88C78F}" destId="{E84C547C-7C90-40AC-AB96-D3377A62FDA5}" srcOrd="0" destOrd="0" presId="urn:microsoft.com/office/officeart/2005/8/layout/process4"/>
    <dgm:cxn modelId="{7BF4B978-7CB8-4472-BF7F-A239DAF12000}" type="presParOf" srcId="{EE4D84C5-907D-48B2-BACF-C05E88A63F49}" destId="{FBCFBFD1-6378-450A-8AEB-DF36CAEA4CFD}" srcOrd="5" destOrd="0" presId="urn:microsoft.com/office/officeart/2005/8/layout/process4"/>
    <dgm:cxn modelId="{2449A1FD-D169-4367-A2F7-0820176D5C3A}" type="presParOf" srcId="{EE4D84C5-907D-48B2-BACF-C05E88A63F49}" destId="{A03CF578-7ACB-45D9-A218-4C4306E0A439}" srcOrd="6" destOrd="0" presId="urn:microsoft.com/office/officeart/2005/8/layout/process4"/>
    <dgm:cxn modelId="{A1187405-403C-4297-B0DC-638E5E75FEF3}" type="presParOf" srcId="{A03CF578-7ACB-45D9-A218-4C4306E0A439}" destId="{917075D4-2AAC-4EEC-AB31-7F7EB9CDFC74}" srcOrd="0" destOrd="0" presId="urn:microsoft.com/office/officeart/2005/8/layout/process4"/>
    <dgm:cxn modelId="{643CA1CA-63E6-4E35-A128-D516E23281F8}" type="presParOf" srcId="{EE4D84C5-907D-48B2-BACF-C05E88A63F49}" destId="{842F6D68-22A4-41FF-BBF4-2C869C229185}" srcOrd="7" destOrd="0" presId="urn:microsoft.com/office/officeart/2005/8/layout/process4"/>
    <dgm:cxn modelId="{3598B7B6-73C1-496B-BF48-C4994C6BAA26}" type="presParOf" srcId="{EE4D84C5-907D-48B2-BACF-C05E88A63F49}" destId="{84795BCE-0CA9-466C-A485-7B1E103F48F2}" srcOrd="8" destOrd="0" presId="urn:microsoft.com/office/officeart/2005/8/layout/process4"/>
    <dgm:cxn modelId="{0576449D-3C8C-4C28-A037-57C6BF2E0BAC}" type="presParOf" srcId="{84795BCE-0CA9-466C-A485-7B1E103F48F2}" destId="{41975537-8E95-4518-BED0-2CE0E5C0D33A}" srcOrd="0" destOrd="0" presId="urn:microsoft.com/office/officeart/2005/8/layout/process4"/>
    <dgm:cxn modelId="{CB4A95DF-3665-472D-BE96-78DB8FD93F33}" type="presParOf" srcId="{EE4D84C5-907D-48B2-BACF-C05E88A63F49}" destId="{F5A45F79-036E-4876-B37F-C76377984024}" srcOrd="9" destOrd="0" presId="urn:microsoft.com/office/officeart/2005/8/layout/process4"/>
    <dgm:cxn modelId="{42638C0A-2F3A-48AE-A6AC-4D6F11D2A0B8}" type="presParOf" srcId="{EE4D84C5-907D-48B2-BACF-C05E88A63F49}" destId="{B8A62D2E-A0F8-4D90-A1B6-E7E648B2281A}" srcOrd="10" destOrd="0" presId="urn:microsoft.com/office/officeart/2005/8/layout/process4"/>
    <dgm:cxn modelId="{4A1C9F4B-6908-441D-BC1B-9D2E9A9A03A5}" type="presParOf" srcId="{B8A62D2E-A0F8-4D90-A1B6-E7E648B2281A}" destId="{1DE03324-383D-4EFD-BDA7-787EB9B63D63}" srcOrd="0" destOrd="0" presId="urn:microsoft.com/office/officeart/2005/8/layout/process4"/>
    <dgm:cxn modelId="{B62CB283-E3C4-48DC-902E-29F49C974D86}" type="presParOf" srcId="{EE4D84C5-907D-48B2-BACF-C05E88A63F49}" destId="{1D64A8B9-8189-429E-906D-B23B2A5DED92}" srcOrd="11" destOrd="0" presId="urn:microsoft.com/office/officeart/2005/8/layout/process4"/>
    <dgm:cxn modelId="{7203D3BA-00A8-478D-B42D-432DF0EB8048}" type="presParOf" srcId="{EE4D84C5-907D-48B2-BACF-C05E88A63F49}" destId="{F384ABDC-E68B-4F6A-B00C-2FB56A511BBD}" srcOrd="12" destOrd="0" presId="urn:microsoft.com/office/officeart/2005/8/layout/process4"/>
    <dgm:cxn modelId="{6314B875-DCD4-4696-84A6-EB54DEC533D0}" type="presParOf" srcId="{F384ABDC-E68B-4F6A-B00C-2FB56A511BBD}" destId="{EA5C5B1D-9E9E-4065-99D8-53BEB20F3EB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7A776-2D42-4C6C-8BA2-45550F8EFB0E}">
      <dsp:nvSpPr>
        <dsp:cNvPr id="0" name=""/>
        <dsp:cNvSpPr/>
      </dsp:nvSpPr>
      <dsp:spPr>
        <a:xfrm>
          <a:off x="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0" y="1952434"/>
        <a:ext cx="1906545" cy="1952434"/>
      </dsp:txXfrm>
    </dsp:sp>
    <dsp:sp modelId="{CE3F8180-C0B2-4E96-BCE8-6CB08F6BE3E6}">
      <dsp:nvSpPr>
        <dsp:cNvPr id="0" name=""/>
        <dsp:cNvSpPr/>
      </dsp:nvSpPr>
      <dsp:spPr>
        <a:xfrm>
          <a:off x="142390" y="292865"/>
          <a:ext cx="1625401" cy="16254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A56DA-9621-4300-AB22-C425C62D2909}">
      <dsp:nvSpPr>
        <dsp:cNvPr id="0" name=""/>
        <dsp:cNvSpPr/>
      </dsp:nvSpPr>
      <dsp:spPr>
        <a:xfrm>
          <a:off x="196556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Statement of Priorities</a:t>
          </a:r>
        </a:p>
      </dsp:txBody>
      <dsp:txXfrm>
        <a:off x="1965560" y="1952434"/>
        <a:ext cx="1906545" cy="1952434"/>
      </dsp:txXfrm>
    </dsp:sp>
    <dsp:sp modelId="{CF87D216-C2F0-4CB5-8A13-83C59C2270D0}">
      <dsp:nvSpPr>
        <dsp:cNvPr id="0" name=""/>
        <dsp:cNvSpPr/>
      </dsp:nvSpPr>
      <dsp:spPr>
        <a:xfrm>
          <a:off x="2029283" y="285063"/>
          <a:ext cx="1625401" cy="1625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ED00E-849B-4C27-A91F-053B095CB139}">
      <dsp:nvSpPr>
        <dsp:cNvPr id="0" name=""/>
        <dsp:cNvSpPr/>
      </dsp:nvSpPr>
      <dsp:spPr>
        <a:xfrm>
          <a:off x="3929302"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Commissioning</a:t>
          </a:r>
        </a:p>
      </dsp:txBody>
      <dsp:txXfrm>
        <a:off x="3929302" y="1952434"/>
        <a:ext cx="1906545" cy="1952434"/>
      </dsp:txXfrm>
    </dsp:sp>
    <dsp:sp modelId="{E250FFAC-86A2-4016-91B8-394D188F536C}">
      <dsp:nvSpPr>
        <dsp:cNvPr id="0" name=""/>
        <dsp:cNvSpPr/>
      </dsp:nvSpPr>
      <dsp:spPr>
        <a:xfrm>
          <a:off x="4069873" y="292865"/>
          <a:ext cx="1625401" cy="162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229E-9BAD-42B8-959F-41E2C3D8F391}">
      <dsp:nvSpPr>
        <dsp:cNvPr id="0" name=""/>
        <dsp:cNvSpPr/>
      </dsp:nvSpPr>
      <dsp:spPr>
        <a:xfrm>
          <a:off x="5893043"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Sexual Health Services Plan</a:t>
          </a:r>
        </a:p>
      </dsp:txBody>
      <dsp:txXfrm>
        <a:off x="5893043" y="1952434"/>
        <a:ext cx="1906545" cy="1952434"/>
      </dsp:txXfrm>
    </dsp:sp>
    <dsp:sp modelId="{8589DEE7-D12F-428E-816A-54711681A532}">
      <dsp:nvSpPr>
        <dsp:cNvPr id="0" name=""/>
        <dsp:cNvSpPr/>
      </dsp:nvSpPr>
      <dsp:spPr>
        <a:xfrm>
          <a:off x="6059378" y="285063"/>
          <a:ext cx="1625401" cy="163638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C28E3-26C2-4E2A-A385-CC93B1B6E7B5}">
      <dsp:nvSpPr>
        <dsp:cNvPr id="0" name=""/>
        <dsp:cNvSpPr/>
      </dsp:nvSpPr>
      <dsp:spPr>
        <a:xfrm>
          <a:off x="312056" y="3904869"/>
          <a:ext cx="7177295" cy="7321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1778-6FCD-4193-A2C6-951D2B2E6736}">
      <dsp:nvSpPr>
        <dsp:cNvPr id="0" name=""/>
        <dsp:cNvSpPr/>
      </dsp:nvSpPr>
      <dsp:spPr>
        <a:xfrm>
          <a:off x="0" y="4903610"/>
          <a:ext cx="9649072" cy="536599"/>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1900" b="1" kern="1200" dirty="0">
              <a:solidFill>
                <a:schemeClr val="tx1"/>
              </a:solidFill>
            </a:rPr>
            <a:t>Service implementation</a:t>
          </a:r>
          <a:br>
            <a:rPr lang="en-AU" sz="1900" b="1" kern="1200" dirty="0">
              <a:solidFill>
                <a:schemeClr val="bg1"/>
              </a:solidFill>
            </a:rPr>
          </a:br>
          <a:r>
            <a:rPr lang="en-AU" sz="1900" b="1" kern="1200" dirty="0">
              <a:solidFill>
                <a:schemeClr val="bg1"/>
              </a:solidFill>
            </a:rPr>
            <a:t>I</a:t>
          </a:r>
          <a:r>
            <a:rPr lang="en-AU" sz="1400" b="1" kern="1200" dirty="0">
              <a:solidFill>
                <a:schemeClr val="bg1"/>
              </a:solidFill>
            </a:rPr>
            <a:t>mplement new services in line with contracts. Continuous review and evaluation</a:t>
          </a:r>
        </a:p>
      </dsp:txBody>
      <dsp:txXfrm>
        <a:off x="0" y="4903610"/>
        <a:ext cx="9649072" cy="536599"/>
      </dsp:txXfrm>
    </dsp:sp>
    <dsp:sp modelId="{63073C10-9AA2-4A1B-8938-0AA0E051DB0D}">
      <dsp:nvSpPr>
        <dsp:cNvPr id="0" name=""/>
        <dsp:cNvSpPr/>
      </dsp:nvSpPr>
      <dsp:spPr>
        <a:xfrm rot="10800000">
          <a:off x="0" y="4086369"/>
          <a:ext cx="9649072" cy="825290"/>
        </a:xfrm>
        <a:prstGeom prst="upArrowCallout">
          <a:avLst/>
        </a:prstGeom>
        <a:solidFill>
          <a:schemeClr val="accent4">
            <a:shade val="80000"/>
            <a:hueOff val="13139"/>
            <a:satOff val="-14094"/>
            <a:lumOff val="7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Procurement</a:t>
          </a:r>
          <a:br>
            <a:rPr lang="en-AU" sz="1400" b="1" kern="1200" dirty="0">
              <a:solidFill>
                <a:schemeClr val="bg1"/>
              </a:solidFill>
            </a:rPr>
          </a:br>
          <a:r>
            <a:rPr lang="en-AU" sz="1400" b="1" kern="1200" dirty="0">
              <a:solidFill>
                <a:schemeClr val="bg1"/>
              </a:solidFill>
            </a:rPr>
            <a:t>Evaluation</a:t>
          </a:r>
          <a:r>
            <a:rPr lang="en-AU" sz="1400" b="1" kern="1200" baseline="0" dirty="0">
              <a:solidFill>
                <a:schemeClr val="bg1"/>
              </a:solidFill>
            </a:rPr>
            <a:t> of tender applications and final procurement decisions making. Contracts drafted and signed</a:t>
          </a:r>
          <a:endParaRPr lang="en-AU" sz="1400" b="1" kern="1200" dirty="0">
            <a:solidFill>
              <a:schemeClr val="bg1"/>
            </a:solidFill>
          </a:endParaRPr>
        </a:p>
      </dsp:txBody>
      <dsp:txXfrm rot="10800000">
        <a:off x="0" y="4086369"/>
        <a:ext cx="9649072" cy="536249"/>
      </dsp:txXfrm>
    </dsp:sp>
    <dsp:sp modelId="{E84C547C-7C90-40AC-AB96-D3377A62FDA5}">
      <dsp:nvSpPr>
        <dsp:cNvPr id="0" name=""/>
        <dsp:cNvSpPr/>
      </dsp:nvSpPr>
      <dsp:spPr>
        <a:xfrm rot="10800000">
          <a:off x="0" y="3269128"/>
          <a:ext cx="9649072" cy="825290"/>
        </a:xfrm>
        <a:prstGeom prst="upArrowCallout">
          <a:avLst/>
        </a:prstGeom>
        <a:solidFill>
          <a:schemeClr val="accent4">
            <a:shade val="80000"/>
            <a:hueOff val="26278"/>
            <a:satOff val="-28188"/>
            <a:lumOff val="14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Tender</a:t>
          </a:r>
          <a:r>
            <a:rPr lang="en-AU" sz="1800" b="1" kern="1200" baseline="0" dirty="0">
              <a:solidFill>
                <a:schemeClr val="tx1"/>
              </a:solidFill>
            </a:rPr>
            <a:t> for agreed services </a:t>
          </a:r>
          <a:br>
            <a:rPr lang="en-AU" sz="1800" b="1" kern="1200" baseline="0" dirty="0">
              <a:solidFill>
                <a:schemeClr val="bg1"/>
              </a:solidFill>
            </a:rPr>
          </a:br>
          <a:r>
            <a:rPr lang="en-AU" sz="1400" b="1" kern="1200" baseline="0" dirty="0">
              <a:solidFill>
                <a:schemeClr val="bg1"/>
              </a:solidFill>
            </a:rPr>
            <a:t>Draft approach to market documents, Statement of Requirements,  services specifications and other required documentation</a:t>
          </a:r>
          <a:endParaRPr lang="en-AU" sz="1400" b="1" kern="1200" dirty="0">
            <a:solidFill>
              <a:schemeClr val="bg1"/>
            </a:solidFill>
          </a:endParaRPr>
        </a:p>
      </dsp:txBody>
      <dsp:txXfrm rot="10800000">
        <a:off x="0" y="3269128"/>
        <a:ext cx="9649072" cy="536249"/>
      </dsp:txXfrm>
    </dsp:sp>
    <dsp:sp modelId="{917075D4-2AAC-4EEC-AB31-7F7EB9CDFC74}">
      <dsp:nvSpPr>
        <dsp:cNvPr id="0" name=""/>
        <dsp:cNvSpPr/>
      </dsp:nvSpPr>
      <dsp:spPr>
        <a:xfrm rot="10800000">
          <a:off x="0" y="2451887"/>
          <a:ext cx="9649072" cy="825290"/>
        </a:xfrm>
        <a:prstGeom prst="upArrowCallout">
          <a:avLst/>
        </a:prstGeom>
        <a:solidFill>
          <a:schemeClr val="accent4">
            <a:shade val="80000"/>
            <a:hueOff val="39417"/>
            <a:satOff val="-42282"/>
            <a:lumOff val="21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Change management</a:t>
          </a:r>
          <a:br>
            <a:rPr lang="en-AU" sz="1400" b="1" kern="1200" dirty="0">
              <a:solidFill>
                <a:schemeClr val="bg1"/>
              </a:solidFill>
            </a:rPr>
          </a:br>
          <a:r>
            <a:rPr lang="en-AU" sz="1400" b="1" kern="1200" dirty="0">
              <a:solidFill>
                <a:schemeClr val="bg1"/>
              </a:solidFill>
            </a:rPr>
            <a:t>Plan and map incremental change over the short, medium and long term</a:t>
          </a:r>
        </a:p>
      </dsp:txBody>
      <dsp:txXfrm rot="10800000">
        <a:off x="0" y="2451887"/>
        <a:ext cx="9649072" cy="536249"/>
      </dsp:txXfrm>
    </dsp:sp>
    <dsp:sp modelId="{41975537-8E95-4518-BED0-2CE0E5C0D33A}">
      <dsp:nvSpPr>
        <dsp:cNvPr id="0" name=""/>
        <dsp:cNvSpPr/>
      </dsp:nvSpPr>
      <dsp:spPr>
        <a:xfrm rot="10800000">
          <a:off x="0" y="1634646"/>
          <a:ext cx="9649072" cy="825290"/>
        </a:xfrm>
        <a:prstGeom prst="upArrowCallout">
          <a:avLst/>
        </a:prstGeom>
        <a:solidFill>
          <a:schemeClr val="accent4">
            <a:shade val="80000"/>
            <a:hueOff val="52556"/>
            <a:satOff val="-56376"/>
            <a:lumOff val="28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Service system design</a:t>
          </a:r>
          <a:br>
            <a:rPr lang="en-AU" sz="1800" b="1" kern="1200" dirty="0">
              <a:solidFill>
                <a:schemeClr val="bg1"/>
              </a:solidFill>
            </a:rPr>
          </a:br>
          <a:r>
            <a:rPr lang="en-AU" sz="1400" b="1" kern="1200" dirty="0">
              <a:solidFill>
                <a:schemeClr val="bg1"/>
              </a:solidFill>
            </a:rPr>
            <a:t>Agree</a:t>
          </a:r>
          <a:r>
            <a:rPr lang="en-AU" sz="1400" b="1" kern="1200" baseline="0" dirty="0">
              <a:solidFill>
                <a:schemeClr val="bg1"/>
              </a:solidFill>
            </a:rPr>
            <a:t> on and prioritise services to be provided within the sector from 2024 and beyond and outcomes</a:t>
          </a:r>
          <a:endParaRPr lang="en-AU" sz="1400" b="1" kern="1200" dirty="0">
            <a:solidFill>
              <a:schemeClr val="bg1"/>
            </a:solidFill>
          </a:endParaRPr>
        </a:p>
      </dsp:txBody>
      <dsp:txXfrm rot="10800000">
        <a:off x="0" y="1634646"/>
        <a:ext cx="9649072" cy="536249"/>
      </dsp:txXfrm>
    </dsp:sp>
    <dsp:sp modelId="{1DE03324-383D-4EFD-BDA7-787EB9B63D63}">
      <dsp:nvSpPr>
        <dsp:cNvPr id="0" name=""/>
        <dsp:cNvSpPr/>
      </dsp:nvSpPr>
      <dsp:spPr>
        <a:xfrm rot="10800000">
          <a:off x="0" y="817405"/>
          <a:ext cx="9649072" cy="825290"/>
        </a:xfrm>
        <a:prstGeom prst="upArrowCallout">
          <a:avLst/>
        </a:prstGeom>
        <a:solidFill>
          <a:schemeClr val="accent4">
            <a:shade val="80000"/>
            <a:hueOff val="65694"/>
            <a:satOff val="-70470"/>
            <a:lumOff val="35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Identification of current &amp; emerging priorities</a:t>
          </a:r>
          <a:br>
            <a:rPr lang="en-AU" sz="1400" b="1" kern="1200" dirty="0">
              <a:solidFill>
                <a:schemeClr val="tx1"/>
              </a:solidFill>
            </a:rPr>
          </a:br>
          <a:r>
            <a:rPr lang="en-AU" sz="1400" b="1" kern="1200" dirty="0">
              <a:solidFill>
                <a:schemeClr val="bg1"/>
              </a:solidFill>
            </a:rPr>
            <a:t>Identify priority &amp; health system priorities, models of care, current service gaps and potential duplication/overlap of services</a:t>
          </a:r>
        </a:p>
      </dsp:txBody>
      <dsp:txXfrm rot="10800000">
        <a:off x="0" y="817405"/>
        <a:ext cx="9649072" cy="536249"/>
      </dsp:txXfrm>
    </dsp:sp>
    <dsp:sp modelId="{EA5C5B1D-9E9E-4065-99D8-53BEB20F3EBA}">
      <dsp:nvSpPr>
        <dsp:cNvPr id="0" name=""/>
        <dsp:cNvSpPr/>
      </dsp:nvSpPr>
      <dsp:spPr>
        <a:xfrm rot="10800000">
          <a:off x="0" y="30807"/>
          <a:ext cx="9649072" cy="825290"/>
        </a:xfrm>
        <a:prstGeom prst="upArrowCallout">
          <a:avLst/>
        </a:prstGeom>
        <a:solidFill>
          <a:schemeClr val="accent4">
            <a:shade val="80000"/>
            <a:hueOff val="78833"/>
            <a:satOff val="-84564"/>
            <a:lumOff val="42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sp:txBody>
      <dsp:txXfrm rot="10800000">
        <a:off x="0" y="30807"/>
        <a:ext cx="9649072" cy="53624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72D168-E79F-4683-BBD5-1B16F1798CB0}" type="datetimeFigureOut">
              <a:rPr lang="en-AU" smtClean="0"/>
              <a:pPr/>
              <a:t>15/03/2022</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3F8E1A-0DC6-47A6-873A-A375CC6A1F93}" type="datetimeFigureOut">
              <a:rPr lang="en-AU" smtClean="0"/>
              <a:t>15/03/2022</a:t>
            </a:fld>
            <a:endParaRPr lang="en-AU"/>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425253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Commissioning Cycle</a:t>
            </a:r>
          </a:p>
          <a:p>
            <a:pPr>
              <a:lnSpc>
                <a:spcPct val="107000"/>
              </a:lnSpc>
              <a:spcBef>
                <a:spcPts val="600"/>
              </a:spcBef>
              <a:spcAft>
                <a:spcPts val="60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300"/>
              </a:spcBef>
              <a:spcAft>
                <a:spcPts val="6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310869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terms of the STIBBV subsector in the ACT, we see the following pieces of work as integrated and co-dependant.</a:t>
            </a:r>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326086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line with the title of our subsector and our specific budget remit, commissioning and procurement decisions will relate specifically to services which seek to decrease the burden of disease for HIV and blood borne viruses.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42527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have outlined a basic framework for commissioning activities in the STIBBV subsector over the next 18 months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95898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12271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348756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121367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In Quarter3, 2021, there were no new cases of HIV identified in the ACT.  In terms of the 12 monthly average compared with the rolling 5 year average, cases of HIV of unspecified duration were up by 40%, but again we are dealing with such small numbers of HIV in the ACT so this only represents an extra couple of cases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indent="-171450">
              <a:buFont typeface="Arial" panose="020B0604020202020204" pitchFamily="34" charset="0"/>
              <a:buChar char="•"/>
            </a:pPr>
            <a:r>
              <a:rPr lang="en-AU" dirty="0"/>
              <a:t>Most HIV notifications in the ACT are attributed to sexual contact transmission and only a very small proportion attributed to injecting drug use.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In the past few years, more than two thirds of HIV notifications in the ACT have been attributed to male to male sex. This is actually a decrease from previous years. Conversely, the proportion attributed to heterosexual contact has increased over this time period.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Whist a proportion of our cases are acquired overseas, most are being diagnosed in Australia.</a:t>
            </a:r>
          </a:p>
          <a:p>
            <a:pPr marL="171450" indent="-171450">
              <a:buFont typeface="Arial" panose="020B0604020202020204" pitchFamily="34" charset="0"/>
              <a:buChar char="•"/>
            </a:pPr>
            <a:endParaRPr lang="en-AU" dirty="0"/>
          </a:p>
          <a:p>
            <a:pPr marL="171450" indent="-171450">
              <a:lnSpc>
                <a:spcPct val="115000"/>
              </a:lnSpc>
              <a:spcAft>
                <a:spcPts val="1000"/>
              </a:spcAft>
              <a:buFont typeface="Arial" panose="020B0604020202020204" pitchFamily="34" charset="0"/>
              <a:buChar char="•"/>
            </a:pPr>
            <a:r>
              <a:rPr lang="en-AU" sz="1200" dirty="0">
                <a:effectLst/>
                <a:latin typeface="Calibri" panose="020F0502020204030204" pitchFamily="34" charset="0"/>
                <a:ea typeface="Calibri" panose="020F0502020204030204" pitchFamily="34" charset="0"/>
                <a:cs typeface="Times New Roman" panose="02020603050405020304" pitchFamily="18" charset="0"/>
              </a:rPr>
              <a:t>Between 2016-2020, 95% of people with HIV were engaged in treatment. It is important to note that some cases were referred for treatment interstate, and as such, their degree of treatment engagement in other jurisdictions cannot be confirmed.</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214647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highest number of notifications are observed in the inner north and Woden areas, followed by Belconnen and Gungahlin.</a:t>
            </a:r>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43245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These two graphs illustrate scripts for ART therapy and Pre-exposure prophylaxis in the ACT.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As per the graph on the right, we can see that the ACT is leading the pack when it comes to scripts for </a:t>
            </a:r>
            <a:r>
              <a:rPr lang="en-AU" dirty="0" err="1"/>
              <a:t>PrEP.</a:t>
            </a:r>
            <a:r>
              <a:rPr lang="en-AU" dirty="0"/>
              <a:t> It is great to see that the pandemic did not seem to hamper efforts.</a:t>
            </a:r>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225546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Acknowledgement of Country</a:t>
            </a:r>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14513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203273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201776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213529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755394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316285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25</a:t>
            </a:fld>
            <a:endParaRPr lang="en-AU"/>
          </a:p>
        </p:txBody>
      </p:sp>
    </p:spTree>
    <p:extLst>
      <p:ext uri="{BB962C8B-B14F-4D97-AF65-F5344CB8AC3E}">
        <p14:creationId xmlns:p14="http://schemas.microsoft.com/office/powerpoint/2010/main" val="3885464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26</a:t>
            </a:fld>
            <a:endParaRPr lang="en-AU"/>
          </a:p>
        </p:txBody>
      </p:sp>
    </p:spTree>
    <p:extLst>
      <p:ext uri="{BB962C8B-B14F-4D97-AF65-F5344CB8AC3E}">
        <p14:creationId xmlns:p14="http://schemas.microsoft.com/office/powerpoint/2010/main" val="3245385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27</a:t>
            </a:fld>
            <a:endParaRPr lang="en-AU"/>
          </a:p>
        </p:txBody>
      </p:sp>
    </p:spTree>
    <p:extLst>
      <p:ext uri="{BB962C8B-B14F-4D97-AF65-F5344CB8AC3E}">
        <p14:creationId xmlns:p14="http://schemas.microsoft.com/office/powerpoint/2010/main" val="360161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28</a:t>
            </a:fld>
            <a:endParaRPr lang="en-AU"/>
          </a:p>
        </p:txBody>
      </p:sp>
    </p:spTree>
    <p:extLst>
      <p:ext uri="{BB962C8B-B14F-4D97-AF65-F5344CB8AC3E}">
        <p14:creationId xmlns:p14="http://schemas.microsoft.com/office/powerpoint/2010/main" val="199556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29</a:t>
            </a:fld>
            <a:endParaRPr lang="en-AU"/>
          </a:p>
        </p:txBody>
      </p:sp>
    </p:spTree>
    <p:extLst>
      <p:ext uri="{BB962C8B-B14F-4D97-AF65-F5344CB8AC3E}">
        <p14:creationId xmlns:p14="http://schemas.microsoft.com/office/powerpoint/2010/main" val="287308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30</a:t>
            </a:fld>
            <a:endParaRPr lang="en-AU"/>
          </a:p>
        </p:txBody>
      </p:sp>
    </p:spTree>
    <p:extLst>
      <p:ext uri="{BB962C8B-B14F-4D97-AF65-F5344CB8AC3E}">
        <p14:creationId xmlns:p14="http://schemas.microsoft.com/office/powerpoint/2010/main" val="706561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31</a:t>
            </a:fld>
            <a:endParaRPr lang="en-AU"/>
          </a:p>
        </p:txBody>
      </p:sp>
    </p:spTree>
    <p:extLst>
      <p:ext uri="{BB962C8B-B14F-4D97-AF65-F5344CB8AC3E}">
        <p14:creationId xmlns:p14="http://schemas.microsoft.com/office/powerpoint/2010/main" val="340751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32</a:t>
            </a:fld>
            <a:endParaRPr lang="en-AU"/>
          </a:p>
        </p:txBody>
      </p:sp>
    </p:spTree>
    <p:extLst>
      <p:ext uri="{BB962C8B-B14F-4D97-AF65-F5344CB8AC3E}">
        <p14:creationId xmlns:p14="http://schemas.microsoft.com/office/powerpoint/2010/main" val="323407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33</a:t>
            </a:fld>
            <a:endParaRPr lang="en-AU"/>
          </a:p>
        </p:txBody>
      </p:sp>
    </p:spTree>
    <p:extLst>
      <p:ext uri="{BB962C8B-B14F-4D97-AF65-F5344CB8AC3E}">
        <p14:creationId xmlns:p14="http://schemas.microsoft.com/office/powerpoint/2010/main" val="170122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34</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35</a:t>
            </a:fld>
            <a:endParaRPr lang="en-AU"/>
          </a:p>
        </p:txBody>
      </p:sp>
    </p:spTree>
    <p:extLst>
      <p:ext uri="{BB962C8B-B14F-4D97-AF65-F5344CB8AC3E}">
        <p14:creationId xmlns:p14="http://schemas.microsoft.com/office/powerpoint/2010/main" val="2260563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36</a:t>
            </a:fld>
            <a:endParaRPr lang="en-AU"/>
          </a:p>
        </p:txBody>
      </p:sp>
    </p:spTree>
    <p:extLst>
      <p:ext uri="{BB962C8B-B14F-4D97-AF65-F5344CB8AC3E}">
        <p14:creationId xmlns:p14="http://schemas.microsoft.com/office/powerpoint/2010/main" val="891394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37</a:t>
            </a:fld>
            <a:endParaRPr lang="en-AU"/>
          </a:p>
        </p:txBody>
      </p:sp>
    </p:spTree>
    <p:extLst>
      <p:ext uri="{BB962C8B-B14F-4D97-AF65-F5344CB8AC3E}">
        <p14:creationId xmlns:p14="http://schemas.microsoft.com/office/powerpoint/2010/main" val="344228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40596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380015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cs typeface="Calibri" panose="020F0502020204030204" pitchFamily="34" charset="0"/>
              </a:rPr>
              <a:t>In the ACT, HIV services are provided through a combination of publicly funded primary, specialist and tertiary services, as well as private and non-Government primary health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STIBBV Subsector currently involves a small collective of government and NGOs who are funded through ACTHD to provide a multitude of local responses to address the burden of STIBBV in the ACT. Key initiatives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38801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table depicts a sector wide consortium of stakeholders including those which provide both STI and BBV services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Stakeholders include a mix of providers who are currently funded by the STIBBV budget, providers who also provide STIBBV related services but of whom may be funded within a different subsector as well as publicly funded STIBBV services, peer workers, peak bodies, academic partners and consumers.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90430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242176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95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 id="2147483667" r:id="rId10"/>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Desktop/Commissioning%20Survey%20(Post-Activity)%20-%20Questions.DOCX" TargetMode="External"/><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forms.office.com/Pages/ResponsePage.aspx?id=CBlstDQDNkK5eFhe6I5BmRODqIKpNNpKlyJdHMQhBYtUN1cxSlZTWElGT0E5VUhBOEQ0VkhSUTQzTS4u&amp;wdLOR=cBE401171-7C96-49BE-A5FE-4DBF6F65CF8A" TargetMode="External"/><Relationship Id="rId5" Type="http://schemas.openxmlformats.org/officeDocument/2006/relationships/hyperlink" Target="https://www.communityservices.act.gov.au/commissioning/evaluation-of-commissioning/baseline-survey"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communityservices.act.gov.au/commission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google.com.au/search?q=%3F&amp;safe=active&amp;sxsrf=APq-WBvp_KJJrAWmubi3gsSJxexL48vedw:1645930033089&amp;source=lnms&amp;tbm=isch&amp;sa=X&amp;ved=2ahUKEwjjusmX7572AhU3wjgGHR2yB2cQ_AUoAnoECAEQBA#imgrc=as1T5pbsnk4wiM" TargetMode="External"/><Relationship Id="rId5" Type="http://schemas.openxmlformats.org/officeDocument/2006/relationships/hyperlink" Target="https://www.google.com.au/search?q=%3F&amp;safe=active&amp;sxsrf=APq-WBvp_KJJrAWmubi3gsSJxexL48vedw:1645930033089&amp;source=lnms&amp;tbm=isch&amp;sa=X&amp;ved=2ahUKEwjjusmX7572AhU3wjgGHR2yB2cQ_AUoAnoECAEQBA#imgrc=f1w-9FUXA_gWRM" TargetMode="External"/><Relationship Id="rId4" Type="http://schemas.openxmlformats.org/officeDocument/2006/relationships/hyperlink" Target="https://www.health.act.gov.au/about-our-health-system/planning-future/territory-wide-health-servi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sz="4800" dirty="0">
                <a:solidFill>
                  <a:srgbClr val="FF6600"/>
                </a:solidFill>
                <a:latin typeface="+mn-lt"/>
              </a:rPr>
              <a:t>STIBBV Policy Workshop #3:</a:t>
            </a:r>
            <a:br>
              <a:rPr lang="en-AU" sz="4800" dirty="0">
                <a:solidFill>
                  <a:srgbClr val="FF6600"/>
                </a:solidFill>
                <a:latin typeface="+mn-lt"/>
              </a:rPr>
            </a:br>
            <a:r>
              <a:rPr lang="en-AU" sz="4000" dirty="0">
                <a:solidFill>
                  <a:srgbClr val="FF6600"/>
                </a:solidFill>
                <a:latin typeface="+mn-lt"/>
              </a:rPr>
              <a:t>HIV</a:t>
            </a:r>
            <a:br>
              <a:rPr lang="en-AU" dirty="0">
                <a:latin typeface="+mn-lt"/>
              </a:rPr>
            </a:br>
            <a:endParaRPr lang="en-AU" dirty="0">
              <a:latin typeface="+mn-lt"/>
            </a:endParaRPr>
          </a:p>
        </p:txBody>
      </p:sp>
      <p:sp>
        <p:nvSpPr>
          <p:cNvPr id="4" name="Text Placeholder 3"/>
          <p:cNvSpPr>
            <a:spLocks noGrp="1"/>
          </p:cNvSpPr>
          <p:nvPr>
            <p:ph type="body" idx="1"/>
          </p:nvPr>
        </p:nvSpPr>
        <p:spPr>
          <a:xfrm>
            <a:off x="272480" y="4869160"/>
            <a:ext cx="8420100" cy="1500187"/>
          </a:xfrm>
        </p:spPr>
        <p:txBody>
          <a:bodyPr>
            <a:normAutofit fontScale="92500" lnSpcReduction="20000"/>
          </a:bodyPr>
          <a:lstStyle/>
          <a:p>
            <a:r>
              <a:rPr lang="en-AU" sz="2400" dirty="0">
                <a:solidFill>
                  <a:schemeClr val="accent2">
                    <a:lumMod val="75000"/>
                  </a:schemeClr>
                </a:solidFill>
              </a:rPr>
              <a:t>Commissioning services to meet the needs of people living with or at increased risk of HIV in the ACT</a:t>
            </a:r>
          </a:p>
          <a:p>
            <a:endParaRPr lang="en-AU" dirty="0"/>
          </a:p>
          <a:p>
            <a:endParaRPr lang="en-AU" dirty="0"/>
          </a:p>
          <a:p>
            <a:r>
              <a:rPr lang="en-AU" dirty="0"/>
              <a:t>Health Protection Service, ACT Health Directorate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iagram&#10;&#10;Description automatically generated">
            <a:extLst>
              <a:ext uri="{FF2B5EF4-FFF2-40B4-BE49-F238E27FC236}">
                <a16:creationId xmlns:a16="http://schemas.microsoft.com/office/drawing/2014/main" id="{802D8C28-800E-48A7-9857-731FE43643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498" y="1420439"/>
            <a:ext cx="3994879" cy="4017122"/>
          </a:xfrm>
        </p:spPr>
      </p:pic>
      <p:sp>
        <p:nvSpPr>
          <p:cNvPr id="4" name="Slide Number Placeholder 3"/>
          <p:cNvSpPr>
            <a:spLocks noGrp="1"/>
          </p:cNvSpPr>
          <p:nvPr>
            <p:ph type="sldNum" sz="quarter" idx="4"/>
          </p:nvPr>
        </p:nvSpPr>
        <p:spPr/>
        <p:txBody>
          <a:bodyPr/>
          <a:lstStyle/>
          <a:p>
            <a:fld id="{A111ABAE-1B12-4EB9-8E66-38B1E1BDD146}" type="slidenum">
              <a:rPr lang="en-AU" smtClean="0"/>
              <a:pPr/>
              <a:t>10</a:t>
            </a:fld>
            <a:endParaRPr lang="en-AU" dirty="0"/>
          </a:p>
        </p:txBody>
      </p:sp>
      <p:sp>
        <p:nvSpPr>
          <p:cNvPr id="9" name="Title 8"/>
          <p:cNvSpPr>
            <a:spLocks noGrp="1"/>
          </p:cNvSpPr>
          <p:nvPr>
            <p:ph type="title" idx="4294967295"/>
          </p:nvPr>
        </p:nvSpPr>
        <p:spPr>
          <a:xfrm>
            <a:off x="0" y="274638"/>
            <a:ext cx="8915400" cy="706437"/>
          </a:xfrm>
        </p:spPr>
        <p:txBody>
          <a:bodyPr/>
          <a:lstStyle/>
          <a:p>
            <a:r>
              <a:rPr lang="en-AU" dirty="0"/>
              <a:t>The Commissioning Cycle</a:t>
            </a:r>
          </a:p>
        </p:txBody>
      </p:sp>
      <p:pic>
        <p:nvPicPr>
          <p:cNvPr id="6" name="Picture 5" descr="A picture containing text, clipart&#10;&#10;Description automatically generated">
            <a:extLst>
              <a:ext uri="{FF2B5EF4-FFF2-40B4-BE49-F238E27FC236}">
                <a16:creationId xmlns:a16="http://schemas.microsoft.com/office/drawing/2014/main" id="{8EC1CA79-C146-440A-8BB2-2169B5BBA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144" y="6029992"/>
            <a:ext cx="1270755" cy="573655"/>
          </a:xfrm>
          <a:prstGeom prst="rect">
            <a:avLst/>
          </a:prstGeom>
        </p:spPr>
      </p:pic>
      <p:sp>
        <p:nvSpPr>
          <p:cNvPr id="7" name="TextBox 6">
            <a:extLst>
              <a:ext uri="{FF2B5EF4-FFF2-40B4-BE49-F238E27FC236}">
                <a16:creationId xmlns:a16="http://schemas.microsoft.com/office/drawing/2014/main" id="{5A33792D-F6C4-4138-A88B-C9A8CE928524}"/>
              </a:ext>
            </a:extLst>
          </p:cNvPr>
          <p:cNvSpPr txBox="1"/>
          <p:nvPr/>
        </p:nvSpPr>
        <p:spPr>
          <a:xfrm>
            <a:off x="4592960" y="1520374"/>
            <a:ext cx="5184576" cy="3970318"/>
          </a:xfrm>
          <a:prstGeom prst="rect">
            <a:avLst/>
          </a:prstGeom>
          <a:noFill/>
        </p:spPr>
        <p:txBody>
          <a:bodyPr wrap="square">
            <a:spAutoFit/>
          </a:bodyPr>
          <a:lstStyle/>
          <a:p>
            <a:r>
              <a:rPr lang="en-AU" sz="2400" b="1" dirty="0">
                <a:solidFill>
                  <a:schemeClr val="accent1"/>
                </a:solidFill>
              </a:rPr>
              <a:t>Commissioning cycle </a:t>
            </a:r>
          </a:p>
          <a:p>
            <a:pPr marL="457200" indent="-457200">
              <a:buFont typeface="+mj-lt"/>
              <a:buAutoNum type="arabicPeriod"/>
            </a:pPr>
            <a:r>
              <a:rPr lang="en-AU" sz="2000" b="1" dirty="0">
                <a:solidFill>
                  <a:srgbClr val="FF6600"/>
                </a:solidFill>
              </a:rPr>
              <a:t>Strategise </a:t>
            </a:r>
          </a:p>
          <a:p>
            <a:pPr marL="800100" lvl="1" indent="-342900">
              <a:buFont typeface="Arial" panose="020B0604020202020204" pitchFamily="34" charset="0"/>
              <a:buChar char="•"/>
            </a:pPr>
            <a:r>
              <a:rPr lang="en-AU" sz="1600" dirty="0"/>
              <a:t>Data gathering</a:t>
            </a:r>
          </a:p>
          <a:p>
            <a:pPr marL="800100" lvl="1" indent="-342900">
              <a:buFont typeface="Arial" panose="020B0604020202020204" pitchFamily="34" charset="0"/>
              <a:buChar char="•"/>
            </a:pPr>
            <a:r>
              <a:rPr lang="en-AU" sz="1600" dirty="0"/>
              <a:t>Understand current services and population need </a:t>
            </a:r>
          </a:p>
          <a:p>
            <a:pPr marL="800100" lvl="1" indent="-342900">
              <a:buFont typeface="Arial" panose="020B0604020202020204" pitchFamily="34" charset="0"/>
              <a:buChar char="•"/>
            </a:pPr>
            <a:r>
              <a:rPr lang="en-AU" sz="1600" dirty="0"/>
              <a:t>Identify current over-servicing and service gaps </a:t>
            </a:r>
          </a:p>
          <a:p>
            <a:pPr marL="800100" lvl="1" indent="-342900">
              <a:buFont typeface="Arial" panose="020B0604020202020204" pitchFamily="34" charset="0"/>
              <a:buChar char="•"/>
            </a:pPr>
            <a:r>
              <a:rPr lang="en-AU" sz="1600" dirty="0"/>
              <a:t>Identify current and emerging priorities </a:t>
            </a:r>
          </a:p>
          <a:p>
            <a:pPr marL="800100" lvl="1" indent="-342900">
              <a:buFont typeface="Arial" panose="020B0604020202020204" pitchFamily="34" charset="0"/>
              <a:buChar char="•"/>
            </a:pPr>
            <a:r>
              <a:rPr lang="en-AU" sz="1600" dirty="0"/>
              <a:t>Define system outcomes we are seeking to achieve </a:t>
            </a:r>
          </a:p>
          <a:p>
            <a:pPr marL="800100" lvl="1" indent="-342900">
              <a:buFont typeface="Arial" panose="020B0604020202020204" pitchFamily="34" charset="0"/>
              <a:buChar char="•"/>
            </a:pPr>
            <a:r>
              <a:rPr lang="en-AU" sz="1600" dirty="0"/>
              <a:t>Engage with service providers, service users and other stakeholders to test and refine understanding</a:t>
            </a:r>
          </a:p>
          <a:p>
            <a:pPr marL="457200" indent="-457200">
              <a:buFont typeface="+mj-lt"/>
              <a:buAutoNum type="arabicPeriod"/>
            </a:pPr>
            <a:r>
              <a:rPr lang="en-AU" sz="2000" dirty="0">
                <a:solidFill>
                  <a:srgbClr val="FF6600"/>
                </a:solidFill>
              </a:rPr>
              <a:t>Design </a:t>
            </a:r>
          </a:p>
          <a:p>
            <a:pPr marL="457200" indent="-457200">
              <a:buFont typeface="+mj-lt"/>
              <a:buAutoNum type="arabicPeriod"/>
            </a:pPr>
            <a:r>
              <a:rPr lang="en-AU" sz="2000" dirty="0">
                <a:solidFill>
                  <a:srgbClr val="FF6600"/>
                </a:solidFill>
              </a:rPr>
              <a:t>Procure </a:t>
            </a:r>
          </a:p>
          <a:p>
            <a:pPr marL="457200" indent="-457200">
              <a:buFont typeface="+mj-lt"/>
              <a:buAutoNum type="arabicPeriod"/>
            </a:pPr>
            <a:r>
              <a:rPr lang="en-AU" sz="2000" dirty="0">
                <a:solidFill>
                  <a:srgbClr val="FF6600"/>
                </a:solidFill>
              </a:rPr>
              <a:t>Deliver </a:t>
            </a:r>
          </a:p>
          <a:p>
            <a:r>
              <a:rPr lang="en-AU" sz="2000" dirty="0">
                <a:solidFill>
                  <a:srgbClr val="FF6600"/>
                </a:solidFill>
              </a:rPr>
              <a:t>        Continuous evaluation </a:t>
            </a:r>
          </a:p>
        </p:txBody>
      </p:sp>
    </p:spTree>
    <p:extLst>
      <p:ext uri="{BB962C8B-B14F-4D97-AF65-F5344CB8AC3E}">
        <p14:creationId xmlns:p14="http://schemas.microsoft.com/office/powerpoint/2010/main" val="309646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BEB-2B0D-4904-BA32-4E6857CDA50D}"/>
              </a:ext>
            </a:extLst>
          </p:cNvPr>
          <p:cNvSpPr>
            <a:spLocks noGrp="1"/>
          </p:cNvSpPr>
          <p:nvPr>
            <p:ph type="title"/>
          </p:nvPr>
        </p:nvSpPr>
        <p:spPr>
          <a:xfrm>
            <a:off x="416496" y="25241"/>
            <a:ext cx="8915400" cy="706090"/>
          </a:xfrm>
        </p:spPr>
        <p:txBody>
          <a:bodyPr/>
          <a:lstStyle/>
          <a:p>
            <a:r>
              <a:rPr lang="en-AU" dirty="0">
                <a:solidFill>
                  <a:srgbClr val="FF6600"/>
                </a:solidFill>
              </a:rPr>
              <a:t>Strategic alignment</a:t>
            </a:r>
          </a:p>
        </p:txBody>
      </p:sp>
      <p:sp>
        <p:nvSpPr>
          <p:cNvPr id="3" name="Slide Number Placeholder 2">
            <a:extLst>
              <a:ext uri="{FF2B5EF4-FFF2-40B4-BE49-F238E27FC236}">
                <a16:creationId xmlns:a16="http://schemas.microsoft.com/office/drawing/2014/main" id="{34361914-C715-4F23-8AD3-E48EB94478CE}"/>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
        <p:nvSpPr>
          <p:cNvPr id="15" name="Rectangle: Rounded Corners 14">
            <a:extLst>
              <a:ext uri="{FF2B5EF4-FFF2-40B4-BE49-F238E27FC236}">
                <a16:creationId xmlns:a16="http://schemas.microsoft.com/office/drawing/2014/main" id="{592E3389-64B3-4911-BEAC-A28413F788A0}"/>
              </a:ext>
            </a:extLst>
          </p:cNvPr>
          <p:cNvSpPr/>
          <p:nvPr/>
        </p:nvSpPr>
        <p:spPr>
          <a:xfrm>
            <a:off x="8302464" y="6583362"/>
            <a:ext cx="2861733" cy="3966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AU" sz="1400" dirty="0"/>
              <a:t>Sustainable Development Goals</a:t>
            </a:r>
          </a:p>
        </p:txBody>
      </p:sp>
      <p:graphicFrame>
        <p:nvGraphicFramePr>
          <p:cNvPr id="7" name="Diagram 6">
            <a:extLst>
              <a:ext uri="{FF2B5EF4-FFF2-40B4-BE49-F238E27FC236}">
                <a16:creationId xmlns:a16="http://schemas.microsoft.com/office/drawing/2014/main" id="{0F5F3B05-5273-4847-9269-7DBB58CCB4AA}"/>
              </a:ext>
            </a:extLst>
          </p:cNvPr>
          <p:cNvGraphicFramePr/>
          <p:nvPr/>
        </p:nvGraphicFramePr>
        <p:xfrm>
          <a:off x="1052296" y="988456"/>
          <a:ext cx="7801408" cy="488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AF12D56-482D-4D75-B725-DEFF2FAB6734}"/>
              </a:ext>
            </a:extLst>
          </p:cNvPr>
          <p:cNvSpPr txBox="1"/>
          <p:nvPr/>
        </p:nvSpPr>
        <p:spPr>
          <a:xfrm>
            <a:off x="1276654" y="3429000"/>
            <a:ext cx="1368152" cy="1477328"/>
          </a:xfrm>
          <a:prstGeom prst="rect">
            <a:avLst/>
          </a:prstGeom>
          <a:noFill/>
        </p:spPr>
        <p:txBody>
          <a:bodyPr wrap="square" rtlCol="0">
            <a:spAutoFit/>
          </a:bodyPr>
          <a:lstStyle/>
          <a:p>
            <a:pPr algn="ctr"/>
            <a:r>
              <a:rPr lang="en-AU" dirty="0">
                <a:solidFill>
                  <a:schemeClr val="bg1"/>
                </a:solidFill>
              </a:rPr>
              <a:t>The Kirby Institute ACT Surveillance Report</a:t>
            </a:r>
          </a:p>
        </p:txBody>
      </p:sp>
    </p:spTree>
    <p:extLst>
      <p:ext uri="{BB962C8B-B14F-4D97-AF65-F5344CB8AC3E}">
        <p14:creationId xmlns:p14="http://schemas.microsoft.com/office/powerpoint/2010/main" val="53629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3784" y="529845"/>
            <a:ext cx="8915400" cy="706090"/>
          </a:xfrm>
        </p:spPr>
        <p:txBody>
          <a:bodyPr/>
          <a:lstStyle/>
          <a:p>
            <a:r>
              <a:rPr lang="en-AU" dirty="0">
                <a:solidFill>
                  <a:srgbClr val="FF6600"/>
                </a:solidFill>
              </a:rPr>
              <a:t>Scope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sp>
        <p:nvSpPr>
          <p:cNvPr id="2" name="TextBox 1">
            <a:extLst>
              <a:ext uri="{FF2B5EF4-FFF2-40B4-BE49-F238E27FC236}">
                <a16:creationId xmlns:a16="http://schemas.microsoft.com/office/drawing/2014/main" id="{CE345094-79EF-46EA-A22F-A68A7770EF61}"/>
              </a:ext>
            </a:extLst>
          </p:cNvPr>
          <p:cNvSpPr txBox="1"/>
          <p:nvPr/>
        </p:nvSpPr>
        <p:spPr>
          <a:xfrm>
            <a:off x="28228" y="911130"/>
            <a:ext cx="9849544" cy="3293209"/>
          </a:xfrm>
          <a:prstGeom prst="rect">
            <a:avLst/>
          </a:prstGeom>
          <a:noFill/>
        </p:spPr>
        <p:txBody>
          <a:bodyPr wrap="square" rtlCol="0">
            <a:spAutoFit/>
          </a:bodyPr>
          <a:lstStyle/>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400" dirty="0"/>
              <a:t>To define scope for commissioning activities, the following World Health Organization definition will apply:</a:t>
            </a:r>
          </a:p>
          <a:p>
            <a:pPr marL="285750" indent="-285750">
              <a:buFont typeface="Arial" panose="020B0604020202020204" pitchFamily="34" charset="0"/>
              <a:buChar char="•"/>
            </a:pPr>
            <a:endParaRPr lang="en-AU" sz="2400" dirty="0"/>
          </a:p>
          <a:p>
            <a:pPr algn="ctr"/>
            <a:r>
              <a:rPr lang="en-AU" sz="2400" b="1" i="1" dirty="0">
                <a:solidFill>
                  <a:schemeClr val="accent1">
                    <a:lumMod val="60000"/>
                    <a:lumOff val="40000"/>
                  </a:schemeClr>
                </a:solidFill>
              </a:rPr>
              <a:t>‘</a:t>
            </a:r>
            <a:r>
              <a:rPr lang="en-AU" sz="2400" b="1" i="1" dirty="0">
                <a:solidFill>
                  <a:schemeClr val="accent1">
                    <a:lumMod val="60000"/>
                    <a:lumOff val="40000"/>
                  </a:schemeClr>
                </a:solidFill>
                <a:effectLst/>
              </a:rPr>
              <a:t>sexually transmissible infections (STIs) and blood borne viruses (BBVs) are infections which are spread through unprotected sexual contact and through contact with infected blood and blood products. Some STIs and BBVs can also be transmitted from mother to infant during pregnancy and childbirth.’</a:t>
            </a:r>
          </a:p>
          <a:p>
            <a:endParaRPr lang="en-AU" i="1" dirty="0"/>
          </a:p>
        </p:txBody>
      </p:sp>
    </p:spTree>
    <p:extLst>
      <p:ext uri="{BB962C8B-B14F-4D97-AF65-F5344CB8AC3E}">
        <p14:creationId xmlns:p14="http://schemas.microsoft.com/office/powerpoint/2010/main" val="279456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4567"/>
            <a:ext cx="8915400" cy="905294"/>
          </a:xfrm>
        </p:spPr>
        <p:txBody>
          <a:bodyPr/>
          <a:lstStyle/>
          <a:p>
            <a:br>
              <a:rPr lang="en-AU" dirty="0">
                <a:solidFill>
                  <a:srgbClr val="FF6600"/>
                </a:solidFill>
              </a:rPr>
            </a:br>
            <a:br>
              <a:rPr lang="en-AU" dirty="0">
                <a:solidFill>
                  <a:srgbClr val="FF6600"/>
                </a:solidFill>
              </a:rPr>
            </a:br>
            <a:br>
              <a:rPr lang="en-AU" dirty="0">
                <a:solidFill>
                  <a:srgbClr val="FF6600"/>
                </a:solidFill>
              </a:rPr>
            </a:br>
            <a:r>
              <a:rPr lang="en-AU" dirty="0">
                <a:solidFill>
                  <a:srgbClr val="FF6600"/>
                </a:solidFill>
              </a:rPr>
              <a:t>Framework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13</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Diagram 1">
            <a:extLst>
              <a:ext uri="{FF2B5EF4-FFF2-40B4-BE49-F238E27FC236}">
                <a16:creationId xmlns:a16="http://schemas.microsoft.com/office/drawing/2014/main" id="{70607B97-6AFA-41A5-8B66-E58EC79025E1}"/>
              </a:ext>
            </a:extLst>
          </p:cNvPr>
          <p:cNvGraphicFramePr/>
          <p:nvPr>
            <p:extLst>
              <p:ext uri="{D42A27DB-BD31-4B8C-83A1-F6EECF244321}">
                <p14:modId xmlns:p14="http://schemas.microsoft.com/office/powerpoint/2010/main" val="1406510062"/>
              </p:ext>
            </p:extLst>
          </p:nvPr>
        </p:nvGraphicFramePr>
        <p:xfrm>
          <a:off x="128464" y="517159"/>
          <a:ext cx="9649072" cy="5440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1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14</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0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200472" y="980729"/>
            <a:ext cx="9705528" cy="2160240"/>
          </a:xfrm>
        </p:spPr>
        <p:txBody>
          <a:bodyPr/>
          <a:lstStyle/>
          <a:p>
            <a:pPr algn="ctr"/>
            <a:r>
              <a:rPr lang="en-AU" sz="4400" dirty="0"/>
              <a:t>Setting the scene</a:t>
            </a:r>
          </a:p>
          <a:p>
            <a:pPr algn="ctr"/>
            <a:r>
              <a:rPr lang="en-AU" dirty="0"/>
              <a:t>HIV in the ACT</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15</a:t>
            </a:fld>
            <a:endParaRPr lang="en-AU" dirty="0"/>
          </a:p>
        </p:txBody>
      </p:sp>
      <p:pic>
        <p:nvPicPr>
          <p:cNvPr id="1026" name="Picture 2" descr="This HIV/AIDS Specialist Explains Its Similarities — And Differences — To  COVID-19">
            <a:extLst>
              <a:ext uri="{FF2B5EF4-FFF2-40B4-BE49-F238E27FC236}">
                <a16:creationId xmlns:a16="http://schemas.microsoft.com/office/drawing/2014/main" id="{FA8CD8FA-BAB1-4438-9589-C7FABB0EE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296" y="3107433"/>
            <a:ext cx="3917880" cy="260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5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16</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5" y="274638"/>
            <a:ext cx="9590140" cy="706090"/>
          </a:xfrm>
        </p:spPr>
        <p:txBody>
          <a:bodyPr/>
          <a:lstStyle/>
          <a:p>
            <a:r>
              <a:rPr lang="en-AU" dirty="0">
                <a:solidFill>
                  <a:srgbClr val="FF6600"/>
                </a:solidFill>
              </a:rPr>
              <a:t>HIV in the ACT: Incidence</a:t>
            </a:r>
          </a:p>
        </p:txBody>
      </p:sp>
      <p:sp>
        <p:nvSpPr>
          <p:cNvPr id="4" name="Slide Number Placeholder 3"/>
          <p:cNvSpPr>
            <a:spLocks noGrp="1"/>
          </p:cNvSpPr>
          <p:nvPr>
            <p:ph type="sldNum" sz="quarter" idx="4"/>
          </p:nvPr>
        </p:nvSpPr>
        <p:spPr/>
        <p:txBody>
          <a:bodyPr/>
          <a:lstStyle/>
          <a:p>
            <a:fld id="{A111ABAE-1B12-4EB9-8E66-38B1E1BDD146}" type="slidenum">
              <a:rPr lang="en-AU" smtClean="0"/>
              <a:pPr/>
              <a:t>17</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20" name="Picture 19">
            <a:extLst>
              <a:ext uri="{FF2B5EF4-FFF2-40B4-BE49-F238E27FC236}">
                <a16:creationId xmlns:a16="http://schemas.microsoft.com/office/drawing/2014/main" id="{582DD988-D5D5-46B4-9B75-932A4FED8F21}"/>
              </a:ext>
            </a:extLst>
          </p:cNvPr>
          <p:cNvPicPr>
            <a:picLocks noChangeAspect="1"/>
          </p:cNvPicPr>
          <p:nvPr/>
        </p:nvPicPr>
        <p:blipFill>
          <a:blip r:embed="rId4"/>
          <a:stretch>
            <a:fillRect/>
          </a:stretch>
        </p:blipFill>
        <p:spPr>
          <a:xfrm>
            <a:off x="322643" y="1268760"/>
            <a:ext cx="9417496" cy="4173902"/>
          </a:xfrm>
          <a:prstGeom prst="rect">
            <a:avLst/>
          </a:prstGeom>
        </p:spPr>
      </p:pic>
    </p:spTree>
    <p:extLst>
      <p:ext uri="{BB962C8B-B14F-4D97-AF65-F5344CB8AC3E}">
        <p14:creationId xmlns:p14="http://schemas.microsoft.com/office/powerpoint/2010/main" val="86859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5" y="274638"/>
            <a:ext cx="9590140" cy="706090"/>
          </a:xfrm>
        </p:spPr>
        <p:txBody>
          <a:bodyPr/>
          <a:lstStyle/>
          <a:p>
            <a:r>
              <a:rPr lang="en-AU" dirty="0">
                <a:solidFill>
                  <a:srgbClr val="FF6600"/>
                </a:solidFill>
              </a:rPr>
              <a:t>HIV in the ACT: Incidence</a:t>
            </a:r>
          </a:p>
        </p:txBody>
      </p:sp>
      <p:sp>
        <p:nvSpPr>
          <p:cNvPr id="4" name="Slide Number Placeholder 3"/>
          <p:cNvSpPr>
            <a:spLocks noGrp="1"/>
          </p:cNvSpPr>
          <p:nvPr>
            <p:ph type="sldNum" sz="quarter" idx="4"/>
          </p:nvPr>
        </p:nvSpPr>
        <p:spPr/>
        <p:txBody>
          <a:bodyPr/>
          <a:lstStyle/>
          <a:p>
            <a:fld id="{A111ABAE-1B12-4EB9-8E66-38B1E1BDD146}" type="slidenum">
              <a:rPr lang="en-AU" smtClean="0"/>
              <a:pPr/>
              <a:t>18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7" name="Picture 6">
            <a:extLst>
              <a:ext uri="{FF2B5EF4-FFF2-40B4-BE49-F238E27FC236}">
                <a16:creationId xmlns:a16="http://schemas.microsoft.com/office/drawing/2014/main" id="{451A6BD2-F968-4296-99B8-551A476E7156}"/>
              </a:ext>
            </a:extLst>
          </p:cNvPr>
          <p:cNvPicPr>
            <a:picLocks noChangeAspect="1"/>
          </p:cNvPicPr>
          <p:nvPr/>
        </p:nvPicPr>
        <p:blipFill>
          <a:blip r:embed="rId4"/>
          <a:stretch>
            <a:fillRect/>
          </a:stretch>
        </p:blipFill>
        <p:spPr>
          <a:xfrm>
            <a:off x="2633456" y="1138436"/>
            <a:ext cx="4639088" cy="4869160"/>
          </a:xfrm>
          <a:prstGeom prst="rect">
            <a:avLst/>
          </a:prstGeom>
        </p:spPr>
      </p:pic>
    </p:spTree>
    <p:extLst>
      <p:ext uri="{BB962C8B-B14F-4D97-AF65-F5344CB8AC3E}">
        <p14:creationId xmlns:p14="http://schemas.microsoft.com/office/powerpoint/2010/main" val="252307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5" y="274638"/>
            <a:ext cx="9590140" cy="706090"/>
          </a:xfrm>
        </p:spPr>
        <p:txBody>
          <a:bodyPr/>
          <a:lstStyle/>
          <a:p>
            <a:r>
              <a:rPr lang="en-AU" dirty="0">
                <a:solidFill>
                  <a:srgbClr val="FF6600"/>
                </a:solidFill>
              </a:rPr>
              <a:t>HIV in the ACT: Treatment</a:t>
            </a:r>
          </a:p>
        </p:txBody>
      </p:sp>
      <p:sp>
        <p:nvSpPr>
          <p:cNvPr id="4" name="Slide Number Placeholder 3"/>
          <p:cNvSpPr>
            <a:spLocks noGrp="1"/>
          </p:cNvSpPr>
          <p:nvPr>
            <p:ph type="sldNum" sz="quarter" idx="4"/>
          </p:nvPr>
        </p:nvSpPr>
        <p:spPr/>
        <p:txBody>
          <a:bodyPr/>
          <a:lstStyle/>
          <a:p>
            <a:fld id="{A111ABAE-1B12-4EB9-8E66-38B1E1BDD146}" type="slidenum">
              <a:rPr lang="en-AU" smtClean="0"/>
              <a:pPr/>
              <a:t>19</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3" name="Picture 2">
            <a:extLst>
              <a:ext uri="{FF2B5EF4-FFF2-40B4-BE49-F238E27FC236}">
                <a16:creationId xmlns:a16="http://schemas.microsoft.com/office/drawing/2014/main" id="{4C61AB11-CE0D-4851-975D-D5C30E2BC805}"/>
              </a:ext>
            </a:extLst>
          </p:cNvPr>
          <p:cNvPicPr>
            <a:picLocks noChangeAspect="1"/>
          </p:cNvPicPr>
          <p:nvPr/>
        </p:nvPicPr>
        <p:blipFill>
          <a:blip r:embed="rId4"/>
          <a:stretch>
            <a:fillRect/>
          </a:stretch>
        </p:blipFill>
        <p:spPr>
          <a:xfrm>
            <a:off x="0" y="1556792"/>
            <a:ext cx="5169024" cy="3537327"/>
          </a:xfrm>
          <a:prstGeom prst="rect">
            <a:avLst/>
          </a:prstGeom>
        </p:spPr>
      </p:pic>
      <p:pic>
        <p:nvPicPr>
          <p:cNvPr id="9" name="Picture 8">
            <a:extLst>
              <a:ext uri="{FF2B5EF4-FFF2-40B4-BE49-F238E27FC236}">
                <a16:creationId xmlns:a16="http://schemas.microsoft.com/office/drawing/2014/main" id="{CA97F788-3AFC-40B7-BE91-5FAC57B29A50}"/>
              </a:ext>
            </a:extLst>
          </p:cNvPr>
          <p:cNvPicPr>
            <a:picLocks noChangeAspect="1"/>
          </p:cNvPicPr>
          <p:nvPr/>
        </p:nvPicPr>
        <p:blipFill>
          <a:blip r:embed="rId5"/>
          <a:stretch>
            <a:fillRect/>
          </a:stretch>
        </p:blipFill>
        <p:spPr>
          <a:xfrm>
            <a:off x="5169024" y="1484784"/>
            <a:ext cx="4583627" cy="3537327"/>
          </a:xfrm>
          <a:prstGeom prst="rect">
            <a:avLst/>
          </a:prstGeom>
        </p:spPr>
      </p:pic>
      <p:sp>
        <p:nvSpPr>
          <p:cNvPr id="11" name="TextBox 10">
            <a:extLst>
              <a:ext uri="{FF2B5EF4-FFF2-40B4-BE49-F238E27FC236}">
                <a16:creationId xmlns:a16="http://schemas.microsoft.com/office/drawing/2014/main" id="{448579D8-2D23-4EB0-88FD-924CE082418D}"/>
              </a:ext>
            </a:extLst>
          </p:cNvPr>
          <p:cNvSpPr txBox="1"/>
          <p:nvPr/>
        </p:nvSpPr>
        <p:spPr>
          <a:xfrm>
            <a:off x="704528" y="5733256"/>
            <a:ext cx="9408163" cy="215444"/>
          </a:xfrm>
          <a:prstGeom prst="rect">
            <a:avLst/>
          </a:prstGeom>
          <a:noFill/>
        </p:spPr>
        <p:txBody>
          <a:bodyPr wrap="square">
            <a:spAutoFit/>
          </a:bodyPr>
          <a:lstStyle/>
          <a:p>
            <a:r>
              <a:rPr lang="en-AU" sz="800" dirty="0"/>
              <a:t>MacLachlan, J. (2021). Impacts of COVID 19 on BBVSTI testing, care and treatment: Medicare data analysis. WHO Collaborating Center for Viral Hepatitis. Doherty Institute for Infection and Immunity.</a:t>
            </a:r>
          </a:p>
        </p:txBody>
      </p:sp>
    </p:spTree>
    <p:extLst>
      <p:ext uri="{BB962C8B-B14F-4D97-AF65-F5344CB8AC3E}">
        <p14:creationId xmlns:p14="http://schemas.microsoft.com/office/powerpoint/2010/main" val="147244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5168" y="174874"/>
            <a:ext cx="5760640" cy="1367197"/>
          </a:xfrm>
        </p:spPr>
        <p:txBody>
          <a:bodyPr/>
          <a:lstStyle/>
          <a:p>
            <a:r>
              <a:rPr lang="en-AU" sz="4800" dirty="0">
                <a:latin typeface="Montserrat" panose="00000500000000000000" pitchFamily="2" charset="0"/>
              </a:rPr>
              <a:t>Country</a:t>
            </a:r>
            <a:br>
              <a:rPr lang="en-AU" sz="4800" dirty="0"/>
            </a:br>
            <a:endParaRPr lang="en-AU" sz="4800" dirty="0">
              <a:latin typeface="Montserrat" panose="00000500000000000000"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FBA10C3C-E689-4F60-A988-1D28E17BB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293" y="5811253"/>
            <a:ext cx="1520351" cy="686330"/>
          </a:xfrm>
          <a:prstGeom prst="rect">
            <a:avLst/>
          </a:prstGeom>
        </p:spPr>
      </p:pic>
      <p:pic>
        <p:nvPicPr>
          <p:cNvPr id="9" name="Picture 8" descr="A black and white logo&#10;&#10;Description automatically generated with medium confidence">
            <a:extLst>
              <a:ext uri="{FF2B5EF4-FFF2-40B4-BE49-F238E27FC236}">
                <a16:creationId xmlns:a16="http://schemas.microsoft.com/office/drawing/2014/main" id="{14932C1B-0EF7-4E74-8910-380F14DFE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088" y="5858965"/>
            <a:ext cx="2086927" cy="544715"/>
          </a:xfrm>
          <a:prstGeom prst="rect">
            <a:avLst/>
          </a:prstGeom>
        </p:spPr>
      </p:pic>
      <p:pic>
        <p:nvPicPr>
          <p:cNvPr id="11" name="Picture 10">
            <a:extLst>
              <a:ext uri="{FF2B5EF4-FFF2-40B4-BE49-F238E27FC236}">
                <a16:creationId xmlns:a16="http://schemas.microsoft.com/office/drawing/2014/main" id="{658221CE-FC87-4F57-B9FF-3D702490D148}"/>
              </a:ext>
            </a:extLst>
          </p:cNvPr>
          <p:cNvPicPr>
            <a:picLocks noChangeAspect="1"/>
          </p:cNvPicPr>
          <p:nvPr/>
        </p:nvPicPr>
        <p:blipFill>
          <a:blip r:embed="rId5"/>
          <a:stretch>
            <a:fillRect/>
          </a:stretch>
        </p:blipFill>
        <p:spPr>
          <a:xfrm>
            <a:off x="240568" y="1338028"/>
            <a:ext cx="5760639" cy="4382438"/>
          </a:xfrm>
          <a:prstGeom prst="rect">
            <a:avLst/>
          </a:prstGeom>
        </p:spPr>
      </p:pic>
      <p:sp>
        <p:nvSpPr>
          <p:cNvPr id="13" name="TextBox 12">
            <a:extLst>
              <a:ext uri="{FF2B5EF4-FFF2-40B4-BE49-F238E27FC236}">
                <a16:creationId xmlns:a16="http://schemas.microsoft.com/office/drawing/2014/main" id="{26B14CBA-8456-47EF-AF87-DCB4EA3409A6}"/>
              </a:ext>
            </a:extLst>
          </p:cNvPr>
          <p:cNvSpPr txBox="1"/>
          <p:nvPr/>
        </p:nvSpPr>
        <p:spPr>
          <a:xfrm>
            <a:off x="64096" y="6265180"/>
            <a:ext cx="6113584" cy="276999"/>
          </a:xfrm>
          <a:prstGeom prst="rect">
            <a:avLst/>
          </a:prstGeom>
          <a:noFill/>
        </p:spPr>
        <p:txBody>
          <a:bodyPr wrap="square">
            <a:spAutoFit/>
          </a:bodyPr>
          <a:lstStyle/>
          <a:p>
            <a:r>
              <a:rPr lang="en-AU" sz="1200" b="0" i="0" dirty="0">
                <a:solidFill>
                  <a:schemeClr val="bg1"/>
                </a:solidFill>
                <a:effectLst/>
                <a:latin typeface="nimbus-sans"/>
              </a:rPr>
              <a:t>David R Horton (creator), AIATSIS, 1996</a:t>
            </a:r>
            <a:endParaRPr lang="en-AU" sz="1200" dirty="0">
              <a:solidFill>
                <a:schemeClr val="bg1"/>
              </a:solidFill>
            </a:endParaRPr>
          </a:p>
        </p:txBody>
      </p:sp>
      <p:sp>
        <p:nvSpPr>
          <p:cNvPr id="2" name="TextBox 1">
            <a:extLst>
              <a:ext uri="{FF2B5EF4-FFF2-40B4-BE49-F238E27FC236}">
                <a16:creationId xmlns:a16="http://schemas.microsoft.com/office/drawing/2014/main" id="{566F98CE-3B14-4B52-9B2D-027D24CDD004}"/>
              </a:ext>
            </a:extLst>
          </p:cNvPr>
          <p:cNvSpPr txBox="1"/>
          <p:nvPr/>
        </p:nvSpPr>
        <p:spPr>
          <a:xfrm>
            <a:off x="6897216" y="1234778"/>
            <a:ext cx="2455117" cy="523220"/>
          </a:xfrm>
          <a:prstGeom prst="rect">
            <a:avLst/>
          </a:prstGeom>
          <a:noFill/>
        </p:spPr>
        <p:txBody>
          <a:bodyPr wrap="square" rtlCol="0">
            <a:spAutoFit/>
          </a:bodyPr>
          <a:lstStyle/>
          <a:p>
            <a:pPr algn="ctr"/>
            <a:r>
              <a:rPr lang="en-AU" sz="1400" i="1" dirty="0">
                <a:solidFill>
                  <a:schemeClr val="bg1"/>
                </a:solidFill>
              </a:rPr>
              <a:t>‘Our journey’ </a:t>
            </a:r>
          </a:p>
          <a:p>
            <a:pPr algn="ctr"/>
            <a:r>
              <a:rPr lang="en-AU" sz="1400" dirty="0">
                <a:solidFill>
                  <a:schemeClr val="bg1"/>
                </a:solidFill>
              </a:rPr>
              <a:t>by Leah Cummins</a:t>
            </a:r>
          </a:p>
        </p:txBody>
      </p:sp>
      <p:pic>
        <p:nvPicPr>
          <p:cNvPr id="6" name="Picture 5">
            <a:extLst>
              <a:ext uri="{FF2B5EF4-FFF2-40B4-BE49-F238E27FC236}">
                <a16:creationId xmlns:a16="http://schemas.microsoft.com/office/drawing/2014/main" id="{293DF9EE-9733-4CBB-90D6-2F5D1FD56D09}"/>
              </a:ext>
            </a:extLst>
          </p:cNvPr>
          <p:cNvPicPr>
            <a:picLocks noChangeAspect="1"/>
          </p:cNvPicPr>
          <p:nvPr/>
        </p:nvPicPr>
        <p:blipFill>
          <a:blip r:embed="rId6"/>
          <a:stretch>
            <a:fillRect/>
          </a:stretch>
        </p:blipFill>
        <p:spPr>
          <a:xfrm>
            <a:off x="6897216" y="1931426"/>
            <a:ext cx="2662127" cy="3789040"/>
          </a:xfrm>
          <a:prstGeom prst="rect">
            <a:avLst/>
          </a:prstGeom>
        </p:spPr>
      </p:pic>
    </p:spTree>
    <p:extLst>
      <p:ext uri="{BB962C8B-B14F-4D97-AF65-F5344CB8AC3E}">
        <p14:creationId xmlns:p14="http://schemas.microsoft.com/office/powerpoint/2010/main" val="258942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988840"/>
            <a:ext cx="9705528" cy="2160240"/>
          </a:xfrm>
        </p:spPr>
        <p:txBody>
          <a:bodyPr/>
          <a:lstStyle/>
          <a:p>
            <a:pPr algn="ctr"/>
            <a:r>
              <a:rPr lang="en-AU" sz="4400" dirty="0"/>
              <a:t>Priority populations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28968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6E9C-272F-49BA-92DB-88FC97CC8895}"/>
              </a:ext>
            </a:extLst>
          </p:cNvPr>
          <p:cNvSpPr>
            <a:spLocks noGrp="1"/>
          </p:cNvSpPr>
          <p:nvPr>
            <p:ph type="title"/>
          </p:nvPr>
        </p:nvSpPr>
        <p:spPr/>
        <p:txBody>
          <a:bodyPr/>
          <a:lstStyle/>
          <a:p>
            <a:r>
              <a:rPr lang="en-AU" dirty="0"/>
              <a:t>HIV priority populations in Australia</a:t>
            </a:r>
          </a:p>
        </p:txBody>
      </p:sp>
      <p:sp>
        <p:nvSpPr>
          <p:cNvPr id="3" name="Content Placeholder 2">
            <a:extLst>
              <a:ext uri="{FF2B5EF4-FFF2-40B4-BE49-F238E27FC236}">
                <a16:creationId xmlns:a16="http://schemas.microsoft.com/office/drawing/2014/main" id="{396A9F2C-5191-449B-9DC0-1D6901EC49B6}"/>
              </a:ext>
            </a:extLst>
          </p:cNvPr>
          <p:cNvSpPr>
            <a:spLocks noGrp="1"/>
          </p:cNvSpPr>
          <p:nvPr>
            <p:ph idx="1"/>
          </p:nvPr>
        </p:nvSpPr>
        <p:spPr/>
        <p:txBody>
          <a:bodyPr>
            <a:normAutofit fontScale="92500"/>
          </a:bodyPr>
          <a:lstStyle/>
          <a:p>
            <a:pPr marL="0" indent="0">
              <a:buNone/>
            </a:pPr>
            <a:r>
              <a:rPr lang="en-AU" b="1" dirty="0"/>
              <a:t>People with HIV</a:t>
            </a:r>
          </a:p>
          <a:p>
            <a:r>
              <a:rPr lang="en-AU" dirty="0"/>
              <a:t>Despite the availability of effective antiretroviral treatments, people with HIV also experience comorbidities and other health issues associated with HIV infection.</a:t>
            </a:r>
          </a:p>
          <a:p>
            <a:pPr marL="0" indent="0">
              <a:buNone/>
            </a:pPr>
            <a:r>
              <a:rPr lang="en-AU" b="1" dirty="0"/>
              <a:t>Gay men and other men who have sex with men (MSM)</a:t>
            </a:r>
          </a:p>
          <a:p>
            <a:r>
              <a:rPr lang="en-AU" dirty="0"/>
              <a:t>HIV in Australia remains concentrated among gay men and other MSM.</a:t>
            </a:r>
          </a:p>
          <a:p>
            <a:pPr marL="0" indent="0">
              <a:buNone/>
            </a:pPr>
            <a:r>
              <a:rPr lang="en-AU" b="1" dirty="0"/>
              <a:t>Aboriginal and Torres Strait Islander people </a:t>
            </a:r>
          </a:p>
          <a:p>
            <a:r>
              <a:rPr lang="en-AU" dirty="0"/>
              <a:t>In this population, gay men and other MSM remain the group at greatest risk of HIV. </a:t>
            </a:r>
          </a:p>
          <a:p>
            <a:r>
              <a:rPr lang="en-AU" dirty="0"/>
              <a:t>However, Aboriginal and Torres Strait Islander people more likely to acquire HIV from heterosexual contact and needle and syringe sharing when compared with non-Indigenous populations.</a:t>
            </a:r>
          </a:p>
          <a:p>
            <a:endParaRPr lang="en-AU" dirty="0"/>
          </a:p>
          <a:p>
            <a:endParaRPr lang="en-AU" dirty="0"/>
          </a:p>
        </p:txBody>
      </p:sp>
      <p:sp>
        <p:nvSpPr>
          <p:cNvPr id="4" name="Slide Number Placeholder 3">
            <a:extLst>
              <a:ext uri="{FF2B5EF4-FFF2-40B4-BE49-F238E27FC236}">
                <a16:creationId xmlns:a16="http://schemas.microsoft.com/office/drawing/2014/main" id="{A61EF0F5-DB9D-465C-98ED-6AB4CA3229A4}"/>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155992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E62C-006F-4B3A-9DF3-B0370DB8A7F8}"/>
              </a:ext>
            </a:extLst>
          </p:cNvPr>
          <p:cNvSpPr>
            <a:spLocks noGrp="1"/>
          </p:cNvSpPr>
          <p:nvPr>
            <p:ph type="title"/>
          </p:nvPr>
        </p:nvSpPr>
        <p:spPr/>
        <p:txBody>
          <a:bodyPr/>
          <a:lstStyle/>
          <a:p>
            <a:r>
              <a:rPr lang="en-AU" dirty="0"/>
              <a:t>HIV priority populations in Australia</a:t>
            </a:r>
          </a:p>
        </p:txBody>
      </p:sp>
      <p:sp>
        <p:nvSpPr>
          <p:cNvPr id="3" name="Content Placeholder 2">
            <a:extLst>
              <a:ext uri="{FF2B5EF4-FFF2-40B4-BE49-F238E27FC236}">
                <a16:creationId xmlns:a16="http://schemas.microsoft.com/office/drawing/2014/main" id="{DB42AD4F-3A5A-4ED6-869F-7240188A1BA5}"/>
              </a:ext>
            </a:extLst>
          </p:cNvPr>
          <p:cNvSpPr>
            <a:spLocks noGrp="1"/>
          </p:cNvSpPr>
          <p:nvPr>
            <p:ph idx="1"/>
          </p:nvPr>
        </p:nvSpPr>
        <p:spPr/>
        <p:txBody>
          <a:bodyPr>
            <a:normAutofit fontScale="47500" lnSpcReduction="20000"/>
          </a:bodyPr>
          <a:lstStyle/>
          <a:p>
            <a:pPr marL="0" indent="0">
              <a:buNone/>
            </a:pPr>
            <a:r>
              <a:rPr lang="en-AU" sz="4400" b="1" dirty="0"/>
              <a:t>Culturally and linguistically diverse people from high HIV prevalence countries, people who travel to high-prevalence countries, and their partners </a:t>
            </a:r>
          </a:p>
          <a:p>
            <a:r>
              <a:rPr lang="en-AU" sz="4400" dirty="0"/>
              <a:t>New HIV diagnoses have increased for people from high HIV prevalence countries and their partners</a:t>
            </a:r>
          </a:p>
          <a:p>
            <a:pPr marL="0" indent="0">
              <a:buNone/>
            </a:pPr>
            <a:r>
              <a:rPr lang="en-AU" sz="4400" b="1" dirty="0"/>
              <a:t>Sex workers</a:t>
            </a:r>
          </a:p>
          <a:p>
            <a:r>
              <a:rPr lang="en-AU" sz="4400" dirty="0"/>
              <a:t>Sex workers are a priority population due to the potential higher exposure risk associated with sex work. </a:t>
            </a:r>
          </a:p>
          <a:p>
            <a:pPr marL="0" indent="0">
              <a:buNone/>
            </a:pPr>
            <a:r>
              <a:rPr lang="en-AU" sz="4400" b="1" dirty="0"/>
              <a:t>People who inject drugs</a:t>
            </a:r>
          </a:p>
          <a:p>
            <a:r>
              <a:rPr lang="en-AU" sz="4400" dirty="0"/>
              <a:t>Low infection rates, but remains priority due to potential risks associated with receptive needle and syringe sharing</a:t>
            </a:r>
          </a:p>
          <a:p>
            <a:pPr marL="0" indent="0">
              <a:buNone/>
            </a:pPr>
            <a:r>
              <a:rPr lang="en-AU" sz="4400" b="1" dirty="0"/>
              <a:t>People in custodial settings</a:t>
            </a:r>
          </a:p>
          <a:p>
            <a:r>
              <a:rPr lang="en-AU" sz="4400" dirty="0"/>
              <a:t>At higher risk of shared use of injecting equipment, unsafe tattooing and </a:t>
            </a:r>
            <a:r>
              <a:rPr lang="en-AU" sz="4400" dirty="0" err="1"/>
              <a:t>condomless</a:t>
            </a:r>
            <a:r>
              <a:rPr lang="en-AU" sz="4400" dirty="0"/>
              <a:t> sex. </a:t>
            </a:r>
          </a:p>
          <a:p>
            <a:pPr marL="0" indent="0">
              <a:buNone/>
            </a:pPr>
            <a:r>
              <a:rPr lang="en-AU" sz="4400" b="1" dirty="0"/>
              <a:t>Trans and gender diverse people </a:t>
            </a:r>
          </a:p>
          <a:p>
            <a:r>
              <a:rPr lang="en-AU" sz="4400" dirty="0"/>
              <a:t>Minimal data in Australia, yet potentially increased prevalence of HIV</a:t>
            </a:r>
          </a:p>
          <a:p>
            <a:pPr marL="0" indent="0">
              <a:buNone/>
            </a:pPr>
            <a:endParaRPr lang="en-AU" dirty="0"/>
          </a:p>
        </p:txBody>
      </p:sp>
      <p:sp>
        <p:nvSpPr>
          <p:cNvPr id="4" name="Slide Number Placeholder 3">
            <a:extLst>
              <a:ext uri="{FF2B5EF4-FFF2-40B4-BE49-F238E27FC236}">
                <a16:creationId xmlns:a16="http://schemas.microsoft.com/office/drawing/2014/main" id="{794FF626-6B38-47CA-B7DD-9E798CC8A0DE}"/>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9225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23</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9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44488" y="1772518"/>
            <a:ext cx="9073008" cy="3312963"/>
          </a:xfrm>
        </p:spPr>
        <p:txBody>
          <a:bodyPr/>
          <a:lstStyle/>
          <a:p>
            <a:pPr algn="ctr"/>
            <a:r>
              <a:rPr lang="en-AU" sz="4400" dirty="0"/>
              <a:t>Potential priorities to address through commissioning</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24</a:t>
            </a:fld>
            <a:endParaRPr lang="en-AU" dirty="0"/>
          </a:p>
        </p:txBody>
      </p:sp>
    </p:spTree>
    <p:extLst>
      <p:ext uri="{BB962C8B-B14F-4D97-AF65-F5344CB8AC3E}">
        <p14:creationId xmlns:p14="http://schemas.microsoft.com/office/powerpoint/2010/main" val="22612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we’ve heard from the sector thus far</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31104" y="980728"/>
            <a:ext cx="9937104" cy="4974108"/>
          </a:xfrm>
        </p:spPr>
        <p:txBody>
          <a:bodyPr>
            <a:noAutofit/>
          </a:bodyPr>
          <a:lstStyle/>
          <a:p>
            <a:pPr marL="342900" indent="-342900">
              <a:lnSpc>
                <a:spcPct val="105000"/>
              </a:lnSpc>
              <a:spcBef>
                <a:spcPts val="300"/>
              </a:spcBef>
              <a:spcAft>
                <a:spcPts val="600"/>
              </a:spcAft>
              <a:buFont typeface="Symbol" panose="05050102010706020507" pitchFamily="18" charset="2"/>
              <a:buChar char=""/>
            </a:pPr>
            <a:r>
              <a:rPr lang="en-AU" sz="1750" dirty="0">
                <a:latin typeface="Calibri" panose="020F0502020204030204" pitchFamily="34" charset="0"/>
                <a:ea typeface="Calibri" panose="020F0502020204030204" pitchFamily="34" charset="0"/>
                <a:cs typeface="Times New Roman" panose="02020603050405020304" pitchFamily="18" charset="0"/>
              </a:rPr>
              <a:t>A</a:t>
            </a:r>
            <a:r>
              <a:rPr lang="en-AU" sz="1750" dirty="0">
                <a:effectLst/>
                <a:latin typeface="Calibri" panose="020F0502020204030204" pitchFamily="34" charset="0"/>
                <a:ea typeface="Calibri" panose="020F0502020204030204" pitchFamily="34" charset="0"/>
                <a:cs typeface="Times New Roman" panose="02020603050405020304" pitchFamily="18" charset="0"/>
              </a:rPr>
              <a:t>dditional peer-led sexual health promotion, STI/BBV prevention and early intervention activities in community-based settings particularly among priority, hard-to-reach or vulnerable groups.</a:t>
            </a:r>
          </a:p>
          <a:p>
            <a:pPr>
              <a:lnSpc>
                <a:spcPct val="105000"/>
              </a:lnSpc>
              <a:spcBef>
                <a:spcPts val="300"/>
              </a:spcBef>
              <a:spcAft>
                <a:spcPts val="600"/>
              </a:spcAft>
              <a:buFont typeface="Symbol" panose="05050102010706020507" pitchFamily="18" charset="2"/>
              <a:buChar char=""/>
            </a:pPr>
            <a:r>
              <a:rPr lang="en-AU" sz="1750" dirty="0">
                <a:latin typeface="Calibri" panose="020F0502020204030204" pitchFamily="34" charset="0"/>
                <a:ea typeface="Calibri" panose="020F0502020204030204" pitchFamily="34" charset="0"/>
                <a:cs typeface="Times New Roman" panose="02020603050405020304" pitchFamily="18" charset="0"/>
              </a:rPr>
              <a:t>Increased education and training for health professionals around discrimination and stigma.</a:t>
            </a:r>
            <a:endParaRPr lang="en-AU" sz="1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300"/>
              </a:spcBef>
              <a:spcAft>
                <a:spcPts val="600"/>
              </a:spcAft>
              <a:buFont typeface="Symbol" panose="05050102010706020507" pitchFamily="18" charset="2"/>
              <a:buChar char=""/>
            </a:pPr>
            <a:r>
              <a:rPr lang="en-AU" sz="1750" dirty="0">
                <a:latin typeface="Calibri" panose="020F0502020204030204" pitchFamily="34" charset="0"/>
                <a:ea typeface="Calibri" panose="020F0502020204030204" pitchFamily="34" charset="0"/>
                <a:cs typeface="Times New Roman" panose="02020603050405020304" pitchFamily="18" charset="0"/>
              </a:rPr>
              <a:t>Importance of practice support initiatives (including GP, primary care and emergency departments).</a:t>
            </a:r>
          </a:p>
          <a:p>
            <a:pPr>
              <a:lnSpc>
                <a:spcPct val="105000"/>
              </a:lnSpc>
              <a:spcBef>
                <a:spcPts val="300"/>
              </a:spcBef>
              <a:spcAft>
                <a:spcPts val="600"/>
              </a:spcAft>
              <a:buFont typeface="Symbol" panose="05050102010706020507" pitchFamily="18" charset="2"/>
              <a:buChar char=""/>
            </a:pPr>
            <a:r>
              <a:rPr lang="en-AU" sz="1750" dirty="0">
                <a:effectLst/>
                <a:latin typeface="Calibri" panose="020F0502020204030204" pitchFamily="34" charset="0"/>
                <a:ea typeface="Calibri" panose="020F0502020204030204" pitchFamily="34" charset="0"/>
                <a:cs typeface="Times New Roman" panose="02020603050405020304" pitchFamily="18" charset="0"/>
              </a:rPr>
              <a:t>Need for a community-based led </a:t>
            </a:r>
            <a:r>
              <a:rPr lang="en-AU" sz="1750" dirty="0" err="1">
                <a:effectLst/>
                <a:latin typeface="Calibri" panose="020F0502020204030204" pitchFamily="34" charset="0"/>
                <a:ea typeface="Calibri" panose="020F0502020204030204" pitchFamily="34" charset="0"/>
                <a:cs typeface="Times New Roman" panose="02020603050405020304" pitchFamily="18" charset="0"/>
              </a:rPr>
              <a:t>PrEP</a:t>
            </a:r>
            <a:r>
              <a:rPr lang="en-AU" sz="1750" dirty="0">
                <a:effectLst/>
                <a:latin typeface="Calibri" panose="020F0502020204030204" pitchFamily="34" charset="0"/>
                <a:ea typeface="Calibri" panose="020F0502020204030204" pitchFamily="34" charset="0"/>
                <a:cs typeface="Times New Roman" panose="02020603050405020304" pitchFamily="18" charset="0"/>
              </a:rPr>
              <a:t> Clinic (beyond existing outreach testing) to meet increasing community demand and relieve pressure on GPs and other services.</a:t>
            </a:r>
          </a:p>
          <a:p>
            <a:pPr marL="342900" indent="-342900">
              <a:lnSpc>
                <a:spcPct val="105000"/>
              </a:lnSpc>
              <a:spcBef>
                <a:spcPts val="300"/>
              </a:spcBef>
              <a:spcAft>
                <a:spcPts val="600"/>
              </a:spcAft>
              <a:buFont typeface="Symbol" panose="05050102010706020507" pitchFamily="18" charset="2"/>
              <a:buChar char=""/>
            </a:pPr>
            <a:r>
              <a:rPr lang="en-AU" sz="1750" dirty="0">
                <a:latin typeface="Calibri" panose="020F0502020204030204" pitchFamily="34" charset="0"/>
                <a:ea typeface="Calibri" panose="020F0502020204030204" pitchFamily="34" charset="0"/>
                <a:cs typeface="Times New Roman" panose="02020603050405020304" pitchFamily="18" charset="0"/>
              </a:rPr>
              <a:t>Need for more flexible, innovative models of care where people live, work and play</a:t>
            </a:r>
          </a:p>
          <a:p>
            <a:pPr marL="342900" indent="-342900">
              <a:lnSpc>
                <a:spcPct val="105000"/>
              </a:lnSpc>
              <a:spcBef>
                <a:spcPts val="300"/>
              </a:spcBef>
              <a:spcAft>
                <a:spcPts val="600"/>
              </a:spcAft>
              <a:buFont typeface="Symbol" panose="05050102010706020507" pitchFamily="18" charset="2"/>
              <a:buChar char=""/>
            </a:pPr>
            <a:r>
              <a:rPr lang="en-AU" sz="1750" dirty="0">
                <a:effectLst/>
                <a:latin typeface="Calibri" panose="020F0502020204030204" pitchFamily="34" charset="0"/>
                <a:ea typeface="Calibri" panose="020F0502020204030204" pitchFamily="34" charset="0"/>
                <a:cs typeface="Times New Roman" panose="02020603050405020304" pitchFamily="18" charset="0"/>
              </a:rPr>
              <a:t>NGO’s highlighted a need for rapid HIV testing and comprehensive sexual health testing in outreach settings.</a:t>
            </a:r>
          </a:p>
          <a:p>
            <a:pPr marL="342900" indent="-342900">
              <a:lnSpc>
                <a:spcPct val="105000"/>
              </a:lnSpc>
              <a:spcBef>
                <a:spcPts val="300"/>
              </a:spcBef>
              <a:spcAft>
                <a:spcPts val="600"/>
              </a:spcAft>
              <a:buFont typeface="Symbol" panose="05050102010706020507" pitchFamily="18" charset="2"/>
              <a:buChar char=""/>
            </a:pPr>
            <a:r>
              <a:rPr lang="en-AU" sz="1750" dirty="0">
                <a:solidFill>
                  <a:schemeClr val="tx1"/>
                </a:solidFill>
                <a:latin typeface="Calibri" panose="020F0502020204030204" pitchFamily="34" charset="0"/>
                <a:ea typeface="Calibri" panose="020F0502020204030204" pitchFamily="34" charset="0"/>
                <a:cs typeface="Times New Roman" panose="02020603050405020304" pitchFamily="18" charset="0"/>
              </a:rPr>
              <a:t>Need for holistic health and social case management including support for long-term chronic complications as well as aged care, housing, </a:t>
            </a:r>
            <a:r>
              <a:rPr lang="en-AU" sz="175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AoD</a:t>
            </a:r>
            <a:r>
              <a:rPr lang="en-AU" sz="175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legal supports</a:t>
            </a:r>
          </a:p>
          <a:p>
            <a:pPr marL="342900" indent="-342900">
              <a:lnSpc>
                <a:spcPct val="105000"/>
              </a:lnSpc>
              <a:spcBef>
                <a:spcPts val="300"/>
              </a:spcBef>
              <a:spcAft>
                <a:spcPts val="600"/>
              </a:spcAft>
              <a:buFont typeface="Symbol" panose="05050102010706020507" pitchFamily="18" charset="2"/>
              <a:buChar char=""/>
            </a:pPr>
            <a:r>
              <a:rPr lang="en-AU" sz="17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 for increased psychosocial services to support people living with HIV and their partners/families.</a:t>
            </a:r>
          </a:p>
          <a:p>
            <a:pPr marL="342900" indent="-342900">
              <a:lnSpc>
                <a:spcPct val="105000"/>
              </a:lnSpc>
              <a:spcBef>
                <a:spcPts val="300"/>
              </a:spcBef>
              <a:spcAft>
                <a:spcPts val="600"/>
              </a:spcAft>
              <a:buFont typeface="Symbol" panose="05050102010706020507" pitchFamily="18" charset="2"/>
              <a:buChar char=""/>
            </a:pPr>
            <a:r>
              <a:rPr lang="en-AU" sz="1750" dirty="0">
                <a:solidFill>
                  <a:schemeClr val="tx1"/>
                </a:solidFill>
                <a:latin typeface="Calibri" panose="020F0502020204030204" pitchFamily="34" charset="0"/>
                <a:ea typeface="Calibri" panose="020F0502020204030204" pitchFamily="34" charset="0"/>
                <a:cs typeface="Times New Roman" panose="02020603050405020304" pitchFamily="18" charset="0"/>
              </a:rPr>
              <a:t>Need to explore free and more subsidised treatment options for HIV</a:t>
            </a:r>
          </a:p>
          <a:p>
            <a:pPr marL="342900" indent="-342900">
              <a:lnSpc>
                <a:spcPct val="105000"/>
              </a:lnSpc>
              <a:spcBef>
                <a:spcPts val="300"/>
              </a:spcBef>
              <a:spcAft>
                <a:spcPts val="600"/>
              </a:spcAft>
              <a:buFont typeface="Symbol" panose="05050102010706020507" pitchFamily="18" charset="2"/>
              <a:buChar char=""/>
            </a:pPr>
            <a:r>
              <a:rPr lang="en-AU" sz="17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 to increase the S100 prescribing workforce</a:t>
            </a:r>
          </a:p>
          <a:p>
            <a:endParaRPr lang="en-AU"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a:xfrm>
            <a:off x="344488" y="6218237"/>
            <a:ext cx="2743200" cy="365125"/>
          </a:xfrm>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3961087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 know from the data</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1052736"/>
            <a:ext cx="9505056" cy="4814664"/>
          </a:xfrm>
        </p:spPr>
        <p:txBody>
          <a:bodyPr>
            <a:noAutofit/>
          </a:bodyPr>
          <a:lstStyle/>
          <a:p>
            <a:r>
              <a:rPr lang="en-AU" dirty="0"/>
              <a:t>The small numbers of HIV in the ACT present some difficulties when analysing and interpreting data. Incidence of HIV has remained relatively stable over the last ten years and thanks to the ongoing efforts, numbers of HIV in the ACT remain very low. </a:t>
            </a:r>
          </a:p>
          <a:p>
            <a:endParaRPr lang="en-AU" dirty="0"/>
          </a:p>
          <a:p>
            <a:r>
              <a:rPr lang="en-AU" dirty="0"/>
              <a:t>While men who have sex with men (MSM) are a priority group, rates of heterosexual transmission of HIV is rising. </a:t>
            </a:r>
          </a:p>
          <a:p>
            <a:endParaRPr lang="en-AU" dirty="0"/>
          </a:p>
          <a:p>
            <a:r>
              <a:rPr lang="en-AU" dirty="0"/>
              <a:t>A high proportion of people with HIV are engaged in treatment, however there is work to be done in engaging some priority groups in screening, treatment and ongoing care. </a:t>
            </a:r>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26</a:t>
            </a:fld>
            <a:endParaRPr lang="en-AU" dirty="0"/>
          </a:p>
        </p:txBody>
      </p:sp>
    </p:spTree>
    <p:extLst>
      <p:ext uri="{BB962C8B-B14F-4D97-AF65-F5344CB8AC3E}">
        <p14:creationId xmlns:p14="http://schemas.microsoft.com/office/powerpoint/2010/main" val="74302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27</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08484" y="1772816"/>
            <a:ext cx="9289032" cy="1080418"/>
          </a:xfrm>
        </p:spPr>
        <p:txBody>
          <a:bodyPr/>
          <a:lstStyle/>
          <a:p>
            <a:pPr algn="ctr"/>
            <a:r>
              <a:rPr lang="en-AU" sz="4400" dirty="0"/>
              <a:t>Discussion… </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28</a:t>
            </a:fld>
            <a:endParaRPr lang="en-AU" dirty="0"/>
          </a:p>
        </p:txBody>
      </p:sp>
    </p:spTree>
    <p:extLst>
      <p:ext uri="{BB962C8B-B14F-4D97-AF65-F5344CB8AC3E}">
        <p14:creationId xmlns:p14="http://schemas.microsoft.com/office/powerpoint/2010/main" val="293784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B836-8E8B-4993-BB1F-A35C7A68AAA2}"/>
              </a:ext>
            </a:extLst>
          </p:cNvPr>
          <p:cNvSpPr>
            <a:spLocks noGrp="1"/>
          </p:cNvSpPr>
          <p:nvPr>
            <p:ph type="title"/>
          </p:nvPr>
        </p:nvSpPr>
        <p:spPr/>
        <p:txBody>
          <a:bodyPr/>
          <a:lstStyle/>
          <a:p>
            <a:r>
              <a:rPr lang="en-AU" dirty="0"/>
              <a:t>Question 1 (15 minutes)</a:t>
            </a:r>
          </a:p>
        </p:txBody>
      </p:sp>
      <p:sp>
        <p:nvSpPr>
          <p:cNvPr id="3" name="Content Placeholder 2">
            <a:extLst>
              <a:ext uri="{FF2B5EF4-FFF2-40B4-BE49-F238E27FC236}">
                <a16:creationId xmlns:a16="http://schemas.microsoft.com/office/drawing/2014/main" id="{085492F2-76C5-4FE1-A538-0DC09E41404D}"/>
              </a:ext>
            </a:extLst>
          </p:cNvPr>
          <p:cNvSpPr>
            <a:spLocks noGrp="1"/>
          </p:cNvSpPr>
          <p:nvPr>
            <p:ph idx="1"/>
          </p:nvPr>
        </p:nvSpPr>
        <p:spPr>
          <a:xfrm>
            <a:off x="200472" y="1196753"/>
            <a:ext cx="9577064" cy="4608512"/>
          </a:xfrm>
        </p:spPr>
        <p:txBody>
          <a:bodyPr>
            <a:normAutofit/>
          </a:bodyPr>
          <a:lstStyle/>
          <a:p>
            <a:pPr marL="0" lvl="0" indent="0">
              <a:lnSpc>
                <a:spcPct val="105000"/>
              </a:lnSpc>
              <a:buNone/>
            </a:pPr>
            <a:r>
              <a:rPr lang="en-AU" sz="2800" b="1" dirty="0">
                <a:solidFill>
                  <a:schemeClr val="accent1">
                    <a:lumMod val="60000"/>
                    <a:lumOff val="40000"/>
                  </a:schemeClr>
                </a:solidFill>
              </a:rPr>
              <a:t>How are current services working well to meet HIV-related need in the ACT? </a:t>
            </a:r>
            <a:r>
              <a:rPr lang="en-AU" sz="2800" b="1" dirty="0">
                <a:solidFill>
                  <a:schemeClr val="accent1">
                    <a:lumMod val="60000"/>
                    <a:lumOff val="40000"/>
                  </a:schemeClr>
                </a:solidFill>
                <a:effectLst/>
                <a:latin typeface="Calibri" panose="020F0502020204030204" pitchFamily="34" charset="0"/>
                <a:ea typeface="Times New Roman" panose="02020603050405020304" pitchFamily="18" charset="0"/>
              </a:rPr>
              <a:t>What are our strengths as a sector?</a:t>
            </a:r>
            <a:br>
              <a:rPr lang="en-AU" sz="2800" b="1" dirty="0">
                <a:effectLst/>
                <a:latin typeface="Calibri" panose="020F0502020204030204" pitchFamily="34" charset="0"/>
                <a:ea typeface="Times New Roman" panose="02020603050405020304" pitchFamily="18" charset="0"/>
              </a:rPr>
            </a:br>
            <a:endParaRPr lang="en-AU" sz="2800" b="1"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is working well and what does success look like in the sector?</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priority population groups are currently being appropriately or over-serviced?</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type/mode/models of service are yielding the strongest impact?</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Where are the strong referral pathways?</a:t>
            </a:r>
            <a:endParaRPr lang="en-AU" sz="2300" dirty="0">
              <a:effectLst/>
              <a:latin typeface="Calibri" panose="020F0502020204030204" pitchFamily="34" charset="0"/>
              <a:ea typeface="Calibri" panose="020F0502020204030204" pitchFamily="34" charset="0"/>
            </a:endParaRPr>
          </a:p>
          <a:p>
            <a:pPr lvl="1" indent="-342900">
              <a:lnSpc>
                <a:spcPct val="105000"/>
              </a:lnSpc>
              <a:spcAft>
                <a:spcPts val="800"/>
              </a:spcAft>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How can we leverage and build on successes further through commissioning?</a:t>
            </a:r>
            <a:endParaRPr lang="en-AU" sz="2300" dirty="0">
              <a:effectLst/>
              <a:latin typeface="Calibri" panose="020F050202020403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4FED051C-B4F4-4FA4-B420-0E18D6F0F107}"/>
              </a:ext>
            </a:extLst>
          </p:cNvPr>
          <p:cNvSpPr>
            <a:spLocks noGrp="1"/>
          </p:cNvSpPr>
          <p:nvPr>
            <p:ph type="sldNum" sz="quarter" idx="4"/>
          </p:nvPr>
        </p:nvSpPr>
        <p:spPr/>
        <p:txBody>
          <a:bodyPr/>
          <a:lstStyle/>
          <a:p>
            <a:fld id="{A111ABAE-1B12-4EB9-8E66-38B1E1BDD146}" type="slidenum">
              <a:rPr lang="en-AU" smtClean="0"/>
              <a:pPr/>
              <a:t>29</a:t>
            </a:fld>
            <a:endParaRPr lang="en-AU" dirty="0"/>
          </a:p>
        </p:txBody>
      </p:sp>
    </p:spTree>
    <p:extLst>
      <p:ext uri="{BB962C8B-B14F-4D97-AF65-F5344CB8AC3E}">
        <p14:creationId xmlns:p14="http://schemas.microsoft.com/office/powerpoint/2010/main" val="365180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0472" y="274638"/>
            <a:ext cx="9210228" cy="706090"/>
          </a:xfrm>
        </p:spPr>
        <p:txBody>
          <a:bodyPr anchor="b">
            <a:normAutofit/>
          </a:bodyPr>
          <a:lstStyle/>
          <a:p>
            <a:r>
              <a:rPr lang="en-AU" dirty="0"/>
              <a:t>Purpose of the session</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3</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a:bodyPr>
          <a:lstStyle/>
          <a:p>
            <a:r>
              <a:rPr lang="en-AU" sz="2800" dirty="0"/>
              <a:t>Provide a refresher about commissioning and commissioning process in the STIBBV subsector.</a:t>
            </a:r>
          </a:p>
          <a:p>
            <a:r>
              <a:rPr lang="en-AU" sz="2800" dirty="0"/>
              <a:t>Provide an overview of data specific to HIV burden of disease in the ACT.</a:t>
            </a:r>
          </a:p>
          <a:p>
            <a:r>
              <a:rPr lang="en-AU" sz="2800" dirty="0"/>
              <a:t>Reflect on what we have heard from the sector to date.</a:t>
            </a:r>
          </a:p>
          <a:p>
            <a:r>
              <a:rPr lang="en-AU" sz="2800" dirty="0"/>
              <a:t>Structured question and discussion session to elicit specific information to inform commissioning in the STIBBV subsector.</a:t>
            </a:r>
          </a:p>
          <a:p>
            <a:endParaRPr lang="en-AU" b="1" dirty="0"/>
          </a:p>
        </p:txBody>
      </p:sp>
    </p:spTree>
    <p:extLst>
      <p:ext uri="{BB962C8B-B14F-4D97-AF65-F5344CB8AC3E}">
        <p14:creationId xmlns:p14="http://schemas.microsoft.com/office/powerpoint/2010/main" val="82259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6279-B824-41A4-B6A5-BD9999000690}"/>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0A8FF74A-BFDF-4247-94D7-E8322974753B}"/>
              </a:ext>
            </a:extLst>
          </p:cNvPr>
          <p:cNvSpPr>
            <a:spLocks noGrp="1"/>
          </p:cNvSpPr>
          <p:nvPr>
            <p:ph idx="1"/>
          </p:nvPr>
        </p:nvSpPr>
        <p:spPr>
          <a:xfrm>
            <a:off x="272480" y="1196753"/>
            <a:ext cx="9361040" cy="4608512"/>
          </a:xfrm>
        </p:spPr>
        <p:txBody>
          <a:bodyPr>
            <a:normAutofit fontScale="92500" lnSpcReduction="10000"/>
          </a:bodyPr>
          <a:lstStyle/>
          <a:p>
            <a:pPr marL="0" indent="0">
              <a:lnSpc>
                <a:spcPct val="105000"/>
              </a:lnSpc>
              <a:buNone/>
            </a:pPr>
            <a:r>
              <a:rPr lang="en-AU" sz="2800" b="1" dirty="0">
                <a:solidFill>
                  <a:schemeClr val="accent1">
                    <a:lumMod val="60000"/>
                    <a:lumOff val="40000"/>
                  </a:schemeClr>
                </a:solidFill>
              </a:rPr>
              <a:t>What challenges are services facing which impacts their ability to meet HIV-related need in the ACT? </a:t>
            </a:r>
          </a:p>
          <a:p>
            <a:pPr>
              <a:lnSpc>
                <a:spcPct val="105000"/>
              </a:lnSpc>
              <a:buFont typeface="Symbol" panose="05050102010706020507" pitchFamily="18" charset="2"/>
              <a:buChar char=""/>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services struggling with?</a:t>
            </a:r>
          </a:p>
          <a:p>
            <a:pPr lvl="1" indent="-342900">
              <a:lnSpc>
                <a:spcPct val="105000"/>
              </a:lnSpc>
              <a:buFont typeface="Symbol" panose="05050102010706020507" pitchFamily="18" charset="2"/>
              <a:buChar char=""/>
            </a:pPr>
            <a:r>
              <a:rPr lang="en-AU" sz="2500" dirty="0">
                <a:latin typeface="Calibri" panose="020F0502020204030204" pitchFamily="34" charset="0"/>
              </a:rPr>
              <a:t>What priority population groups are currently being under or inadequately serviced?</a:t>
            </a:r>
          </a:p>
          <a:p>
            <a:pPr lvl="1" indent="-342900">
              <a:lnSpc>
                <a:spcPct val="105000"/>
              </a:lnSpc>
              <a:buFont typeface="Symbol" panose="05050102010706020507" pitchFamily="18" charset="2"/>
              <a:buChar char=""/>
            </a:pPr>
            <a:r>
              <a:rPr lang="en-AU" sz="2500" dirty="0">
                <a:latin typeface="Calibri" panose="020F0502020204030204" pitchFamily="34" charset="0"/>
              </a:rPr>
              <a:t>Where are the friction points within and between services?</a:t>
            </a:r>
          </a:p>
          <a:p>
            <a:pPr lvl="1" indent="-342900">
              <a:lnSpc>
                <a:spcPct val="105000"/>
              </a:lnSpc>
              <a:buFont typeface="Symbol" panose="05050102010706020507" pitchFamily="18" charset="2"/>
              <a:buChar char=""/>
            </a:pPr>
            <a:r>
              <a:rPr lang="en-AU" sz="2500" dirty="0">
                <a:latin typeface="Calibri" panose="020F0502020204030204" pitchFamily="34" charset="0"/>
              </a:rPr>
              <a:t>What/where are the current service/service system shortfalls?</a:t>
            </a:r>
          </a:p>
          <a:p>
            <a:pPr lvl="1" indent="-342900">
              <a:lnSpc>
                <a:spcPct val="105000"/>
              </a:lnSpc>
              <a:buFont typeface="Symbol" panose="05050102010706020507" pitchFamily="18" charset="2"/>
              <a:buChar char=""/>
            </a:pPr>
            <a:r>
              <a:rPr lang="en-AU" sz="2500" dirty="0">
                <a:latin typeface="Calibri" panose="020F0502020204030204" pitchFamily="34" charset="0"/>
              </a:rPr>
              <a:t>Where can services improve to better meet community need?</a:t>
            </a:r>
          </a:p>
          <a:p>
            <a:pPr lvl="1" indent="-342900">
              <a:lnSpc>
                <a:spcPct val="105000"/>
              </a:lnSpc>
              <a:buFont typeface="Symbol" panose="05050102010706020507" pitchFamily="18" charset="2"/>
              <a:buChar char=""/>
            </a:pPr>
            <a:r>
              <a:rPr lang="en-AU" sz="2500" dirty="0">
                <a:latin typeface="Calibri" panose="020F0502020204030204" pitchFamily="34" charset="0"/>
              </a:rPr>
              <a:t>Where do referral pathways need development?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Where is further integration or coordination of services required?</a:t>
            </a:r>
          </a:p>
          <a:p>
            <a:endParaRPr lang="en-AU" dirty="0"/>
          </a:p>
        </p:txBody>
      </p:sp>
      <p:sp>
        <p:nvSpPr>
          <p:cNvPr id="4" name="Slide Number Placeholder 3">
            <a:extLst>
              <a:ext uri="{FF2B5EF4-FFF2-40B4-BE49-F238E27FC236}">
                <a16:creationId xmlns:a16="http://schemas.microsoft.com/office/drawing/2014/main" id="{6D16FCC9-8AB6-43B6-8155-6AB26709BEBB}"/>
              </a:ext>
            </a:extLst>
          </p:cNvPr>
          <p:cNvSpPr>
            <a:spLocks noGrp="1"/>
          </p:cNvSpPr>
          <p:nvPr>
            <p:ph type="sldNum" sz="quarter" idx="4"/>
          </p:nvPr>
        </p:nvSpPr>
        <p:spPr/>
        <p:txBody>
          <a:bodyPr/>
          <a:lstStyle/>
          <a:p>
            <a:fld id="{A111ABAE-1B12-4EB9-8E66-38B1E1BDD146}" type="slidenum">
              <a:rPr lang="en-AU" smtClean="0"/>
              <a:pPr/>
              <a:t>30</a:t>
            </a:fld>
            <a:endParaRPr lang="en-AU" dirty="0"/>
          </a:p>
        </p:txBody>
      </p:sp>
    </p:spTree>
    <p:extLst>
      <p:ext uri="{BB962C8B-B14F-4D97-AF65-F5344CB8AC3E}">
        <p14:creationId xmlns:p14="http://schemas.microsoft.com/office/powerpoint/2010/main" val="205802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CF82-18FC-425D-81B0-B181A688A0DD}"/>
              </a:ext>
            </a:extLst>
          </p:cNvPr>
          <p:cNvSpPr>
            <a:spLocks noGrp="1"/>
          </p:cNvSpPr>
          <p:nvPr>
            <p:ph type="title"/>
          </p:nvPr>
        </p:nvSpPr>
        <p:spPr/>
        <p:txBody>
          <a:bodyPr/>
          <a:lstStyle/>
          <a:p>
            <a:r>
              <a:rPr lang="en-AU" dirty="0"/>
              <a:t>Question 3 (15 minutes)</a:t>
            </a:r>
          </a:p>
        </p:txBody>
      </p:sp>
      <p:sp>
        <p:nvSpPr>
          <p:cNvPr id="3" name="Content Placeholder 2">
            <a:extLst>
              <a:ext uri="{FF2B5EF4-FFF2-40B4-BE49-F238E27FC236}">
                <a16:creationId xmlns:a16="http://schemas.microsoft.com/office/drawing/2014/main" id="{824F4860-A377-40CB-AB4B-D116470E8311}"/>
              </a:ext>
            </a:extLst>
          </p:cNvPr>
          <p:cNvSpPr>
            <a:spLocks noGrp="1"/>
          </p:cNvSpPr>
          <p:nvPr>
            <p:ph idx="1"/>
          </p:nvPr>
        </p:nvSpPr>
        <p:spPr>
          <a:xfrm>
            <a:off x="272480" y="1196753"/>
            <a:ext cx="9505056" cy="4608512"/>
          </a:xfrm>
        </p:spPr>
        <p:txBody>
          <a:bodyPr/>
          <a:lstStyle/>
          <a:p>
            <a:pPr marL="0" indent="0">
              <a:lnSpc>
                <a:spcPct val="105000"/>
              </a:lnSpc>
              <a:buNone/>
            </a:pPr>
            <a:r>
              <a:rPr lang="en-AU" sz="2800" b="1" dirty="0">
                <a:solidFill>
                  <a:schemeClr val="accent1">
                    <a:lumMod val="60000"/>
                    <a:lumOff val="40000"/>
                  </a:schemeClr>
                </a:solidFill>
              </a:rPr>
              <a:t>What structural/contextual issues are having an impact on the HIV service system (either positively or negatively)?</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E.g. service frameworks, regulation, funding, the policy landscape, the broader political sphere, media etc</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What could be done to capitalise on or mediate the identified issues?</a:t>
            </a:r>
          </a:p>
          <a:p>
            <a:endParaRPr lang="en-AU" dirty="0"/>
          </a:p>
        </p:txBody>
      </p:sp>
      <p:sp>
        <p:nvSpPr>
          <p:cNvPr id="4" name="Slide Number Placeholder 3">
            <a:extLst>
              <a:ext uri="{FF2B5EF4-FFF2-40B4-BE49-F238E27FC236}">
                <a16:creationId xmlns:a16="http://schemas.microsoft.com/office/drawing/2014/main" id="{6DD9AE64-CAC7-4D8C-8622-887AA5934575}"/>
              </a:ext>
            </a:extLst>
          </p:cNvPr>
          <p:cNvSpPr>
            <a:spLocks noGrp="1"/>
          </p:cNvSpPr>
          <p:nvPr>
            <p:ph type="sldNum" sz="quarter" idx="4"/>
          </p:nvPr>
        </p:nvSpPr>
        <p:spPr/>
        <p:txBody>
          <a:bodyPr/>
          <a:lstStyle/>
          <a:p>
            <a:fld id="{A111ABAE-1B12-4EB9-8E66-38B1E1BDD146}" type="slidenum">
              <a:rPr lang="en-AU" smtClean="0"/>
              <a:pPr/>
              <a:t>31</a:t>
            </a:fld>
            <a:endParaRPr lang="en-AU" dirty="0"/>
          </a:p>
        </p:txBody>
      </p:sp>
    </p:spTree>
    <p:extLst>
      <p:ext uri="{BB962C8B-B14F-4D97-AF65-F5344CB8AC3E}">
        <p14:creationId xmlns:p14="http://schemas.microsoft.com/office/powerpoint/2010/main" val="35178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CED7-3C48-4EEB-B5CA-8078428DC1A1}"/>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714D8DED-8987-4FDF-8808-16CD08E89677}"/>
              </a:ext>
            </a:extLst>
          </p:cNvPr>
          <p:cNvSpPr>
            <a:spLocks noGrp="1"/>
          </p:cNvSpPr>
          <p:nvPr>
            <p:ph idx="1"/>
          </p:nvPr>
        </p:nvSpPr>
        <p:spPr/>
        <p:txBody>
          <a:bodyPr>
            <a:normAutofit fontScale="92500" lnSpcReduction="10000"/>
          </a:bodyPr>
          <a:lstStyle/>
          <a:p>
            <a:pPr marL="0" indent="0">
              <a:lnSpc>
                <a:spcPct val="105000"/>
              </a:lnSpc>
              <a:buNone/>
            </a:pPr>
            <a:r>
              <a:rPr lang="en-AU" sz="2800" b="1" dirty="0">
                <a:solidFill>
                  <a:schemeClr val="accent1">
                    <a:lumMod val="60000"/>
                    <a:lumOff val="40000"/>
                  </a:schemeClr>
                </a:solidFill>
              </a:rPr>
              <a:t>What are the short (0-2yrs), medium (3-5yrs) and long-term (6-10yrs) priorities to address HIV related need in the ACT?</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your top 2 priorities for either the short, medium, or long term?</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an easy win (cheap and quick to implement)?</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 longer-term win (more expensive and time/resource-intensive to implement)?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What specific actions could we take as a sector to address the priority areas identified?</a:t>
            </a:r>
          </a:p>
          <a:p>
            <a:endParaRPr lang="en-AU" dirty="0"/>
          </a:p>
        </p:txBody>
      </p:sp>
      <p:sp>
        <p:nvSpPr>
          <p:cNvPr id="4" name="Slide Number Placeholder 3">
            <a:extLst>
              <a:ext uri="{FF2B5EF4-FFF2-40B4-BE49-F238E27FC236}">
                <a16:creationId xmlns:a16="http://schemas.microsoft.com/office/drawing/2014/main" id="{CC07A065-F6B7-4CD7-B45D-CC9AF29834D8}"/>
              </a:ext>
            </a:extLst>
          </p:cNvPr>
          <p:cNvSpPr>
            <a:spLocks noGrp="1"/>
          </p:cNvSpPr>
          <p:nvPr>
            <p:ph type="sldNum" sz="quarter" idx="4"/>
          </p:nvPr>
        </p:nvSpPr>
        <p:spPr/>
        <p:txBody>
          <a:bodyPr/>
          <a:lstStyle/>
          <a:p>
            <a:fld id="{A111ABAE-1B12-4EB9-8E66-38B1E1BDD146}" type="slidenum">
              <a:rPr lang="en-AU" smtClean="0"/>
              <a:pPr/>
              <a:t>32</a:t>
            </a:fld>
            <a:endParaRPr lang="en-AU" dirty="0"/>
          </a:p>
        </p:txBody>
      </p:sp>
    </p:spTree>
    <p:extLst>
      <p:ext uri="{BB962C8B-B14F-4D97-AF65-F5344CB8AC3E}">
        <p14:creationId xmlns:p14="http://schemas.microsoft.com/office/powerpoint/2010/main" val="416524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2C20-2092-4F5A-941B-7CD5409AD594}"/>
              </a:ext>
            </a:extLst>
          </p:cNvPr>
          <p:cNvSpPr>
            <a:spLocks noGrp="1"/>
          </p:cNvSpPr>
          <p:nvPr>
            <p:ph type="title"/>
          </p:nvPr>
        </p:nvSpPr>
        <p:spPr/>
        <p:txBody>
          <a:bodyPr/>
          <a:lstStyle/>
          <a:p>
            <a:r>
              <a:rPr lang="en-AU" dirty="0"/>
              <a:t>Question 5 (15 minutes)</a:t>
            </a:r>
          </a:p>
        </p:txBody>
      </p:sp>
      <p:sp>
        <p:nvSpPr>
          <p:cNvPr id="3" name="Content Placeholder 2">
            <a:extLst>
              <a:ext uri="{FF2B5EF4-FFF2-40B4-BE49-F238E27FC236}">
                <a16:creationId xmlns:a16="http://schemas.microsoft.com/office/drawing/2014/main" id="{4FF5F37D-EE4C-4DAA-BD96-A592744C5C11}"/>
              </a:ext>
            </a:extLst>
          </p:cNvPr>
          <p:cNvSpPr>
            <a:spLocks noGrp="1"/>
          </p:cNvSpPr>
          <p:nvPr>
            <p:ph idx="1"/>
          </p:nvPr>
        </p:nvSpPr>
        <p:spPr/>
        <p:txBody>
          <a:bodyPr/>
          <a:lstStyle/>
          <a:p>
            <a:pPr marL="0" indent="0">
              <a:lnSpc>
                <a:spcPct val="105000"/>
              </a:lnSpc>
              <a:buNone/>
            </a:pPr>
            <a:r>
              <a:rPr lang="en-AU" sz="2800" b="1" dirty="0">
                <a:solidFill>
                  <a:schemeClr val="accent1">
                    <a:lumMod val="60000"/>
                    <a:lumOff val="40000"/>
                  </a:schemeClr>
                </a:solidFill>
              </a:rPr>
              <a:t>What outcome measures will best determine and describe success and impact of services and why?</a:t>
            </a:r>
          </a:p>
          <a:p>
            <a:pPr marL="0" indent="0">
              <a:lnSpc>
                <a:spcPct val="105000"/>
              </a:lnSpc>
              <a:buNone/>
            </a:pPr>
            <a:endParaRPr lang="en-AU" sz="23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Quantitative (what/who/how?)</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Qualitative measures (what/who/how?)</a:t>
            </a:r>
          </a:p>
          <a:p>
            <a:pPr marL="0" indent="0">
              <a:buNone/>
            </a:pPr>
            <a:endParaRPr lang="en-AU" dirty="0"/>
          </a:p>
        </p:txBody>
      </p:sp>
      <p:sp>
        <p:nvSpPr>
          <p:cNvPr id="4" name="Slide Number Placeholder 3">
            <a:extLst>
              <a:ext uri="{FF2B5EF4-FFF2-40B4-BE49-F238E27FC236}">
                <a16:creationId xmlns:a16="http://schemas.microsoft.com/office/drawing/2014/main" id="{47B0BAA0-1158-42EC-9D70-0B81C03F8138}"/>
              </a:ext>
            </a:extLst>
          </p:cNvPr>
          <p:cNvSpPr>
            <a:spLocks noGrp="1"/>
          </p:cNvSpPr>
          <p:nvPr>
            <p:ph type="sldNum" sz="quarter" idx="4"/>
          </p:nvPr>
        </p:nvSpPr>
        <p:spPr/>
        <p:txBody>
          <a:bodyPr/>
          <a:lstStyle/>
          <a:p>
            <a:fld id="{A111ABAE-1B12-4EB9-8E66-38B1E1BDD146}" type="slidenum">
              <a:rPr lang="en-AU" smtClean="0"/>
              <a:pPr/>
              <a:t>33</a:t>
            </a:fld>
            <a:endParaRPr lang="en-AU" dirty="0"/>
          </a:p>
        </p:txBody>
      </p:sp>
    </p:spTree>
    <p:extLst>
      <p:ext uri="{BB962C8B-B14F-4D97-AF65-F5344CB8AC3E}">
        <p14:creationId xmlns:p14="http://schemas.microsoft.com/office/powerpoint/2010/main" val="47606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416496" y="1235298"/>
            <a:ext cx="6768752" cy="5112568"/>
          </a:xfrm>
        </p:spPr>
        <p:txBody>
          <a:bodyPr>
            <a:normAutofit fontScale="70000" lnSpcReduction="20000"/>
          </a:bodyPr>
          <a:lstStyle/>
          <a:p>
            <a:pPr marL="0" indent="0">
              <a:buNone/>
            </a:pPr>
            <a:r>
              <a:rPr lang="en-AU" sz="2600" b="1" dirty="0">
                <a:solidFill>
                  <a:srgbClr val="FF0000"/>
                </a:solidFill>
              </a:rPr>
              <a:t>Phase 1 (strategise)</a:t>
            </a:r>
          </a:p>
          <a:p>
            <a:pPr marL="0" indent="0">
              <a:buNone/>
            </a:pPr>
            <a:r>
              <a:rPr lang="en-AU" sz="2300" b="1" dirty="0"/>
              <a:t>July 2022-Dev 2023 contract variations</a:t>
            </a:r>
          </a:p>
          <a:p>
            <a:r>
              <a:rPr lang="en-AU" sz="2000" dirty="0"/>
              <a:t>Consultation and drafting March-May</a:t>
            </a:r>
          </a:p>
          <a:p>
            <a:r>
              <a:rPr lang="en-AU" sz="2000" dirty="0"/>
              <a:t>Final sign off June 2022</a:t>
            </a:r>
          </a:p>
          <a:p>
            <a:pPr marL="0" indent="0">
              <a:buNone/>
            </a:pPr>
            <a:r>
              <a:rPr lang="en-AU" sz="2300" b="1" dirty="0"/>
              <a:t>Consumer engagement: </a:t>
            </a:r>
          </a:p>
          <a:p>
            <a:r>
              <a:rPr lang="en-AU" sz="2000" dirty="0"/>
              <a:t>Engaging consultant: February-March 2022</a:t>
            </a:r>
          </a:p>
          <a:p>
            <a:r>
              <a:rPr lang="en-AU" sz="2000" dirty="0"/>
              <a:t>Phase 1 (surveys): March-April 2022</a:t>
            </a:r>
          </a:p>
          <a:p>
            <a:r>
              <a:rPr lang="en-AU" sz="2000" dirty="0"/>
              <a:t>Consumer one-on-one interviews and focus groups: April-May 2022</a:t>
            </a:r>
          </a:p>
          <a:p>
            <a:pPr marL="0" indent="0">
              <a:buNone/>
            </a:pPr>
            <a:r>
              <a:rPr lang="en-AU" sz="2600" b="1" dirty="0">
                <a:solidFill>
                  <a:srgbClr val="FF0000"/>
                </a:solidFill>
              </a:rPr>
              <a:t>Phase 2 (collaborative design) </a:t>
            </a:r>
          </a:p>
          <a:p>
            <a:r>
              <a:rPr lang="en-AU" sz="2000" dirty="0"/>
              <a:t>Five smaller round table discussions to be scheduled monthly between June and October</a:t>
            </a:r>
          </a:p>
          <a:p>
            <a:r>
              <a:rPr lang="en-AU" sz="2000" dirty="0"/>
              <a:t>Decisions from those will be distributed for wider consultation Nov-Dec 2022</a:t>
            </a:r>
          </a:p>
          <a:p>
            <a:pPr marL="0" indent="0">
              <a:buNone/>
            </a:pPr>
            <a:r>
              <a:rPr lang="en-AU" sz="2600" b="1" dirty="0">
                <a:solidFill>
                  <a:srgbClr val="FF0000"/>
                </a:solidFill>
              </a:rPr>
              <a:t>Phase 3 (procurement)</a:t>
            </a:r>
          </a:p>
          <a:p>
            <a:r>
              <a:rPr lang="en-AU" sz="2000" dirty="0"/>
              <a:t>Approach to market documents: January-March 2023</a:t>
            </a:r>
          </a:p>
          <a:p>
            <a:r>
              <a:rPr lang="en-AU" sz="2000" dirty="0"/>
              <a:t>Subsector tender process March-September 2023</a:t>
            </a:r>
          </a:p>
          <a:p>
            <a:r>
              <a:rPr lang="en-AU" sz="2000" dirty="0"/>
              <a:t>Tender application review: October 2023</a:t>
            </a:r>
          </a:p>
          <a:p>
            <a:r>
              <a:rPr lang="en-AU" sz="2000" dirty="0"/>
              <a:t>Final procurement decisions and contract drafting: November-December 2023</a:t>
            </a:r>
          </a:p>
          <a:p>
            <a:pPr marL="0" indent="0">
              <a:buNone/>
            </a:pPr>
            <a:r>
              <a:rPr lang="en-AU" sz="2600" b="1" dirty="0">
                <a:solidFill>
                  <a:srgbClr val="FF0000"/>
                </a:solidFill>
              </a:rPr>
              <a:t>Phase 4 (deliver outcomes)</a:t>
            </a:r>
          </a:p>
          <a:p>
            <a:r>
              <a:rPr lang="en-AU" sz="2000" dirty="0"/>
              <a:t>Implementation of new contracts: January 2024</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34</a:t>
            </a:fld>
            <a:endParaRPr lang="en-AU" dirty="0"/>
          </a:p>
        </p:txBody>
      </p:sp>
      <p:sp>
        <p:nvSpPr>
          <p:cNvPr id="5" name="TextBox 4">
            <a:extLst>
              <a:ext uri="{FF2B5EF4-FFF2-40B4-BE49-F238E27FC236}">
                <a16:creationId xmlns:a16="http://schemas.microsoft.com/office/drawing/2014/main" id="{C80BCE1F-461D-4361-8700-296745BD5DCD}"/>
              </a:ext>
            </a:extLst>
          </p:cNvPr>
          <p:cNvSpPr txBox="1"/>
          <p:nvPr/>
        </p:nvSpPr>
        <p:spPr>
          <a:xfrm>
            <a:off x="7329264" y="1916832"/>
            <a:ext cx="2304256" cy="2585323"/>
          </a:xfrm>
          <a:prstGeom prst="rect">
            <a:avLst/>
          </a:prstGeom>
          <a:noFill/>
        </p:spPr>
        <p:txBody>
          <a:bodyPr wrap="square" rtlCol="0">
            <a:spAutoFit/>
          </a:bodyPr>
          <a:lstStyle/>
          <a:p>
            <a:r>
              <a:rPr lang="en-AU" dirty="0"/>
              <a:t>*** We are also currently consulting for the next iteration of the Hepatitis B, Hepatitis C, HIV and HIV: ACT Statement of Priorities which is due for release later this year</a:t>
            </a:r>
          </a:p>
        </p:txBody>
      </p:sp>
    </p:spTree>
    <p:extLst>
      <p:ext uri="{BB962C8B-B14F-4D97-AF65-F5344CB8AC3E}">
        <p14:creationId xmlns:p14="http://schemas.microsoft.com/office/powerpoint/2010/main" val="22206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76F9-B52A-4532-ABE0-7FCB38E1031F}"/>
              </a:ext>
            </a:extLst>
          </p:cNvPr>
          <p:cNvSpPr>
            <a:spLocks noGrp="1"/>
          </p:cNvSpPr>
          <p:nvPr>
            <p:ph type="title"/>
          </p:nvPr>
        </p:nvSpPr>
        <p:spPr/>
        <p:txBody>
          <a:bodyPr/>
          <a:lstStyle/>
          <a:p>
            <a:r>
              <a:rPr lang="en-AU" dirty="0"/>
              <a:t>Commissioning Evaluation </a:t>
            </a:r>
          </a:p>
        </p:txBody>
      </p:sp>
      <p:sp>
        <p:nvSpPr>
          <p:cNvPr id="3" name="Content Placeholder 2">
            <a:extLst>
              <a:ext uri="{FF2B5EF4-FFF2-40B4-BE49-F238E27FC236}">
                <a16:creationId xmlns:a16="http://schemas.microsoft.com/office/drawing/2014/main" id="{61D25FAB-104C-42A3-80CA-70ABF13914CA}"/>
              </a:ext>
            </a:extLst>
          </p:cNvPr>
          <p:cNvSpPr>
            <a:spLocks noGrp="1"/>
          </p:cNvSpPr>
          <p:nvPr>
            <p:ph idx="1"/>
          </p:nvPr>
        </p:nvSpPr>
        <p:spPr>
          <a:xfrm>
            <a:off x="117235" y="1052736"/>
            <a:ext cx="9777536" cy="4608512"/>
          </a:xfrm>
        </p:spPr>
        <p:txBody>
          <a:bodyPr/>
          <a:lstStyle/>
          <a:p>
            <a:pPr marL="0" indent="0">
              <a:buNone/>
            </a:pPr>
            <a:r>
              <a:rPr lang="en-AU" sz="2000" b="1" dirty="0"/>
              <a:t>The ACT Health Directorate is undertaking an evaluation of Commissioning </a:t>
            </a:r>
          </a:p>
          <a:p>
            <a:r>
              <a:rPr lang="en-AU" sz="2000" dirty="0"/>
              <a:t>The baseline survey (left) is now available on the ACT Health Commissioning website and has also been widely circulated to NGO partners.</a:t>
            </a:r>
          </a:p>
          <a:p>
            <a:r>
              <a:rPr lang="en-AU" sz="2000" dirty="0"/>
              <a:t>The Post-Activity Survey (left) should be undertaken by all attendees post any commissioning engagement activity.</a:t>
            </a:r>
          </a:p>
          <a:p>
            <a:endParaRPr lang="en-AU" dirty="0"/>
          </a:p>
          <a:p>
            <a:endParaRPr lang="en-AU" dirty="0"/>
          </a:p>
          <a:p>
            <a:pPr marL="0" indent="0">
              <a:buNone/>
            </a:pPr>
            <a:endParaRPr lang="en-AU" dirty="0">
              <a:hlinkClick r:id="rId3" action="ppaction://hlinkfile"/>
            </a:endParaRPr>
          </a:p>
        </p:txBody>
      </p:sp>
      <p:sp>
        <p:nvSpPr>
          <p:cNvPr id="4" name="Slide Number Placeholder 3">
            <a:extLst>
              <a:ext uri="{FF2B5EF4-FFF2-40B4-BE49-F238E27FC236}">
                <a16:creationId xmlns:a16="http://schemas.microsoft.com/office/drawing/2014/main" id="{AD1DBC79-A64A-4C7B-A4AF-AD6A87AE9495}"/>
              </a:ext>
            </a:extLst>
          </p:cNvPr>
          <p:cNvSpPr>
            <a:spLocks noGrp="1"/>
          </p:cNvSpPr>
          <p:nvPr>
            <p:ph type="sldNum" sz="quarter" idx="4"/>
          </p:nvPr>
        </p:nvSpPr>
        <p:spPr/>
        <p:txBody>
          <a:bodyPr/>
          <a:lstStyle/>
          <a:p>
            <a:fld id="{A111ABAE-1B12-4EB9-8E66-38B1E1BDD146}" type="slidenum">
              <a:rPr lang="en-AU" smtClean="0"/>
              <a:pPr/>
              <a:t>35</a:t>
            </a:fld>
            <a:endParaRPr lang="en-AU" dirty="0"/>
          </a:p>
        </p:txBody>
      </p:sp>
      <p:pic>
        <p:nvPicPr>
          <p:cNvPr id="6" name="Picture 5">
            <a:extLst>
              <a:ext uri="{FF2B5EF4-FFF2-40B4-BE49-F238E27FC236}">
                <a16:creationId xmlns:a16="http://schemas.microsoft.com/office/drawing/2014/main" id="{CA18A44C-49BC-453D-842E-AA8DBB8CEDF4}"/>
              </a:ext>
            </a:extLst>
          </p:cNvPr>
          <p:cNvPicPr>
            <a:picLocks noChangeAspect="1"/>
          </p:cNvPicPr>
          <p:nvPr/>
        </p:nvPicPr>
        <p:blipFill>
          <a:blip r:embed="rId4"/>
          <a:stretch>
            <a:fillRect/>
          </a:stretch>
        </p:blipFill>
        <p:spPr>
          <a:xfrm>
            <a:off x="129320" y="2946418"/>
            <a:ext cx="5698453" cy="2448272"/>
          </a:xfrm>
          <a:prstGeom prst="rect">
            <a:avLst/>
          </a:prstGeom>
        </p:spPr>
      </p:pic>
      <p:sp>
        <p:nvSpPr>
          <p:cNvPr id="7" name="TextBox 6">
            <a:extLst>
              <a:ext uri="{FF2B5EF4-FFF2-40B4-BE49-F238E27FC236}">
                <a16:creationId xmlns:a16="http://schemas.microsoft.com/office/drawing/2014/main" id="{1077E7CE-3983-43EE-B200-C50696CC9DAB}"/>
              </a:ext>
            </a:extLst>
          </p:cNvPr>
          <p:cNvSpPr txBox="1"/>
          <p:nvPr/>
        </p:nvSpPr>
        <p:spPr>
          <a:xfrm>
            <a:off x="11229" y="5394690"/>
            <a:ext cx="5698453" cy="923330"/>
          </a:xfrm>
          <a:prstGeom prst="rect">
            <a:avLst/>
          </a:prstGeom>
          <a:noFill/>
        </p:spPr>
        <p:txBody>
          <a:bodyPr wrap="square" rtlCol="0">
            <a:spAutoFit/>
          </a:bodyPr>
          <a:lstStyle/>
          <a:p>
            <a:r>
              <a:rPr lang="en-AU" dirty="0">
                <a:hlinkClick r:id="rId5"/>
              </a:rPr>
              <a:t>https://www.communityservices.act.gov.au/commissioning/evaluation-of-commissioning/baseline-survey</a:t>
            </a:r>
            <a:endParaRPr lang="en-AU" dirty="0"/>
          </a:p>
          <a:p>
            <a:endParaRPr lang="en-AU" dirty="0"/>
          </a:p>
        </p:txBody>
      </p:sp>
      <p:sp>
        <p:nvSpPr>
          <p:cNvPr id="8" name="TextBox 7">
            <a:extLst>
              <a:ext uri="{FF2B5EF4-FFF2-40B4-BE49-F238E27FC236}">
                <a16:creationId xmlns:a16="http://schemas.microsoft.com/office/drawing/2014/main" id="{957F90AF-8F82-48B2-8707-679FFCBCBA74}"/>
              </a:ext>
            </a:extLst>
          </p:cNvPr>
          <p:cNvSpPr txBox="1"/>
          <p:nvPr/>
        </p:nvSpPr>
        <p:spPr>
          <a:xfrm>
            <a:off x="5935430" y="5409139"/>
            <a:ext cx="3985367" cy="923330"/>
          </a:xfrm>
          <a:prstGeom prst="rect">
            <a:avLst/>
          </a:prstGeom>
          <a:noFill/>
        </p:spPr>
        <p:txBody>
          <a:bodyPr wrap="square" rtlCol="0">
            <a:spAutoFit/>
          </a:bodyPr>
          <a:lstStyle/>
          <a:p>
            <a:r>
              <a:rPr lang="en-AU" dirty="0">
                <a:hlinkClick r:id="rId6"/>
              </a:rPr>
              <a:t>Commissioning Process - Post-Activity Survey (office.com)</a:t>
            </a:r>
            <a:endParaRPr lang="en-AU" dirty="0"/>
          </a:p>
          <a:p>
            <a:endParaRPr lang="en-AU" dirty="0"/>
          </a:p>
        </p:txBody>
      </p:sp>
      <p:pic>
        <p:nvPicPr>
          <p:cNvPr id="10" name="Picture 9">
            <a:extLst>
              <a:ext uri="{FF2B5EF4-FFF2-40B4-BE49-F238E27FC236}">
                <a16:creationId xmlns:a16="http://schemas.microsoft.com/office/drawing/2014/main" id="{7B9704B1-DEA3-4C86-B904-6D76405D50D1}"/>
              </a:ext>
            </a:extLst>
          </p:cNvPr>
          <p:cNvPicPr>
            <a:picLocks noChangeAspect="1"/>
          </p:cNvPicPr>
          <p:nvPr/>
        </p:nvPicPr>
        <p:blipFill>
          <a:blip r:embed="rId7"/>
          <a:stretch>
            <a:fillRect/>
          </a:stretch>
        </p:blipFill>
        <p:spPr>
          <a:xfrm>
            <a:off x="6031764" y="2995672"/>
            <a:ext cx="3850825" cy="2448272"/>
          </a:xfrm>
          <a:prstGeom prst="rect">
            <a:avLst/>
          </a:prstGeom>
        </p:spPr>
      </p:pic>
    </p:spTree>
    <p:extLst>
      <p:ext uri="{BB962C8B-B14F-4D97-AF65-F5344CB8AC3E}">
        <p14:creationId xmlns:p14="http://schemas.microsoft.com/office/powerpoint/2010/main" val="964552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36</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1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F85B-593A-4D13-A186-AC2901EB278B}"/>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E2E24BF9-893C-40DD-8E3B-2868E9DB9F91}"/>
              </a:ext>
            </a:extLst>
          </p:cNvPr>
          <p:cNvSpPr>
            <a:spLocks noGrp="1"/>
          </p:cNvSpPr>
          <p:nvPr>
            <p:ph idx="1"/>
          </p:nvPr>
        </p:nvSpPr>
        <p:spPr>
          <a:xfrm>
            <a:off x="128464" y="981726"/>
            <a:ext cx="9649072" cy="4967554"/>
          </a:xfrm>
        </p:spPr>
        <p:txBody>
          <a:bodyPr>
            <a:normAutofit fontScale="92500" lnSpcReduction="20000"/>
          </a:bodyPr>
          <a:lstStyle/>
          <a:p>
            <a:endParaRPr lang="en-AU" sz="1400" b="0" i="0" dirty="0">
              <a:solidFill>
                <a:srgbClr val="222222"/>
              </a:solidFill>
              <a:effectLst/>
            </a:endParaRPr>
          </a:p>
          <a:p>
            <a:r>
              <a:rPr lang="en-AU" sz="1300" b="0" i="0" dirty="0">
                <a:solidFill>
                  <a:srgbClr val="222222"/>
                </a:solidFill>
                <a:effectLst/>
              </a:rPr>
              <a:t>ACT Health Directorate. (2021). Commissioning for outcomes. </a:t>
            </a:r>
            <a:r>
              <a:rPr lang="en-AU" sz="1300" b="0" i="0" dirty="0">
                <a:solidFill>
                  <a:srgbClr val="222222"/>
                </a:solidFill>
                <a:effectLst/>
                <a:hlinkClick r:id="rId3"/>
              </a:rPr>
              <a:t>https://www.communityservices.act.gov.au/commissioning</a:t>
            </a:r>
            <a:endParaRPr lang="en-AU" sz="1300" b="0" i="0" dirty="0">
              <a:solidFill>
                <a:srgbClr val="222222"/>
              </a:solidFill>
              <a:effectLst/>
            </a:endParaRPr>
          </a:p>
          <a:p>
            <a:r>
              <a:rPr lang="en-AU" sz="1300" dirty="0">
                <a:solidFill>
                  <a:srgbClr val="222222"/>
                </a:solidFill>
              </a:rPr>
              <a:t>ACT Health Directorate (2016). Hepatitis B, Hepatitis C, HIV and HIV: ACT Statement of Priorities 2016-2020.</a:t>
            </a:r>
            <a:endParaRPr lang="en-AU" sz="1300" b="0" i="0" dirty="0">
              <a:solidFill>
                <a:srgbClr val="222222"/>
              </a:solidFill>
              <a:effectLst/>
            </a:endParaRPr>
          </a:p>
          <a:p>
            <a:r>
              <a:rPr lang="en-AU" sz="1300" dirty="0">
                <a:solidFill>
                  <a:srgbClr val="222222"/>
                </a:solidFill>
              </a:rPr>
              <a:t>ACT Health Directorate (2021). Territory-wide health services. </a:t>
            </a:r>
            <a:r>
              <a:rPr lang="en-AU" sz="1300" dirty="0">
                <a:solidFill>
                  <a:srgbClr val="222222"/>
                </a:solidFill>
                <a:hlinkClick r:id="rId4"/>
              </a:rPr>
              <a:t>https://www.health.act.gov.au/about-our-health-system/planning-future/territory-wide-health-services</a:t>
            </a:r>
            <a:endParaRPr lang="en-AU" sz="1300" b="0" i="0" dirty="0">
              <a:solidFill>
                <a:srgbClr val="222222"/>
              </a:solidFill>
              <a:effectLst/>
            </a:endParaRPr>
          </a:p>
          <a:p>
            <a:r>
              <a:rPr lang="en-AU" sz="1300" b="0" i="0" dirty="0">
                <a:solidFill>
                  <a:srgbClr val="222222"/>
                </a:solidFill>
                <a:effectLst/>
              </a:rPr>
              <a:t>Akwasi, A. G., Naomi, G., </a:t>
            </a:r>
            <a:r>
              <a:rPr lang="en-AU" sz="1300" b="0" i="0" dirty="0" err="1">
                <a:solidFill>
                  <a:srgbClr val="222222"/>
                </a:solidFill>
                <a:effectLst/>
              </a:rPr>
              <a:t>Reindolf</a:t>
            </a:r>
            <a:r>
              <a:rPr lang="en-AU" sz="1300" b="0" i="0" dirty="0">
                <a:solidFill>
                  <a:srgbClr val="222222"/>
                </a:solidFill>
                <a:effectLst/>
              </a:rPr>
              <a:t>, A., Prince, P., Enoch, A., Emmanuel, A., ... &amp; </a:t>
            </a:r>
            <a:r>
              <a:rPr lang="en-AU" sz="1300" b="0" i="0" dirty="0" err="1">
                <a:solidFill>
                  <a:srgbClr val="222222"/>
                </a:solidFill>
                <a:effectLst/>
              </a:rPr>
              <a:t>Tsiboe</a:t>
            </a:r>
            <a:r>
              <a:rPr lang="en-AU" sz="1300" b="0" i="0" dirty="0">
                <a:solidFill>
                  <a:srgbClr val="222222"/>
                </a:solidFill>
                <a:effectLst/>
              </a:rPr>
              <a:t>, A. K. (2020). Knowledge on and attitude towards Sexually Transmitted Infections: A qualitative study of people with physical disabilities in a peri-urban district of Ghana. </a:t>
            </a:r>
            <a:r>
              <a:rPr lang="en-AU" sz="1300" b="0" i="1" dirty="0">
                <a:solidFill>
                  <a:srgbClr val="222222"/>
                </a:solidFill>
                <a:effectLst/>
              </a:rPr>
              <a:t>Cogent Medicine</a:t>
            </a:r>
            <a:r>
              <a:rPr lang="en-AU" sz="1300" b="0" i="0" dirty="0">
                <a:solidFill>
                  <a:srgbClr val="222222"/>
                </a:solidFill>
                <a:effectLst/>
              </a:rPr>
              <a:t>, </a:t>
            </a:r>
            <a:r>
              <a:rPr lang="en-AU" sz="1300" b="0" i="1" dirty="0">
                <a:solidFill>
                  <a:srgbClr val="222222"/>
                </a:solidFill>
                <a:effectLst/>
              </a:rPr>
              <a:t>7</a:t>
            </a:r>
            <a:r>
              <a:rPr lang="en-AU" sz="1300" b="0" i="0" dirty="0">
                <a:solidFill>
                  <a:srgbClr val="222222"/>
                </a:solidFill>
                <a:effectLst/>
              </a:rPr>
              <a:t>(1), 1736249.</a:t>
            </a:r>
          </a:p>
          <a:p>
            <a:r>
              <a:rPr lang="en-AU" sz="1300" dirty="0"/>
              <a:t>Australasian Society for HIV, HIV and Sexual Health Medicine https://hivlegal.ashm.org.au/sex-work/</a:t>
            </a:r>
          </a:p>
          <a:p>
            <a:r>
              <a:rPr lang="en-AU" sz="1300" b="0" i="0" dirty="0">
                <a:solidFill>
                  <a:srgbClr val="222222"/>
                </a:solidFill>
                <a:effectLst/>
              </a:rPr>
              <a:t>Fairley, C. K., Chow, E. P., &amp; Hocking, J. S. (2015). Early presentation of symptomatic individuals is critical in controlling HIV. </a:t>
            </a:r>
            <a:r>
              <a:rPr lang="en-AU" sz="1300" b="0" i="1" dirty="0">
                <a:solidFill>
                  <a:srgbClr val="222222"/>
                </a:solidFill>
                <a:effectLst/>
              </a:rPr>
              <a:t>Sexual Health</a:t>
            </a:r>
            <a:r>
              <a:rPr lang="en-AU" sz="1300" b="0" i="0" dirty="0">
                <a:solidFill>
                  <a:srgbClr val="222222"/>
                </a:solidFill>
                <a:effectLst/>
              </a:rPr>
              <a:t>, </a:t>
            </a:r>
            <a:r>
              <a:rPr lang="en-AU" sz="1300" b="0" i="1" dirty="0">
                <a:solidFill>
                  <a:srgbClr val="222222"/>
                </a:solidFill>
                <a:effectLst/>
              </a:rPr>
              <a:t>12</a:t>
            </a:r>
            <a:r>
              <a:rPr lang="en-AU" sz="1300" b="0" i="0" dirty="0">
                <a:solidFill>
                  <a:srgbClr val="222222"/>
                </a:solidFill>
                <a:effectLst/>
              </a:rPr>
              <a:t>(3), 181-182.</a:t>
            </a:r>
          </a:p>
          <a:p>
            <a:r>
              <a:rPr lang="en-AU" sz="1300" dirty="0">
                <a:solidFill>
                  <a:srgbClr val="222222"/>
                </a:solidFill>
              </a:rPr>
              <a:t>Kirby Institute Latest Sexually Transmissible Surveillance Data: HIV. (2020). https://data.kirby.unsw.edu.au/STIs</a:t>
            </a:r>
          </a:p>
          <a:p>
            <a:r>
              <a:rPr lang="en-AU" sz="1300" dirty="0"/>
              <a:t>Kirby Institute. HIV and blood borne viruses in the ACT: surveillance report 2018. Sydney: Kirby Institute, UNSW Sydney; 2018</a:t>
            </a:r>
            <a:endParaRPr lang="en-AU" sz="1300" b="0" i="0" dirty="0">
              <a:solidFill>
                <a:srgbClr val="222222"/>
              </a:solidFill>
              <a:effectLst/>
            </a:endParaRPr>
          </a:p>
          <a:p>
            <a:r>
              <a:rPr lang="en-AU" sz="1300" b="0" i="0" dirty="0">
                <a:solidFill>
                  <a:srgbClr val="222222"/>
                </a:solidFill>
                <a:effectLst/>
              </a:rPr>
              <a:t>Schmidt, E. K., Hand, B. N., Simpson, K. N., &amp; Darragh, A. R. (2019). Sexually transmitted infections in privately insured adults with intellectual and developmental disabilities. </a:t>
            </a:r>
            <a:r>
              <a:rPr lang="en-AU" sz="1300" b="0" i="1" dirty="0">
                <a:solidFill>
                  <a:srgbClr val="222222"/>
                </a:solidFill>
                <a:effectLst/>
              </a:rPr>
              <a:t>Journal of Comparative Effectiveness Research</a:t>
            </a:r>
            <a:r>
              <a:rPr lang="en-AU" sz="1300" b="0" i="0" dirty="0">
                <a:solidFill>
                  <a:srgbClr val="222222"/>
                </a:solidFill>
                <a:effectLst/>
              </a:rPr>
              <a:t>, </a:t>
            </a:r>
            <a:r>
              <a:rPr lang="en-AU" sz="1300" b="0" i="1" dirty="0">
                <a:solidFill>
                  <a:srgbClr val="222222"/>
                </a:solidFill>
                <a:effectLst/>
              </a:rPr>
              <a:t>8</a:t>
            </a:r>
            <a:r>
              <a:rPr lang="en-AU" sz="1300" b="0" i="0" dirty="0">
                <a:solidFill>
                  <a:srgbClr val="222222"/>
                </a:solidFill>
                <a:effectLst/>
              </a:rPr>
              <a:t>(8), 599-606.</a:t>
            </a:r>
            <a:endParaRPr lang="en-AU" sz="1300" dirty="0"/>
          </a:p>
          <a:p>
            <a:r>
              <a:rPr lang="en-AU" sz="1300" b="0" i="0" dirty="0">
                <a:solidFill>
                  <a:srgbClr val="222222"/>
                </a:solidFill>
                <a:effectLst/>
              </a:rPr>
              <a:t>Ward, J. S., </a:t>
            </a:r>
            <a:r>
              <a:rPr lang="en-AU" sz="1300" b="0" i="0" dirty="0" err="1">
                <a:solidFill>
                  <a:srgbClr val="222222"/>
                </a:solidFill>
                <a:effectLst/>
              </a:rPr>
              <a:t>Hengel</a:t>
            </a:r>
            <a:r>
              <a:rPr lang="en-AU" sz="1300" b="0" i="0" dirty="0">
                <a:solidFill>
                  <a:srgbClr val="222222"/>
                </a:solidFill>
                <a:effectLst/>
              </a:rPr>
              <a:t>, B., Ah Chee, D., </a:t>
            </a:r>
            <a:r>
              <a:rPr lang="en-AU" sz="1300" b="0" i="0" dirty="0" err="1">
                <a:solidFill>
                  <a:srgbClr val="222222"/>
                </a:solidFill>
                <a:effectLst/>
              </a:rPr>
              <a:t>Havnen</a:t>
            </a:r>
            <a:r>
              <a:rPr lang="en-AU" sz="1300" b="0" i="0" dirty="0">
                <a:solidFill>
                  <a:srgbClr val="222222"/>
                </a:solidFill>
                <a:effectLst/>
              </a:rPr>
              <a:t>, O., &amp; </a:t>
            </a:r>
            <a:r>
              <a:rPr lang="en-AU" sz="1300" b="0" i="0" dirty="0" err="1">
                <a:solidFill>
                  <a:srgbClr val="222222"/>
                </a:solidFill>
                <a:effectLst/>
              </a:rPr>
              <a:t>Boffa</a:t>
            </a:r>
            <a:r>
              <a:rPr lang="en-AU" sz="1300" b="0" i="0" dirty="0">
                <a:solidFill>
                  <a:srgbClr val="222222"/>
                </a:solidFill>
                <a:effectLst/>
              </a:rPr>
              <a:t>, J. D. (2020). Setting the record straight: HIV and sexual abuse in Aboriginal and Torres Strait Islander communities. </a:t>
            </a:r>
            <a:r>
              <a:rPr lang="en-AU" sz="1300" b="0" i="1" dirty="0">
                <a:solidFill>
                  <a:srgbClr val="222222"/>
                </a:solidFill>
                <a:effectLst/>
              </a:rPr>
              <a:t>Medical Journal of Australia</a:t>
            </a:r>
            <a:r>
              <a:rPr lang="en-AU" sz="1300" b="0" i="0" dirty="0">
                <a:solidFill>
                  <a:srgbClr val="222222"/>
                </a:solidFill>
                <a:effectLst/>
              </a:rPr>
              <a:t>, </a:t>
            </a:r>
            <a:r>
              <a:rPr lang="en-AU" sz="1300" b="0" i="1" dirty="0">
                <a:solidFill>
                  <a:srgbClr val="222222"/>
                </a:solidFill>
                <a:effectLst/>
              </a:rPr>
              <a:t>212</a:t>
            </a:r>
            <a:r>
              <a:rPr lang="en-AU" sz="1300" b="0" i="0" dirty="0">
                <a:solidFill>
                  <a:srgbClr val="222222"/>
                </a:solidFill>
                <a:effectLst/>
              </a:rPr>
              <a:t>(5), 205-207.</a:t>
            </a:r>
          </a:p>
          <a:p>
            <a:endParaRPr lang="en-AU" sz="1400" dirty="0"/>
          </a:p>
          <a:p>
            <a:pPr marL="0" indent="0">
              <a:buNone/>
            </a:pPr>
            <a:r>
              <a:rPr lang="en-AU" dirty="0"/>
              <a:t>Images</a:t>
            </a:r>
          </a:p>
          <a:p>
            <a:pPr marL="0" indent="0">
              <a:buNone/>
            </a:pPr>
            <a:r>
              <a:rPr lang="en-AU" sz="1300" dirty="0">
                <a:hlinkClick r:id="rId5"/>
              </a:rPr>
              <a:t>https://www.theemra.com.au/products/our-journey-home-network-b?variant=40416757514389</a:t>
            </a:r>
          </a:p>
          <a:p>
            <a:pPr marL="0" indent="0">
              <a:buNone/>
            </a:pPr>
            <a:r>
              <a:rPr lang="en-AU" sz="1300" dirty="0">
                <a:hlinkClick r:id="rId5"/>
              </a:rPr>
              <a:t>https://www.google.com/search?q=HIV&amp;safe=active&amp;rlz=1C1GCEA_enAU953AU953&amp;sxsrf=APq-WBszhfDfwj0p5I11vSlgA1yR0q5yLQ:1646173660437&amp;source=lnms&amp;tbm=isch&amp;sa=X&amp;ved=2ahUKEwjS95Li-qX2AhWd63MBHZ3fDnIQ_AUoAnoECAIQBA&amp;biw=1280&amp;bih=619&amp;dpr=2</a:t>
            </a:r>
          </a:p>
          <a:p>
            <a:pPr marL="0" indent="0">
              <a:buNone/>
            </a:pPr>
            <a:r>
              <a:rPr lang="en-AU" sz="1300" dirty="0">
                <a:hlinkClick r:id="rId5"/>
              </a:rPr>
              <a:t>https://www.google.com.au/search?q=%3F&amp;safe=active&amp;sxsrf=APq-WBvp_KJJrAWmubi3gsSJxexL48vedw:1645930033089&amp;source=lnms&amp;tbm=isch&amp;sa=X&amp;ved=2ahUKEwjjusmX7572AhU3wjgGHR2yB2cQ_AUoAnoECAEQBA#imgrc=f1w-9FUXA_gWRM</a:t>
            </a:r>
            <a:endParaRPr lang="en-AU" sz="1300" dirty="0"/>
          </a:p>
          <a:p>
            <a:pPr marL="0" indent="0">
              <a:buNone/>
            </a:pPr>
            <a:r>
              <a:rPr lang="en-AU" sz="1300" dirty="0">
                <a:hlinkClick r:id="rId6"/>
              </a:rPr>
              <a:t>https://www.google.com.au/search?q=%3F&amp;safe=active&amp;sxsrf=APq-WBvp_KJJrAWmubi3gsSJxexL48vedw:1645930033089&amp;source=lnms&amp;tbm=isch&amp;sa=X&amp;ved=2ahUKEwjjusmX7572AhU3wjgGHR2yB2cQ_AUoAnoECAEQBA#imgrc=as1T5pbsnk4wiM</a:t>
            </a:r>
            <a:endParaRPr lang="en-AU" sz="1300" dirty="0"/>
          </a:p>
          <a:p>
            <a:pPr marL="0" indent="0">
              <a:buNone/>
            </a:pPr>
            <a:endParaRPr lang="en-AU" sz="1300" dirty="0"/>
          </a:p>
          <a:p>
            <a:pPr marL="0" indent="0">
              <a:buNone/>
            </a:pPr>
            <a:endParaRPr lang="en-AU" sz="1300" dirty="0"/>
          </a:p>
          <a:p>
            <a:pPr marL="0" indent="0">
              <a:buNone/>
            </a:pPr>
            <a:endParaRPr lang="en-AU" sz="1400" dirty="0"/>
          </a:p>
        </p:txBody>
      </p:sp>
      <p:sp>
        <p:nvSpPr>
          <p:cNvPr id="4" name="Slide Number Placeholder 3">
            <a:extLst>
              <a:ext uri="{FF2B5EF4-FFF2-40B4-BE49-F238E27FC236}">
                <a16:creationId xmlns:a16="http://schemas.microsoft.com/office/drawing/2014/main" id="{82813A69-2B96-4BCB-9A6F-076843AE884E}"/>
              </a:ext>
            </a:extLst>
          </p:cNvPr>
          <p:cNvSpPr>
            <a:spLocks noGrp="1"/>
          </p:cNvSpPr>
          <p:nvPr>
            <p:ph type="sldNum" sz="quarter" idx="4"/>
          </p:nvPr>
        </p:nvSpPr>
        <p:spPr/>
        <p:txBody>
          <a:bodyPr/>
          <a:lstStyle/>
          <a:p>
            <a:fld id="{A111ABAE-1B12-4EB9-8E66-38B1E1BDD146}" type="slidenum">
              <a:rPr lang="en-AU" smtClean="0"/>
              <a:pPr/>
              <a:t>37</a:t>
            </a:fld>
            <a:endParaRPr lang="en-AU" dirty="0"/>
          </a:p>
        </p:txBody>
      </p:sp>
    </p:spTree>
    <p:extLst>
      <p:ext uri="{BB962C8B-B14F-4D97-AF65-F5344CB8AC3E}">
        <p14:creationId xmlns:p14="http://schemas.microsoft.com/office/powerpoint/2010/main" val="128608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Housekeeping and introductions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206595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Who we are as a service sector and what we do?</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8143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The ACT HIV service sector </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6</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fontScale="92500" lnSpcReduction="20000"/>
          </a:bodyPr>
          <a:lstStyle/>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Primary health services</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General Practitioners (private and bulk-billing)</a:t>
            </a:r>
          </a:p>
          <a:p>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Non-government primary health services (</a:t>
            </a:r>
            <a:r>
              <a:rPr lang="en-AU"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Meridian and CHN-HIV Program)</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Publicly funded primary health services (</a:t>
            </a:r>
            <a:r>
              <a:rPr lang="en-AU" dirty="0" err="1">
                <a:solidFill>
                  <a:schemeClr val="tx1"/>
                </a:solidFill>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 ACT Walk-in-Clinics and Justice Health)</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Speciality services</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Canberra Sexual Health Center (only ACT specialist service)</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Tertiary Services</a:t>
            </a:r>
          </a:p>
          <a:p>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Hospital services including emergency departments and infectious disease units.</a:t>
            </a:r>
            <a:endParaRPr lang="en-AU" dirty="0"/>
          </a:p>
        </p:txBody>
      </p:sp>
    </p:spTree>
    <p:extLst>
      <p:ext uri="{BB962C8B-B14F-4D97-AF65-F5344CB8AC3E}">
        <p14:creationId xmlns:p14="http://schemas.microsoft.com/office/powerpoint/2010/main" val="147416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Key service types</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7</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191634" y="1052736"/>
            <a:ext cx="9513894" cy="4608512"/>
          </a:xfrm>
        </p:spPr>
        <p:txBody>
          <a:bodyPr>
            <a:noAutofit/>
          </a:bodyPr>
          <a:lstStyle/>
          <a:p>
            <a:pPr marL="457200" lvl="0" indent="-457200">
              <a:lnSpc>
                <a:spcPct val="115000"/>
              </a:lnSpc>
              <a:spcAft>
                <a:spcPts val="1000"/>
              </a:spcAft>
              <a:buSzPts val="1000"/>
              <a:buFont typeface="+mj-lt"/>
              <a:buAutoNum type="arabicPeriod"/>
              <a:tabLst>
                <a:tab pos="457200" algn="l"/>
              </a:tabLst>
            </a:pPr>
            <a:r>
              <a:rPr lang="en-AU" sz="20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 services (screening, diagnosis and treatment)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revention and harm reduction initiatives (including provision of condoms, pre-exposure prophylaxis (</a:t>
            </a:r>
            <a:r>
              <a:rPr lang="en-AU" sz="2000" dirty="0" err="1">
                <a:solidFill>
                  <a:srgbClr val="2A2736"/>
                </a:solidFill>
                <a:effectLst/>
                <a:latin typeface="Calibri" panose="020F0502020204030204" pitchFamily="34" charset="0"/>
                <a:ea typeface="Calibri" panose="020F0502020204030204" pitchFamily="34" charset="0"/>
                <a:cs typeface="Calibri" panose="020F0502020204030204" pitchFamily="34" charset="0"/>
              </a:rPr>
              <a:t>PrEP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 post-exposure prophylaxis (PEP) and needle syringe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H</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ealth promotion and education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S</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upport and advocacy</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ommunity development and engagement activities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W</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orkforce training and development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linical and practice support services</a:t>
            </a: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D</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isease surveillance, data management and research</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25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4" y="-129713"/>
            <a:ext cx="9210228" cy="706090"/>
          </a:xfrm>
        </p:spPr>
        <p:txBody>
          <a:bodyPr/>
          <a:lstStyle/>
          <a:p>
            <a:r>
              <a:rPr lang="en-AU" dirty="0">
                <a:solidFill>
                  <a:srgbClr val="FF6600"/>
                </a:solidFill>
              </a:rPr>
              <a:t>Sector stakeholders</a:t>
            </a:r>
          </a:p>
        </p:txBody>
      </p:sp>
      <p:sp>
        <p:nvSpPr>
          <p:cNvPr id="4" name="Slide Number Placeholder 3"/>
          <p:cNvSpPr>
            <a:spLocks noGrp="1"/>
          </p:cNvSpPr>
          <p:nvPr>
            <p:ph type="sldNum" sz="quarter" idx="4"/>
          </p:nvPr>
        </p:nvSpPr>
        <p:spPr/>
        <p:txBody>
          <a:bodyPr/>
          <a:lstStyle/>
          <a:p>
            <a:fld id="{A111ABAE-1B12-4EB9-8E66-38B1E1BDD146}" type="slidenum">
              <a:rPr lang="en-AU" smtClean="0"/>
              <a:pPr/>
              <a:t>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Table 1">
            <a:extLst>
              <a:ext uri="{FF2B5EF4-FFF2-40B4-BE49-F238E27FC236}">
                <a16:creationId xmlns:a16="http://schemas.microsoft.com/office/drawing/2014/main" id="{D8C83278-CC98-4E9A-BF67-8C954A08DB66}"/>
              </a:ext>
            </a:extLst>
          </p:cNvPr>
          <p:cNvGraphicFramePr>
            <a:graphicFrameLocks noGrp="1"/>
          </p:cNvGraphicFramePr>
          <p:nvPr>
            <p:extLst>
              <p:ext uri="{D42A27DB-BD31-4B8C-83A1-F6EECF244321}">
                <p14:modId xmlns:p14="http://schemas.microsoft.com/office/powerpoint/2010/main" val="1298387352"/>
              </p:ext>
            </p:extLst>
          </p:nvPr>
        </p:nvGraphicFramePr>
        <p:xfrm>
          <a:off x="0" y="836712"/>
          <a:ext cx="9906001" cy="6096396"/>
        </p:xfrm>
        <a:graphic>
          <a:graphicData uri="http://schemas.openxmlformats.org/drawingml/2006/table">
            <a:tbl>
              <a:tblPr firstRow="1" firstCol="1" bandRow="1">
                <a:tableStyleId>{5C22544A-7EE6-4342-B048-85BDC9FD1C3A}</a:tableStyleId>
              </a:tblPr>
              <a:tblGrid>
                <a:gridCol w="3152800">
                  <a:extLst>
                    <a:ext uri="{9D8B030D-6E8A-4147-A177-3AD203B41FA5}">
                      <a16:colId xmlns:a16="http://schemas.microsoft.com/office/drawing/2014/main" val="4134126975"/>
                    </a:ext>
                  </a:extLst>
                </a:gridCol>
                <a:gridCol w="3744713">
                  <a:extLst>
                    <a:ext uri="{9D8B030D-6E8A-4147-A177-3AD203B41FA5}">
                      <a16:colId xmlns:a16="http://schemas.microsoft.com/office/drawing/2014/main" val="2198213467"/>
                    </a:ext>
                  </a:extLst>
                </a:gridCol>
                <a:gridCol w="3008488">
                  <a:extLst>
                    <a:ext uri="{9D8B030D-6E8A-4147-A177-3AD203B41FA5}">
                      <a16:colId xmlns:a16="http://schemas.microsoft.com/office/drawing/2014/main" val="3866068362"/>
                    </a:ext>
                  </a:extLst>
                </a:gridCol>
              </a:tblGrid>
              <a:tr h="507655">
                <a:tc>
                  <a:txBody>
                    <a:bodyPr/>
                    <a:lstStyle/>
                    <a:p>
                      <a:pPr algn="ctr">
                        <a:lnSpc>
                          <a:spcPct val="115000"/>
                        </a:lnSpc>
                        <a:spcAft>
                          <a:spcPts val="1000"/>
                        </a:spcAft>
                        <a:tabLst>
                          <a:tab pos="2311400" algn="l"/>
                        </a:tabLst>
                      </a:pPr>
                      <a:r>
                        <a:rPr lang="en-AU" sz="1300" dirty="0">
                          <a:effectLst/>
                        </a:rPr>
                        <a:t>Primary stakeholders for commissioning</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Potential ACT 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other non-Government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349886"/>
                  </a:ext>
                </a:extLst>
              </a:tr>
              <a:tr h="242068">
                <a:tc gridSpan="3">
                  <a:txBody>
                    <a:bodyPr/>
                    <a:lstStyle/>
                    <a:p>
                      <a:pPr algn="ctr">
                        <a:lnSpc>
                          <a:spcPct val="115000"/>
                        </a:lnSpc>
                        <a:spcAft>
                          <a:spcPts val="1000"/>
                        </a:spcAft>
                        <a:tabLst>
                          <a:tab pos="2311400" algn="l"/>
                        </a:tabLst>
                      </a:pPr>
                      <a:r>
                        <a:rPr lang="en-AU" sz="1300" dirty="0">
                          <a:solidFill>
                            <a:schemeClr val="bg1"/>
                          </a:solidFill>
                          <a:effectLst/>
                        </a:rPr>
                        <a:t>The STIBBV Health Advisory Committee</a:t>
                      </a:r>
                      <a:endParaRPr lang="en-AU"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endParaRPr lang="en-AU"/>
                    </a:p>
                  </a:txBody>
                  <a:tcPr/>
                </a:tc>
                <a:tc hMerge="1">
                  <a:txBody>
                    <a:bodyPr/>
                    <a:lstStyle/>
                    <a:p>
                      <a:pPr algn="ctr">
                        <a:lnSpc>
                          <a:spcPct val="115000"/>
                        </a:lnSpc>
                        <a:spcAft>
                          <a:spcPts val="1000"/>
                        </a:spcAft>
                        <a:tabLst>
                          <a:tab pos="2311400" algn="l"/>
                        </a:tabLst>
                      </a:pP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32542894"/>
                  </a:ext>
                </a:extLst>
              </a:tr>
              <a:tr h="302701">
                <a:tc>
                  <a:txBody>
                    <a:bodyPr/>
                    <a:lstStyle/>
                    <a:p>
                      <a:pPr>
                        <a:lnSpc>
                          <a:spcPct val="115000"/>
                        </a:lnSpc>
                        <a:spcAft>
                          <a:spcPts val="1000"/>
                        </a:spcAft>
                        <a:tabLst>
                          <a:tab pos="2311400" algn="l"/>
                        </a:tabLst>
                      </a:pPr>
                      <a:r>
                        <a:rPr lang="en-AU"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Consumers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STIBBV Policy Unit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Junction Youth Health Service (Anglicare)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724477978"/>
                  </a:ext>
                </a:extLst>
              </a:tr>
              <a:tr h="435171">
                <a:tc>
                  <a:txBody>
                    <a:bodyPr/>
                    <a:lstStyle/>
                    <a:p>
                      <a:pPr>
                        <a:lnSpc>
                          <a:spcPct val="115000"/>
                        </a:lnSpc>
                        <a:spcAft>
                          <a:spcPts val="1000"/>
                        </a:spcAft>
                        <a:tabLst>
                          <a:tab pos="2311400" algn="l"/>
                        </a:tabLst>
                      </a:pPr>
                      <a:r>
                        <a:rPr lang="en-AU" sz="1300" dirty="0">
                          <a:solidFill>
                            <a:schemeClr val="tx1"/>
                          </a:solidFill>
                          <a:effectLst/>
                        </a:rPr>
                        <a:t>Meridian Incorporated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Communicable Disease Control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Winnunga Nimmityjah Aboriginal Health Service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44887370"/>
                  </a:ext>
                </a:extLst>
              </a:tr>
              <a:tr h="435171">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Sexual Health and Family Planning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Sexual Health Clinic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Alliance for Harm Minimisation and Advocacy (CAHMA)</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123321945"/>
                  </a:ext>
                </a:extLst>
              </a:tr>
              <a:tr h="335162">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Hepatitis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Liver Clinic/Emergency and gynaecology departments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Directions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93068885"/>
                  </a:ext>
                </a:extLst>
              </a:tr>
              <a:tr h="280130">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Capital Health Network-HIV Program</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Women’s Health Service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Sex Worker Outreach Program (SWOP)</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94771723"/>
                  </a:ext>
                </a:extLst>
              </a:tr>
              <a:tr h="474837">
                <a:tc>
                  <a:txBody>
                    <a:bodyPr/>
                    <a:lstStyle/>
                    <a:p>
                      <a:pPr>
                        <a:lnSpc>
                          <a:spcPct val="115000"/>
                        </a:lnSpc>
                        <a:spcAft>
                          <a:spcPts val="1000"/>
                        </a:spcAft>
                        <a:tabLst>
                          <a:tab pos="2311400" algn="l"/>
                        </a:tabLst>
                      </a:pPr>
                      <a:r>
                        <a:rPr lang="en-AU" sz="1300" dirty="0">
                          <a:solidFill>
                            <a:schemeClr val="tx1"/>
                          </a:solidFill>
                          <a:effectLst/>
                        </a:rPr>
                        <a:t>Australasian Society for HIV, HIV and Sexual Health Medicine (ASHM)</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Health System Strategies and Program Support (Health planning)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Scarlett Alliance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261739732"/>
                  </a:ext>
                </a:extLst>
              </a:tr>
              <a:tr h="246139">
                <a:tc>
                  <a:txBody>
                    <a:bodyPr/>
                    <a:lstStyle/>
                    <a:p>
                      <a:pPr>
                        <a:lnSpc>
                          <a:spcPct val="115000"/>
                        </a:lnSpc>
                        <a:spcAft>
                          <a:spcPts val="1000"/>
                        </a:spcAft>
                        <a:tabLst>
                          <a:tab pos="2311400" algn="l"/>
                        </a:tabLst>
                      </a:pPr>
                      <a:r>
                        <a:rPr lang="en-AU" sz="1300" dirty="0">
                          <a:solidFill>
                            <a:schemeClr val="tx1"/>
                          </a:solidFill>
                          <a:effectLst/>
                        </a:rPr>
                        <a:t> Haemophilia Foundation ACT</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Justice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Youth Coalition of the ACT</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25134523"/>
                  </a:ext>
                </a:extLst>
              </a:tr>
              <a:tr h="689965">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Other commissioning subsectors/business units (including </a:t>
                      </a:r>
                      <a:r>
                        <a:rPr lang="en-AU" sz="1300" dirty="0" err="1">
                          <a:effectLst/>
                        </a:rPr>
                        <a:t>AoD</a:t>
                      </a:r>
                      <a:r>
                        <a:rPr lang="en-AU" sz="1300" dirty="0">
                          <a:effectLst/>
                        </a:rPr>
                        <a:t>, Family &amp; Inclusion, Chronic Conditions, Aboriginal and Torres Strait Islander Health &amp; Mental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Health Care Consumers Association</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271597253"/>
                  </a:ext>
                </a:extLst>
              </a:tr>
              <a:tr h="253278">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Commissioning Team (ACTHD)</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A Gender Agenda</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760225484"/>
                  </a:ext>
                </a:extLst>
              </a:tr>
              <a:tr h="216024">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ACT Walk-in Centers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Kirby Institute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156447973"/>
                  </a:ext>
                </a:extLst>
              </a:tr>
              <a:tr h="332911">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School Youth Health Nurse Program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err="1">
                          <a:effectLst/>
                          <a:latin typeface="Calibri" panose="020F0502020204030204" pitchFamily="34" charset="0"/>
                          <a:ea typeface="Calibri" panose="020F0502020204030204" pitchFamily="34" charset="0"/>
                          <a:cs typeface="Times New Roman" panose="02020603050405020304" pitchFamily="18" charset="0"/>
                        </a:rPr>
                        <a:t>Gugan-Gulwan</a:t>
                      </a:r>
                      <a:r>
                        <a:rPr lang="en-AU" sz="1300" dirty="0">
                          <a:effectLst/>
                          <a:latin typeface="Calibri" panose="020F0502020204030204" pitchFamily="34" charset="0"/>
                          <a:ea typeface="Calibri" panose="020F0502020204030204" pitchFamily="34" charset="0"/>
                          <a:cs typeface="Times New Roman" panose="02020603050405020304" pitchFamily="18" charset="0"/>
                        </a:rPr>
                        <a:t> Youth Aboriginal Corporation</a:t>
                      </a:r>
                    </a:p>
                  </a:txBody>
                  <a:tcPr marL="68580" marR="68580" marT="0" marB="0">
                    <a:solidFill>
                      <a:schemeClr val="tx2">
                        <a:lumMod val="20000"/>
                        <a:lumOff val="80000"/>
                      </a:schemeClr>
                    </a:solidFill>
                  </a:tcPr>
                </a:tc>
                <a:extLst>
                  <a:ext uri="{0D108BD9-81ED-4DB2-BD59-A6C34878D82A}">
                    <a16:rowId xmlns:a16="http://schemas.microsoft.com/office/drawing/2014/main" val="4251000982"/>
                  </a:ext>
                </a:extLst>
              </a:tr>
              <a:tr h="259313">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Child at Risk Health Unit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Companion House</a:t>
                      </a:r>
                    </a:p>
                  </a:txBody>
                  <a:tcPr marL="68580" marR="68580" marT="0" marB="0">
                    <a:solidFill>
                      <a:schemeClr val="tx2">
                        <a:lumMod val="20000"/>
                        <a:lumOff val="80000"/>
                      </a:schemeClr>
                    </a:solidFill>
                  </a:tcPr>
                </a:tc>
                <a:extLst>
                  <a:ext uri="{0D108BD9-81ED-4DB2-BD59-A6C34878D82A}">
                    <a16:rowId xmlns:a16="http://schemas.microsoft.com/office/drawing/2014/main" val="2935598363"/>
                  </a:ext>
                </a:extLst>
              </a:tr>
              <a:tr h="507608">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Forensic and Medical Sexual Assault Care (CHS)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Multicultural Hub Canberra</a:t>
                      </a:r>
                    </a:p>
                  </a:txBody>
                  <a:tcPr marL="68580" marR="68580" marT="0" marB="0">
                    <a:solidFill>
                      <a:schemeClr val="tx2">
                        <a:lumMod val="20000"/>
                        <a:lumOff val="80000"/>
                      </a:schemeClr>
                    </a:solidFill>
                  </a:tcPr>
                </a:tc>
                <a:extLst>
                  <a:ext uri="{0D108BD9-81ED-4DB2-BD59-A6C34878D82A}">
                    <a16:rowId xmlns:a16="http://schemas.microsoft.com/office/drawing/2014/main" val="3908009158"/>
                  </a:ext>
                </a:extLst>
              </a:tr>
            </a:tbl>
          </a:graphicData>
        </a:graphic>
      </p:graphicFrame>
    </p:spTree>
    <p:extLst>
      <p:ext uri="{BB962C8B-B14F-4D97-AF65-F5344CB8AC3E}">
        <p14:creationId xmlns:p14="http://schemas.microsoft.com/office/powerpoint/2010/main" val="309440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Commissioning…a refresher</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424733952"/>
      </p:ext>
    </p:extLst>
  </p:cSld>
  <p:clrMapOvr>
    <a:masterClrMapping/>
  </p:clrMapOvr>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14" ma:contentTypeDescription="Create a new document." ma:contentTypeScope="" ma:versionID="57a100798adcc29ee3a050cbf76c1b0c">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df203c2a3c173520a8c78e3f73b14466"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2.xml><?xml version="1.0" encoding="utf-8"?>
<ds:datastoreItem xmlns:ds="http://schemas.openxmlformats.org/officeDocument/2006/customXml" ds:itemID="{5D2B2E1D-9C00-45AC-8BDF-395AB1FA49B2}">
  <ds:schemaRefs>
    <ds:schemaRef ds:uri="http://schemas.microsoft.com/office/2006/metadata/properties"/>
    <ds:schemaRef ds:uri="http://purl.org/dc/terms/"/>
    <ds:schemaRef ds:uri="http://schemas.openxmlformats.org/package/2006/metadata/core-properties"/>
    <ds:schemaRef ds:uri="f6c841be-bb08-4901-87b0-0033aa80d2c6"/>
    <ds:schemaRef ds:uri="http://schemas.microsoft.com/office/2006/documentManagement/types"/>
    <ds:schemaRef ds:uri="http://schemas.microsoft.com/office/infopath/2007/PartnerControls"/>
    <ds:schemaRef ds:uri="http://purl.org/dc/elements/1.1/"/>
    <ds:schemaRef ds:uri="4d47241e-7224-40da-83d9-1113ff4a4334"/>
    <ds:schemaRef ds:uri="http://www.w3.org/XML/1998/namespace"/>
    <ds:schemaRef ds:uri="http://purl.org/dc/dcmitype/"/>
  </ds:schemaRefs>
</ds:datastoreItem>
</file>

<file path=customXml/itemProps3.xml><?xml version="1.0" encoding="utf-8"?>
<ds:datastoreItem xmlns:ds="http://schemas.openxmlformats.org/officeDocument/2006/customXml" ds:itemID="{B6455E30-0826-4AA1-9EE8-6141907D1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Template>
  <TotalTime>6697</TotalTime>
  <Words>3127</Words>
  <Application>Microsoft Office PowerPoint</Application>
  <PresentationFormat>A4 Paper (210x297 mm)</PresentationFormat>
  <Paragraphs>337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Montserrat</vt:lpstr>
      <vt:lpstr>nimbus-sans</vt:lpstr>
      <vt:lpstr>Symbol</vt:lpstr>
      <vt:lpstr>Office Theme</vt:lpstr>
      <vt:lpstr>STIBBV Policy Workshop #3: HIV </vt:lpstr>
      <vt:lpstr>Country </vt:lpstr>
      <vt:lpstr>Purpose of the session</vt:lpstr>
      <vt:lpstr>PowerPoint Presentation</vt:lpstr>
      <vt:lpstr>PowerPoint Presentation</vt:lpstr>
      <vt:lpstr>The ACT HIV service sector </vt:lpstr>
      <vt:lpstr>Key service types</vt:lpstr>
      <vt:lpstr>Sector stakeholders</vt:lpstr>
      <vt:lpstr>PowerPoint Presentation</vt:lpstr>
      <vt:lpstr>The Commissioning Cycle</vt:lpstr>
      <vt:lpstr>Strategic alignment</vt:lpstr>
      <vt:lpstr>Scope for commissioning in the STIBBV subsector </vt:lpstr>
      <vt:lpstr>   Framework for Commissioning in the STIBBV subsector </vt:lpstr>
      <vt:lpstr>Questions, comments and queries???</vt:lpstr>
      <vt:lpstr>PowerPoint Presentation</vt:lpstr>
      <vt:lpstr>Questions, comments and queries???</vt:lpstr>
      <vt:lpstr>HIV in the ACT: Incidence</vt:lpstr>
      <vt:lpstr>HIV in the ACT: Incidence</vt:lpstr>
      <vt:lpstr>HIV in the ACT: Treatment</vt:lpstr>
      <vt:lpstr>PowerPoint Presentation</vt:lpstr>
      <vt:lpstr>HIV priority populations in Australia</vt:lpstr>
      <vt:lpstr>HIV priority populations in Australia</vt:lpstr>
      <vt:lpstr>Questions, comments and queries???</vt:lpstr>
      <vt:lpstr>PowerPoint Presentation</vt:lpstr>
      <vt:lpstr>What we’ve heard from the sector thus far</vt:lpstr>
      <vt:lpstr>What we know from the data</vt:lpstr>
      <vt:lpstr>Questions, comments and queries???</vt:lpstr>
      <vt:lpstr>PowerPoint Presentation</vt:lpstr>
      <vt:lpstr>Question 1 (15 minutes)</vt:lpstr>
      <vt:lpstr>Question 2 (15 minutes)</vt:lpstr>
      <vt:lpstr>Question 3 (15 minutes)</vt:lpstr>
      <vt:lpstr>Question 4 (15 minutes)</vt:lpstr>
      <vt:lpstr>Question 5 (15 minutes)</vt:lpstr>
      <vt:lpstr>Next steps…</vt:lpstr>
      <vt:lpstr>Commissioning Evaluation </vt:lpstr>
      <vt:lpstr>Questions, comments and queries???</vt:lpstr>
      <vt:lpstr>References</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STIBBV Policy Workshop #1: People affected by STI</dc:title>
  <dc:creator>Gleed, Lauren (Health)</dc:creator>
  <cp:keywords>template</cp:keywords>
  <cp:lastModifiedBy>Gaida, Fellon (Health)</cp:lastModifiedBy>
  <cp:revision>128</cp:revision>
  <cp:lastPrinted>2022-03-08T23:27:55Z</cp:lastPrinted>
  <dcterms:created xsi:type="dcterms:W3CDTF">2022-02-22T00:25:32Z</dcterms:created>
  <dcterms:modified xsi:type="dcterms:W3CDTF">2022-03-15T10:54:46Z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