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71" r:id="rId6"/>
    <p:sldId id="624" r:id="rId7"/>
    <p:sldId id="631" r:id="rId8"/>
    <p:sldId id="606" r:id="rId9"/>
    <p:sldId id="625" r:id="rId10"/>
    <p:sldId id="627" r:id="rId11"/>
    <p:sldId id="629" r:id="rId12"/>
    <p:sldId id="628" r:id="rId13"/>
    <p:sldId id="630" r:id="rId14"/>
    <p:sldId id="623" r:id="rId15"/>
    <p:sldId id="638" r:id="rId16"/>
    <p:sldId id="626" r:id="rId17"/>
    <p:sldId id="608" r:id="rId18"/>
    <p:sldId id="621" r:id="rId19"/>
    <p:sldId id="632" r:id="rId20"/>
    <p:sldId id="633" r:id="rId21"/>
    <p:sldId id="634" r:id="rId22"/>
    <p:sldId id="635" r:id="rId23"/>
    <p:sldId id="637" r:id="rId24"/>
    <p:sldId id="636" r:id="rId25"/>
    <p:sldId id="622" r:id="rId26"/>
    <p:sldId id="620" r:id="rId27"/>
  </p:sldIdLst>
  <p:sldSz cx="9906000" cy="6858000" type="A4"/>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53A1E-9ED7-4EE5-931A-4E0E45FC6D44}">
          <p14:sldIdLst>
            <p14:sldId id="256"/>
            <p14:sldId id="271"/>
            <p14:sldId id="624"/>
            <p14:sldId id="631"/>
            <p14:sldId id="606"/>
            <p14:sldId id="625"/>
            <p14:sldId id="627"/>
            <p14:sldId id="629"/>
            <p14:sldId id="628"/>
            <p14:sldId id="630"/>
            <p14:sldId id="623"/>
            <p14:sldId id="638"/>
            <p14:sldId id="626"/>
            <p14:sldId id="608"/>
            <p14:sldId id="621"/>
            <p14:sldId id="632"/>
            <p14:sldId id="633"/>
            <p14:sldId id="634"/>
            <p14:sldId id="635"/>
            <p14:sldId id="637"/>
            <p14:sldId id="636"/>
            <p14:sldId id="622"/>
            <p14:sldId id="62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gliabue, Amanda (Health)" initials="TA(" lastIdx="20" clrIdx="0">
    <p:extLst>
      <p:ext uri="{19B8F6BF-5375-455C-9EA6-DF929625EA0E}">
        <p15:presenceInfo xmlns:p15="http://schemas.microsoft.com/office/powerpoint/2012/main" userId="S::Amanda.Tagliabue@act.gov.au::6970f4a4-dde0-48d0-ac2d-ddf2387f2e63" providerId="AD"/>
      </p:ext>
    </p:extLst>
  </p:cmAuthor>
  <p:cmAuthor id="2" name="Williams, Rebecca (Health)" initials="WR(" lastIdx="4" clrIdx="1">
    <p:extLst>
      <p:ext uri="{19B8F6BF-5375-455C-9EA6-DF929625EA0E}">
        <p15:presenceInfo xmlns:p15="http://schemas.microsoft.com/office/powerpoint/2012/main" userId="S::Rebecca.Williams@act.gov.au::e22b55a5-d216-4dbf-ace4-88561c4a0dbe" providerId="AD"/>
      </p:ext>
    </p:extLst>
  </p:cmAuthor>
  <p:cmAuthor id="3" name="Emerson, Marc (Health)" initials="EM(" lastIdx="3" clrIdx="2">
    <p:extLst>
      <p:ext uri="{19B8F6BF-5375-455C-9EA6-DF929625EA0E}">
        <p15:presenceInfo xmlns:p15="http://schemas.microsoft.com/office/powerpoint/2012/main" userId="S::Marc.Emerson@act.gov.au::b7e4e2e3-f4ab-4385-aa72-9b2ed108e82a" providerId="AD"/>
      </p:ext>
    </p:extLst>
  </p:cmAuthor>
  <p:cmAuthor id="4" name="Dilkes-Frayne, Ella (Health)" initials="DFE(" lastIdx="9" clrIdx="3">
    <p:extLst>
      <p:ext uri="{19B8F6BF-5375-455C-9EA6-DF929625EA0E}">
        <p15:presenceInfo xmlns:p15="http://schemas.microsoft.com/office/powerpoint/2012/main" userId="S::Ella.DilkesFrayne@act.gov.au::d4972ddb-aa80-456a-b545-c2157812c8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4439" autoAdjust="0"/>
  </p:normalViewPr>
  <p:slideViewPr>
    <p:cSldViewPr>
      <p:cViewPr varScale="1">
        <p:scale>
          <a:sx n="73" d="100"/>
          <a:sy n="73" d="100"/>
        </p:scale>
        <p:origin x="2556" y="72"/>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2D168-E79F-4683-BBD5-1B16F1798CB0}" type="datetimeFigureOut">
              <a:rPr lang="en-AU" smtClean="0"/>
              <a:pPr/>
              <a:t>14/02/2022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F8E1A-0DC6-47A6-873A-A375CC6A1F93}" type="datetimeFigureOut">
              <a:rPr lang="en-AU" smtClean="0"/>
              <a:t>14/02/2022</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352782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169880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264010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181469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234998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2360762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216201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4049045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222323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327807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63750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266845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314479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138468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23</a:t>
            </a:fld>
            <a:endParaRPr lang="en-AU"/>
          </a:p>
        </p:txBody>
      </p:sp>
    </p:spTree>
    <p:extLst>
      <p:ext uri="{BB962C8B-B14F-4D97-AF65-F5344CB8AC3E}">
        <p14:creationId xmlns:p14="http://schemas.microsoft.com/office/powerpoint/2010/main" val="186058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2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31103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361032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288408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236900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151875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200882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2033059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08">
          <p15:clr>
            <a:srgbClr val="FBAE40"/>
          </p15:clr>
        </p15:guide>
        <p15:guide id="4" pos="59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308">
          <p15:clr>
            <a:srgbClr val="F26B43"/>
          </p15:clr>
        </p15:guide>
        <p15:guide id="4" pos="5932">
          <p15:clr>
            <a:srgbClr val="F26B43"/>
          </p15:clr>
        </p15:guide>
        <p15:guide id="5"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ihw.gov.au/reports/alcohol-other-drug-treatment-services/alcohol-other-drug-treatment-services-australia/contents/state-and-territory-summaries/australian-capital-territor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aihw.gov.au/reports/youth-justice/overlap-youth-justice-supervision-and-aodts/contents/table-of-conten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communityservices.act.gov.au/__data/assets/pdf_file/0006/1815189/ACTHDCSD-Commissioning-Roadmap-2021-2023.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ihw.gov.au/reports/alcohol/alcohol-tobacco-other-drugs-australia/contents/priority-populations/younger-people" TargetMode="External"/><Relationship Id="rId7" Type="http://schemas.openxmlformats.org/officeDocument/2006/relationships/hyperlink" Target="https://www.aihw.gov.au/reports/alcohol/alcohol-tobacco-other-drugs-australia/contents/priority-populations/people-identifying-as-lesbian-gay-bisexual-transgender-intersex-or-queer"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latrobe.edu.au/__data/assets/pdf_file/0008/1198952/Writing-Themselves-In-4-ACT-report.pdf" TargetMode="External"/><Relationship Id="rId5" Type="http://schemas.openxmlformats.org/officeDocument/2006/relationships/hyperlink" Target="https://www.aihw.gov.au/getmedia/349a03e5-0e55-4c18-8cea-e38420d50dcb/aihw-phe-270-S-State-fact-sheet-tables.xlsx.aspx" TargetMode="External"/><Relationship Id="rId4" Type="http://schemas.openxmlformats.org/officeDocument/2006/relationships/hyperlink" Target="https://www.abs.gov.au/statistics/people/aboriginal-and-torres-strait-islander-peoples/national-aboriginal-and-torres-strait-islander-health-survey/latest-release#alcohol-consump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gov.au/resources/publications/secondary-school-students-use-of-tobacco-alcohol-and-other-drugs-in-2017"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aihw.gov.au/getmedia/5ef18dc9-414f-4899-bb35-08e239417694/aihw-bod-29.pdf.aspx?inline=tru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orygen.org.au/Policy/Policy-Reports/Alcohol-and-other-drug-use/alcohol_and_other_drug_policy_paper_2016?ext" TargetMode="External"/><Relationship Id="rId5" Type="http://schemas.openxmlformats.org/officeDocument/2006/relationships/hyperlink" Target="https://ndarc.med.unsw.edu.au/sites/default/files/ndarc/resources/EDRS_ACT%202021.pdf" TargetMode="External"/><Relationship Id="rId4" Type="http://schemas.openxmlformats.org/officeDocument/2006/relationships/hyperlink" Target="https://www.aihw.gov.au/getmedia/a0ff4cc7-d02f-4a8d-b737-3052f510688e/aihw-bod-28.pdf.aspx?inline=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dirty="0"/>
              <a:t>AOD Policy Workshop: Youth</a:t>
            </a:r>
          </a:p>
        </p:txBody>
      </p:sp>
      <p:sp>
        <p:nvSpPr>
          <p:cNvPr id="5" name="Text Placeholder 4">
            <a:extLst>
              <a:ext uri="{FF2B5EF4-FFF2-40B4-BE49-F238E27FC236}">
                <a16:creationId xmlns:a16="http://schemas.microsoft.com/office/drawing/2014/main" id="{DEFCC3EB-365D-4070-A8B8-31CC7AF16D3A}"/>
              </a:ext>
            </a:extLst>
          </p:cNvPr>
          <p:cNvSpPr>
            <a:spLocks noGrp="1"/>
          </p:cNvSpPr>
          <p:nvPr>
            <p:ph type="body" idx="1"/>
          </p:nvPr>
        </p:nvSpPr>
        <p:spPr>
          <a:xfrm>
            <a:off x="674018" y="3789040"/>
            <a:ext cx="8420100" cy="1500187"/>
          </a:xfrm>
        </p:spPr>
        <p:txBody>
          <a:bodyPr>
            <a:normAutofit fontScale="92500" lnSpcReduction="10000"/>
          </a:bodyPr>
          <a:lstStyle/>
          <a:p>
            <a:pPr algn="ctr"/>
            <a:r>
              <a:rPr lang="en-AU" sz="2400" dirty="0"/>
              <a:t>Commissioning services to meet the needs of young people in the ACT</a:t>
            </a:r>
          </a:p>
          <a:p>
            <a:pPr algn="ctr"/>
            <a:r>
              <a:rPr lang="en-AU" sz="2400" dirty="0"/>
              <a:t>31 January 2022</a:t>
            </a:r>
          </a:p>
          <a:p>
            <a:pPr algn="ctr"/>
            <a:endParaRPr lang="en-AU" sz="2400" dirty="0"/>
          </a:p>
          <a:p>
            <a:pPr algn="ctr"/>
            <a:r>
              <a:rPr lang="en-AU" sz="2400" dirty="0"/>
              <a:t>Alcohol and Other Drug Policy team, ACT Health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08C5-A285-484C-BC88-8E58739A7D39}"/>
              </a:ext>
            </a:extLst>
          </p:cNvPr>
          <p:cNvSpPr>
            <a:spLocks noGrp="1"/>
          </p:cNvSpPr>
          <p:nvPr>
            <p:ph type="title"/>
          </p:nvPr>
        </p:nvSpPr>
        <p:spPr/>
        <p:txBody>
          <a:bodyPr/>
          <a:lstStyle/>
          <a:p>
            <a:r>
              <a:rPr lang="en-AU" dirty="0"/>
              <a:t>What we know: AOD Treatment for young people</a:t>
            </a:r>
          </a:p>
        </p:txBody>
      </p:sp>
      <p:sp>
        <p:nvSpPr>
          <p:cNvPr id="3" name="Content Placeholder 2">
            <a:extLst>
              <a:ext uri="{FF2B5EF4-FFF2-40B4-BE49-F238E27FC236}">
                <a16:creationId xmlns:a16="http://schemas.microsoft.com/office/drawing/2014/main" id="{D2F5BEF4-F460-427A-A51A-8C5DFD0F90B3}"/>
              </a:ext>
            </a:extLst>
          </p:cNvPr>
          <p:cNvSpPr>
            <a:spLocks noGrp="1"/>
          </p:cNvSpPr>
          <p:nvPr>
            <p:ph idx="1"/>
          </p:nvPr>
        </p:nvSpPr>
        <p:spPr/>
        <p:txBody>
          <a:bodyPr>
            <a:normAutofit fontScale="92500"/>
          </a:bodyPr>
          <a:lstStyle/>
          <a:p>
            <a:r>
              <a:rPr lang="en-AU" dirty="0"/>
              <a:t>In 2019-20, 9% of clients who received treatment for AOD use in ACT were aged 10-19, and 25% were aged 20-29 (</a:t>
            </a:r>
            <a:r>
              <a:rPr lang="en-AU" dirty="0">
                <a:hlinkClick r:id="rId3"/>
              </a:rPr>
              <a:t>AODTS-NMDS 2019-20</a:t>
            </a:r>
            <a:r>
              <a:rPr lang="en-AU" dirty="0"/>
              <a:t>)</a:t>
            </a:r>
          </a:p>
          <a:p>
            <a:r>
              <a:rPr lang="en-AU" dirty="0"/>
              <a:t>Alcohol, cannabis and methamphetamine account for most episodes of care for young people in ACT (</a:t>
            </a:r>
            <a:r>
              <a:rPr lang="en-AU" dirty="0">
                <a:hlinkClick r:id="rId3"/>
              </a:rPr>
              <a:t>AODTS-NMDS 2019-20</a:t>
            </a:r>
            <a:r>
              <a:rPr lang="en-AU" dirty="0"/>
              <a:t>)</a:t>
            </a:r>
          </a:p>
          <a:p>
            <a:r>
              <a:rPr lang="en-AU" dirty="0"/>
              <a:t>Young people aged 10-17 years under youth justice supervision were 30 times as likely as the young Australian population to receive an alcohol and other drug treatment service and vice versa between 2012 and 2016 (</a:t>
            </a:r>
            <a:r>
              <a:rPr lang="en-AU" dirty="0">
                <a:hlinkClick r:id="rId4"/>
              </a:rPr>
              <a:t>AIHW 2018</a:t>
            </a:r>
            <a:r>
              <a:rPr lang="en-AU" dirty="0"/>
              <a:t>)</a:t>
            </a:r>
          </a:p>
          <a:p>
            <a:pPr lvl="1"/>
            <a:r>
              <a:rPr lang="en-AU" dirty="0"/>
              <a:t>Of young people who received an AOD treatment service, 1 in 5 (21%) were also under youth justice supervision</a:t>
            </a:r>
          </a:p>
          <a:p>
            <a:pPr lvl="1"/>
            <a:r>
              <a:rPr lang="en-AU" dirty="0"/>
              <a:t>Young Aboriginal and Torres Strait Islander Australians were 14 times as likely as their non-Aboriginal and Torres Strait Islander counterparts to receive both AOD treatment and youth justice supervision</a:t>
            </a:r>
          </a:p>
          <a:p>
            <a:endParaRPr lang="en-AU" dirty="0"/>
          </a:p>
        </p:txBody>
      </p:sp>
      <p:sp>
        <p:nvSpPr>
          <p:cNvPr id="4" name="Slide Number Placeholder 3">
            <a:extLst>
              <a:ext uri="{FF2B5EF4-FFF2-40B4-BE49-F238E27FC236}">
                <a16:creationId xmlns:a16="http://schemas.microsoft.com/office/drawing/2014/main" id="{FBB86FE2-B145-492F-BAB9-35FE557777E1}"/>
              </a:ext>
            </a:extLst>
          </p:cNvPr>
          <p:cNvSpPr>
            <a:spLocks noGrp="1"/>
          </p:cNvSpPr>
          <p:nvPr>
            <p:ph type="sldNum" sz="quarter" idx="4"/>
          </p:nvPr>
        </p:nvSpPr>
        <p:spPr/>
        <p:txBody>
          <a:bodyPr/>
          <a:lstStyle/>
          <a:p>
            <a:fld id="{A111ABAE-1B12-4EB9-8E66-38B1E1BDD146}" type="slidenum">
              <a:rPr lang="en-AU" smtClean="0"/>
              <a:pPr/>
              <a:t>10</a:t>
            </a:fld>
            <a:endParaRPr lang="en-AU" dirty="0"/>
          </a:p>
        </p:txBody>
      </p:sp>
    </p:spTree>
    <p:extLst>
      <p:ext uri="{BB962C8B-B14F-4D97-AF65-F5344CB8AC3E}">
        <p14:creationId xmlns:p14="http://schemas.microsoft.com/office/powerpoint/2010/main" val="283330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C4B-8296-4A18-8E89-3F0DDCD11D64}"/>
              </a:ext>
            </a:extLst>
          </p:cNvPr>
          <p:cNvSpPr>
            <a:spLocks noGrp="1"/>
          </p:cNvSpPr>
          <p:nvPr>
            <p:ph type="title"/>
          </p:nvPr>
        </p:nvSpPr>
        <p:spPr/>
        <p:txBody>
          <a:bodyPr/>
          <a:lstStyle/>
          <a:p>
            <a:r>
              <a:rPr lang="en-AU" dirty="0"/>
              <a:t>What we’ve heard (1): Recent submissions and Inquiries</a:t>
            </a:r>
          </a:p>
        </p:txBody>
      </p:sp>
      <p:sp>
        <p:nvSpPr>
          <p:cNvPr id="3" name="Content Placeholder 2">
            <a:extLst>
              <a:ext uri="{FF2B5EF4-FFF2-40B4-BE49-F238E27FC236}">
                <a16:creationId xmlns:a16="http://schemas.microsoft.com/office/drawing/2014/main" id="{0A75F4A2-BDB8-43E4-A0F0-5D5F3CC46630}"/>
              </a:ext>
            </a:extLst>
          </p:cNvPr>
          <p:cNvSpPr>
            <a:spLocks noGrp="1"/>
          </p:cNvSpPr>
          <p:nvPr>
            <p:ph idx="1"/>
          </p:nvPr>
        </p:nvSpPr>
        <p:spPr/>
        <p:txBody>
          <a:bodyPr>
            <a:normAutofit lnSpcReduction="10000"/>
          </a:bodyPr>
          <a:lstStyle/>
          <a:p>
            <a:r>
              <a:rPr lang="en-AU" dirty="0"/>
              <a:t>Prevention and early intervention for young people is important</a:t>
            </a:r>
          </a:p>
          <a:p>
            <a:r>
              <a:rPr lang="en-AU" dirty="0"/>
              <a:t>AOD education in schools is important and additional education could be provided</a:t>
            </a:r>
          </a:p>
          <a:p>
            <a:r>
              <a:rPr lang="en-AU" dirty="0"/>
              <a:t>Peer to peer approaches can reach out-of-school youth</a:t>
            </a:r>
          </a:p>
          <a:p>
            <a:r>
              <a:rPr lang="en-AU" dirty="0"/>
              <a:t>More diversion is required to keep young people out of youth and criminal justice systems</a:t>
            </a:r>
          </a:p>
          <a:p>
            <a:r>
              <a:rPr lang="en-AU" dirty="0"/>
              <a:t>Stigma remains an issue which can delay or stop people and families from seeking support</a:t>
            </a:r>
          </a:p>
          <a:p>
            <a:r>
              <a:rPr lang="en-AU" dirty="0"/>
              <a:t>Young people have specific needs for treatment services, including around access, locations, opening times, and appropriate staffing</a:t>
            </a:r>
          </a:p>
          <a:p>
            <a:r>
              <a:rPr lang="en-AU" dirty="0"/>
              <a:t>Expansion of evidence-based treatment programs and beds for young people and better information on the services available</a:t>
            </a:r>
          </a:p>
        </p:txBody>
      </p:sp>
      <p:sp>
        <p:nvSpPr>
          <p:cNvPr id="4" name="Slide Number Placeholder 3">
            <a:extLst>
              <a:ext uri="{FF2B5EF4-FFF2-40B4-BE49-F238E27FC236}">
                <a16:creationId xmlns:a16="http://schemas.microsoft.com/office/drawing/2014/main" id="{0305FB02-6DDA-4BE9-806B-D1CB27B54EE8}"/>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Tree>
    <p:extLst>
      <p:ext uri="{BB962C8B-B14F-4D97-AF65-F5344CB8AC3E}">
        <p14:creationId xmlns:p14="http://schemas.microsoft.com/office/powerpoint/2010/main" val="148798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00F6-BBAB-496A-8E79-F1A288DCB93A}"/>
              </a:ext>
            </a:extLst>
          </p:cNvPr>
          <p:cNvSpPr>
            <a:spLocks noGrp="1"/>
          </p:cNvSpPr>
          <p:nvPr>
            <p:ph type="title"/>
          </p:nvPr>
        </p:nvSpPr>
        <p:spPr/>
        <p:txBody>
          <a:bodyPr/>
          <a:lstStyle/>
          <a:p>
            <a:r>
              <a:rPr lang="en-AU" dirty="0"/>
              <a:t>What we’ve heard (2)</a:t>
            </a:r>
          </a:p>
        </p:txBody>
      </p:sp>
      <p:sp>
        <p:nvSpPr>
          <p:cNvPr id="3" name="Content Placeholder 2">
            <a:extLst>
              <a:ext uri="{FF2B5EF4-FFF2-40B4-BE49-F238E27FC236}">
                <a16:creationId xmlns:a16="http://schemas.microsoft.com/office/drawing/2014/main" id="{EBB8A692-30A3-4265-8350-0FEB4B6BA4EE}"/>
              </a:ext>
            </a:extLst>
          </p:cNvPr>
          <p:cNvSpPr>
            <a:spLocks noGrp="1"/>
          </p:cNvSpPr>
          <p:nvPr>
            <p:ph idx="1"/>
          </p:nvPr>
        </p:nvSpPr>
        <p:spPr/>
        <p:txBody>
          <a:bodyPr/>
          <a:lstStyle/>
          <a:p>
            <a:r>
              <a:rPr lang="en-AU" dirty="0"/>
              <a:t>Multiple disadvantage increases vulnerability - overlaps exist among young people who experience child protection, youth justice supervision, homelessness, mental health disorders</a:t>
            </a:r>
          </a:p>
          <a:p>
            <a:r>
              <a:rPr lang="en-AU" dirty="0"/>
              <a:t>Services need greater capacity to respond to young people with complex needs who require support through various services</a:t>
            </a:r>
          </a:p>
          <a:p>
            <a:r>
              <a:rPr lang="en-AU" dirty="0"/>
              <a:t>Fragmented experience for young people seeking care through mental health and AOD services. Need for greater integration or coordination between services</a:t>
            </a:r>
          </a:p>
          <a:p>
            <a:r>
              <a:rPr lang="en-AU" dirty="0"/>
              <a:t>Particular groups of young people require specialised and culturally secure support, including young Aboriginal and Torres Strait Islander and LGBTIQA+ people</a:t>
            </a:r>
          </a:p>
          <a:p>
            <a:endParaRPr lang="en-AU" dirty="0"/>
          </a:p>
        </p:txBody>
      </p:sp>
      <p:sp>
        <p:nvSpPr>
          <p:cNvPr id="4" name="Slide Number Placeholder 3">
            <a:extLst>
              <a:ext uri="{FF2B5EF4-FFF2-40B4-BE49-F238E27FC236}">
                <a16:creationId xmlns:a16="http://schemas.microsoft.com/office/drawing/2014/main" id="{B82AF5B1-1CCB-4078-9859-8C812164B54F}"/>
              </a:ext>
            </a:extLst>
          </p:cNvPr>
          <p:cNvSpPr>
            <a:spLocks noGrp="1"/>
          </p:cNvSpPr>
          <p:nvPr>
            <p:ph type="sldNum" sz="quarter" idx="4"/>
          </p:nvPr>
        </p:nvSpPr>
        <p:spPr/>
        <p:txBody>
          <a:bodyPr/>
          <a:lstStyle/>
          <a:p>
            <a:fld id="{A111ABAE-1B12-4EB9-8E66-38B1E1BDD146}" type="slidenum">
              <a:rPr lang="en-AU" smtClean="0"/>
              <a:pPr/>
              <a:t>12</a:t>
            </a:fld>
            <a:endParaRPr lang="en-AU" dirty="0"/>
          </a:p>
        </p:txBody>
      </p:sp>
    </p:spTree>
    <p:extLst>
      <p:ext uri="{BB962C8B-B14F-4D97-AF65-F5344CB8AC3E}">
        <p14:creationId xmlns:p14="http://schemas.microsoft.com/office/powerpoint/2010/main" val="179850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3D1-3E10-40B2-9E8B-2362DB925249}"/>
              </a:ext>
            </a:extLst>
          </p:cNvPr>
          <p:cNvSpPr>
            <a:spLocks noGrp="1"/>
          </p:cNvSpPr>
          <p:nvPr>
            <p:ph type="title"/>
          </p:nvPr>
        </p:nvSpPr>
        <p:spPr>
          <a:xfrm>
            <a:off x="272480" y="274638"/>
            <a:ext cx="9633520" cy="706090"/>
          </a:xfrm>
        </p:spPr>
        <p:txBody>
          <a:bodyPr/>
          <a:lstStyle/>
          <a:p>
            <a:r>
              <a:rPr lang="en-AU" dirty="0"/>
              <a:t>Existing AOD treatment and support services for young people</a:t>
            </a:r>
          </a:p>
        </p:txBody>
      </p:sp>
      <p:sp>
        <p:nvSpPr>
          <p:cNvPr id="3" name="Content Placeholder 2">
            <a:extLst>
              <a:ext uri="{FF2B5EF4-FFF2-40B4-BE49-F238E27FC236}">
                <a16:creationId xmlns:a16="http://schemas.microsoft.com/office/drawing/2014/main" id="{3AF1B6CB-B2FB-443D-BAE9-5EA9AB6BE3C1}"/>
              </a:ext>
            </a:extLst>
          </p:cNvPr>
          <p:cNvSpPr>
            <a:spLocks noGrp="1"/>
          </p:cNvSpPr>
          <p:nvPr>
            <p:ph idx="1"/>
          </p:nvPr>
        </p:nvSpPr>
        <p:spPr/>
        <p:txBody>
          <a:bodyPr>
            <a:normAutofit/>
          </a:bodyPr>
          <a:lstStyle/>
          <a:p>
            <a:r>
              <a:rPr lang="en-AU" dirty="0"/>
              <a:t>There is a range of treatment and support services available for young people in the ACT</a:t>
            </a:r>
          </a:p>
          <a:p>
            <a:r>
              <a:rPr lang="en-AU" dirty="0"/>
              <a:t>These vary in intensity and provide residential and non-residential options</a:t>
            </a:r>
          </a:p>
          <a:p>
            <a:r>
              <a:rPr lang="en-AU" dirty="0"/>
              <a:t>Provided by Government and non-government organisations</a:t>
            </a:r>
          </a:p>
          <a:p>
            <a:r>
              <a:rPr lang="en-AU" dirty="0"/>
              <a:t>Funded by the ACT Government, Commonwealth and other sources</a:t>
            </a:r>
          </a:p>
          <a:p>
            <a:r>
              <a:rPr lang="en-AU" dirty="0"/>
              <a:t>Young adults are also seen at adult AOD services</a:t>
            </a:r>
          </a:p>
          <a:p>
            <a:r>
              <a:rPr lang="en-AU" dirty="0"/>
              <a:t>Youth Alcohol Diversion, Illicit Drug Diversion, and Court Alcohol and Drug Assessment Service</a:t>
            </a:r>
          </a:p>
        </p:txBody>
      </p:sp>
      <p:sp>
        <p:nvSpPr>
          <p:cNvPr id="4" name="Slide Number Placeholder 3">
            <a:extLst>
              <a:ext uri="{FF2B5EF4-FFF2-40B4-BE49-F238E27FC236}">
                <a16:creationId xmlns:a16="http://schemas.microsoft.com/office/drawing/2014/main" id="{FB53B28D-23DE-42F1-8914-D1DD5C8E2D67}"/>
              </a:ext>
            </a:extLst>
          </p:cNvPr>
          <p:cNvSpPr>
            <a:spLocks noGrp="1"/>
          </p:cNvSpPr>
          <p:nvPr>
            <p:ph type="sldNum" sz="quarter" idx="4"/>
          </p:nvPr>
        </p:nvSpPr>
        <p:spPr/>
        <p:txBody>
          <a:bodyPr/>
          <a:lstStyle/>
          <a:p>
            <a:fld id="{A111ABAE-1B12-4EB9-8E66-38B1E1BDD146}" type="slidenum">
              <a:rPr lang="en-AU" smtClean="0"/>
              <a:pPr/>
              <a:t>13</a:t>
            </a:fld>
            <a:endParaRPr lang="en-AU" dirty="0"/>
          </a:p>
        </p:txBody>
      </p:sp>
    </p:spTree>
    <p:extLst>
      <p:ext uri="{BB962C8B-B14F-4D97-AF65-F5344CB8AC3E}">
        <p14:creationId xmlns:p14="http://schemas.microsoft.com/office/powerpoint/2010/main" val="392849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2276277"/>
            <a:ext cx="5471964" cy="3312963"/>
          </a:xfrm>
        </p:spPr>
        <p:txBody>
          <a:bodyPr/>
          <a:lstStyle/>
          <a:p>
            <a:pPr algn="ctr"/>
            <a:r>
              <a:rPr lang="en-AU" dirty="0"/>
              <a:t>DISCUSSION</a:t>
            </a:r>
          </a:p>
          <a:p>
            <a:pPr algn="ctr"/>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14</a:t>
            </a:fld>
            <a:endParaRPr lang="en-AU" dirty="0"/>
          </a:p>
        </p:txBody>
      </p:sp>
    </p:spTree>
    <p:extLst>
      <p:ext uri="{BB962C8B-B14F-4D97-AF65-F5344CB8AC3E}">
        <p14:creationId xmlns:p14="http://schemas.microsoft.com/office/powerpoint/2010/main" val="414098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1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How are current services working well to serve young people around AOD?</a:t>
            </a:r>
          </a:p>
          <a:p>
            <a:pPr lvl="1"/>
            <a:r>
              <a:rPr lang="en-AU" sz="2800" dirty="0"/>
              <a:t>Where are the areas of strength in the sector or community that could be maintained or built upon?</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15</a:t>
            </a:fld>
            <a:endParaRPr lang="en-AU" dirty="0"/>
          </a:p>
        </p:txBody>
      </p:sp>
    </p:spTree>
    <p:extLst>
      <p:ext uri="{BB962C8B-B14F-4D97-AF65-F5344CB8AC3E}">
        <p14:creationId xmlns:p14="http://schemas.microsoft.com/office/powerpoint/2010/main" val="75327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2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are the key areas of need right now?</a:t>
            </a:r>
          </a:p>
          <a:p>
            <a:pPr lvl="1"/>
            <a:r>
              <a:rPr lang="en-AU" sz="2800" dirty="0"/>
              <a:t>Are there particular groups of young people whose needs are not being met?</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16</a:t>
            </a:fld>
            <a:endParaRPr lang="en-AU" dirty="0"/>
          </a:p>
        </p:txBody>
      </p:sp>
    </p:spTree>
    <p:extLst>
      <p:ext uri="{BB962C8B-B14F-4D97-AF65-F5344CB8AC3E}">
        <p14:creationId xmlns:p14="http://schemas.microsoft.com/office/powerpoint/2010/main" val="169637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3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Are there any emerging or anticipated areas of need in the next 5-10 years?</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17</a:t>
            </a:fld>
            <a:endParaRPr lang="en-AU" dirty="0"/>
          </a:p>
        </p:txBody>
      </p:sp>
    </p:spTree>
    <p:extLst>
      <p:ext uri="{BB962C8B-B14F-4D97-AF65-F5344CB8AC3E}">
        <p14:creationId xmlns:p14="http://schemas.microsoft.com/office/powerpoint/2010/main" val="12885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would you like to see change?</a:t>
            </a:r>
          </a:p>
          <a:p>
            <a:r>
              <a:rPr lang="en-AU" sz="3600" dirty="0"/>
              <a:t>Are there any friction points with current services or things that could be improved?</a:t>
            </a:r>
          </a:p>
          <a:p>
            <a:pPr lvl="1"/>
            <a:r>
              <a:rPr lang="en-AU" sz="2800" dirty="0"/>
              <a:t>What is not working smoothly?</a:t>
            </a:r>
          </a:p>
          <a:p>
            <a:pPr lvl="1"/>
            <a:r>
              <a:rPr lang="en-AU" sz="2800" dirty="0"/>
              <a:t>Where is further integration or coordination between services/sectors needed? </a:t>
            </a:r>
          </a:p>
          <a:p>
            <a:pPr lvl="1"/>
            <a:r>
              <a:rPr lang="en-AU" sz="2800" dirty="0"/>
              <a:t>What would success look like?</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18</a:t>
            </a:fld>
            <a:endParaRPr lang="en-AU" dirty="0"/>
          </a:p>
        </p:txBody>
      </p:sp>
    </p:spTree>
    <p:extLst>
      <p:ext uri="{BB962C8B-B14F-4D97-AF65-F5344CB8AC3E}">
        <p14:creationId xmlns:p14="http://schemas.microsoft.com/office/powerpoint/2010/main" val="376266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5 (20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dirty="0"/>
              <a:t>What specific action/s could the sector, Government and non-government, take in the next 5 years to make an impact for young people in relation to AOD? </a:t>
            </a:r>
          </a:p>
          <a:p>
            <a:r>
              <a:rPr lang="en-AU" dirty="0"/>
              <a:t>Think about…</a:t>
            </a:r>
          </a:p>
          <a:p>
            <a:pPr lvl="1"/>
            <a:r>
              <a:rPr lang="en-AU" dirty="0"/>
              <a:t>What would make the most impactful change?</a:t>
            </a:r>
          </a:p>
          <a:p>
            <a:pPr lvl="1"/>
            <a:r>
              <a:rPr lang="en-AU" dirty="0"/>
              <a:t>What would be an easy win with a small adjustment?</a:t>
            </a:r>
          </a:p>
          <a:p>
            <a:pPr lvl="1"/>
            <a:r>
              <a:rPr lang="en-AU" dirty="0"/>
              <a:t>How could work in the short/medium term help to move us towards a significant long-term goal?</a:t>
            </a:r>
          </a:p>
          <a:p>
            <a:pPr lvl="1"/>
            <a:r>
              <a:rPr lang="en-AU" dirty="0"/>
              <a:t>What evidence-based action could be implemented?</a:t>
            </a:r>
          </a:p>
          <a:p>
            <a:pPr lvl="1"/>
            <a:r>
              <a:rPr lang="en-AU" dirty="0"/>
              <a:t>How could existing resources be realigned to the benefit of the community?</a:t>
            </a:r>
          </a:p>
          <a:p>
            <a:pPr lvl="1"/>
            <a:r>
              <a:rPr lang="en-AU" dirty="0"/>
              <a:t>How can we better reach and provide services to particular groups of young people as a community?</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19</a:t>
            </a:fld>
            <a:endParaRPr lang="en-AU" dirty="0"/>
          </a:p>
        </p:txBody>
      </p:sp>
    </p:spTree>
    <p:extLst>
      <p:ext uri="{BB962C8B-B14F-4D97-AF65-F5344CB8AC3E}">
        <p14:creationId xmlns:p14="http://schemas.microsoft.com/office/powerpoint/2010/main" val="91806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a:t>
            </a:r>
          </a:p>
        </p:txBody>
      </p:sp>
      <p:sp>
        <p:nvSpPr>
          <p:cNvPr id="10" name="Content Placeholder 9"/>
          <p:cNvSpPr>
            <a:spLocks noGrp="1"/>
          </p:cNvSpPr>
          <p:nvPr>
            <p:ph idx="1"/>
          </p:nvPr>
        </p:nvSpPr>
        <p:spPr/>
        <p:txBody>
          <a:bodyPr/>
          <a:lstStyle/>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One of several </a:t>
            </a:r>
            <a:r>
              <a:rPr lang="en-AU" dirty="0" err="1">
                <a:effectLst/>
                <a:latin typeface="Calibri" panose="020F0502020204030204" pitchFamily="34" charset="0"/>
                <a:ea typeface="Calibri" panose="020F0502020204030204" pitchFamily="34" charset="0"/>
                <a:cs typeface="Times New Roman" panose="02020603050405020304" pitchFamily="18" charset="0"/>
              </a:rPr>
              <a:t>strategising</a:t>
            </a:r>
            <a:r>
              <a:rPr lang="en-AU" dirty="0">
                <a:effectLst/>
                <a:latin typeface="Calibri" panose="020F0502020204030204" pitchFamily="34" charset="0"/>
                <a:ea typeface="Calibri" panose="020F0502020204030204" pitchFamily="34" charset="0"/>
                <a:cs typeface="Times New Roman" panose="02020603050405020304" pitchFamily="18" charset="0"/>
              </a:rPr>
              <a:t> workshops focusing on key areas</a:t>
            </a: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Y</a:t>
            </a:r>
            <a:r>
              <a:rPr lang="en-AU" dirty="0">
                <a:effectLst/>
                <a:latin typeface="Calibri" panose="020F0502020204030204" pitchFamily="34" charset="0"/>
                <a:ea typeface="Calibri" panose="020F0502020204030204" pitchFamily="34" charset="0"/>
                <a:cs typeface="Times New Roman" panose="02020603050405020304" pitchFamily="18" charset="0"/>
              </a:rPr>
              <a:t>outh, women and familie</a:t>
            </a:r>
            <a:r>
              <a:rPr lang="en-AU" dirty="0">
                <a:latin typeface="Calibri" panose="020F0502020204030204" pitchFamily="34" charset="0"/>
                <a:ea typeface="Calibri" panose="020F0502020204030204" pitchFamily="34" charset="0"/>
                <a:cs typeface="Times New Roman" panose="02020603050405020304" pitchFamily="18" charset="0"/>
              </a:rPr>
              <a:t>s, lived experience and peer representatives, AOD and mental health, and AOD specialist services</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Informing our approach to commissioning the non-government AOD services our community needs from 1 January 2024</a:t>
            </a:r>
            <a:endParaRPr lang="en-AU"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Collaboration with community and health sector partners, service users and other key stakeholders is a key part of this process</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We are keen to hear from you. This session will be interactive</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Feedback will also feed into development of the next Drug Strategy Action Plan, following conclusion of previous plan in 2021</a:t>
            </a:r>
          </a:p>
        </p:txBody>
      </p:sp>
      <p:sp>
        <p:nvSpPr>
          <p:cNvPr id="4" name="Slide Number Placeholder 3"/>
          <p:cNvSpPr>
            <a:spLocks noGrp="1"/>
          </p:cNvSpPr>
          <p:nvPr>
            <p:ph type="sldNum" sz="quarter" idx="4"/>
          </p:nvPr>
        </p:nvSpPr>
        <p:spPr/>
        <p:txBody>
          <a:bodyPr/>
          <a:lstStyle/>
          <a:p>
            <a:fld id="{A111ABAE-1B12-4EB9-8E66-38B1E1BDD146}" type="slidenum">
              <a:rPr lang="en-AU" smtClean="0"/>
              <a:pPr/>
              <a:t>2</a:t>
            </a:fld>
            <a:endParaRPr lang="en-AU" dirty="0"/>
          </a:p>
        </p:txBody>
      </p:sp>
    </p:spTree>
    <p:custDataLst>
      <p:tags r:id="rId1"/>
    </p:custDataLst>
    <p:extLst>
      <p:ext uri="{BB962C8B-B14F-4D97-AF65-F5344CB8AC3E}">
        <p14:creationId xmlns:p14="http://schemas.microsoft.com/office/powerpoint/2010/main" val="14741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28FB-EB99-4797-B4D8-D21496029D99}"/>
              </a:ext>
            </a:extLst>
          </p:cNvPr>
          <p:cNvSpPr>
            <a:spLocks noGrp="1"/>
          </p:cNvSpPr>
          <p:nvPr>
            <p:ph type="title"/>
          </p:nvPr>
        </p:nvSpPr>
        <p:spPr/>
        <p:txBody>
          <a:bodyPr/>
          <a:lstStyle/>
          <a:p>
            <a:r>
              <a:rPr lang="en-AU" dirty="0"/>
              <a:t>Question 6 (10 minutes)</a:t>
            </a:r>
          </a:p>
        </p:txBody>
      </p:sp>
      <p:sp>
        <p:nvSpPr>
          <p:cNvPr id="3" name="Content Placeholder 2">
            <a:extLst>
              <a:ext uri="{FF2B5EF4-FFF2-40B4-BE49-F238E27FC236}">
                <a16:creationId xmlns:a16="http://schemas.microsoft.com/office/drawing/2014/main" id="{8CD8F9A4-9481-42D2-AFD6-D7B9BDCE82A9}"/>
              </a:ext>
            </a:extLst>
          </p:cNvPr>
          <p:cNvSpPr>
            <a:spLocks noGrp="1"/>
          </p:cNvSpPr>
          <p:nvPr>
            <p:ph idx="1"/>
          </p:nvPr>
        </p:nvSpPr>
        <p:spPr/>
        <p:txBody>
          <a:bodyPr>
            <a:normAutofit/>
          </a:bodyPr>
          <a:lstStyle/>
          <a:p>
            <a:r>
              <a:rPr lang="en-AU" sz="3600" dirty="0"/>
              <a:t>Out of all the ideas raised so far, what would your top 1-2 priorities be? </a:t>
            </a:r>
          </a:p>
          <a:p>
            <a:r>
              <a:rPr lang="en-AU" sz="3600" dirty="0"/>
              <a:t>Are there others that we haven’t heard yet?</a:t>
            </a:r>
          </a:p>
        </p:txBody>
      </p:sp>
      <p:sp>
        <p:nvSpPr>
          <p:cNvPr id="4" name="Slide Number Placeholder 3">
            <a:extLst>
              <a:ext uri="{FF2B5EF4-FFF2-40B4-BE49-F238E27FC236}">
                <a16:creationId xmlns:a16="http://schemas.microsoft.com/office/drawing/2014/main" id="{52E58C3B-176A-47F5-8BCC-BF2926B5F67E}"/>
              </a:ext>
            </a:extLst>
          </p:cNvPr>
          <p:cNvSpPr>
            <a:spLocks noGrp="1"/>
          </p:cNvSpPr>
          <p:nvPr>
            <p:ph type="sldNum" sz="quarter" idx="4"/>
          </p:nvPr>
        </p:nvSpPr>
        <p:spPr/>
        <p:txBody>
          <a:bodyPr/>
          <a:lstStyle/>
          <a:p>
            <a:fld id="{A111ABAE-1B12-4EB9-8E66-38B1E1BDD146}" type="slidenum">
              <a:rPr lang="en-AU" smtClean="0"/>
              <a:pPr/>
              <a:t>20</a:t>
            </a:fld>
            <a:endParaRPr lang="en-AU" dirty="0"/>
          </a:p>
        </p:txBody>
      </p:sp>
    </p:spTree>
    <p:extLst>
      <p:ext uri="{BB962C8B-B14F-4D97-AF65-F5344CB8AC3E}">
        <p14:creationId xmlns:p14="http://schemas.microsoft.com/office/powerpoint/2010/main" val="197485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is the best way for Government to hear from young people in this process?</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21</a:t>
            </a:fld>
            <a:endParaRPr lang="en-AU" dirty="0"/>
          </a:p>
        </p:txBody>
      </p:sp>
    </p:spTree>
    <p:extLst>
      <p:ext uri="{BB962C8B-B14F-4D97-AF65-F5344CB8AC3E}">
        <p14:creationId xmlns:p14="http://schemas.microsoft.com/office/powerpoint/2010/main" val="2083213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p:txBody>
          <a:bodyPr>
            <a:normAutofit fontScale="92500" lnSpcReduction="10000"/>
          </a:bodyPr>
          <a:lstStyle/>
          <a:p>
            <a:r>
              <a:rPr lang="en-AU" dirty="0"/>
              <a:t>Next workshops: </a:t>
            </a:r>
            <a:r>
              <a:rPr lang="en-AU" dirty="0">
                <a:effectLst/>
                <a:latin typeface="Calibri" panose="020F0502020204030204" pitchFamily="34" charset="0"/>
                <a:ea typeface="Calibri" panose="020F0502020204030204" pitchFamily="34" charset="0"/>
                <a:cs typeface="Times New Roman" panose="02020603050405020304" pitchFamily="18" charset="0"/>
              </a:rPr>
              <a:t>women and familie</a:t>
            </a:r>
            <a:r>
              <a:rPr lang="en-AU" dirty="0">
                <a:latin typeface="Calibri" panose="020F0502020204030204" pitchFamily="34" charset="0"/>
                <a:ea typeface="Calibri" panose="020F0502020204030204" pitchFamily="34" charset="0"/>
                <a:cs typeface="Times New Roman" panose="02020603050405020304" pitchFamily="18" charset="0"/>
              </a:rPr>
              <a:t>s, lived experience and peer representatives, AOD and mental health, and AOD specialist services</a:t>
            </a:r>
            <a:endParaRPr lang="en-AU" dirty="0"/>
          </a:p>
          <a:p>
            <a:r>
              <a:rPr lang="en-AU" dirty="0"/>
              <a:t>Written summary of ‘</a:t>
            </a:r>
            <a:r>
              <a:rPr lang="en-AU" dirty="0" err="1"/>
              <a:t>strategise</a:t>
            </a:r>
            <a:r>
              <a:rPr lang="en-AU" dirty="0"/>
              <a:t>’ process, including these workshops, will be circulated and made public</a:t>
            </a:r>
            <a:endParaRPr lang="en-AU" dirty="0">
              <a:highlight>
                <a:srgbClr val="FFFF00"/>
              </a:highlight>
            </a:endParaRPr>
          </a:p>
          <a:p>
            <a:r>
              <a:rPr lang="en-AU" dirty="0"/>
              <a:t>Next commissioning phase: collaborative design, will follow when </a:t>
            </a:r>
            <a:r>
              <a:rPr lang="en-AU" dirty="0" err="1"/>
              <a:t>strategise</a:t>
            </a:r>
            <a:r>
              <a:rPr lang="en-AU" dirty="0"/>
              <a:t> phase is complete, scheduled from April to September 2022. This process will also be open to participation</a:t>
            </a:r>
            <a:endParaRPr lang="en-AU" dirty="0">
              <a:highlight>
                <a:srgbClr val="FFFF00"/>
              </a:highlight>
            </a:endParaRPr>
          </a:p>
          <a:p>
            <a:r>
              <a:rPr lang="en-AU" dirty="0"/>
              <a:t>Drug Strategy Action Plan Progress Report 2020-21 and Review are out for feedback until 11 February and will be released publicly following consultation</a:t>
            </a:r>
          </a:p>
          <a:p>
            <a:r>
              <a:rPr lang="en-AU" dirty="0"/>
              <a:t>Discussion paper on the next DSAP out for feedback until 18 February</a:t>
            </a:r>
          </a:p>
          <a:p>
            <a:r>
              <a:rPr lang="en-AU" dirty="0"/>
              <a:t>There will be further opportunities for input on commissioning and next Drug Strategy Action Plan </a:t>
            </a:r>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22</a:t>
            </a:fld>
            <a:endParaRPr lang="en-AU" dirty="0"/>
          </a:p>
        </p:txBody>
      </p:sp>
    </p:spTree>
    <p:extLst>
      <p:ext uri="{BB962C8B-B14F-4D97-AF65-F5344CB8AC3E}">
        <p14:creationId xmlns:p14="http://schemas.microsoft.com/office/powerpoint/2010/main" val="222068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1700808"/>
            <a:ext cx="5471964" cy="3312963"/>
          </a:xfrm>
        </p:spPr>
        <p:txBody>
          <a:bodyPr/>
          <a:lstStyle/>
          <a:p>
            <a:pPr algn="ctr"/>
            <a:r>
              <a:rPr lang="en-AU" dirty="0"/>
              <a:t>Questions/comments?</a:t>
            </a:r>
          </a:p>
          <a:p>
            <a:pPr algn="ctr"/>
            <a:endParaRPr lang="en-AU" dirty="0"/>
          </a:p>
          <a:p>
            <a:pPr algn="ctr"/>
            <a:endParaRPr lang="en-AU" sz="2000" dirty="0"/>
          </a:p>
          <a:p>
            <a:pPr algn="ctr"/>
            <a:endParaRPr lang="en-AU" sz="2000" dirty="0"/>
          </a:p>
          <a:p>
            <a:pPr algn="ctr"/>
            <a:endParaRPr lang="en-AU" sz="2000" dirty="0"/>
          </a:p>
          <a:p>
            <a:pPr algn="ctr"/>
            <a:r>
              <a:rPr lang="en-AU" sz="2000" dirty="0"/>
              <a:t>Contact Us</a:t>
            </a:r>
          </a:p>
          <a:p>
            <a:pPr algn="ctr"/>
            <a:r>
              <a:rPr lang="en-AU" sz="2000" dirty="0"/>
              <a:t>AODpolicy@act.gov.au</a:t>
            </a:r>
          </a:p>
          <a:p>
            <a:pPr algn="ctr"/>
            <a:endParaRPr lang="en-AU" dirty="0"/>
          </a:p>
          <a:p>
            <a:pPr algn="ctr"/>
            <a:endParaRPr lang="en-AU" dirty="0"/>
          </a:p>
          <a:p>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23</a:t>
            </a:fld>
            <a:endParaRPr lang="en-AU" dirty="0"/>
          </a:p>
        </p:txBody>
      </p:sp>
    </p:spTree>
    <p:extLst>
      <p:ext uri="{BB962C8B-B14F-4D97-AF65-F5344CB8AC3E}">
        <p14:creationId xmlns:p14="http://schemas.microsoft.com/office/powerpoint/2010/main" val="421043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502F-32B9-41B6-8833-5E1A475516D4}"/>
              </a:ext>
            </a:extLst>
          </p:cNvPr>
          <p:cNvSpPr>
            <a:spLocks noGrp="1"/>
          </p:cNvSpPr>
          <p:nvPr>
            <p:ph type="title"/>
          </p:nvPr>
        </p:nvSpPr>
        <p:spPr/>
        <p:txBody>
          <a:bodyPr/>
          <a:lstStyle/>
          <a:p>
            <a:r>
              <a:rPr lang="en-AU" dirty="0"/>
              <a:t>Commissioning Roadmap</a:t>
            </a:r>
          </a:p>
        </p:txBody>
      </p:sp>
      <p:sp>
        <p:nvSpPr>
          <p:cNvPr id="3" name="Content Placeholder 2">
            <a:extLst>
              <a:ext uri="{FF2B5EF4-FFF2-40B4-BE49-F238E27FC236}">
                <a16:creationId xmlns:a16="http://schemas.microsoft.com/office/drawing/2014/main" id="{1E02999F-831F-4724-857F-73654BEB8EA1}"/>
              </a:ext>
            </a:extLst>
          </p:cNvPr>
          <p:cNvSpPr>
            <a:spLocks noGrp="1"/>
          </p:cNvSpPr>
          <p:nvPr>
            <p:ph idx="1"/>
          </p:nvPr>
        </p:nvSpPr>
        <p:spPr>
          <a:xfrm>
            <a:off x="495299" y="1196753"/>
            <a:ext cx="4457701" cy="4608512"/>
          </a:xfrm>
        </p:spPr>
        <p:txBody>
          <a:bodyPr>
            <a:normAutofit fontScale="47500" lnSpcReduction="20000"/>
          </a:bodyPr>
          <a:lstStyle/>
          <a:p>
            <a:pPr marL="0" indent="0">
              <a:buNone/>
            </a:pPr>
            <a:r>
              <a:rPr lang="en-AU" sz="3600" b="1" dirty="0"/>
              <a:t>Commissioning cycle</a:t>
            </a:r>
          </a:p>
          <a:p>
            <a:pPr marL="457200" indent="-457200">
              <a:buFont typeface="+mj-lt"/>
              <a:buAutoNum type="arabicPeriod"/>
            </a:pPr>
            <a:r>
              <a:rPr lang="en-AU" sz="3600" b="1" dirty="0" err="1"/>
              <a:t>Strategise</a:t>
            </a:r>
            <a:endParaRPr lang="en-AU" sz="3600" b="1" dirty="0"/>
          </a:p>
          <a:p>
            <a:pPr marL="457200" indent="-457200">
              <a:buFont typeface="+mj-lt"/>
              <a:buAutoNum type="arabicPeriod"/>
            </a:pPr>
            <a:r>
              <a:rPr lang="en-AU" sz="3600" dirty="0"/>
              <a:t>Design</a:t>
            </a:r>
          </a:p>
          <a:p>
            <a:pPr marL="457200" indent="-457200">
              <a:buFont typeface="+mj-lt"/>
              <a:buAutoNum type="arabicPeriod"/>
            </a:pPr>
            <a:r>
              <a:rPr lang="en-AU" sz="3600" dirty="0"/>
              <a:t>Procure</a:t>
            </a:r>
          </a:p>
          <a:p>
            <a:pPr marL="457200" indent="-457200">
              <a:buFont typeface="+mj-lt"/>
              <a:buAutoNum type="arabicPeriod"/>
            </a:pPr>
            <a:r>
              <a:rPr lang="en-AU" sz="3600" dirty="0"/>
              <a:t>Deliver Outcomes</a:t>
            </a:r>
          </a:p>
          <a:p>
            <a:pPr marL="0" indent="0">
              <a:buNone/>
            </a:pPr>
            <a:r>
              <a:rPr lang="en-AU" sz="3600" dirty="0"/>
              <a:t>Continuous evaluation</a:t>
            </a:r>
          </a:p>
          <a:p>
            <a:pPr marL="0" indent="0">
              <a:buNone/>
            </a:pPr>
            <a:endParaRPr lang="en-AU" sz="3600" dirty="0"/>
          </a:p>
          <a:p>
            <a:pPr marL="0" indent="0">
              <a:buNone/>
            </a:pPr>
            <a:r>
              <a:rPr lang="en-AU" sz="3600" b="1" dirty="0" err="1"/>
              <a:t>Strategise</a:t>
            </a:r>
            <a:r>
              <a:rPr lang="en-AU" sz="3600" b="1" dirty="0"/>
              <a:t> phase</a:t>
            </a:r>
          </a:p>
          <a:p>
            <a:r>
              <a:rPr lang="en-AU" sz="3600" dirty="0"/>
              <a:t>Understand current services and population need</a:t>
            </a:r>
          </a:p>
          <a:p>
            <a:r>
              <a:rPr lang="en-AU" sz="3600" dirty="0"/>
              <a:t>Identify service gaps and emerging priorities</a:t>
            </a:r>
          </a:p>
          <a:p>
            <a:r>
              <a:rPr lang="en-AU" sz="3600" dirty="0"/>
              <a:t>Define system outcomes we are seeking to achieve</a:t>
            </a:r>
          </a:p>
          <a:p>
            <a:r>
              <a:rPr lang="en-AU" sz="3600" dirty="0"/>
              <a:t>Engage with service users and sector partners to test and refine understanding</a:t>
            </a:r>
          </a:p>
          <a:p>
            <a:r>
              <a:rPr lang="en-AU" sz="3600" dirty="0"/>
              <a:t>Develop strategic plan, including priorities for commissioning</a:t>
            </a:r>
          </a:p>
          <a:p>
            <a:r>
              <a:rPr lang="en-AU" sz="3600" dirty="0"/>
              <a:t>Identify areas for collaborative design</a:t>
            </a:r>
          </a:p>
          <a:p>
            <a:endParaRPr lang="en-AU" dirty="0"/>
          </a:p>
        </p:txBody>
      </p:sp>
      <p:sp>
        <p:nvSpPr>
          <p:cNvPr id="4" name="Slide Number Placeholder 3">
            <a:extLst>
              <a:ext uri="{FF2B5EF4-FFF2-40B4-BE49-F238E27FC236}">
                <a16:creationId xmlns:a16="http://schemas.microsoft.com/office/drawing/2014/main" id="{8AEDB66C-6EA6-4A31-AB79-9F78A5D8A9A9}"/>
              </a:ext>
            </a:extLst>
          </p:cNvPr>
          <p:cNvSpPr>
            <a:spLocks noGrp="1"/>
          </p:cNvSpPr>
          <p:nvPr>
            <p:ph type="sldNum" sz="quarter" idx="4"/>
          </p:nvPr>
        </p:nvSpPr>
        <p:spPr/>
        <p:txBody>
          <a:bodyPr/>
          <a:lstStyle/>
          <a:p>
            <a:fld id="{A111ABAE-1B12-4EB9-8E66-38B1E1BDD146}" type="slidenum">
              <a:rPr lang="en-AU" smtClean="0"/>
              <a:pPr/>
              <a:t>3</a:t>
            </a:fld>
            <a:endParaRPr lang="en-AU" dirty="0"/>
          </a:p>
        </p:txBody>
      </p:sp>
      <p:pic>
        <p:nvPicPr>
          <p:cNvPr id="6" name="Picture 5">
            <a:extLst>
              <a:ext uri="{FF2B5EF4-FFF2-40B4-BE49-F238E27FC236}">
                <a16:creationId xmlns:a16="http://schemas.microsoft.com/office/drawing/2014/main" id="{296691E2-94BF-443B-880F-5942B45BEDE2}"/>
              </a:ext>
            </a:extLst>
          </p:cNvPr>
          <p:cNvPicPr>
            <a:picLocks noChangeAspect="1"/>
          </p:cNvPicPr>
          <p:nvPr/>
        </p:nvPicPr>
        <p:blipFill rotWithShape="1">
          <a:blip r:embed="rId3"/>
          <a:srcRect l="11807" t="14564" r="73608" b="43216"/>
          <a:stretch/>
        </p:blipFill>
        <p:spPr>
          <a:xfrm>
            <a:off x="4880992" y="1052736"/>
            <a:ext cx="4953001" cy="4608512"/>
          </a:xfrm>
          <a:prstGeom prst="rect">
            <a:avLst/>
          </a:prstGeom>
        </p:spPr>
      </p:pic>
      <p:sp>
        <p:nvSpPr>
          <p:cNvPr id="7" name="TextBox 6">
            <a:extLst>
              <a:ext uri="{FF2B5EF4-FFF2-40B4-BE49-F238E27FC236}">
                <a16:creationId xmlns:a16="http://schemas.microsoft.com/office/drawing/2014/main" id="{47368FCC-A759-45FE-953A-3B8C29F28AEC}"/>
              </a:ext>
            </a:extLst>
          </p:cNvPr>
          <p:cNvSpPr txBox="1"/>
          <p:nvPr/>
        </p:nvSpPr>
        <p:spPr>
          <a:xfrm>
            <a:off x="5199753" y="5620385"/>
            <a:ext cx="4315477" cy="369332"/>
          </a:xfrm>
          <a:prstGeom prst="rect">
            <a:avLst/>
          </a:prstGeom>
          <a:noFill/>
        </p:spPr>
        <p:txBody>
          <a:bodyPr wrap="none" rtlCol="0">
            <a:spAutoFit/>
          </a:bodyPr>
          <a:lstStyle/>
          <a:p>
            <a:r>
              <a:rPr lang="en-AU" dirty="0"/>
              <a:t>Commissioning Roadmap can be found </a:t>
            </a:r>
            <a:r>
              <a:rPr lang="en-AU" dirty="0">
                <a:hlinkClick r:id="rId4"/>
              </a:rPr>
              <a:t>here</a:t>
            </a:r>
            <a:endParaRPr lang="en-AU" dirty="0"/>
          </a:p>
        </p:txBody>
      </p:sp>
    </p:spTree>
    <p:extLst>
      <p:ext uri="{BB962C8B-B14F-4D97-AF65-F5344CB8AC3E}">
        <p14:creationId xmlns:p14="http://schemas.microsoft.com/office/powerpoint/2010/main" val="147387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0D5C-F3E2-497D-8536-20D75FE9FEC4}"/>
              </a:ext>
            </a:extLst>
          </p:cNvPr>
          <p:cNvSpPr>
            <a:spLocks noGrp="1"/>
          </p:cNvSpPr>
          <p:nvPr>
            <p:ph type="title"/>
          </p:nvPr>
        </p:nvSpPr>
        <p:spPr/>
        <p:txBody>
          <a:bodyPr/>
          <a:lstStyle/>
          <a:p>
            <a:r>
              <a:rPr lang="en-AU" dirty="0"/>
              <a:t>Next Drug Strategy Action Plan (DSAP)</a:t>
            </a:r>
          </a:p>
        </p:txBody>
      </p:sp>
      <p:sp>
        <p:nvSpPr>
          <p:cNvPr id="3" name="Content Placeholder 2">
            <a:extLst>
              <a:ext uri="{FF2B5EF4-FFF2-40B4-BE49-F238E27FC236}">
                <a16:creationId xmlns:a16="http://schemas.microsoft.com/office/drawing/2014/main" id="{1E708C14-31A5-43A3-911A-13CDA6E8D0F1}"/>
              </a:ext>
            </a:extLst>
          </p:cNvPr>
          <p:cNvSpPr>
            <a:spLocks noGrp="1"/>
          </p:cNvSpPr>
          <p:nvPr>
            <p:ph idx="1"/>
          </p:nvPr>
        </p:nvSpPr>
        <p:spPr/>
        <p:txBody>
          <a:bodyPr>
            <a:normAutofit fontScale="92500"/>
          </a:bodyPr>
          <a:lstStyle/>
          <a:p>
            <a:r>
              <a:rPr lang="en-AU" dirty="0"/>
              <a:t>The ACT Drug Strategy Action Plan (DSAP) is the ACT’s jurisdictional plan underneath the </a:t>
            </a:r>
            <a:r>
              <a:rPr lang="en-AU" i="1" dirty="0"/>
              <a:t>National Drug Strategy 2017-26</a:t>
            </a:r>
          </a:p>
          <a:p>
            <a:r>
              <a:rPr lang="en-AU" dirty="0"/>
              <a:t>The Drug Strategy Action Plan 2018-2021 ended in December</a:t>
            </a:r>
          </a:p>
          <a:p>
            <a:r>
              <a:rPr lang="en-AU" dirty="0"/>
              <a:t>Final Progress Report 2020-21 and DSAP policy review will be released following consultation to reflect on achievements and challenges</a:t>
            </a:r>
          </a:p>
          <a:p>
            <a:r>
              <a:rPr lang="en-AU" dirty="0"/>
              <a:t>The next DSAP is beginning to be developed</a:t>
            </a:r>
          </a:p>
          <a:p>
            <a:r>
              <a:rPr lang="en-AU" dirty="0"/>
              <a:t>Discussion paper on the next DSAP out for feedback until 18 February</a:t>
            </a:r>
          </a:p>
          <a:p>
            <a:r>
              <a:rPr lang="en-AU" dirty="0"/>
              <a:t>We are keen to hear your input in this session on priorities for youth</a:t>
            </a:r>
          </a:p>
          <a:p>
            <a:r>
              <a:rPr lang="en-AU" dirty="0"/>
              <a:t>There will be further consultation on the next DSAP but we can take on early ideas at this stage</a:t>
            </a:r>
          </a:p>
        </p:txBody>
      </p:sp>
      <p:sp>
        <p:nvSpPr>
          <p:cNvPr id="4" name="Slide Number Placeholder 3">
            <a:extLst>
              <a:ext uri="{FF2B5EF4-FFF2-40B4-BE49-F238E27FC236}">
                <a16:creationId xmlns:a16="http://schemas.microsoft.com/office/drawing/2014/main" id="{7F259068-FD8D-40FB-BD0E-875F4883B0A2}"/>
              </a:ext>
            </a:extLst>
          </p:cNvPr>
          <p:cNvSpPr>
            <a:spLocks noGrp="1"/>
          </p:cNvSpPr>
          <p:nvPr>
            <p:ph type="sldNum" sz="quarter" idx="4"/>
          </p:nvPr>
        </p:nvSpPr>
        <p:spPr/>
        <p:txBody>
          <a:bodyPr/>
          <a:lstStyle/>
          <a:p>
            <a:fld id="{A111ABAE-1B12-4EB9-8E66-38B1E1BDD146}" type="slidenum">
              <a:rPr lang="en-AU" smtClean="0"/>
              <a:pPr/>
              <a:t>4</a:t>
            </a:fld>
            <a:endParaRPr lang="en-AU" dirty="0"/>
          </a:p>
        </p:txBody>
      </p:sp>
    </p:spTree>
    <p:extLst>
      <p:ext uri="{BB962C8B-B14F-4D97-AF65-F5344CB8AC3E}">
        <p14:creationId xmlns:p14="http://schemas.microsoft.com/office/powerpoint/2010/main" val="249193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DBDF5-12C4-4842-9755-550CDEC53F51}"/>
              </a:ext>
            </a:extLst>
          </p:cNvPr>
          <p:cNvSpPr>
            <a:spLocks noGrp="1"/>
          </p:cNvSpPr>
          <p:nvPr>
            <p:ph type="body" sz="quarter" idx="10"/>
          </p:nvPr>
        </p:nvSpPr>
        <p:spPr>
          <a:xfrm>
            <a:off x="2217018" y="1700808"/>
            <a:ext cx="5471964" cy="3312963"/>
          </a:xfrm>
        </p:spPr>
        <p:txBody>
          <a:bodyPr/>
          <a:lstStyle/>
          <a:p>
            <a:pPr algn="ctr"/>
            <a:endParaRPr lang="en-AU" dirty="0"/>
          </a:p>
          <a:p>
            <a:pPr algn="ctr"/>
            <a:endParaRPr lang="en-AU" dirty="0"/>
          </a:p>
          <a:p>
            <a:pPr algn="ctr"/>
            <a:r>
              <a:rPr lang="en-AU" dirty="0"/>
              <a:t>SETTING THE SCENE</a:t>
            </a:r>
          </a:p>
        </p:txBody>
      </p:sp>
      <p:sp>
        <p:nvSpPr>
          <p:cNvPr id="3" name="Slide Number Placeholder 2">
            <a:extLst>
              <a:ext uri="{FF2B5EF4-FFF2-40B4-BE49-F238E27FC236}">
                <a16:creationId xmlns:a16="http://schemas.microsoft.com/office/drawing/2014/main" id="{81DE08E7-510C-4569-9330-10A1AC7E801F}"/>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371332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5D21-A690-4E9B-B7AF-5BE3A9E8E475}"/>
              </a:ext>
            </a:extLst>
          </p:cNvPr>
          <p:cNvSpPr>
            <a:spLocks noGrp="1"/>
          </p:cNvSpPr>
          <p:nvPr>
            <p:ph type="title"/>
          </p:nvPr>
        </p:nvSpPr>
        <p:spPr/>
        <p:txBody>
          <a:bodyPr/>
          <a:lstStyle/>
          <a:p>
            <a:r>
              <a:rPr lang="en-AU" dirty="0"/>
              <a:t>Why youth?</a:t>
            </a:r>
          </a:p>
        </p:txBody>
      </p:sp>
      <p:sp>
        <p:nvSpPr>
          <p:cNvPr id="3" name="Content Placeholder 2">
            <a:extLst>
              <a:ext uri="{FF2B5EF4-FFF2-40B4-BE49-F238E27FC236}">
                <a16:creationId xmlns:a16="http://schemas.microsoft.com/office/drawing/2014/main" id="{781EC8C8-B1A0-446D-9CE2-5AAFC2CB2278}"/>
              </a:ext>
            </a:extLst>
          </p:cNvPr>
          <p:cNvSpPr>
            <a:spLocks noGrp="1"/>
          </p:cNvSpPr>
          <p:nvPr>
            <p:ph idx="1"/>
          </p:nvPr>
        </p:nvSpPr>
        <p:spPr/>
        <p:txBody>
          <a:bodyPr>
            <a:norm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Alcohol and other drug use is a significant risk factor contributing to burden of disease in young people</a:t>
            </a:r>
          </a:p>
          <a:p>
            <a:r>
              <a:rPr lang="en-AU" dirty="0">
                <a:latin typeface="Calibri" panose="020F0502020204030204" pitchFamily="34" charset="0"/>
                <a:ea typeface="Calibri" panose="020F0502020204030204" pitchFamily="34" charset="0"/>
                <a:cs typeface="Times New Roman" panose="02020603050405020304" pitchFamily="18" charset="0"/>
              </a:rPr>
              <a:t>Young people are susceptible to permanent damage from alcohol and other drug use as their brains are still developing</a:t>
            </a:r>
          </a:p>
          <a:p>
            <a:r>
              <a:rPr lang="en-AU" dirty="0">
                <a:latin typeface="Calibri" panose="020F0502020204030204" pitchFamily="34" charset="0"/>
                <a:ea typeface="Calibri" panose="020F0502020204030204" pitchFamily="34" charset="0"/>
                <a:cs typeface="Times New Roman" panose="02020603050405020304" pitchFamily="18" charset="0"/>
              </a:rPr>
              <a:t>Rates of risky behaviour are generally higher among young people</a:t>
            </a:r>
          </a:p>
          <a:p>
            <a:r>
              <a:rPr lang="en-AU" dirty="0">
                <a:effectLst/>
                <a:latin typeface="Calibri" panose="020F0502020204030204" pitchFamily="34" charset="0"/>
                <a:ea typeface="Calibri" panose="020F0502020204030204" pitchFamily="34" charset="0"/>
                <a:cs typeface="Times New Roman" panose="02020603050405020304" pitchFamily="18" charset="0"/>
              </a:rPr>
              <a:t>Some young people experience multiple levels of disadvantage and have complex needs</a:t>
            </a:r>
          </a:p>
          <a:p>
            <a:r>
              <a:rPr lang="en-AU" dirty="0">
                <a:effectLst/>
                <a:latin typeface="Calibri" panose="020F0502020204030204" pitchFamily="34" charset="0"/>
                <a:ea typeface="Calibri" panose="020F0502020204030204" pitchFamily="34" charset="0"/>
                <a:cs typeface="Times New Roman" panose="02020603050405020304" pitchFamily="18" charset="0"/>
              </a:rPr>
              <a:t>Young people require tailored youth-specific services </a:t>
            </a:r>
          </a:p>
          <a:p>
            <a:r>
              <a:rPr lang="en-AU" dirty="0">
                <a:latin typeface="Calibri" panose="020F0502020204030204" pitchFamily="34" charset="0"/>
                <a:ea typeface="Calibri" panose="020F0502020204030204" pitchFamily="34" charset="0"/>
                <a:cs typeface="Times New Roman" panose="02020603050405020304" pitchFamily="18" charset="0"/>
              </a:rPr>
              <a:t>Young people (10-24 years) are a priority group under the </a:t>
            </a:r>
            <a:r>
              <a:rPr lang="en-AU" i="1" dirty="0">
                <a:latin typeface="Calibri" panose="020F0502020204030204" pitchFamily="34" charset="0"/>
                <a:ea typeface="Calibri" panose="020F0502020204030204" pitchFamily="34" charset="0"/>
                <a:cs typeface="Times New Roman" panose="02020603050405020304" pitchFamily="18" charset="0"/>
              </a:rPr>
              <a:t>National Drug Strategy 2017-2026 </a:t>
            </a:r>
            <a:r>
              <a:rPr lang="en-AU" dirty="0">
                <a:latin typeface="Calibri" panose="020F0502020204030204" pitchFamily="34" charset="0"/>
                <a:ea typeface="Calibri" panose="020F0502020204030204" pitchFamily="34" charset="0"/>
                <a:cs typeface="Times New Roman" panose="02020603050405020304" pitchFamily="18" charset="0"/>
              </a:rPr>
              <a:t>and the previous </a:t>
            </a:r>
            <a:r>
              <a:rPr lang="en-AU" i="1" dirty="0">
                <a:latin typeface="Calibri" panose="020F0502020204030204" pitchFamily="34" charset="0"/>
                <a:ea typeface="Calibri" panose="020F0502020204030204" pitchFamily="34" charset="0"/>
                <a:cs typeface="Times New Roman" panose="02020603050405020304" pitchFamily="18" charset="0"/>
              </a:rPr>
              <a:t>Drug Strategy Action Plan 2018-2021</a:t>
            </a:r>
          </a:p>
        </p:txBody>
      </p:sp>
      <p:sp>
        <p:nvSpPr>
          <p:cNvPr id="4" name="Slide Number Placeholder 3">
            <a:extLst>
              <a:ext uri="{FF2B5EF4-FFF2-40B4-BE49-F238E27FC236}">
                <a16:creationId xmlns:a16="http://schemas.microsoft.com/office/drawing/2014/main" id="{69C9694C-74C9-46F3-96C3-049498F91700}"/>
              </a:ext>
            </a:extLst>
          </p:cNvPr>
          <p:cNvSpPr>
            <a:spLocks noGrp="1"/>
          </p:cNvSpPr>
          <p:nvPr>
            <p:ph type="sldNum" sz="quarter" idx="4"/>
          </p:nvPr>
        </p:nvSpPr>
        <p:spPr/>
        <p:txBody>
          <a:bodyPr/>
          <a:lstStyle/>
          <a:p>
            <a:fld id="{A111ABAE-1B12-4EB9-8E66-38B1E1BDD146}" type="slidenum">
              <a:rPr lang="en-AU" smtClean="0"/>
              <a:pPr/>
              <a:t>6</a:t>
            </a:fld>
            <a:endParaRPr lang="en-AU" dirty="0"/>
          </a:p>
        </p:txBody>
      </p:sp>
    </p:spTree>
    <p:extLst>
      <p:ext uri="{BB962C8B-B14F-4D97-AF65-F5344CB8AC3E}">
        <p14:creationId xmlns:p14="http://schemas.microsoft.com/office/powerpoint/2010/main" val="241744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A24D-4EC4-4B43-9BDF-551D41DE6646}"/>
              </a:ext>
            </a:extLst>
          </p:cNvPr>
          <p:cNvSpPr>
            <a:spLocks noGrp="1"/>
          </p:cNvSpPr>
          <p:nvPr>
            <p:ph type="title"/>
          </p:nvPr>
        </p:nvSpPr>
        <p:spPr/>
        <p:txBody>
          <a:bodyPr/>
          <a:lstStyle/>
          <a:p>
            <a:r>
              <a:rPr lang="en-AU" dirty="0"/>
              <a:t>What we know: ATOD use among young people</a:t>
            </a:r>
          </a:p>
        </p:txBody>
      </p:sp>
      <p:sp>
        <p:nvSpPr>
          <p:cNvPr id="3" name="Content Placeholder 2">
            <a:extLst>
              <a:ext uri="{FF2B5EF4-FFF2-40B4-BE49-F238E27FC236}">
                <a16:creationId xmlns:a16="http://schemas.microsoft.com/office/drawing/2014/main" id="{893697B5-5E69-47A4-BD2A-FFE21069FEF7}"/>
              </a:ext>
            </a:extLst>
          </p:cNvPr>
          <p:cNvSpPr>
            <a:spLocks noGrp="1"/>
          </p:cNvSpPr>
          <p:nvPr>
            <p:ph idx="1"/>
          </p:nvPr>
        </p:nvSpPr>
        <p:spPr/>
        <p:txBody>
          <a:bodyPr>
            <a:normAutofit fontScale="85000" lnSpcReduction="10000"/>
          </a:bodyPr>
          <a:lstStyle/>
          <a:p>
            <a:r>
              <a:rPr lang="en-AU" dirty="0"/>
              <a:t>ATOD use is declining among young people nationally and age of initiation is increasing. An increasing proportion of people aged 14-24 are reporting alcohol abstinence (</a:t>
            </a:r>
            <a:r>
              <a:rPr lang="en-AU" dirty="0">
                <a:hlinkClick r:id="rId3"/>
              </a:rPr>
              <a:t>NDSHS 2019</a:t>
            </a:r>
            <a:r>
              <a:rPr lang="en-AU" dirty="0"/>
              <a:t>)</a:t>
            </a:r>
          </a:p>
          <a:p>
            <a:r>
              <a:rPr lang="en-AU" dirty="0"/>
              <a:t>However, consumption of alcohol at risky levels remains high. 41% of young adults aged 18-24 exceeded the single occasion risk guideline (</a:t>
            </a:r>
            <a:r>
              <a:rPr lang="en-AU" dirty="0">
                <a:hlinkClick r:id="rId3"/>
              </a:rPr>
              <a:t>NDSHS 2019</a:t>
            </a:r>
            <a:r>
              <a:rPr lang="en-AU" dirty="0"/>
              <a:t>). </a:t>
            </a:r>
          </a:p>
          <a:p>
            <a:pPr lvl="1"/>
            <a:r>
              <a:rPr lang="en-AU" dirty="0"/>
              <a:t>Rates are higher for young Aboriginal and Torres Strait Islander people nationally (74% males and 55% of females) (</a:t>
            </a:r>
            <a:r>
              <a:rPr lang="en-AU" dirty="0">
                <a:hlinkClick r:id="rId4"/>
              </a:rPr>
              <a:t>NATSIHS 2018-19</a:t>
            </a:r>
            <a:r>
              <a:rPr lang="en-AU" dirty="0"/>
              <a:t>)</a:t>
            </a:r>
          </a:p>
          <a:p>
            <a:r>
              <a:rPr lang="en-AU" dirty="0"/>
              <a:t>18-24 year </a:t>
            </a:r>
            <a:r>
              <a:rPr lang="en-AU" dirty="0" err="1"/>
              <a:t>olds</a:t>
            </a:r>
            <a:r>
              <a:rPr lang="en-AU" dirty="0"/>
              <a:t> are the age group most likely to have used illicit drugs in the last 12 months (</a:t>
            </a:r>
            <a:r>
              <a:rPr lang="en-AU" dirty="0">
                <a:hlinkClick r:id="rId3"/>
              </a:rPr>
              <a:t>NDSHS 2019</a:t>
            </a:r>
            <a:r>
              <a:rPr lang="en-AU" dirty="0"/>
              <a:t>)</a:t>
            </a:r>
          </a:p>
          <a:p>
            <a:pPr lvl="1"/>
            <a:r>
              <a:rPr lang="en-AU" dirty="0"/>
              <a:t>Most used drugs: cannabis followed by ecstasy/cocaine and to a lesser extent meth/amphetamines</a:t>
            </a:r>
          </a:p>
          <a:p>
            <a:r>
              <a:rPr lang="en-AU" dirty="0"/>
              <a:t>31% of 15-24 year </a:t>
            </a:r>
            <a:r>
              <a:rPr lang="en-AU" dirty="0" err="1"/>
              <a:t>olds</a:t>
            </a:r>
            <a:r>
              <a:rPr lang="en-AU" dirty="0"/>
              <a:t> in ACT reported recent illicit drug use (</a:t>
            </a:r>
            <a:r>
              <a:rPr lang="en-AU" dirty="0">
                <a:hlinkClick r:id="rId5"/>
              </a:rPr>
              <a:t>NDSHS 2019</a:t>
            </a:r>
            <a:r>
              <a:rPr lang="en-AU" dirty="0"/>
              <a:t>)</a:t>
            </a:r>
          </a:p>
          <a:p>
            <a:r>
              <a:rPr lang="en-AU" dirty="0"/>
              <a:t>LGBTIQA+ young people are more likely to use AOD due in part to stigma, discrimination and marginalisation (</a:t>
            </a:r>
            <a:r>
              <a:rPr lang="en-AU" dirty="0">
                <a:hlinkClick r:id="rId6"/>
              </a:rPr>
              <a:t>Writing Themselves In 4: ACT</a:t>
            </a:r>
            <a:r>
              <a:rPr lang="en-AU" dirty="0"/>
              <a:t>; </a:t>
            </a:r>
            <a:r>
              <a:rPr lang="en-AU" dirty="0">
                <a:hlinkClick r:id="rId7"/>
              </a:rPr>
              <a:t>AIHW</a:t>
            </a:r>
            <a:r>
              <a:rPr lang="en-AU" dirty="0"/>
              <a:t>)</a:t>
            </a:r>
          </a:p>
        </p:txBody>
      </p:sp>
      <p:sp>
        <p:nvSpPr>
          <p:cNvPr id="4" name="Slide Number Placeholder 3">
            <a:extLst>
              <a:ext uri="{FF2B5EF4-FFF2-40B4-BE49-F238E27FC236}">
                <a16:creationId xmlns:a16="http://schemas.microsoft.com/office/drawing/2014/main" id="{729CE0BF-CF91-4BBA-B62D-020556624BF5}"/>
              </a:ext>
            </a:extLst>
          </p:cNvPr>
          <p:cNvSpPr>
            <a:spLocks noGrp="1"/>
          </p:cNvSpPr>
          <p:nvPr>
            <p:ph type="sldNum" sz="quarter" idx="4"/>
          </p:nvPr>
        </p:nvSpPr>
        <p:spPr/>
        <p:txBody>
          <a:bodyPr/>
          <a:lstStyle/>
          <a:p>
            <a:fld id="{A111ABAE-1B12-4EB9-8E66-38B1E1BDD146}" type="slidenum">
              <a:rPr lang="en-AU" smtClean="0"/>
              <a:pPr/>
              <a:t>7</a:t>
            </a:fld>
            <a:endParaRPr lang="en-AU" dirty="0"/>
          </a:p>
        </p:txBody>
      </p:sp>
    </p:spTree>
    <p:extLst>
      <p:ext uri="{BB962C8B-B14F-4D97-AF65-F5344CB8AC3E}">
        <p14:creationId xmlns:p14="http://schemas.microsoft.com/office/powerpoint/2010/main" val="184200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8BA9-420A-489E-B33F-8B96DAAF1040}"/>
              </a:ext>
            </a:extLst>
          </p:cNvPr>
          <p:cNvSpPr>
            <a:spLocks noGrp="1"/>
          </p:cNvSpPr>
          <p:nvPr>
            <p:ph type="title"/>
          </p:nvPr>
        </p:nvSpPr>
        <p:spPr/>
        <p:txBody>
          <a:bodyPr/>
          <a:lstStyle/>
          <a:p>
            <a:r>
              <a:rPr lang="en-AU" dirty="0"/>
              <a:t>What we know: Emerging drugs of concern</a:t>
            </a:r>
          </a:p>
        </p:txBody>
      </p:sp>
      <p:sp>
        <p:nvSpPr>
          <p:cNvPr id="3" name="Content Placeholder 2">
            <a:extLst>
              <a:ext uri="{FF2B5EF4-FFF2-40B4-BE49-F238E27FC236}">
                <a16:creationId xmlns:a16="http://schemas.microsoft.com/office/drawing/2014/main" id="{7BD21864-2AFA-4180-9C66-CBF71AFAA655}"/>
              </a:ext>
            </a:extLst>
          </p:cNvPr>
          <p:cNvSpPr>
            <a:spLocks noGrp="1"/>
          </p:cNvSpPr>
          <p:nvPr>
            <p:ph idx="1"/>
          </p:nvPr>
        </p:nvSpPr>
        <p:spPr/>
        <p:txBody>
          <a:bodyPr/>
          <a:lstStyle/>
          <a:p>
            <a:r>
              <a:rPr lang="en-AU" dirty="0"/>
              <a:t>In 2017, 10.5 per cent of surveyed ACT high school children aged 12 to 17 reported having tried e-cigarettes, including 18.4 per cent of 16 to 17 year </a:t>
            </a:r>
            <a:r>
              <a:rPr lang="en-AU" dirty="0" err="1"/>
              <a:t>olds</a:t>
            </a:r>
            <a:r>
              <a:rPr lang="en-AU" dirty="0"/>
              <a:t> (</a:t>
            </a:r>
            <a:r>
              <a:rPr lang="en-AU" dirty="0">
                <a:hlinkClick r:id="rId3"/>
              </a:rPr>
              <a:t>ASSAD 2017</a:t>
            </a:r>
            <a:r>
              <a:rPr lang="en-AU" dirty="0"/>
              <a:t>)</a:t>
            </a:r>
          </a:p>
          <a:p>
            <a:r>
              <a:rPr lang="en-AU" dirty="0"/>
              <a:t>Use of tranquilisers (including benzodiazepines) is increasing – 19% of secondary students had ever used for non-medical reasons, although recent use was low (5%) (</a:t>
            </a:r>
            <a:r>
              <a:rPr lang="en-AU" dirty="0">
                <a:hlinkClick r:id="rId3"/>
              </a:rPr>
              <a:t>ASSAD 2017</a:t>
            </a:r>
            <a:r>
              <a:rPr lang="en-AU" dirty="0"/>
              <a:t>)</a:t>
            </a:r>
          </a:p>
          <a:p>
            <a:endParaRPr lang="en-AU" dirty="0"/>
          </a:p>
        </p:txBody>
      </p:sp>
      <p:sp>
        <p:nvSpPr>
          <p:cNvPr id="4" name="Slide Number Placeholder 3">
            <a:extLst>
              <a:ext uri="{FF2B5EF4-FFF2-40B4-BE49-F238E27FC236}">
                <a16:creationId xmlns:a16="http://schemas.microsoft.com/office/drawing/2014/main" id="{AF8D59BF-3CDB-4350-84DE-B5740453E317}"/>
              </a:ext>
            </a:extLst>
          </p:cNvPr>
          <p:cNvSpPr>
            <a:spLocks noGrp="1"/>
          </p:cNvSpPr>
          <p:nvPr>
            <p:ph type="sldNum" sz="quarter" idx="4"/>
          </p:nvPr>
        </p:nvSpPr>
        <p:spPr/>
        <p:txBody>
          <a:bodyPr/>
          <a:lstStyle/>
          <a:p>
            <a:fld id="{A111ABAE-1B12-4EB9-8E66-38B1E1BDD146}" type="slidenum">
              <a:rPr lang="en-AU" smtClean="0"/>
              <a:pPr/>
              <a:t>8</a:t>
            </a:fld>
            <a:endParaRPr lang="en-AU" dirty="0"/>
          </a:p>
        </p:txBody>
      </p:sp>
    </p:spTree>
    <p:extLst>
      <p:ext uri="{BB962C8B-B14F-4D97-AF65-F5344CB8AC3E}">
        <p14:creationId xmlns:p14="http://schemas.microsoft.com/office/powerpoint/2010/main" val="139655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A24D-4EC4-4B43-9BDF-551D41DE6646}"/>
              </a:ext>
            </a:extLst>
          </p:cNvPr>
          <p:cNvSpPr>
            <a:spLocks noGrp="1"/>
          </p:cNvSpPr>
          <p:nvPr>
            <p:ph type="title"/>
          </p:nvPr>
        </p:nvSpPr>
        <p:spPr/>
        <p:txBody>
          <a:bodyPr/>
          <a:lstStyle/>
          <a:p>
            <a:r>
              <a:rPr lang="en-AU" dirty="0"/>
              <a:t>What we know: Harms to young people</a:t>
            </a:r>
          </a:p>
        </p:txBody>
      </p:sp>
      <p:sp>
        <p:nvSpPr>
          <p:cNvPr id="3" name="Content Placeholder 2">
            <a:extLst>
              <a:ext uri="{FF2B5EF4-FFF2-40B4-BE49-F238E27FC236}">
                <a16:creationId xmlns:a16="http://schemas.microsoft.com/office/drawing/2014/main" id="{893697B5-5E69-47A4-BD2A-FFE21069FEF7}"/>
              </a:ext>
            </a:extLst>
          </p:cNvPr>
          <p:cNvSpPr>
            <a:spLocks noGrp="1"/>
          </p:cNvSpPr>
          <p:nvPr>
            <p:ph idx="1"/>
          </p:nvPr>
        </p:nvSpPr>
        <p:spPr/>
        <p:txBody>
          <a:bodyPr>
            <a:normAutofit fontScale="92500" lnSpcReduction="10000"/>
          </a:bodyPr>
          <a:lstStyle/>
          <a:p>
            <a:r>
              <a:rPr lang="en-AU" dirty="0"/>
              <a:t>Alcohol and illicit drug use were the leading causes of total burden of disease in males aged 15-24 and the second and third for females in 2018 </a:t>
            </a:r>
          </a:p>
          <a:p>
            <a:pPr lvl="1"/>
            <a:r>
              <a:rPr lang="en-AU" dirty="0"/>
              <a:t>Males in this age group experienced 3 times the burden from AOD use than females (</a:t>
            </a:r>
            <a:r>
              <a:rPr lang="en-AU" dirty="0">
                <a:hlinkClick r:id="rId3"/>
              </a:rPr>
              <a:t>AIHW BOD Study 2018</a:t>
            </a:r>
            <a:r>
              <a:rPr lang="en-AU" dirty="0"/>
              <a:t>)</a:t>
            </a:r>
          </a:p>
          <a:p>
            <a:r>
              <a:rPr lang="en-AU" dirty="0"/>
              <a:t>Mental and substance use disorders are a major contributor to burden of disease in young Indigenous people (</a:t>
            </a:r>
            <a:r>
              <a:rPr lang="en-AU" dirty="0">
                <a:hlinkClick r:id="rId4"/>
              </a:rPr>
              <a:t>AIHW BOD Study 2018</a:t>
            </a:r>
            <a:r>
              <a:rPr lang="en-AU" dirty="0"/>
              <a:t>)</a:t>
            </a:r>
          </a:p>
          <a:p>
            <a:r>
              <a:rPr lang="en-AU" dirty="0"/>
              <a:t>Among a sample of people who use party drugs aged 18-24 in ACT, 21% reported non-fatal overdose on depressants (including alcohol) and 15% reported non-fatal overdose on stimulants in the last year (</a:t>
            </a:r>
            <a:r>
              <a:rPr lang="en-AU" dirty="0">
                <a:hlinkClick r:id="rId5"/>
              </a:rPr>
              <a:t>EDRS 2021</a:t>
            </a:r>
            <a:r>
              <a:rPr lang="en-AU" dirty="0"/>
              <a:t>)</a:t>
            </a:r>
          </a:p>
          <a:p>
            <a:pPr lvl="1"/>
            <a:r>
              <a:rPr lang="en-AU" dirty="0"/>
              <a:t>Half also reported experiencing a mental health problem in the last 6 months</a:t>
            </a:r>
          </a:p>
          <a:p>
            <a:r>
              <a:rPr lang="en-AU" dirty="0"/>
              <a:t>The onset of mental illness in young people can coincide with exposure to AOD. Co-occurring mental health and AOD issues can exacerbate one another (</a:t>
            </a:r>
            <a:r>
              <a:rPr lang="en-AU" dirty="0">
                <a:hlinkClick r:id="rId6"/>
              </a:rPr>
              <a:t>Orygen 2016</a:t>
            </a:r>
            <a:r>
              <a:rPr lang="en-AU" dirty="0"/>
              <a:t>)</a:t>
            </a:r>
          </a:p>
        </p:txBody>
      </p:sp>
      <p:sp>
        <p:nvSpPr>
          <p:cNvPr id="4" name="Slide Number Placeholder 3">
            <a:extLst>
              <a:ext uri="{FF2B5EF4-FFF2-40B4-BE49-F238E27FC236}">
                <a16:creationId xmlns:a16="http://schemas.microsoft.com/office/drawing/2014/main" id="{729CE0BF-CF91-4BBA-B62D-020556624BF5}"/>
              </a:ext>
            </a:extLst>
          </p:cNvPr>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3061335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9" ma:contentTypeDescription="Create a new document." ma:contentTypeScope="" ma:versionID="9385ab3f1d2873a1963a3455395ec953">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9e8e38d44e022d07d67ee02009398247"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documentManagement>
</p:properties>
</file>

<file path=customXml/itemProps1.xml><?xml version="1.0" encoding="utf-8"?>
<ds:datastoreItem xmlns:ds="http://schemas.openxmlformats.org/officeDocument/2006/customXml" ds:itemID="{E325E1BA-13C9-433D-A0D2-F5B1BC222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08DC4-0F88-4680-9B54-7F6203DA92A9}">
  <ds:schemaRefs>
    <ds:schemaRef ds:uri="http://schemas.microsoft.com/sharepoint/v3/contenttype/forms"/>
  </ds:schemaRefs>
</ds:datastoreItem>
</file>

<file path=customXml/itemProps3.xml><?xml version="1.0" encoding="utf-8"?>
<ds:datastoreItem xmlns:ds="http://schemas.openxmlformats.org/officeDocument/2006/customXml" ds:itemID="{5D2B2E1D-9C00-45AC-8BDF-395AB1FA49B2}">
  <ds:schemaRefs>
    <ds:schemaRef ds:uri="http://schemas.microsoft.com/office/2006/metadata/properties"/>
    <ds:schemaRef ds:uri="http://schemas.microsoft.com/office/infopath/2007/PartnerControls"/>
    <ds:schemaRef ds:uri="f6c841be-bb08-4901-87b0-0033aa80d2c6"/>
  </ds:schemaRefs>
</ds:datastoreItem>
</file>

<file path=docProps/app.xml><?xml version="1.0" encoding="utf-8"?>
<Properties xmlns="http://schemas.openxmlformats.org/officeDocument/2006/extended-properties" xmlns:vt="http://schemas.openxmlformats.org/officeDocument/2006/docPropsVTypes">
  <Template/>
  <TotalTime>11160</TotalTime>
  <Words>1736</Words>
  <Application>Microsoft Office PowerPoint</Application>
  <PresentationFormat>A4 Paper (210x297 mm)</PresentationFormat>
  <Paragraphs>179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Symbol</vt:lpstr>
      <vt:lpstr>Office Theme</vt:lpstr>
      <vt:lpstr>AOD Policy Workshop: Youth</vt:lpstr>
      <vt:lpstr>Purpose of the session</vt:lpstr>
      <vt:lpstr>Commissioning Roadmap</vt:lpstr>
      <vt:lpstr>Next Drug Strategy Action Plan (DSAP)</vt:lpstr>
      <vt:lpstr>PowerPoint Presentation</vt:lpstr>
      <vt:lpstr>Why youth?</vt:lpstr>
      <vt:lpstr>What we know: ATOD use among young people</vt:lpstr>
      <vt:lpstr>What we know: Emerging drugs of concern</vt:lpstr>
      <vt:lpstr>What we know: Harms to young people</vt:lpstr>
      <vt:lpstr>What we know: AOD Treatment for young people</vt:lpstr>
      <vt:lpstr>What we’ve heard (1): Recent submissions and Inquiries</vt:lpstr>
      <vt:lpstr>What we’ve heard (2)</vt:lpstr>
      <vt:lpstr>Existing AOD treatment and support services for young people</vt:lpstr>
      <vt:lpstr>PowerPoint Presentation</vt:lpstr>
      <vt:lpstr>Question 1 (10 minutes)</vt:lpstr>
      <vt:lpstr>Question 2 (15 minutes)</vt:lpstr>
      <vt:lpstr>Question 3 (10 minutes)</vt:lpstr>
      <vt:lpstr>Question 4 (15 minutes)</vt:lpstr>
      <vt:lpstr>Question 5 (20 minutes)</vt:lpstr>
      <vt:lpstr>Question 6 (10 minutes)</vt:lpstr>
      <vt:lpstr>Question (10 minutes)</vt:lpstr>
      <vt:lpstr>Next steps</vt:lpstr>
      <vt:lpstr>PowerPoint Presentation</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Tagliabue, Amanda (Health)</dc:creator>
  <cp:keywords>template</cp:keywords>
  <cp:lastModifiedBy>Williams, Rebecca (Health)</cp:lastModifiedBy>
  <cp:revision>340</cp:revision>
  <dcterms:created xsi:type="dcterms:W3CDTF">2021-07-21T00:56:54Z</dcterms:created>
  <dcterms:modified xsi:type="dcterms:W3CDTF">2022-02-14T05:26:59Z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y fmtid="{D5CDD505-2E9C-101B-9397-08002B2CF9AE}" pid="3" name="ArticulateGUID">
    <vt:lpwstr>A4AADEC2-FA29-4AC9-B367-3EFCF5E89BF6</vt:lpwstr>
  </property>
  <property fmtid="{D5CDD505-2E9C-101B-9397-08002B2CF9AE}" pid="4" name="ArticulatePath">
    <vt:lpwstr>AOD strategic planning</vt:lpwstr>
  </property>
</Properties>
</file>