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7"/>
  </p:notesMasterIdLst>
  <p:handoutMasterIdLst>
    <p:handoutMasterId r:id="rId28"/>
  </p:handoutMasterIdLst>
  <p:sldIdLst>
    <p:sldId id="256" r:id="rId4"/>
    <p:sldId id="271" r:id="rId5"/>
    <p:sldId id="640" r:id="rId6"/>
    <p:sldId id="624" r:id="rId7"/>
    <p:sldId id="631" r:id="rId8"/>
    <p:sldId id="644" r:id="rId9"/>
    <p:sldId id="606" r:id="rId10"/>
    <p:sldId id="625" r:id="rId11"/>
    <p:sldId id="639" r:id="rId12"/>
    <p:sldId id="627" r:id="rId13"/>
    <p:sldId id="623" r:id="rId14"/>
    <p:sldId id="638" r:id="rId15"/>
    <p:sldId id="626" r:id="rId16"/>
    <p:sldId id="645" r:id="rId17"/>
    <p:sldId id="608" r:id="rId18"/>
    <p:sldId id="621" r:id="rId19"/>
    <p:sldId id="632" r:id="rId20"/>
    <p:sldId id="633" r:id="rId21"/>
    <p:sldId id="634" r:id="rId22"/>
    <p:sldId id="635" r:id="rId23"/>
    <p:sldId id="637" r:id="rId24"/>
    <p:sldId id="622" r:id="rId25"/>
    <p:sldId id="620" r:id="rId26"/>
  </p:sldIdLst>
  <p:sldSz cx="9906000" cy="6858000" type="A4"/>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53A1E-9ED7-4EE5-931A-4E0E45FC6D44}">
          <p14:sldIdLst>
            <p14:sldId id="256"/>
            <p14:sldId id="271"/>
            <p14:sldId id="640"/>
            <p14:sldId id="624"/>
            <p14:sldId id="631"/>
            <p14:sldId id="644"/>
            <p14:sldId id="606"/>
            <p14:sldId id="625"/>
            <p14:sldId id="639"/>
            <p14:sldId id="627"/>
            <p14:sldId id="623"/>
            <p14:sldId id="638"/>
            <p14:sldId id="626"/>
            <p14:sldId id="645"/>
            <p14:sldId id="608"/>
            <p14:sldId id="621"/>
            <p14:sldId id="632"/>
            <p14:sldId id="633"/>
            <p14:sldId id="634"/>
            <p14:sldId id="635"/>
            <p14:sldId id="637"/>
            <p14:sldId id="622"/>
            <p14:sldId id="62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liabue, Amanda (Health)" initials="TA(" lastIdx="22" clrIdx="0">
    <p:extLst>
      <p:ext uri="{19B8F6BF-5375-455C-9EA6-DF929625EA0E}">
        <p15:presenceInfo xmlns:p15="http://schemas.microsoft.com/office/powerpoint/2012/main" userId="S::Amanda.Tagliabue@act.gov.au::6970f4a4-dde0-48d0-ac2d-ddf2387f2e63" providerId="AD"/>
      </p:ext>
    </p:extLst>
  </p:cmAuthor>
  <p:cmAuthor id="2" name="Williams, Rebecca (Health)" initials="WR(" lastIdx="4" clrIdx="1">
    <p:extLst>
      <p:ext uri="{19B8F6BF-5375-455C-9EA6-DF929625EA0E}">
        <p15:presenceInfo xmlns:p15="http://schemas.microsoft.com/office/powerpoint/2012/main" userId="S::Rebecca.Williams@act.gov.au::e22b55a5-d216-4dbf-ace4-88561c4a0dbe" providerId="AD"/>
      </p:ext>
    </p:extLst>
  </p:cmAuthor>
  <p:cmAuthor id="3" name="Emerson, Marc (Health)" initials="EM(" lastIdx="3" clrIdx="2">
    <p:extLst>
      <p:ext uri="{19B8F6BF-5375-455C-9EA6-DF929625EA0E}">
        <p15:presenceInfo xmlns:p15="http://schemas.microsoft.com/office/powerpoint/2012/main" userId="S::Marc.Emerson@act.gov.au::b7e4e2e3-f4ab-4385-aa72-9b2ed108e82a" providerId="AD"/>
      </p:ext>
    </p:extLst>
  </p:cmAuthor>
  <p:cmAuthor id="4" name="Dilkes-Frayne, Ella (Health)" initials="DFE(" lastIdx="9" clrIdx="3">
    <p:extLst>
      <p:ext uri="{19B8F6BF-5375-455C-9EA6-DF929625EA0E}">
        <p15:presenceInfo xmlns:p15="http://schemas.microsoft.com/office/powerpoint/2012/main" userId="S::Ella.DilkesFrayne@act.gov.au::d4972ddb-aa80-456a-b545-c2157812c8fb" providerId="AD"/>
      </p:ext>
    </p:extLst>
  </p:cmAuthor>
  <p:cmAuthor id="5" name="Taleski, Jennifer (Health)" initials="TJ(" lastIdx="2" clrIdx="4">
    <p:extLst>
      <p:ext uri="{19B8F6BF-5375-455C-9EA6-DF929625EA0E}">
        <p15:presenceInfo xmlns:p15="http://schemas.microsoft.com/office/powerpoint/2012/main" userId="S::Jennifer.Taleski@act.gov.au::34c3496b-8de8-4a8f-a9ea-c5c34547da94" providerId="AD"/>
      </p:ext>
    </p:extLst>
  </p:cmAuthor>
  <p:cmAuthor id="6" name="Taylor-Rodgers, Eleanor (Health)" initials="TRE(" lastIdx="3" clrIdx="5">
    <p:extLst>
      <p:ext uri="{19B8F6BF-5375-455C-9EA6-DF929625EA0E}">
        <p15:presenceInfo xmlns:p15="http://schemas.microsoft.com/office/powerpoint/2012/main" userId="S::Eleanor.Taylor-Rodge@act.gov.au::2c4bdb35-94e8-48a9-826c-b37d85f988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7058" autoAdjust="0"/>
  </p:normalViewPr>
  <p:slideViewPr>
    <p:cSldViewPr>
      <p:cViewPr varScale="1">
        <p:scale>
          <a:sx n="100" d="100"/>
          <a:sy n="100" d="100"/>
        </p:scale>
        <p:origin x="1710" y="84"/>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21/02/2022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21/02/2022</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352782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151875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64010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355781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234998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83155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236076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216201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404904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222323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327807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26684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63750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314479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18605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39603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2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311036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361032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127703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88408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81012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4199166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8">
          <p15:clr>
            <a:srgbClr val="FBAE40"/>
          </p15:clr>
        </p15:guide>
        <p15:guide id="4" pos="59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308">
          <p15:clr>
            <a:srgbClr val="F26B43"/>
          </p15:clr>
        </p15:guide>
        <p15:guide id="4" pos="5932">
          <p15:clr>
            <a:srgbClr val="F26B43"/>
          </p15:clr>
        </p15:guide>
        <p15:guide id="5"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ommunityservices.act.gov.au/__data/assets/pdf_file/0006/1815189/ACTHDCSD-Commissioning-Roadmap-2021-202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rygen.org.au/Policy/Policy-Reports/Alcohol-and-other-drug-use/alcohol_and_other_drug_policy_paper_2016?ex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file:///\\nas327s2\HealthHome11\E\Ella%20DilkesFrayne\My%20Documents\national-framework-for-alcohol-tobacco-and-other-drug-treatment-2019-29.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ihw.gov.au/reports/alcohol/alcohol-tobacco-other-drugs-australia/contents/priority-populations/people-with-mental-health-condition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ndarc.med.unsw.edu.au/resource/australian-capital-territory-drug-trends-2020-key-findings-illicit-drug-reporting-system" TargetMode="External"/><Relationship Id="rId5" Type="http://schemas.openxmlformats.org/officeDocument/2006/relationships/hyperlink" Target="https://www1.health.gov.au/internet/publications/publishing.nsf/Content/illicit-pubs-cotreat-toc~illicit-pubs-cotreat-fin~illicit-pubs-cotreat-fin-inp~illicit-pubs-cotreat-fin-inp-ser#:~:text=The%20range%20of%20comorbidity%20in,problem%20(Cherry%2C%202007)" TargetMode="External"/><Relationship Id="rId4" Type="http://schemas.openxmlformats.org/officeDocument/2006/relationships/hyperlink" Target="https://link.springer.com/article/10.1007/s11469-007-907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64" y="2348880"/>
            <a:ext cx="9649072" cy="1362075"/>
          </a:xfrm>
        </p:spPr>
        <p:txBody>
          <a:bodyPr/>
          <a:lstStyle/>
          <a:p>
            <a:pPr algn="ctr"/>
            <a:r>
              <a:rPr lang="en-AU" dirty="0"/>
              <a:t>AOD Policy Workshop: </a:t>
            </a:r>
            <a:r>
              <a:rPr lang="en-AU" dirty="0" err="1"/>
              <a:t>AOD</a:t>
            </a:r>
            <a:r>
              <a:rPr lang="en-AU" dirty="0"/>
              <a:t> and Mental Health</a:t>
            </a:r>
          </a:p>
        </p:txBody>
      </p:sp>
      <p:sp>
        <p:nvSpPr>
          <p:cNvPr id="5" name="Text Placeholder 4">
            <a:extLst>
              <a:ext uri="{FF2B5EF4-FFF2-40B4-BE49-F238E27FC236}">
                <a16:creationId xmlns:a16="http://schemas.microsoft.com/office/drawing/2014/main" id="{DEFCC3EB-365D-4070-A8B8-31CC7AF16D3A}"/>
              </a:ext>
            </a:extLst>
          </p:cNvPr>
          <p:cNvSpPr>
            <a:spLocks noGrp="1"/>
          </p:cNvSpPr>
          <p:nvPr>
            <p:ph type="body" idx="1"/>
          </p:nvPr>
        </p:nvSpPr>
        <p:spPr>
          <a:xfrm>
            <a:off x="674018" y="3789040"/>
            <a:ext cx="8420100" cy="1500187"/>
          </a:xfrm>
        </p:spPr>
        <p:txBody>
          <a:bodyPr>
            <a:normAutofit fontScale="85000" lnSpcReduction="20000"/>
          </a:bodyPr>
          <a:lstStyle/>
          <a:p>
            <a:pPr algn="ctr"/>
            <a:r>
              <a:rPr lang="en-AU" sz="2400" dirty="0"/>
              <a:t>Commissioning services to meet the needs of people with co-occurring AOD and mental health concerns</a:t>
            </a:r>
          </a:p>
          <a:p>
            <a:pPr algn="ctr"/>
            <a:r>
              <a:rPr lang="en-AU" sz="2400" dirty="0"/>
              <a:t>15 February 2022</a:t>
            </a:r>
          </a:p>
          <a:p>
            <a:pPr algn="ctr"/>
            <a:endParaRPr lang="en-AU" sz="2400" dirty="0"/>
          </a:p>
          <a:p>
            <a:pPr algn="ctr"/>
            <a:r>
              <a:rPr lang="en-AU" sz="2400" dirty="0"/>
              <a:t>Alcohol and Other Drug Policy team, ACT Health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24D-4EC4-4B43-9BDF-551D41DE6646}"/>
              </a:ext>
            </a:extLst>
          </p:cNvPr>
          <p:cNvSpPr>
            <a:spLocks noGrp="1"/>
          </p:cNvSpPr>
          <p:nvPr>
            <p:ph type="title"/>
          </p:nvPr>
        </p:nvSpPr>
        <p:spPr/>
        <p:txBody>
          <a:bodyPr/>
          <a:lstStyle/>
          <a:p>
            <a:r>
              <a:rPr lang="en-AU" dirty="0"/>
              <a:t>What we know: Presentation of mental health conditions at </a:t>
            </a:r>
            <a:r>
              <a:rPr lang="en-AU" dirty="0" err="1"/>
              <a:t>AOD</a:t>
            </a:r>
            <a:r>
              <a:rPr lang="en-AU" dirty="0"/>
              <a:t> services</a:t>
            </a:r>
          </a:p>
        </p:txBody>
      </p:sp>
      <p:sp>
        <p:nvSpPr>
          <p:cNvPr id="4" name="Slide Number Placeholder 3">
            <a:extLst>
              <a:ext uri="{FF2B5EF4-FFF2-40B4-BE49-F238E27FC236}">
                <a16:creationId xmlns:a16="http://schemas.microsoft.com/office/drawing/2014/main" id="{729CE0BF-CF91-4BBA-B62D-020556624BF5}"/>
              </a:ext>
            </a:extLst>
          </p:cNvPr>
          <p:cNvSpPr>
            <a:spLocks noGrp="1"/>
          </p:cNvSpPr>
          <p:nvPr>
            <p:ph type="sldNum" sz="quarter" idx="4"/>
          </p:nvPr>
        </p:nvSpPr>
        <p:spPr/>
        <p:txBody>
          <a:bodyPr/>
          <a:lstStyle/>
          <a:p>
            <a:fld id="{A111ABAE-1B12-4EB9-8E66-38B1E1BDD146}" type="slidenum">
              <a:rPr lang="en-AU" smtClean="0"/>
              <a:pPr/>
              <a:t>10</a:t>
            </a:fld>
            <a:endParaRPr lang="en-AU" dirty="0"/>
          </a:p>
        </p:txBody>
      </p:sp>
      <p:graphicFrame>
        <p:nvGraphicFramePr>
          <p:cNvPr id="5" name="Table 5">
            <a:extLst>
              <a:ext uri="{FF2B5EF4-FFF2-40B4-BE49-F238E27FC236}">
                <a16:creationId xmlns:a16="http://schemas.microsoft.com/office/drawing/2014/main" id="{7483CD42-65B5-4C59-BE93-8CA2582B7DF9}"/>
              </a:ext>
            </a:extLst>
          </p:cNvPr>
          <p:cNvGraphicFramePr>
            <a:graphicFrameLocks noGrp="1"/>
          </p:cNvGraphicFramePr>
          <p:nvPr/>
        </p:nvGraphicFramePr>
        <p:xfrm>
          <a:off x="495300" y="2375718"/>
          <a:ext cx="8900335" cy="2106563"/>
        </p:xfrm>
        <a:graphic>
          <a:graphicData uri="http://schemas.openxmlformats.org/drawingml/2006/table">
            <a:tbl>
              <a:tblPr firstRow="1" bandRow="1">
                <a:tableStyleId>{5C22544A-7EE6-4342-B048-85BDC9FD1C3A}</a:tableStyleId>
              </a:tblPr>
              <a:tblGrid>
                <a:gridCol w="1780067">
                  <a:extLst>
                    <a:ext uri="{9D8B030D-6E8A-4147-A177-3AD203B41FA5}">
                      <a16:colId xmlns:a16="http://schemas.microsoft.com/office/drawing/2014/main" val="3951616492"/>
                    </a:ext>
                  </a:extLst>
                </a:gridCol>
                <a:gridCol w="1780067">
                  <a:extLst>
                    <a:ext uri="{9D8B030D-6E8A-4147-A177-3AD203B41FA5}">
                      <a16:colId xmlns:a16="http://schemas.microsoft.com/office/drawing/2014/main" val="2221433533"/>
                    </a:ext>
                  </a:extLst>
                </a:gridCol>
                <a:gridCol w="1780067">
                  <a:extLst>
                    <a:ext uri="{9D8B030D-6E8A-4147-A177-3AD203B41FA5}">
                      <a16:colId xmlns:a16="http://schemas.microsoft.com/office/drawing/2014/main" val="3990642709"/>
                    </a:ext>
                  </a:extLst>
                </a:gridCol>
                <a:gridCol w="1780067">
                  <a:extLst>
                    <a:ext uri="{9D8B030D-6E8A-4147-A177-3AD203B41FA5}">
                      <a16:colId xmlns:a16="http://schemas.microsoft.com/office/drawing/2014/main" val="842757888"/>
                    </a:ext>
                  </a:extLst>
                </a:gridCol>
                <a:gridCol w="1780067">
                  <a:extLst>
                    <a:ext uri="{9D8B030D-6E8A-4147-A177-3AD203B41FA5}">
                      <a16:colId xmlns:a16="http://schemas.microsoft.com/office/drawing/2014/main" val="1996572412"/>
                    </a:ext>
                  </a:extLst>
                </a:gridCol>
              </a:tblGrid>
              <a:tr h="1736839">
                <a:tc>
                  <a:txBody>
                    <a:bodyPr/>
                    <a:lstStyle/>
                    <a:p>
                      <a:r>
                        <a:rPr lang="en-AU" sz="1600" dirty="0"/>
                        <a:t>Type of support</a:t>
                      </a:r>
                    </a:p>
                  </a:txBody>
                  <a:tcPr/>
                </a:tc>
                <a:tc>
                  <a:txBody>
                    <a:bodyPr/>
                    <a:lstStyle/>
                    <a:p>
                      <a:r>
                        <a:rPr lang="en-AU" sz="1600" dirty="0"/>
                        <a:t>Patient </a:t>
                      </a:r>
                      <a:r>
                        <a:rPr lang="en-AU" sz="1600" i="1" dirty="0"/>
                        <a:t>requested</a:t>
                      </a:r>
                      <a:r>
                        <a:rPr lang="en-AU" sz="1600" dirty="0"/>
                        <a:t> this type of support from the service</a:t>
                      </a:r>
                    </a:p>
                  </a:txBody>
                  <a:tcPr/>
                </a:tc>
                <a:tc>
                  <a:txBody>
                    <a:bodyPr/>
                    <a:lstStyle/>
                    <a:p>
                      <a:r>
                        <a:rPr lang="en-AU" sz="1600" dirty="0"/>
                        <a:t>Patient </a:t>
                      </a:r>
                      <a:r>
                        <a:rPr lang="en-AU" sz="1600" i="1" dirty="0"/>
                        <a:t>received</a:t>
                      </a:r>
                      <a:r>
                        <a:rPr lang="en-AU" sz="1600" dirty="0"/>
                        <a:t> this support from within the service</a:t>
                      </a:r>
                    </a:p>
                  </a:txBody>
                  <a:tcPr/>
                </a:tc>
                <a:tc>
                  <a:txBody>
                    <a:bodyPr/>
                    <a:lstStyle/>
                    <a:p>
                      <a:r>
                        <a:rPr lang="en-AU" sz="1600" dirty="0"/>
                        <a:t>Patient was </a:t>
                      </a:r>
                      <a:r>
                        <a:rPr lang="en-AU" sz="1600" i="1" dirty="0"/>
                        <a:t>referred</a:t>
                      </a:r>
                      <a:r>
                        <a:rPr lang="en-AU" sz="1600" dirty="0"/>
                        <a:t> to another service for support</a:t>
                      </a:r>
                    </a:p>
                  </a:txBody>
                  <a:tcPr/>
                </a:tc>
                <a:tc>
                  <a:txBody>
                    <a:bodyPr/>
                    <a:lstStyle/>
                    <a:p>
                      <a:r>
                        <a:rPr lang="en-AU" sz="1600" dirty="0"/>
                        <a:t>Patient requested this type of support from the service but </a:t>
                      </a:r>
                      <a:r>
                        <a:rPr lang="en-AU" sz="1600" i="1" dirty="0"/>
                        <a:t>had not received it</a:t>
                      </a:r>
                    </a:p>
                  </a:txBody>
                  <a:tcPr/>
                </a:tc>
                <a:extLst>
                  <a:ext uri="{0D108BD9-81ED-4DB2-BD59-A6C34878D82A}">
                    <a16:rowId xmlns:a16="http://schemas.microsoft.com/office/drawing/2014/main" val="2020274507"/>
                  </a:ext>
                </a:extLst>
              </a:tr>
              <a:tr h="369724">
                <a:tc>
                  <a:txBody>
                    <a:bodyPr/>
                    <a:lstStyle/>
                    <a:p>
                      <a:r>
                        <a:rPr lang="en-AU" dirty="0"/>
                        <a:t>Mental Health</a:t>
                      </a:r>
                    </a:p>
                  </a:txBody>
                  <a:tcPr/>
                </a:tc>
                <a:tc>
                  <a:txBody>
                    <a:bodyPr/>
                    <a:lstStyle/>
                    <a:p>
                      <a:r>
                        <a:rPr lang="en-AU" dirty="0"/>
                        <a:t>11.6%</a:t>
                      </a:r>
                    </a:p>
                  </a:txBody>
                  <a:tcPr/>
                </a:tc>
                <a:tc>
                  <a:txBody>
                    <a:bodyPr/>
                    <a:lstStyle/>
                    <a:p>
                      <a:r>
                        <a:rPr lang="en-AU" dirty="0"/>
                        <a:t>27.2%</a:t>
                      </a:r>
                    </a:p>
                  </a:txBody>
                  <a:tcPr/>
                </a:tc>
                <a:tc>
                  <a:txBody>
                    <a:bodyPr/>
                    <a:lstStyle/>
                    <a:p>
                      <a:r>
                        <a:rPr lang="en-AU" dirty="0"/>
                        <a:t>9.7%</a:t>
                      </a:r>
                    </a:p>
                  </a:txBody>
                  <a:tcPr/>
                </a:tc>
                <a:tc>
                  <a:txBody>
                    <a:bodyPr/>
                    <a:lstStyle/>
                    <a:p>
                      <a:r>
                        <a:rPr lang="en-AU" dirty="0"/>
                        <a:t>3.7%</a:t>
                      </a:r>
                    </a:p>
                  </a:txBody>
                  <a:tcPr/>
                </a:tc>
                <a:extLst>
                  <a:ext uri="{0D108BD9-81ED-4DB2-BD59-A6C34878D82A}">
                    <a16:rowId xmlns:a16="http://schemas.microsoft.com/office/drawing/2014/main" val="500847908"/>
                  </a:ext>
                </a:extLst>
              </a:tr>
            </a:tbl>
          </a:graphicData>
        </a:graphic>
      </p:graphicFrame>
      <p:sp>
        <p:nvSpPr>
          <p:cNvPr id="6" name="TextBox 5">
            <a:extLst>
              <a:ext uri="{FF2B5EF4-FFF2-40B4-BE49-F238E27FC236}">
                <a16:creationId xmlns:a16="http://schemas.microsoft.com/office/drawing/2014/main" id="{C60080F6-71E0-442B-8B3D-0698FC5D8240}"/>
              </a:ext>
            </a:extLst>
          </p:cNvPr>
          <p:cNvSpPr txBox="1"/>
          <p:nvPr/>
        </p:nvSpPr>
        <p:spPr>
          <a:xfrm>
            <a:off x="495300" y="1196752"/>
            <a:ext cx="8994204" cy="923330"/>
          </a:xfrm>
          <a:prstGeom prst="rect">
            <a:avLst/>
          </a:prstGeom>
          <a:noFill/>
        </p:spPr>
        <p:txBody>
          <a:bodyPr wrap="square" rtlCol="0">
            <a:spAutoFit/>
          </a:bodyPr>
          <a:lstStyle/>
          <a:p>
            <a:r>
              <a:rPr lang="en-AU" sz="2200" b="1" dirty="0">
                <a:effectLst/>
                <a:latin typeface="Calibri" panose="020F0502020204030204" pitchFamily="34" charset="0"/>
                <a:ea typeface="Calibri" panose="020F0502020204030204" pitchFamily="34" charset="0"/>
                <a:cs typeface="Calibri" panose="020F0502020204030204" pitchFamily="34" charset="0"/>
              </a:rPr>
              <a:t>Service Users Satisfaction &amp; Outcome Survey (2018): </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AU" sz="1600" i="0" u="none" strike="noStrike" baseline="0" dirty="0">
                <a:latin typeface="Arial-BoldMT"/>
              </a:rPr>
              <a:t>Ancillary services requested and received by service users accessing ACT specialist AOD services (proportion of all </a:t>
            </a:r>
            <a:r>
              <a:rPr lang="fr-FR" sz="1600" i="0" u="none" strike="noStrike" baseline="0" dirty="0" err="1">
                <a:latin typeface="Arial-BoldMT"/>
              </a:rPr>
              <a:t>repondants</a:t>
            </a:r>
            <a:r>
              <a:rPr lang="fr-FR" sz="1600" i="0" u="none" strike="noStrike" baseline="0" dirty="0">
                <a:latin typeface="Arial-BoldMT"/>
              </a:rPr>
              <a:t>, n=621; multiple </a:t>
            </a:r>
            <a:r>
              <a:rPr lang="fr-FR" sz="1600" i="0" u="none" strike="noStrike" baseline="0" dirty="0" err="1">
                <a:latin typeface="Arial-BoldMT"/>
              </a:rPr>
              <a:t>responses</a:t>
            </a:r>
            <a:r>
              <a:rPr lang="fr-FR" sz="1600" i="0" u="none" strike="noStrike" baseline="0" dirty="0">
                <a:latin typeface="Arial-BoldMT"/>
              </a:rPr>
              <a:t> possible).</a:t>
            </a:r>
          </a:p>
        </p:txBody>
      </p:sp>
    </p:spTree>
    <p:extLst>
      <p:ext uri="{BB962C8B-B14F-4D97-AF65-F5344CB8AC3E}">
        <p14:creationId xmlns:p14="http://schemas.microsoft.com/office/powerpoint/2010/main" val="184200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C4B-8296-4A18-8E89-3F0DDCD11D64}"/>
              </a:ext>
            </a:extLst>
          </p:cNvPr>
          <p:cNvSpPr>
            <a:spLocks noGrp="1"/>
          </p:cNvSpPr>
          <p:nvPr>
            <p:ph type="title"/>
          </p:nvPr>
        </p:nvSpPr>
        <p:spPr/>
        <p:txBody>
          <a:bodyPr/>
          <a:lstStyle/>
          <a:p>
            <a:r>
              <a:rPr lang="en-AU" dirty="0"/>
              <a:t>What we’ve heard: Treatment and support services</a:t>
            </a:r>
          </a:p>
        </p:txBody>
      </p:sp>
      <p:sp>
        <p:nvSpPr>
          <p:cNvPr id="3" name="Content Placeholder 2">
            <a:extLst>
              <a:ext uri="{FF2B5EF4-FFF2-40B4-BE49-F238E27FC236}">
                <a16:creationId xmlns:a16="http://schemas.microsoft.com/office/drawing/2014/main" id="{0A75F4A2-BDB8-43E4-A0F0-5D5F3CC46630}"/>
              </a:ext>
            </a:extLst>
          </p:cNvPr>
          <p:cNvSpPr>
            <a:spLocks noGrp="1"/>
          </p:cNvSpPr>
          <p:nvPr>
            <p:ph idx="1"/>
          </p:nvPr>
        </p:nvSpPr>
        <p:spPr/>
        <p:txBody>
          <a:bodyPr>
            <a:noAutofit/>
          </a:bodyPr>
          <a:lstStyle/>
          <a:p>
            <a:r>
              <a:rPr lang="en-AU" sz="1800" dirty="0">
                <a:solidFill>
                  <a:schemeClr val="tx1"/>
                </a:solidFill>
                <a:effectLst/>
                <a:ea typeface="Calibri" panose="020F0502020204030204" pitchFamily="34" charset="0"/>
                <a:cs typeface="Times New Roman" panose="02020603050405020304" pitchFamily="18" charset="0"/>
              </a:rPr>
              <a:t>Increase resources so AOD services can better address ancillary issues including mental health</a:t>
            </a:r>
          </a:p>
          <a:p>
            <a:r>
              <a:rPr lang="en-AU" sz="1800" dirty="0">
                <a:solidFill>
                  <a:schemeClr val="tx1"/>
                </a:solidFill>
                <a:effectLst/>
                <a:ea typeface="Calibri" panose="020F0502020204030204" pitchFamily="34" charset="0"/>
                <a:cs typeface="Times New Roman" panose="02020603050405020304" pitchFamily="18" charset="0"/>
              </a:rPr>
              <a:t>Improve coordination and referral between AOD and mental health services and case management</a:t>
            </a:r>
          </a:p>
          <a:p>
            <a:r>
              <a:rPr lang="en-AU" sz="1800" dirty="0">
                <a:solidFill>
                  <a:schemeClr val="tx1"/>
                </a:solidFill>
                <a:ea typeface="Calibri" panose="020F0502020204030204" pitchFamily="34" charset="0"/>
                <a:cs typeface="Times New Roman" panose="02020603050405020304" pitchFamily="18" charset="0"/>
              </a:rPr>
              <a:t>Address barriers to mental health services faced by people experiencing issues with AOD</a:t>
            </a:r>
            <a:endParaRPr lang="en-AU" sz="1800" strike="sngStrike" dirty="0">
              <a:solidFill>
                <a:schemeClr val="tx1"/>
              </a:solidFill>
              <a:ea typeface="Calibri" panose="020F0502020204030204" pitchFamily="34" charset="0"/>
              <a:cs typeface="Times New Roman" panose="02020603050405020304" pitchFamily="18" charset="0"/>
            </a:endParaRPr>
          </a:p>
          <a:p>
            <a:r>
              <a:rPr lang="en-AU" sz="1800" dirty="0">
                <a:solidFill>
                  <a:schemeClr val="tx1"/>
                </a:solidFill>
                <a:effectLst/>
                <a:ea typeface="Calibri" panose="020F0502020204030204" pitchFamily="34" charset="0"/>
                <a:cs typeface="Times New Roman" panose="02020603050405020304" pitchFamily="18" charset="0"/>
              </a:rPr>
              <a:t>Increase access to effective and affordable treatment and support services, for people who use drugs, and their families and carers</a:t>
            </a:r>
          </a:p>
          <a:p>
            <a:r>
              <a:rPr lang="en-AU" sz="1800" dirty="0">
                <a:solidFill>
                  <a:schemeClr val="tx1"/>
                </a:solidFill>
                <a:effectLst/>
                <a:ea typeface="Calibri" panose="020F0502020204030204" pitchFamily="34" charset="0"/>
                <a:cs typeface="Times New Roman" panose="02020603050405020304" pitchFamily="18" charset="0"/>
              </a:rPr>
              <a:t>Feedback indicates AOD services are handling </a:t>
            </a:r>
            <a:r>
              <a:rPr lang="en-AU" sz="1800" dirty="0">
                <a:solidFill>
                  <a:schemeClr val="tx1"/>
                </a:solidFill>
                <a:ea typeface="Calibri" panose="020F0502020204030204" pitchFamily="34" charset="0"/>
                <a:cs typeface="Times New Roman" panose="02020603050405020304" pitchFamily="18" charset="0"/>
              </a:rPr>
              <a:t>comorbidity well, and mental health services have room to improve in supporting clients with AOD concerns</a:t>
            </a:r>
          </a:p>
          <a:p>
            <a:r>
              <a:rPr lang="en-AU" sz="1800" dirty="0">
                <a:solidFill>
                  <a:schemeClr val="tx1"/>
                </a:solidFill>
                <a:ea typeface="Calibri" panose="020F0502020204030204" pitchFamily="34" charset="0"/>
                <a:cs typeface="Times New Roman" panose="02020603050405020304" pitchFamily="18" charset="0"/>
              </a:rPr>
              <a:t>Some want to see the introduction of m</a:t>
            </a:r>
            <a:r>
              <a:rPr lang="en-AU" sz="1800" dirty="0">
                <a:solidFill>
                  <a:schemeClr val="tx1"/>
                </a:solidFill>
                <a:effectLst/>
                <a:ea typeface="Calibri" panose="020F0502020204030204" pitchFamily="34" charset="0"/>
                <a:cs typeface="Times New Roman" panose="02020603050405020304" pitchFamily="18" charset="0"/>
              </a:rPr>
              <a:t>andatory rehabilitation/involuntary treatment for severe co-occurring mental health and drug dependency</a:t>
            </a:r>
          </a:p>
          <a:p>
            <a:r>
              <a:rPr lang="en-AU" sz="1800" dirty="0">
                <a:solidFill>
                  <a:schemeClr val="tx1"/>
                </a:solidFill>
                <a:effectLst/>
                <a:ea typeface="Calibri" panose="020F0502020204030204" pitchFamily="34" charset="0"/>
                <a:cs typeface="Times New Roman" panose="02020603050405020304" pitchFamily="18" charset="0"/>
              </a:rPr>
              <a:t>Provide a mental health clinician at the proposed supervised injecting facility</a:t>
            </a:r>
          </a:p>
          <a:p>
            <a:r>
              <a:rPr lang="en-AU" sz="1800" dirty="0">
                <a:solidFill>
                  <a:schemeClr val="tx1"/>
                </a:solidFill>
                <a:ea typeface="Calibri" panose="020F0502020204030204" pitchFamily="34" charset="0"/>
                <a:cs typeface="Times New Roman" panose="02020603050405020304" pitchFamily="18" charset="0"/>
              </a:rPr>
              <a:t>Consider impacts on mental health for carers</a:t>
            </a:r>
            <a:endParaRPr lang="en-AU" sz="1800" dirty="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05FB02-6DDA-4BE9-806B-D1CB27B54EE8}"/>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148798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00F6-BBAB-496A-8E79-F1A288DCB93A}"/>
              </a:ext>
            </a:extLst>
          </p:cNvPr>
          <p:cNvSpPr>
            <a:spLocks noGrp="1"/>
          </p:cNvSpPr>
          <p:nvPr>
            <p:ph type="title"/>
          </p:nvPr>
        </p:nvSpPr>
        <p:spPr/>
        <p:txBody>
          <a:bodyPr/>
          <a:lstStyle/>
          <a:p>
            <a:r>
              <a:rPr lang="en-AU" dirty="0"/>
              <a:t>What we’ve heard (2): Treatment and support services</a:t>
            </a:r>
          </a:p>
        </p:txBody>
      </p:sp>
      <p:sp>
        <p:nvSpPr>
          <p:cNvPr id="3" name="Content Placeholder 2">
            <a:extLst>
              <a:ext uri="{FF2B5EF4-FFF2-40B4-BE49-F238E27FC236}">
                <a16:creationId xmlns:a16="http://schemas.microsoft.com/office/drawing/2014/main" id="{EBB8A692-30A3-4265-8350-0FEB4B6BA4EE}"/>
              </a:ext>
            </a:extLst>
          </p:cNvPr>
          <p:cNvSpPr>
            <a:spLocks noGrp="1"/>
          </p:cNvSpPr>
          <p:nvPr>
            <p:ph idx="1"/>
          </p:nvPr>
        </p:nvSpPr>
        <p:spPr/>
        <p:txBody>
          <a:bodyPr>
            <a:normAutofit lnSpcReduction="10000"/>
          </a:bodyPr>
          <a:lstStyle/>
          <a:p>
            <a:pPr algn="l"/>
            <a:r>
              <a:rPr lang="en-AU" sz="2000" dirty="0">
                <a:solidFill>
                  <a:srgbClr val="14233C"/>
                </a:solidFill>
              </a:rPr>
              <a:t>A</a:t>
            </a:r>
            <a:r>
              <a:rPr lang="en-AU" sz="2000" b="0" i="0" u="none" strike="noStrike" baseline="0" dirty="0">
                <a:solidFill>
                  <a:srgbClr val="14233C"/>
                </a:solidFill>
              </a:rPr>
              <a:t>pproach responses to co-occurring alcohol and other drug and mental health problems in a holistic rather than ‘integrated’ way</a:t>
            </a:r>
          </a:p>
          <a:p>
            <a:r>
              <a:rPr lang="en-AU" sz="2000" dirty="0">
                <a:solidFill>
                  <a:schemeClr val="tx1"/>
                </a:solidFill>
                <a:ea typeface="Calibri" panose="020F0502020204030204" pitchFamily="34" charset="0"/>
                <a:cs typeface="Times New Roman" panose="02020603050405020304" pitchFamily="18" charset="0"/>
              </a:rPr>
              <a:t>Provide combined AOD and mental health services in the ACT</a:t>
            </a:r>
          </a:p>
          <a:p>
            <a:pPr algn="l"/>
            <a:r>
              <a:rPr lang="en-AU" sz="2000" b="0" i="0" u="none" strike="noStrike" baseline="0" dirty="0">
                <a:solidFill>
                  <a:srgbClr val="14233C"/>
                </a:solidFill>
              </a:rPr>
              <a:t>Service users prefer to receive as much of their health care in one place as possible</a:t>
            </a:r>
          </a:p>
          <a:p>
            <a:pPr algn="l"/>
            <a:r>
              <a:rPr lang="en-AU" sz="2000" dirty="0">
                <a:solidFill>
                  <a:srgbClr val="14233C"/>
                </a:solidFill>
              </a:rPr>
              <a:t>P</a:t>
            </a:r>
            <a:r>
              <a:rPr lang="en-AU" sz="2000" b="0" i="0" u="none" strike="noStrike" baseline="0" dirty="0">
                <a:solidFill>
                  <a:srgbClr val="14233C"/>
                </a:solidFill>
              </a:rPr>
              <a:t>eople who have used drugs may be turned away from general health and mental health services under the guise of referral due to stigma</a:t>
            </a:r>
          </a:p>
          <a:p>
            <a:pPr algn="l"/>
            <a:r>
              <a:rPr lang="en-AU" sz="2000" b="0" i="0" u="none" strike="noStrike" baseline="0" dirty="0">
                <a:solidFill>
                  <a:srgbClr val="14233C"/>
                </a:solidFill>
              </a:rPr>
              <a:t>People with alcohol and other drug use problems but who do not have a mental health issue also may be dissuaded from seeking help through mental health services because of the stigma they face</a:t>
            </a:r>
          </a:p>
          <a:p>
            <a:pPr algn="l"/>
            <a:r>
              <a:rPr lang="en-AU" sz="2000" b="0" i="0" u="none" strike="noStrike" baseline="0" dirty="0">
                <a:solidFill>
                  <a:srgbClr val="14233C"/>
                </a:solidFill>
              </a:rPr>
              <a:t>Increase unique specialisation at AOD and MH services</a:t>
            </a:r>
          </a:p>
          <a:p>
            <a:pPr algn="l"/>
            <a:r>
              <a:rPr lang="en-AU" sz="2000" b="0" i="0" u="none" strike="noStrike" baseline="0" dirty="0">
                <a:solidFill>
                  <a:srgbClr val="14233C"/>
                </a:solidFill>
              </a:rPr>
              <a:t>Improve internal capacity and capability to respond holistically</a:t>
            </a:r>
          </a:p>
          <a:p>
            <a:pPr algn="l"/>
            <a:r>
              <a:rPr lang="en-AU" sz="2000" b="0" i="0" u="none" strike="noStrike" baseline="0" dirty="0">
                <a:solidFill>
                  <a:srgbClr val="14233C"/>
                </a:solidFill>
              </a:rPr>
              <a:t>Enhance pathways for external collaboration</a:t>
            </a:r>
          </a:p>
          <a:p>
            <a:pPr algn="l"/>
            <a:r>
              <a:rPr lang="en-AU" sz="2000" b="0" i="0" u="none" strike="noStrike" baseline="0" dirty="0">
                <a:solidFill>
                  <a:srgbClr val="14233C"/>
                </a:solidFill>
              </a:rPr>
              <a:t>Provide adequate funding and accountability for implementation</a:t>
            </a:r>
            <a:endParaRPr lang="en-AU" sz="2000" dirty="0">
              <a:solidFill>
                <a:schemeClr val="tx1"/>
              </a:solidFill>
              <a:ea typeface="Calibri" panose="020F0502020204030204" pitchFamily="34" charset="0"/>
              <a:cs typeface="Times New Roman" panose="02020603050405020304" pitchFamily="18" charset="0"/>
            </a:endParaRPr>
          </a:p>
          <a:p>
            <a:pPr marL="342900" lvl="0" indent="-342900">
              <a:lnSpc>
                <a:spcPct val="80000"/>
              </a:lnSpc>
              <a:spcBef>
                <a:spcPts val="384"/>
              </a:spcBef>
              <a:buFont typeface="Symbol" panose="05050102010706020507" pitchFamily="18" charset="2"/>
              <a:buChar char=""/>
            </a:pPr>
            <a:endParaRPr lang="en-AU" sz="1800" dirty="0">
              <a:effectLst/>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80000"/>
              </a:lnSpc>
              <a:spcBef>
                <a:spcPts val="384"/>
              </a:spcBef>
              <a:buNone/>
            </a:pPr>
            <a:endParaRPr lang="en-AU" sz="1700" dirty="0">
              <a:solidFill>
                <a:srgbClr val="000000"/>
              </a:solidFill>
              <a:ea typeface="Calibri" panose="020F0502020204030204" pitchFamily="34" charset="0"/>
              <a:cs typeface="Times New Roman" panose="02020603050405020304" pitchFamily="18" charset="0"/>
            </a:endParaRPr>
          </a:p>
          <a:p>
            <a:pPr marL="342900" lvl="0" indent="-342900">
              <a:lnSpc>
                <a:spcPct val="80000"/>
              </a:lnSpc>
              <a:spcBef>
                <a:spcPts val="384"/>
              </a:spcBef>
              <a:buFont typeface="Symbol" panose="05050102010706020507" pitchFamily="18" charset="2"/>
              <a:buChar char=""/>
            </a:pPr>
            <a:endParaRPr lang="en-A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dirty="0"/>
          </a:p>
        </p:txBody>
      </p:sp>
      <p:sp>
        <p:nvSpPr>
          <p:cNvPr id="4" name="Slide Number Placeholder 3">
            <a:extLst>
              <a:ext uri="{FF2B5EF4-FFF2-40B4-BE49-F238E27FC236}">
                <a16:creationId xmlns:a16="http://schemas.microsoft.com/office/drawing/2014/main" id="{B82AF5B1-1CCB-4078-9859-8C812164B54F}"/>
              </a:ext>
            </a:extLst>
          </p:cNvPr>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179850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3D1-3E10-40B2-9E8B-2362DB925249}"/>
              </a:ext>
            </a:extLst>
          </p:cNvPr>
          <p:cNvSpPr>
            <a:spLocks noGrp="1"/>
          </p:cNvSpPr>
          <p:nvPr>
            <p:ph type="title"/>
          </p:nvPr>
        </p:nvSpPr>
        <p:spPr/>
        <p:txBody>
          <a:bodyPr/>
          <a:lstStyle/>
          <a:p>
            <a:r>
              <a:rPr lang="en-AU" dirty="0"/>
              <a:t>What we’ve heard (3): Workforce related</a:t>
            </a:r>
          </a:p>
        </p:txBody>
      </p:sp>
      <p:sp>
        <p:nvSpPr>
          <p:cNvPr id="3" name="Content Placeholder 2">
            <a:extLst>
              <a:ext uri="{FF2B5EF4-FFF2-40B4-BE49-F238E27FC236}">
                <a16:creationId xmlns:a16="http://schemas.microsoft.com/office/drawing/2014/main" id="{3AF1B6CB-B2FB-443D-BAE9-5EA9AB6BE3C1}"/>
              </a:ext>
            </a:extLst>
          </p:cNvPr>
          <p:cNvSpPr>
            <a:spLocks noGrp="1"/>
          </p:cNvSpPr>
          <p:nvPr>
            <p:ph idx="1"/>
          </p:nvPr>
        </p:nvSpPr>
        <p:spPr>
          <a:xfrm>
            <a:off x="495300" y="1196753"/>
            <a:ext cx="8915400" cy="4248471"/>
          </a:xfrm>
        </p:spPr>
        <p:txBody>
          <a:bodyPr>
            <a:normAutofit fontScale="77500" lnSpcReduction="20000"/>
          </a:bodyPr>
          <a:lstStyle/>
          <a:p>
            <a:pPr>
              <a:spcBef>
                <a:spcPts val="384"/>
              </a:spcBef>
              <a:buFont typeface="Symbol" panose="05050102010706020507" pitchFamily="18" charset="2"/>
              <a:buChar char=""/>
            </a:pPr>
            <a:r>
              <a:rPr lang="en-AU" sz="2900" dirty="0">
                <a:solidFill>
                  <a:schemeClr val="tx1"/>
                </a:solidFill>
                <a:effectLst/>
                <a:ea typeface="Calibri" panose="020F0502020204030204" pitchFamily="34" charset="0"/>
                <a:cs typeface="Calibri" panose="020F0502020204030204" pitchFamily="34" charset="0"/>
              </a:rPr>
              <a:t>Establish links between AOD peer support and any mental health peer support services</a:t>
            </a:r>
          </a:p>
          <a:p>
            <a:pPr marL="342900" lvl="0" indent="-342900">
              <a:spcBef>
                <a:spcPts val="384"/>
              </a:spcBef>
              <a:buFont typeface="Symbol" panose="05050102010706020507" pitchFamily="18" charset="2"/>
              <a:buChar char=""/>
            </a:pPr>
            <a:r>
              <a:rPr lang="en-AU" sz="2900" dirty="0">
                <a:solidFill>
                  <a:srgbClr val="000000"/>
                </a:solidFill>
                <a:ea typeface="Calibri" panose="020F0502020204030204" pitchFamily="34" charset="0"/>
                <a:cs typeface="Calibri" panose="020F0502020204030204" pitchFamily="34" charset="0"/>
              </a:rPr>
              <a:t>Increase sector workforce training funding</a:t>
            </a:r>
          </a:p>
          <a:p>
            <a:pPr marL="342900" lvl="0" indent="-342900">
              <a:spcBef>
                <a:spcPts val="384"/>
              </a:spcBef>
              <a:buFont typeface="Symbol" panose="05050102010706020507" pitchFamily="18" charset="2"/>
              <a:buChar char=""/>
            </a:pPr>
            <a:r>
              <a:rPr lang="en-AU" sz="2900" dirty="0">
                <a:solidFill>
                  <a:srgbClr val="000000"/>
                </a:solidFill>
                <a:ea typeface="Calibri" panose="020F0502020204030204" pitchFamily="34" charset="0"/>
                <a:cs typeface="Calibri" panose="020F0502020204030204" pitchFamily="34" charset="0"/>
              </a:rPr>
              <a:t>Expand training for other sectors</a:t>
            </a:r>
          </a:p>
          <a:p>
            <a:pPr marL="342900" lvl="0" indent="-342900">
              <a:spcBef>
                <a:spcPts val="384"/>
              </a:spcBef>
              <a:buFont typeface="Symbol" panose="05050102010706020507" pitchFamily="18" charset="2"/>
              <a:buChar char=""/>
            </a:pPr>
            <a:r>
              <a:rPr lang="en-AU" sz="2900" dirty="0">
                <a:solidFill>
                  <a:srgbClr val="000000"/>
                </a:solidFill>
                <a:effectLst/>
                <a:ea typeface="Calibri" panose="020F0502020204030204" pitchFamily="34" charset="0"/>
                <a:cs typeface="Calibri" panose="020F0502020204030204" pitchFamily="34" charset="0"/>
              </a:rPr>
              <a:t>Ensure </a:t>
            </a:r>
            <a:r>
              <a:rPr lang="en-AU" sz="2900" dirty="0">
                <a:solidFill>
                  <a:srgbClr val="000000"/>
                </a:solidFill>
                <a:ea typeface="Calibri" panose="020F0502020204030204" pitchFamily="34" charset="0"/>
                <a:cs typeface="Calibri" panose="020F0502020204030204" pitchFamily="34" charset="0"/>
              </a:rPr>
              <a:t>a highly qualified workforce, but also that staff are supported and sustained</a:t>
            </a:r>
          </a:p>
          <a:p>
            <a:pPr marL="342900" lvl="0" indent="-342900">
              <a:spcBef>
                <a:spcPts val="384"/>
              </a:spcBef>
              <a:buFont typeface="Symbol" panose="05050102010706020507" pitchFamily="18" charset="2"/>
              <a:buChar char=""/>
            </a:pPr>
            <a:r>
              <a:rPr lang="en-AU" sz="2900" dirty="0">
                <a:solidFill>
                  <a:srgbClr val="000000"/>
                </a:solidFill>
                <a:ea typeface="Calibri" panose="020F0502020204030204" pitchFamily="34" charset="0"/>
                <a:cs typeface="Calibri" panose="020F0502020204030204" pitchFamily="34" charset="0"/>
              </a:rPr>
              <a:t>F</a:t>
            </a:r>
            <a:r>
              <a:rPr lang="en-AU" sz="2900" dirty="0">
                <a:solidFill>
                  <a:srgbClr val="000000"/>
                </a:solidFill>
                <a:effectLst/>
                <a:ea typeface="Calibri" panose="020F0502020204030204" pitchFamily="34" charset="0"/>
                <a:cs typeface="Calibri" panose="020F0502020204030204" pitchFamily="34" charset="0"/>
              </a:rPr>
              <a:t>urther develop the professional capacity of key disciplines, especially medicine, psychology, nursing and allied health</a:t>
            </a:r>
          </a:p>
          <a:p>
            <a:pPr marL="342900" lvl="0" indent="-342900">
              <a:spcBef>
                <a:spcPts val="384"/>
              </a:spcBef>
              <a:buFont typeface="Symbol" panose="05050102010706020507" pitchFamily="18" charset="2"/>
              <a:buChar char=""/>
            </a:pPr>
            <a:r>
              <a:rPr lang="en-AU" sz="2900" dirty="0">
                <a:solidFill>
                  <a:srgbClr val="000000"/>
                </a:solidFill>
                <a:effectLst/>
                <a:ea typeface="Calibri" panose="020F0502020204030204" pitchFamily="34" charset="0"/>
                <a:cs typeface="Calibri" panose="020F0502020204030204" pitchFamily="34" charset="0"/>
              </a:rPr>
              <a:t>Case workers with alcohol and other drug knowledge and training in mental health services provide more effective treatment to people with co-occurring alcohol and other drug and mental health issues compared to workers solely trained in mental health</a:t>
            </a:r>
          </a:p>
          <a:p>
            <a:pPr marL="342900" lvl="0" indent="-342900">
              <a:spcBef>
                <a:spcPts val="384"/>
              </a:spcBef>
              <a:buFont typeface="Symbol" panose="05050102010706020507" pitchFamily="18" charset="2"/>
              <a:buChar char=""/>
            </a:pPr>
            <a:r>
              <a:rPr lang="en-AU" sz="2900" dirty="0">
                <a:solidFill>
                  <a:srgbClr val="000000"/>
                </a:solidFill>
                <a:effectLst/>
                <a:ea typeface="Calibri" panose="020F0502020204030204" pitchFamily="34" charset="0"/>
                <a:cs typeface="Calibri" panose="020F0502020204030204" pitchFamily="34" charset="0"/>
              </a:rPr>
              <a:t>The workforce needs in the alcohol and other drug sector are different from those in the mental health sector</a:t>
            </a:r>
          </a:p>
          <a:p>
            <a:pPr>
              <a:lnSpc>
                <a:spcPct val="80000"/>
              </a:lnSpc>
              <a:spcBef>
                <a:spcPts val="384"/>
              </a:spcBef>
              <a:buFont typeface="Symbol" panose="05050102010706020507" pitchFamily="18" charset="2"/>
              <a:buChar char=""/>
            </a:pPr>
            <a:endParaRPr lang="en-AU" sz="2400" dirty="0">
              <a:solidFill>
                <a:srgbClr val="000000"/>
              </a:solidFill>
              <a:effectLst/>
              <a:ea typeface="Calibri" panose="020F0502020204030204" pitchFamily="34" charset="0"/>
              <a:cs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FB53B28D-23DE-42F1-8914-D1DD5C8E2D67}"/>
              </a:ext>
            </a:extLst>
          </p:cNvPr>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392849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6F2D-EA5B-46DC-B558-E70961063574}"/>
              </a:ext>
            </a:extLst>
          </p:cNvPr>
          <p:cNvSpPr>
            <a:spLocks noGrp="1"/>
          </p:cNvSpPr>
          <p:nvPr>
            <p:ph type="title"/>
          </p:nvPr>
        </p:nvSpPr>
        <p:spPr/>
        <p:txBody>
          <a:bodyPr/>
          <a:lstStyle/>
          <a:p>
            <a:r>
              <a:rPr lang="en-AU" dirty="0"/>
              <a:t>Existing and planned services</a:t>
            </a:r>
          </a:p>
        </p:txBody>
      </p:sp>
      <p:sp>
        <p:nvSpPr>
          <p:cNvPr id="3" name="Content Placeholder 2">
            <a:extLst>
              <a:ext uri="{FF2B5EF4-FFF2-40B4-BE49-F238E27FC236}">
                <a16:creationId xmlns:a16="http://schemas.microsoft.com/office/drawing/2014/main" id="{E80E9EBA-30CE-4095-A5AB-C78A342E6C40}"/>
              </a:ext>
            </a:extLst>
          </p:cNvPr>
          <p:cNvSpPr>
            <a:spLocks noGrp="1"/>
          </p:cNvSpPr>
          <p:nvPr>
            <p:ph idx="1"/>
          </p:nvPr>
        </p:nvSpPr>
        <p:spPr/>
        <p:txBody>
          <a:bodyPr>
            <a:normAutofit fontScale="92500" lnSpcReduction="20000"/>
          </a:bodyPr>
          <a:lstStyle/>
          <a:p>
            <a:r>
              <a:rPr lang="en-AU" dirty="0"/>
              <a:t>Canberra Health Services Alcohol and Drug Services provides holistic health care, screening, assessments, </a:t>
            </a:r>
            <a:r>
              <a:rPr lang="en-AU" dirty="0">
                <a:solidFill>
                  <a:schemeClr val="tx1"/>
                </a:solidFill>
              </a:rPr>
              <a:t>treatment planning, interventions and care coordination in line with the National Guidelines, including for comorbidities</a:t>
            </a:r>
          </a:p>
          <a:p>
            <a:r>
              <a:rPr lang="en-AU" dirty="0"/>
              <a:t>The Government has provided funding to commence design work for a new community-led alcohol and other drug and mental health treatment precinct for those most in need</a:t>
            </a:r>
          </a:p>
          <a:p>
            <a:r>
              <a:rPr lang="en-AU" dirty="0"/>
              <a:t>ATODA provides allied sector training on alcohol, tobacco and other drug information and harm reduction</a:t>
            </a:r>
          </a:p>
          <a:p>
            <a:r>
              <a:rPr lang="en-AU" dirty="0"/>
              <a:t>Pathways to Assistance and Treatment is a mobile outreach services providing mental health and alcohol and other drug treatment</a:t>
            </a:r>
          </a:p>
          <a:p>
            <a:r>
              <a:rPr lang="en-AU" dirty="0"/>
              <a:t>The Government has committed $6.425 million over four years to establish a Patient Navigation Service to better coordinate care across the health system for people with chronic and complex conditions, or who are vulnerable or disadvantaged</a:t>
            </a:r>
          </a:p>
          <a:p>
            <a:endParaRPr lang="en-AU" dirty="0"/>
          </a:p>
          <a:p>
            <a:endParaRPr lang="en-AU" dirty="0"/>
          </a:p>
        </p:txBody>
      </p:sp>
      <p:sp>
        <p:nvSpPr>
          <p:cNvPr id="4" name="Slide Number Placeholder 3">
            <a:extLst>
              <a:ext uri="{FF2B5EF4-FFF2-40B4-BE49-F238E27FC236}">
                <a16:creationId xmlns:a16="http://schemas.microsoft.com/office/drawing/2014/main" id="{F843C4AF-9646-4665-B6C2-2BB9291A8964}"/>
              </a:ext>
            </a:extLst>
          </p:cNvPr>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87306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2276277"/>
            <a:ext cx="5471964" cy="3312963"/>
          </a:xfrm>
        </p:spPr>
        <p:txBody>
          <a:bodyPr/>
          <a:lstStyle/>
          <a:p>
            <a:pPr algn="ctr"/>
            <a:r>
              <a:rPr lang="en-AU" dirty="0"/>
              <a:t>DISCUSSION</a:t>
            </a:r>
          </a:p>
          <a:p>
            <a:pPr algn="ctr"/>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414098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1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How are current services working well to serve people with complex needs or </a:t>
            </a:r>
            <a:r>
              <a:rPr lang="en-AU" sz="3600" dirty="0">
                <a:solidFill>
                  <a:schemeClr val="tx1"/>
                </a:solidFill>
              </a:rPr>
              <a:t>co-occurring mental health issues</a:t>
            </a:r>
            <a:r>
              <a:rPr lang="en-AU" sz="3600" dirty="0"/>
              <a:t>?</a:t>
            </a:r>
          </a:p>
          <a:p>
            <a:pPr lvl="1"/>
            <a:r>
              <a:rPr lang="en-AU" sz="2800" dirty="0"/>
              <a:t>Where are the areas of strength in the sector or community that could be maintained or built upon?</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75327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are the key areas of need right now?</a:t>
            </a:r>
          </a:p>
          <a:p>
            <a:pPr lvl="1"/>
            <a:r>
              <a:rPr lang="en-AU" sz="2800" dirty="0"/>
              <a:t>Are there particular groups whose needs are not being met?</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169637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3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Are there any emerging or anticipated areas of need in the next 5-10 years?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12885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lnSpcReduction="10000"/>
          </a:bodyPr>
          <a:lstStyle/>
          <a:p>
            <a:r>
              <a:rPr lang="en-AU" sz="3600" dirty="0"/>
              <a:t>What would you like to see change? </a:t>
            </a:r>
            <a:r>
              <a:rPr lang="en-AU" sz="3600" dirty="0">
                <a:solidFill>
                  <a:schemeClr val="tx1"/>
                </a:solidFill>
              </a:rPr>
              <a:t>Are there things you’ve learned from your or others’ experience?</a:t>
            </a:r>
          </a:p>
          <a:p>
            <a:r>
              <a:rPr lang="en-AU" sz="3600" dirty="0"/>
              <a:t>Are there any friction points with current services or things that could be improved?</a:t>
            </a:r>
          </a:p>
          <a:p>
            <a:pPr lvl="1"/>
            <a:r>
              <a:rPr lang="en-AU" sz="2800" dirty="0"/>
              <a:t>What is not working smoothly?</a:t>
            </a:r>
          </a:p>
          <a:p>
            <a:pPr lvl="1"/>
            <a:r>
              <a:rPr lang="en-AU" sz="2800" dirty="0"/>
              <a:t>Where is further integration or coordination between services/sectors needed? </a:t>
            </a:r>
          </a:p>
          <a:p>
            <a:pPr lvl="1"/>
            <a:r>
              <a:rPr lang="en-AU" sz="2800" dirty="0"/>
              <a:t>What would success look like?</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376266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One of several </a:t>
            </a:r>
            <a:r>
              <a:rPr lang="en-AU" dirty="0" err="1">
                <a:effectLst/>
                <a:latin typeface="Calibri" panose="020F0502020204030204" pitchFamily="34" charset="0"/>
                <a:ea typeface="Calibri" panose="020F0502020204030204" pitchFamily="34" charset="0"/>
                <a:cs typeface="Times New Roman" panose="02020603050405020304" pitchFamily="18" charset="0"/>
              </a:rPr>
              <a:t>strategising</a:t>
            </a:r>
            <a:r>
              <a:rPr lang="en-AU" dirty="0">
                <a:effectLst/>
                <a:latin typeface="Calibri" panose="020F0502020204030204" pitchFamily="34" charset="0"/>
                <a:ea typeface="Calibri" panose="020F0502020204030204" pitchFamily="34" charset="0"/>
                <a:cs typeface="Times New Roman" panose="02020603050405020304" pitchFamily="18" charset="0"/>
              </a:rPr>
              <a:t> workshops focusing on key areas</a:t>
            </a:r>
          </a:p>
          <a:p>
            <a:pPr lvl="1"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Young people</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a:t>
            </a:r>
            <a:r>
              <a:rPr lang="en-AU" dirty="0">
                <a:effectLst/>
                <a:latin typeface="Calibri" panose="020F0502020204030204" pitchFamily="34" charset="0"/>
                <a:ea typeface="Calibri" panose="020F0502020204030204" pitchFamily="34" charset="0"/>
                <a:cs typeface="Times New Roman" panose="02020603050405020304" pitchFamily="18" charset="0"/>
              </a:rPr>
              <a:t>omen and familie</a:t>
            </a:r>
            <a:r>
              <a:rPr lang="en-AU" dirty="0">
                <a:latin typeface="Calibri" panose="020F0502020204030204" pitchFamily="34" charset="0"/>
                <a:ea typeface="Calibri" panose="020F0502020204030204" pitchFamily="34" charset="0"/>
                <a:cs typeface="Times New Roman" panose="02020603050405020304" pitchFamily="18" charset="0"/>
              </a:rPr>
              <a:t>s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Lived experience and peer representatives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err="1">
                <a:latin typeface="Calibri" panose="020F0502020204030204" pitchFamily="34" charset="0"/>
                <a:ea typeface="Calibri" panose="020F0502020204030204" pitchFamily="34" charset="0"/>
                <a:cs typeface="Times New Roman" panose="02020603050405020304" pitchFamily="18" charset="0"/>
              </a:rPr>
              <a:t>AOD</a:t>
            </a:r>
            <a:r>
              <a:rPr lang="en-AU" dirty="0">
                <a:latin typeface="Calibri" panose="020F0502020204030204" pitchFamily="34" charset="0"/>
                <a:ea typeface="Calibri" panose="020F0502020204030204" pitchFamily="34" charset="0"/>
                <a:cs typeface="Times New Roman" panose="02020603050405020304" pitchFamily="18" charset="0"/>
              </a:rPr>
              <a:t> specialist services</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Informing our approach to commissioning the non-government AOD services our community needs from 1 January 2024 and the next Drug Strategy Action Plan</a:t>
            </a:r>
            <a:endParaRPr lang="en-AU"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Collaboration with community and health sector partners, service users and other key stakeholders is a key part of this process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We are keen to hear from you throughout this session!</a:t>
            </a:r>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custDataLst>
      <p:tags r:id="rId1"/>
    </p:custDataLst>
    <p:extLst>
      <p:ext uri="{BB962C8B-B14F-4D97-AF65-F5344CB8AC3E}">
        <p14:creationId xmlns:p14="http://schemas.microsoft.com/office/powerpoint/2010/main" val="14741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5 (20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dirty="0"/>
              <a:t>What specific action/s could the sector, Government and non-government, take in the next 5 years to make an impact for the communities you represent in relation to AOD? </a:t>
            </a:r>
          </a:p>
          <a:p>
            <a:r>
              <a:rPr lang="en-AU" dirty="0"/>
              <a:t>Think about…</a:t>
            </a:r>
          </a:p>
          <a:p>
            <a:pPr lvl="1"/>
            <a:r>
              <a:rPr lang="en-AU" dirty="0"/>
              <a:t>What would make the most impactful change?</a:t>
            </a:r>
          </a:p>
          <a:p>
            <a:pPr lvl="1"/>
            <a:r>
              <a:rPr lang="en-AU" dirty="0"/>
              <a:t>What would be an easy win with a small adjustment?</a:t>
            </a:r>
          </a:p>
          <a:p>
            <a:pPr lvl="1"/>
            <a:r>
              <a:rPr lang="en-AU" dirty="0"/>
              <a:t>How could work in the short/medium term help to move us towards a significant long-term goal?</a:t>
            </a:r>
          </a:p>
          <a:p>
            <a:pPr lvl="1"/>
            <a:r>
              <a:rPr lang="en-AU" dirty="0"/>
              <a:t>What evidence-based action could be implemented?</a:t>
            </a:r>
          </a:p>
          <a:p>
            <a:pPr lvl="1"/>
            <a:r>
              <a:rPr lang="en-AU" dirty="0"/>
              <a:t>How could existing resources be realigned to the benefit of the community?</a:t>
            </a:r>
          </a:p>
          <a:p>
            <a:pPr lvl="1"/>
            <a:r>
              <a:rPr lang="en-AU" dirty="0"/>
              <a:t>How can we better reach and provide services to particular communities you represent?</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91806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28FB-EB99-4797-B4D8-D21496029D99}"/>
              </a:ext>
            </a:extLst>
          </p:cNvPr>
          <p:cNvSpPr>
            <a:spLocks noGrp="1"/>
          </p:cNvSpPr>
          <p:nvPr>
            <p:ph type="title"/>
          </p:nvPr>
        </p:nvSpPr>
        <p:spPr/>
        <p:txBody>
          <a:bodyPr/>
          <a:lstStyle/>
          <a:p>
            <a:r>
              <a:rPr lang="en-AU" dirty="0"/>
              <a:t>Question 6 (10 minutes)</a:t>
            </a:r>
          </a:p>
        </p:txBody>
      </p:sp>
      <p:sp>
        <p:nvSpPr>
          <p:cNvPr id="3" name="Content Placeholder 2">
            <a:extLst>
              <a:ext uri="{FF2B5EF4-FFF2-40B4-BE49-F238E27FC236}">
                <a16:creationId xmlns:a16="http://schemas.microsoft.com/office/drawing/2014/main" id="{8CD8F9A4-9481-42D2-AFD6-D7B9BDCE82A9}"/>
              </a:ext>
            </a:extLst>
          </p:cNvPr>
          <p:cNvSpPr>
            <a:spLocks noGrp="1"/>
          </p:cNvSpPr>
          <p:nvPr>
            <p:ph idx="1"/>
          </p:nvPr>
        </p:nvSpPr>
        <p:spPr/>
        <p:txBody>
          <a:bodyPr>
            <a:normAutofit/>
          </a:bodyPr>
          <a:lstStyle/>
          <a:p>
            <a:r>
              <a:rPr lang="en-AU" sz="3600" dirty="0"/>
              <a:t>Out of all the ideas raised so far, what would your top 1-2 priorities be? </a:t>
            </a:r>
          </a:p>
          <a:p>
            <a:r>
              <a:rPr lang="en-AU" sz="3600" dirty="0"/>
              <a:t>Are there others that we haven’t heard yet?</a:t>
            </a:r>
          </a:p>
        </p:txBody>
      </p:sp>
      <p:sp>
        <p:nvSpPr>
          <p:cNvPr id="4" name="Slide Number Placeholder 3">
            <a:extLst>
              <a:ext uri="{FF2B5EF4-FFF2-40B4-BE49-F238E27FC236}">
                <a16:creationId xmlns:a16="http://schemas.microsoft.com/office/drawing/2014/main" id="{52E58C3B-176A-47F5-8BCC-BF2926B5F67E}"/>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19748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495300" y="1196753"/>
            <a:ext cx="9138220" cy="4608512"/>
          </a:xfrm>
        </p:spPr>
        <p:txBody>
          <a:bodyPr>
            <a:normAutofit/>
          </a:bodyPr>
          <a:lstStyle/>
          <a:p>
            <a:r>
              <a:rPr lang="en-AU" dirty="0"/>
              <a:t>Next workshop: </a:t>
            </a:r>
            <a:r>
              <a:rPr lang="en-AU" dirty="0">
                <a:latin typeface="Calibri" panose="020F0502020204030204" pitchFamily="34" charset="0"/>
                <a:ea typeface="Calibri" panose="020F0502020204030204" pitchFamily="34" charset="0"/>
                <a:cs typeface="Times New Roman" panose="02020603050405020304" pitchFamily="18" charset="0"/>
              </a:rPr>
              <a:t>AOD specialist services</a:t>
            </a:r>
            <a:endParaRPr lang="en-AU" dirty="0"/>
          </a:p>
          <a:p>
            <a:r>
              <a:rPr lang="en-AU" dirty="0"/>
              <a:t>A written summary of ‘</a:t>
            </a:r>
            <a:r>
              <a:rPr lang="en-AU" dirty="0" err="1"/>
              <a:t>strategise</a:t>
            </a:r>
            <a:r>
              <a:rPr lang="en-AU" dirty="0"/>
              <a:t>’ process, including these workshops, will be circulated and made public</a:t>
            </a:r>
            <a:endParaRPr lang="en-AU" dirty="0">
              <a:highlight>
                <a:srgbClr val="FFFF00"/>
              </a:highlight>
            </a:endParaRPr>
          </a:p>
          <a:p>
            <a:r>
              <a:rPr lang="en-AU" dirty="0"/>
              <a:t>Next Commissioning Phase: Collaborative Design, will follow from April to September 2022. This process will also be open to participation</a:t>
            </a:r>
          </a:p>
          <a:p>
            <a:r>
              <a:rPr lang="en-AU" dirty="0"/>
              <a:t>The Discussion Paper on the next DSAP is out for feedback until 18 February</a:t>
            </a:r>
          </a:p>
          <a:p>
            <a:r>
              <a:rPr lang="en-AU" dirty="0"/>
              <a:t>There will be further opportunities for input on commissioning and next Drug Strategy Action Plan </a:t>
            </a:r>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222068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1700808"/>
            <a:ext cx="5471964" cy="3312963"/>
          </a:xfrm>
        </p:spPr>
        <p:txBody>
          <a:bodyPr/>
          <a:lstStyle/>
          <a:p>
            <a:pPr algn="ctr"/>
            <a:r>
              <a:rPr lang="en-AU" dirty="0"/>
              <a:t>Questions/comments?</a:t>
            </a:r>
          </a:p>
          <a:p>
            <a:pPr algn="ctr"/>
            <a:endParaRPr lang="en-AU" dirty="0"/>
          </a:p>
          <a:p>
            <a:pPr algn="ctr"/>
            <a:endParaRPr lang="en-AU" sz="2000" dirty="0"/>
          </a:p>
          <a:p>
            <a:pPr algn="ctr"/>
            <a:endParaRPr lang="en-AU" sz="2000" dirty="0"/>
          </a:p>
          <a:p>
            <a:pPr algn="ctr"/>
            <a:endParaRPr lang="en-AU" sz="2000" dirty="0"/>
          </a:p>
          <a:p>
            <a:pPr algn="ctr"/>
            <a:r>
              <a:rPr lang="en-AU" sz="2000" dirty="0"/>
              <a:t>Contact Us</a:t>
            </a:r>
          </a:p>
          <a:p>
            <a:pPr algn="ctr"/>
            <a:r>
              <a:rPr lang="en-AU" sz="2000" dirty="0"/>
              <a:t>AODpolicy@act.gov.au</a:t>
            </a:r>
          </a:p>
          <a:p>
            <a:pPr algn="ctr"/>
            <a:endParaRPr lang="en-AU" dirty="0"/>
          </a:p>
          <a:p>
            <a:pPr algn="ctr"/>
            <a:endParaRPr lang="en-AU" dirty="0"/>
          </a:p>
          <a:p>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421043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 (2)</a:t>
            </a:r>
          </a:p>
        </p:txBody>
      </p:sp>
      <p:sp>
        <p:nvSpPr>
          <p:cNvPr id="10" name="Content Placeholder 9"/>
          <p:cNvSpPr>
            <a:spLocks noGrp="1"/>
          </p:cNvSpPr>
          <p:nvPr>
            <p:ph idx="1"/>
          </p:nvPr>
        </p:nvSpPr>
        <p:spPr/>
        <p:txBody>
          <a:bodyPr/>
          <a:lstStyle/>
          <a:p>
            <a:pPr algn="ctr"/>
            <a:r>
              <a:rPr lang="en-AU" dirty="0"/>
              <a:t>Our aim in this session is to hear of your experience relating to </a:t>
            </a:r>
            <a:r>
              <a:rPr lang="en-AU" sz="2400" dirty="0"/>
              <a:t>people with co-occurring AOD and mental health concerns.</a:t>
            </a:r>
          </a:p>
        </p:txBody>
      </p:sp>
      <p:sp>
        <p:nvSpPr>
          <p:cNvPr id="4" name="Slide Number Placeholder 3"/>
          <p:cNvSpPr>
            <a:spLocks noGrp="1"/>
          </p:cNvSpPr>
          <p:nvPr>
            <p:ph type="sldNum" sz="quarter" idx="4"/>
          </p:nvPr>
        </p:nvSpPr>
        <p:spPr/>
        <p:txBody>
          <a:bodyPr/>
          <a:lstStyle/>
          <a:p>
            <a:fld id="{A111ABAE-1B12-4EB9-8E66-38B1E1BDD146}" type="slidenum">
              <a:rPr lang="en-AU" smtClean="0"/>
              <a:pPr/>
              <a:t>3</a:t>
            </a:fld>
            <a:endParaRPr lang="en-AU" dirty="0"/>
          </a:p>
        </p:txBody>
      </p:sp>
    </p:spTree>
    <p:custDataLst>
      <p:tags r:id="rId1"/>
    </p:custDataLst>
    <p:extLst>
      <p:ext uri="{BB962C8B-B14F-4D97-AF65-F5344CB8AC3E}">
        <p14:creationId xmlns:p14="http://schemas.microsoft.com/office/powerpoint/2010/main" val="78890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02F-32B9-41B6-8833-5E1A475516D4}"/>
              </a:ext>
            </a:extLst>
          </p:cNvPr>
          <p:cNvSpPr>
            <a:spLocks noGrp="1"/>
          </p:cNvSpPr>
          <p:nvPr>
            <p:ph type="title"/>
          </p:nvPr>
        </p:nvSpPr>
        <p:spPr/>
        <p:txBody>
          <a:bodyPr/>
          <a:lstStyle/>
          <a:p>
            <a:r>
              <a:rPr lang="en-AU" dirty="0"/>
              <a:t>Commissioning Roadmap</a:t>
            </a:r>
          </a:p>
        </p:txBody>
      </p:sp>
      <p:sp>
        <p:nvSpPr>
          <p:cNvPr id="3" name="Content Placeholder 2">
            <a:extLst>
              <a:ext uri="{FF2B5EF4-FFF2-40B4-BE49-F238E27FC236}">
                <a16:creationId xmlns:a16="http://schemas.microsoft.com/office/drawing/2014/main" id="{1E02999F-831F-4724-857F-73654BEB8EA1}"/>
              </a:ext>
            </a:extLst>
          </p:cNvPr>
          <p:cNvSpPr>
            <a:spLocks noGrp="1"/>
          </p:cNvSpPr>
          <p:nvPr>
            <p:ph idx="1"/>
          </p:nvPr>
        </p:nvSpPr>
        <p:spPr>
          <a:xfrm>
            <a:off x="495299" y="1196753"/>
            <a:ext cx="4457701" cy="4608512"/>
          </a:xfrm>
        </p:spPr>
        <p:txBody>
          <a:bodyPr>
            <a:normAutofit fontScale="47500" lnSpcReduction="20000"/>
          </a:bodyPr>
          <a:lstStyle/>
          <a:p>
            <a:pPr marL="0" indent="0">
              <a:buNone/>
            </a:pPr>
            <a:r>
              <a:rPr lang="en-AU" sz="3600" b="1" dirty="0"/>
              <a:t>Commissioning cycle</a:t>
            </a:r>
          </a:p>
          <a:p>
            <a:pPr marL="457200" indent="-457200">
              <a:buFont typeface="+mj-lt"/>
              <a:buAutoNum type="arabicPeriod"/>
            </a:pPr>
            <a:r>
              <a:rPr lang="en-AU" sz="3600" b="1" dirty="0" err="1"/>
              <a:t>Strategise</a:t>
            </a:r>
            <a:endParaRPr lang="en-AU" sz="3600" b="1" dirty="0"/>
          </a:p>
          <a:p>
            <a:pPr marL="457200" indent="-457200">
              <a:buFont typeface="+mj-lt"/>
              <a:buAutoNum type="arabicPeriod"/>
            </a:pPr>
            <a:r>
              <a:rPr lang="en-AU" sz="3600" dirty="0"/>
              <a:t>Design</a:t>
            </a:r>
          </a:p>
          <a:p>
            <a:pPr marL="457200" indent="-457200">
              <a:buFont typeface="+mj-lt"/>
              <a:buAutoNum type="arabicPeriod"/>
            </a:pPr>
            <a:r>
              <a:rPr lang="en-AU" sz="3600" dirty="0"/>
              <a:t>Procure</a:t>
            </a:r>
          </a:p>
          <a:p>
            <a:pPr marL="457200" indent="-457200">
              <a:buFont typeface="+mj-lt"/>
              <a:buAutoNum type="arabicPeriod"/>
            </a:pPr>
            <a:r>
              <a:rPr lang="en-AU" sz="3600" dirty="0"/>
              <a:t>Deliver Outcomes</a:t>
            </a:r>
          </a:p>
          <a:p>
            <a:pPr marL="0" indent="0">
              <a:buNone/>
            </a:pPr>
            <a:r>
              <a:rPr lang="en-AU" sz="3600" dirty="0"/>
              <a:t>+       Continuous evaluation</a:t>
            </a:r>
          </a:p>
          <a:p>
            <a:pPr marL="0" indent="0">
              <a:buNone/>
            </a:pPr>
            <a:endParaRPr lang="en-AU" sz="3600" dirty="0"/>
          </a:p>
          <a:p>
            <a:pPr marL="0" indent="0">
              <a:buNone/>
            </a:pPr>
            <a:r>
              <a:rPr lang="en-AU" sz="3600" b="1" dirty="0" err="1"/>
              <a:t>Strategise</a:t>
            </a:r>
            <a:r>
              <a:rPr lang="en-AU" sz="3600" b="1" dirty="0"/>
              <a:t> phase</a:t>
            </a:r>
          </a:p>
          <a:p>
            <a:pPr>
              <a:buFont typeface="Wingdings" panose="05000000000000000000" pitchFamily="2" charset="2"/>
              <a:buChar char="Ø"/>
            </a:pPr>
            <a:r>
              <a:rPr lang="en-AU" sz="3600" dirty="0"/>
              <a:t>Understand current services and population need</a:t>
            </a:r>
          </a:p>
          <a:p>
            <a:pPr>
              <a:buFont typeface="Wingdings" panose="05000000000000000000" pitchFamily="2" charset="2"/>
              <a:buChar char="Ø"/>
            </a:pPr>
            <a:r>
              <a:rPr lang="en-AU" sz="3600" dirty="0"/>
              <a:t>Identify service gaps and emerging priorities</a:t>
            </a:r>
          </a:p>
          <a:p>
            <a:pPr>
              <a:buFont typeface="Wingdings" panose="05000000000000000000" pitchFamily="2" charset="2"/>
              <a:buChar char="Ø"/>
            </a:pPr>
            <a:r>
              <a:rPr lang="en-AU" sz="3600" dirty="0"/>
              <a:t>Define system outcomes we are seeking to achieve</a:t>
            </a:r>
          </a:p>
          <a:p>
            <a:pPr>
              <a:buFont typeface="Wingdings" panose="05000000000000000000" pitchFamily="2" charset="2"/>
              <a:buChar char="Ø"/>
            </a:pPr>
            <a:r>
              <a:rPr lang="en-AU" sz="3600" dirty="0"/>
              <a:t>Engage with service users and sector partners to test and refine understanding</a:t>
            </a:r>
          </a:p>
          <a:p>
            <a:pPr>
              <a:buFont typeface="Wingdings" panose="05000000000000000000" pitchFamily="2" charset="2"/>
              <a:buChar char="Ø"/>
            </a:pPr>
            <a:r>
              <a:rPr lang="en-AU" sz="3600" dirty="0"/>
              <a:t>Develop strategic plan, including priorities for commissioning</a:t>
            </a:r>
          </a:p>
          <a:p>
            <a:pPr>
              <a:buFont typeface="Wingdings" panose="05000000000000000000" pitchFamily="2" charset="2"/>
              <a:buChar char="Ø"/>
            </a:pPr>
            <a:r>
              <a:rPr lang="en-AU" sz="3600" dirty="0"/>
              <a:t>Identify areas for collaborative design</a:t>
            </a:r>
          </a:p>
          <a:p>
            <a:endParaRPr lang="en-AU" dirty="0"/>
          </a:p>
        </p:txBody>
      </p:sp>
      <p:sp>
        <p:nvSpPr>
          <p:cNvPr id="4" name="Slide Number Placeholder 3">
            <a:extLst>
              <a:ext uri="{FF2B5EF4-FFF2-40B4-BE49-F238E27FC236}">
                <a16:creationId xmlns:a16="http://schemas.microsoft.com/office/drawing/2014/main" id="{8AEDB66C-6EA6-4A31-AB79-9F78A5D8A9A9}"/>
              </a:ext>
            </a:extLst>
          </p:cNvPr>
          <p:cNvSpPr>
            <a:spLocks noGrp="1"/>
          </p:cNvSpPr>
          <p:nvPr>
            <p:ph type="sldNum" sz="quarter" idx="4"/>
          </p:nvPr>
        </p:nvSpPr>
        <p:spPr/>
        <p:txBody>
          <a:bodyPr/>
          <a:lstStyle/>
          <a:p>
            <a:fld id="{A111ABAE-1B12-4EB9-8E66-38B1E1BDD146}" type="slidenum">
              <a:rPr lang="en-AU" smtClean="0"/>
              <a:pPr/>
              <a:t>4</a:t>
            </a:fld>
            <a:endParaRPr lang="en-AU" dirty="0"/>
          </a:p>
        </p:txBody>
      </p:sp>
      <p:pic>
        <p:nvPicPr>
          <p:cNvPr id="6" name="Picture 5">
            <a:extLst>
              <a:ext uri="{FF2B5EF4-FFF2-40B4-BE49-F238E27FC236}">
                <a16:creationId xmlns:a16="http://schemas.microsoft.com/office/drawing/2014/main" id="{296691E2-94BF-443B-880F-5942B45BEDE2}"/>
              </a:ext>
            </a:extLst>
          </p:cNvPr>
          <p:cNvPicPr>
            <a:picLocks noChangeAspect="1"/>
          </p:cNvPicPr>
          <p:nvPr/>
        </p:nvPicPr>
        <p:blipFill rotWithShape="1">
          <a:blip r:embed="rId3"/>
          <a:srcRect l="11807" t="14564" r="73608" b="43216"/>
          <a:stretch/>
        </p:blipFill>
        <p:spPr>
          <a:xfrm>
            <a:off x="4880992" y="1052736"/>
            <a:ext cx="4953001" cy="4608512"/>
          </a:xfrm>
          <a:prstGeom prst="rect">
            <a:avLst/>
          </a:prstGeom>
        </p:spPr>
      </p:pic>
      <p:sp>
        <p:nvSpPr>
          <p:cNvPr id="7" name="TextBox 6">
            <a:extLst>
              <a:ext uri="{FF2B5EF4-FFF2-40B4-BE49-F238E27FC236}">
                <a16:creationId xmlns:a16="http://schemas.microsoft.com/office/drawing/2014/main" id="{47368FCC-A759-45FE-953A-3B8C29F28AEC}"/>
              </a:ext>
            </a:extLst>
          </p:cNvPr>
          <p:cNvSpPr txBox="1"/>
          <p:nvPr/>
        </p:nvSpPr>
        <p:spPr>
          <a:xfrm>
            <a:off x="5199753" y="5620385"/>
            <a:ext cx="4315477" cy="369332"/>
          </a:xfrm>
          <a:prstGeom prst="rect">
            <a:avLst/>
          </a:prstGeom>
          <a:noFill/>
        </p:spPr>
        <p:txBody>
          <a:bodyPr wrap="none" rtlCol="0">
            <a:spAutoFit/>
          </a:bodyPr>
          <a:lstStyle/>
          <a:p>
            <a:r>
              <a:rPr lang="en-AU" dirty="0"/>
              <a:t>Commissioning Roadmap can be found </a:t>
            </a:r>
            <a:r>
              <a:rPr lang="en-AU" dirty="0">
                <a:hlinkClick r:id="rId4"/>
              </a:rPr>
              <a:t>here</a:t>
            </a:r>
            <a:endParaRPr lang="en-AU" dirty="0"/>
          </a:p>
        </p:txBody>
      </p:sp>
    </p:spTree>
    <p:extLst>
      <p:ext uri="{BB962C8B-B14F-4D97-AF65-F5344CB8AC3E}">
        <p14:creationId xmlns:p14="http://schemas.microsoft.com/office/powerpoint/2010/main" val="147387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0D5C-F3E2-497D-8536-20D75FE9FEC4}"/>
              </a:ext>
            </a:extLst>
          </p:cNvPr>
          <p:cNvSpPr>
            <a:spLocks noGrp="1"/>
          </p:cNvSpPr>
          <p:nvPr>
            <p:ph type="title"/>
          </p:nvPr>
        </p:nvSpPr>
        <p:spPr/>
        <p:txBody>
          <a:bodyPr/>
          <a:lstStyle/>
          <a:p>
            <a:r>
              <a:rPr lang="en-AU" dirty="0"/>
              <a:t>Next Drug Strategy Action Plan (DSAP)</a:t>
            </a:r>
          </a:p>
        </p:txBody>
      </p:sp>
      <p:sp>
        <p:nvSpPr>
          <p:cNvPr id="3" name="Content Placeholder 2">
            <a:extLst>
              <a:ext uri="{FF2B5EF4-FFF2-40B4-BE49-F238E27FC236}">
                <a16:creationId xmlns:a16="http://schemas.microsoft.com/office/drawing/2014/main" id="{1E708C14-31A5-43A3-911A-13CDA6E8D0F1}"/>
              </a:ext>
            </a:extLst>
          </p:cNvPr>
          <p:cNvSpPr>
            <a:spLocks noGrp="1"/>
          </p:cNvSpPr>
          <p:nvPr>
            <p:ph idx="1"/>
          </p:nvPr>
        </p:nvSpPr>
        <p:spPr/>
        <p:txBody>
          <a:bodyPr>
            <a:normAutofit/>
          </a:bodyPr>
          <a:lstStyle/>
          <a:p>
            <a:r>
              <a:rPr lang="en-AU" dirty="0"/>
              <a:t>The ACT Drug Strategy Action Plan (DSAP) is the ACT’s plan under the </a:t>
            </a:r>
            <a:r>
              <a:rPr lang="en-AU" i="1" dirty="0"/>
              <a:t>National Drug Strategy 2017-26</a:t>
            </a:r>
          </a:p>
          <a:p>
            <a:r>
              <a:rPr lang="en-AU" dirty="0" err="1"/>
              <a:t>DSAP</a:t>
            </a:r>
            <a:r>
              <a:rPr lang="en-AU" dirty="0"/>
              <a:t> 2018-2021 ended in December 2021</a:t>
            </a:r>
          </a:p>
          <a:p>
            <a:r>
              <a:rPr lang="en-AU" dirty="0"/>
              <a:t>The final Progress Report 2020-21 and DSAP Policy Review will be </a:t>
            </a:r>
            <a:r>
              <a:rPr lang="en-AU" dirty="0">
                <a:solidFill>
                  <a:schemeClr val="tx1"/>
                </a:solidFill>
              </a:rPr>
              <a:t>finalised </a:t>
            </a:r>
            <a:r>
              <a:rPr lang="en-AU" dirty="0"/>
              <a:t>in the coming months</a:t>
            </a:r>
          </a:p>
          <a:p>
            <a:r>
              <a:rPr lang="en-AU" dirty="0"/>
              <a:t>Development of the next DSAP has begun</a:t>
            </a:r>
          </a:p>
          <a:p>
            <a:r>
              <a:rPr lang="en-AU" dirty="0"/>
              <a:t>The Discussion Paper on the next </a:t>
            </a:r>
            <a:r>
              <a:rPr lang="en-AU" dirty="0" err="1"/>
              <a:t>DSAP</a:t>
            </a:r>
            <a:r>
              <a:rPr lang="en-AU" dirty="0"/>
              <a:t> is currently out for feedback until 18 February 2021</a:t>
            </a:r>
          </a:p>
          <a:p>
            <a:r>
              <a:rPr lang="en-AU" dirty="0"/>
              <a:t>We would like to hear your input in this session on priorities for </a:t>
            </a:r>
            <a:r>
              <a:rPr lang="en-AU" dirty="0" err="1"/>
              <a:t>AOD</a:t>
            </a:r>
            <a:r>
              <a:rPr lang="en-AU" dirty="0"/>
              <a:t> and mental health</a:t>
            </a:r>
          </a:p>
        </p:txBody>
      </p:sp>
      <p:sp>
        <p:nvSpPr>
          <p:cNvPr id="4" name="Slide Number Placeholder 3">
            <a:extLst>
              <a:ext uri="{FF2B5EF4-FFF2-40B4-BE49-F238E27FC236}">
                <a16:creationId xmlns:a16="http://schemas.microsoft.com/office/drawing/2014/main" id="{7F259068-FD8D-40FB-BD0E-875F4883B0A2}"/>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249193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69AA-642A-446A-AAAB-2BE8C6802CDD}"/>
              </a:ext>
            </a:extLst>
          </p:cNvPr>
          <p:cNvSpPr>
            <a:spLocks noGrp="1"/>
          </p:cNvSpPr>
          <p:nvPr>
            <p:ph type="title"/>
          </p:nvPr>
        </p:nvSpPr>
        <p:spPr/>
        <p:txBody>
          <a:bodyPr/>
          <a:lstStyle/>
          <a:p>
            <a:r>
              <a:rPr lang="en-AU" dirty="0"/>
              <a:t>Assembly Resolution</a:t>
            </a:r>
          </a:p>
        </p:txBody>
      </p:sp>
      <p:sp>
        <p:nvSpPr>
          <p:cNvPr id="3" name="Content Placeholder 2">
            <a:extLst>
              <a:ext uri="{FF2B5EF4-FFF2-40B4-BE49-F238E27FC236}">
                <a16:creationId xmlns:a16="http://schemas.microsoft.com/office/drawing/2014/main" id="{92DFF270-D069-4262-A72C-D367B801A3C8}"/>
              </a:ext>
            </a:extLst>
          </p:cNvPr>
          <p:cNvSpPr>
            <a:spLocks noGrp="1"/>
          </p:cNvSpPr>
          <p:nvPr>
            <p:ph idx="1"/>
          </p:nvPr>
        </p:nvSpPr>
        <p:spPr/>
        <p:txBody>
          <a:bodyPr>
            <a:normAutofit lnSpcReduction="10000"/>
          </a:bodyPr>
          <a:lstStyle/>
          <a:p>
            <a:r>
              <a:rPr lang="en-AU" dirty="0"/>
              <a:t>On 2 December 2021 the ACT Legislative Assembly passed a motion in relation to comorbidity of mental health and alcohol and other drug use issues, and the prevalence of mental health issues among those held at the Alexander Maconochie Centre</a:t>
            </a:r>
          </a:p>
          <a:p>
            <a:r>
              <a:rPr lang="en-AU" dirty="0"/>
              <a:t>The Minister for Mental Health is due to report back to the Assembly by May 2022 about how treatment services for people with mental health and alcohol and other drug use issues will be integrated, including through cross-referral and coordination</a:t>
            </a:r>
          </a:p>
          <a:p>
            <a:r>
              <a:rPr lang="en-AU" dirty="0"/>
              <a:t>Your feedback in this session will also inform the response to the Legislative Assembly, </a:t>
            </a:r>
          </a:p>
          <a:p>
            <a:r>
              <a:rPr lang="en-AU" dirty="0"/>
              <a:t>We’d like to hear particularly about how we can build stronger connections and integration within our service system</a:t>
            </a:r>
          </a:p>
        </p:txBody>
      </p:sp>
      <p:sp>
        <p:nvSpPr>
          <p:cNvPr id="4" name="Slide Number Placeholder 3">
            <a:extLst>
              <a:ext uri="{FF2B5EF4-FFF2-40B4-BE49-F238E27FC236}">
                <a16:creationId xmlns:a16="http://schemas.microsoft.com/office/drawing/2014/main" id="{1FF0E040-1783-4F48-A32D-3B0442758A89}"/>
              </a:ext>
            </a:extLst>
          </p:cNvPr>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36228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BDF5-12C4-4842-9755-550CDEC53F51}"/>
              </a:ext>
            </a:extLst>
          </p:cNvPr>
          <p:cNvSpPr>
            <a:spLocks noGrp="1"/>
          </p:cNvSpPr>
          <p:nvPr>
            <p:ph type="body" sz="quarter" idx="10"/>
          </p:nvPr>
        </p:nvSpPr>
        <p:spPr>
          <a:xfrm>
            <a:off x="2217018" y="1700808"/>
            <a:ext cx="5471964" cy="3312963"/>
          </a:xfrm>
        </p:spPr>
        <p:txBody>
          <a:bodyPr/>
          <a:lstStyle/>
          <a:p>
            <a:pPr algn="ctr"/>
            <a:endParaRPr lang="en-AU" dirty="0"/>
          </a:p>
          <a:p>
            <a:pPr algn="ctr"/>
            <a:endParaRPr lang="en-AU" dirty="0"/>
          </a:p>
          <a:p>
            <a:pPr algn="ctr"/>
            <a:r>
              <a:rPr lang="en-AU" dirty="0"/>
              <a:t>SETTING THE SCENE</a:t>
            </a:r>
          </a:p>
        </p:txBody>
      </p:sp>
      <p:sp>
        <p:nvSpPr>
          <p:cNvPr id="3" name="Slide Number Placeholder 2">
            <a:extLst>
              <a:ext uri="{FF2B5EF4-FFF2-40B4-BE49-F238E27FC236}">
                <a16:creationId xmlns:a16="http://schemas.microsoft.com/office/drawing/2014/main" id="{81DE08E7-510C-4569-9330-10A1AC7E801F}"/>
              </a:ext>
            </a:extLst>
          </p:cNvPr>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371332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5D21-A690-4E9B-B7AF-5BE3A9E8E475}"/>
              </a:ext>
            </a:extLst>
          </p:cNvPr>
          <p:cNvSpPr>
            <a:spLocks noGrp="1"/>
          </p:cNvSpPr>
          <p:nvPr>
            <p:ph type="title"/>
          </p:nvPr>
        </p:nvSpPr>
        <p:spPr/>
        <p:txBody>
          <a:bodyPr/>
          <a:lstStyle/>
          <a:p>
            <a:r>
              <a:rPr lang="en-AU" dirty="0"/>
              <a:t>Why </a:t>
            </a:r>
            <a:r>
              <a:rPr lang="en-AU" dirty="0" err="1"/>
              <a:t>AOD</a:t>
            </a:r>
            <a:r>
              <a:rPr lang="en-AU" dirty="0"/>
              <a:t> and mental health?</a:t>
            </a:r>
          </a:p>
        </p:txBody>
      </p:sp>
      <p:sp>
        <p:nvSpPr>
          <p:cNvPr id="3" name="Content Placeholder 2">
            <a:extLst>
              <a:ext uri="{FF2B5EF4-FFF2-40B4-BE49-F238E27FC236}">
                <a16:creationId xmlns:a16="http://schemas.microsoft.com/office/drawing/2014/main" id="{781EC8C8-B1A0-446D-9CE2-5AAFC2CB2278}"/>
              </a:ext>
            </a:extLst>
          </p:cNvPr>
          <p:cNvSpPr>
            <a:spLocks noGrp="1"/>
          </p:cNvSpPr>
          <p:nvPr>
            <p:ph idx="1"/>
          </p:nvPr>
        </p:nvSpPr>
        <p:spPr/>
        <p:txBody>
          <a:bodyPr>
            <a:normAutofit fontScale="47500" lnSpcReduction="20000"/>
          </a:bodyPr>
          <a:lstStyle/>
          <a:p>
            <a:r>
              <a:rPr lang="en-AU" sz="3400" dirty="0">
                <a:solidFill>
                  <a:srgbClr val="202124"/>
                </a:solidFill>
                <a:cs typeface="Times New Roman" panose="02020603050405020304" pitchFamily="18" charset="0"/>
              </a:rPr>
              <a:t>According to AIHW (2020), in 2019, compared with people who had not been diagnosed or treated for a mental health condition in the previous 12 months, people with a mental health condition were: </a:t>
            </a:r>
          </a:p>
          <a:p>
            <a:pPr lvl="1">
              <a:buFont typeface="Courier New" panose="02070309020205020404" pitchFamily="49" charset="0"/>
              <a:buChar char="o"/>
            </a:pPr>
            <a:r>
              <a:rPr lang="en-AU" sz="3400" dirty="0">
                <a:solidFill>
                  <a:srgbClr val="202124"/>
                </a:solidFill>
                <a:cs typeface="Times New Roman" panose="02020603050405020304" pitchFamily="18" charset="0"/>
              </a:rPr>
              <a:t>twice as likely to smoke daily</a:t>
            </a:r>
          </a:p>
          <a:p>
            <a:pPr lvl="1">
              <a:buFont typeface="Courier New" panose="02070309020205020404" pitchFamily="49" charset="0"/>
              <a:buChar char="o"/>
            </a:pPr>
            <a:r>
              <a:rPr lang="en-AU" sz="3400" dirty="0">
                <a:solidFill>
                  <a:srgbClr val="202124"/>
                </a:solidFill>
                <a:cs typeface="Times New Roman" panose="02020603050405020304" pitchFamily="18" charset="0"/>
              </a:rPr>
              <a:t>about 1.2 times as likely to drink alcohol at levels that exceed the lifetime risk and single occasion risk guidelines (at least monthly)</a:t>
            </a:r>
          </a:p>
          <a:p>
            <a:pPr lvl="1">
              <a:buFont typeface="Courier New" panose="02070309020205020404" pitchFamily="49" charset="0"/>
              <a:buChar char="o"/>
            </a:pPr>
            <a:r>
              <a:rPr lang="en-AU" sz="3400" dirty="0">
                <a:solidFill>
                  <a:srgbClr val="202124"/>
                </a:solidFill>
                <a:cs typeface="Times New Roman" panose="02020603050405020304" pitchFamily="18" charset="0"/>
              </a:rPr>
              <a:t>1.7 times as likely to have recently used any illicit drug</a:t>
            </a:r>
          </a:p>
          <a:p>
            <a:pPr lvl="1">
              <a:buFont typeface="Courier New" panose="02070309020205020404" pitchFamily="49" charset="0"/>
              <a:buChar char="o"/>
            </a:pPr>
            <a:r>
              <a:rPr lang="en-AU" sz="3400" dirty="0">
                <a:solidFill>
                  <a:srgbClr val="202124"/>
                </a:solidFill>
                <a:cs typeface="Times New Roman" panose="02020603050405020304" pitchFamily="18" charset="0"/>
              </a:rPr>
              <a:t>about 2.2 times as likely to have used meth/amphetamine</a:t>
            </a:r>
          </a:p>
          <a:p>
            <a:pPr lvl="1">
              <a:buFont typeface="Courier New" panose="02070309020205020404" pitchFamily="49" charset="0"/>
              <a:buChar char="o"/>
            </a:pPr>
            <a:r>
              <a:rPr lang="en-AU" sz="3400" dirty="0">
                <a:solidFill>
                  <a:srgbClr val="202124"/>
                </a:solidFill>
                <a:cs typeface="Times New Roman" panose="02020603050405020304" pitchFamily="18" charset="0"/>
              </a:rPr>
              <a:t>2.1 times as likely to use pharmaceuticals for non-medical purposes</a:t>
            </a:r>
            <a:br>
              <a:rPr lang="en-AU" sz="3400" dirty="0">
                <a:solidFill>
                  <a:srgbClr val="202124"/>
                </a:solidFill>
                <a:cs typeface="Times New Roman" panose="02020603050405020304" pitchFamily="18" charset="0"/>
              </a:rPr>
            </a:br>
            <a:r>
              <a:rPr lang="en-AU" sz="3400" dirty="0">
                <a:solidFill>
                  <a:srgbClr val="202124"/>
                </a:solidFill>
                <a:cs typeface="Times New Roman" panose="02020603050405020304" pitchFamily="18" charset="0"/>
              </a:rPr>
              <a:t> </a:t>
            </a:r>
          </a:p>
          <a:p>
            <a:r>
              <a:rPr lang="en-AU" sz="3400" dirty="0"/>
              <a:t>The onset of mental illness in young people can coincide with exposure to AOD. Co-occurring mental health and AOD issues can exacerbate one another (</a:t>
            </a:r>
            <a:r>
              <a:rPr lang="en-AU" sz="3400" dirty="0" err="1">
                <a:hlinkClick r:id="rId3"/>
              </a:rPr>
              <a:t>Orygen</a:t>
            </a:r>
            <a:r>
              <a:rPr lang="en-AU" sz="3400" dirty="0">
                <a:hlinkClick r:id="rId3"/>
              </a:rPr>
              <a:t> 2016</a:t>
            </a:r>
            <a:r>
              <a:rPr lang="en-AU" sz="3400" dirty="0"/>
              <a:t>).</a:t>
            </a:r>
          </a:p>
          <a:p>
            <a:r>
              <a:rPr lang="en-AU" sz="3400" dirty="0">
                <a:solidFill>
                  <a:schemeClr val="tx1"/>
                </a:solidFill>
                <a:ea typeface="Times New Roman" panose="02020603050405020304" pitchFamily="18" charset="0"/>
                <a:cs typeface="Times New Roman" panose="02020603050405020304" pitchFamily="18" charset="0"/>
              </a:rPr>
              <a:t>Stigma is associated with both mental health and AOD use, which can be exacerbated with co-occurring conditions.</a:t>
            </a:r>
          </a:p>
          <a:p>
            <a:r>
              <a:rPr lang="en-AU" sz="3400" dirty="0">
                <a:solidFill>
                  <a:schemeClr val="tx1"/>
                </a:solidFill>
                <a:ea typeface="Times New Roman" panose="02020603050405020304" pitchFamily="18" charset="0"/>
                <a:cs typeface="Times New Roman" panose="02020603050405020304" pitchFamily="18" charset="0"/>
              </a:rPr>
              <a:t>Consumers with complex needs can have issues with accessing and navigating services, particularly when services are not well integrated or co-ordinated.</a:t>
            </a:r>
            <a:endParaRPr lang="en-AU" sz="3400" strike="sngStrike" dirty="0">
              <a:solidFill>
                <a:schemeClr val="tx1"/>
              </a:solidFill>
              <a:ea typeface="Times New Roman" panose="02020603050405020304" pitchFamily="18" charset="0"/>
              <a:cs typeface="Times New Roman" panose="02020603050405020304" pitchFamily="18" charset="0"/>
            </a:endParaRPr>
          </a:p>
          <a:p>
            <a:r>
              <a:rPr lang="en-AU" sz="3400" dirty="0">
                <a:solidFill>
                  <a:srgbClr val="202124"/>
                </a:solidFill>
                <a:ea typeface="Times New Roman" panose="02020603050405020304" pitchFamily="18" charset="0"/>
                <a:cs typeface="Times New Roman" panose="02020603050405020304" pitchFamily="18" charset="0"/>
              </a:rPr>
              <a:t>Providing holistic and coordinated care, including for mental health, is one of the principles for effective AOD treatment under the </a:t>
            </a:r>
            <a:r>
              <a:rPr lang="en-AU" sz="3400" dirty="0">
                <a:solidFill>
                  <a:srgbClr val="202124"/>
                </a:solidFill>
                <a:ea typeface="Times New Roman" panose="02020603050405020304" pitchFamily="18" charset="0"/>
                <a:cs typeface="Times New Roman" panose="02020603050405020304" pitchFamily="18" charset="0"/>
                <a:hlinkClick r:id="rId4" action="ppaction://hlinkfile"/>
              </a:rPr>
              <a:t>National Framework for Alcohol, Tobacco and Other Drug Treatment 2019-2029</a:t>
            </a:r>
            <a:r>
              <a:rPr lang="en-AU" sz="3400" dirty="0">
                <a:solidFill>
                  <a:srgbClr val="202124"/>
                </a:solidFill>
                <a:ea typeface="Times New Roman" panose="02020603050405020304" pitchFamily="18" charset="0"/>
                <a:cs typeface="Times New Roman" panose="02020603050405020304" pitchFamily="18" charset="0"/>
              </a:rPr>
              <a:t>. </a:t>
            </a:r>
            <a:r>
              <a:rPr lang="en-AU" sz="3400" dirty="0">
                <a:solidFill>
                  <a:srgbClr val="202124"/>
                </a:solidFill>
                <a:cs typeface="Times New Roman" panose="02020603050405020304" pitchFamily="18" charset="0"/>
              </a:rPr>
              <a:t>This may include integrated care within a single setting, close ongoing working relationships between systems of care and/or supported referral during and after treatment.</a:t>
            </a:r>
            <a:endParaRPr lang="en-AU" sz="3200" dirty="0">
              <a:solidFill>
                <a:srgbClr val="202124"/>
              </a:solidFill>
              <a:ea typeface="Times New Roman" panose="02020603050405020304" pitchFamily="18" charset="0"/>
              <a:cs typeface="Times New Roman" panose="02020603050405020304" pitchFamily="18" charset="0"/>
            </a:endParaRPr>
          </a:p>
          <a:p>
            <a:endParaRPr lang="en-AU" sz="3200" dirty="0">
              <a:solidFill>
                <a:srgbClr val="202124"/>
              </a:solidFill>
              <a:effectLst/>
              <a:ea typeface="Times New Roman" panose="02020603050405020304" pitchFamily="18" charset="0"/>
              <a:cs typeface="Times New Roman" panose="02020603050405020304" pitchFamily="18" charset="0"/>
            </a:endParaRPr>
          </a:p>
          <a:p>
            <a:pPr lvl="1"/>
            <a:endParaRPr lang="en-AU" sz="28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C9694C-74C9-46F3-96C3-049498F91700}"/>
              </a:ext>
            </a:extLst>
          </p:cNvPr>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241744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ECC0-C418-4EF4-B1A5-C7D4030E8EFC}"/>
              </a:ext>
            </a:extLst>
          </p:cNvPr>
          <p:cNvSpPr>
            <a:spLocks noGrp="1"/>
          </p:cNvSpPr>
          <p:nvPr>
            <p:ph type="title"/>
          </p:nvPr>
        </p:nvSpPr>
        <p:spPr/>
        <p:txBody>
          <a:bodyPr/>
          <a:lstStyle/>
          <a:p>
            <a:r>
              <a:rPr lang="en-AU" dirty="0"/>
              <a:t>What we know: Presentation of mental health concerns at AOD treatment services</a:t>
            </a:r>
          </a:p>
        </p:txBody>
      </p:sp>
      <p:sp>
        <p:nvSpPr>
          <p:cNvPr id="3" name="Content Placeholder 2">
            <a:extLst>
              <a:ext uri="{FF2B5EF4-FFF2-40B4-BE49-F238E27FC236}">
                <a16:creationId xmlns:a16="http://schemas.microsoft.com/office/drawing/2014/main" id="{F4B2BF74-05A1-4953-8F50-1EAAB4B23764}"/>
              </a:ext>
            </a:extLst>
          </p:cNvPr>
          <p:cNvSpPr>
            <a:spLocks noGrp="1"/>
          </p:cNvSpPr>
          <p:nvPr>
            <p:ph idx="1"/>
          </p:nvPr>
        </p:nvSpPr>
        <p:spPr>
          <a:xfrm>
            <a:off x="495300" y="1196752"/>
            <a:ext cx="8915400" cy="4608512"/>
          </a:xfrm>
        </p:spPr>
        <p:txBody>
          <a:bodyPr>
            <a:normAutofit fontScale="85000" lnSpcReduction="20000"/>
          </a:bodyPr>
          <a:lstStyle/>
          <a:p>
            <a:pPr>
              <a:lnSpc>
                <a:spcPct val="107000"/>
              </a:lnSpc>
              <a:spcAft>
                <a:spcPts val="800"/>
              </a:spcAft>
            </a:pPr>
            <a:r>
              <a:rPr lang="en-AU" dirty="0">
                <a:latin typeface="Calibri" panose="020F0502020204030204" pitchFamily="34" charset="0"/>
                <a:ea typeface="Calibri" panose="020F0502020204030204" pitchFamily="34" charset="0"/>
                <a:cs typeface="Calibri" panose="020F0502020204030204" pitchFamily="34" charset="0"/>
              </a:rPr>
              <a:t>Rates of mental health and AOD comorbidity reported by AOD services in Australia estimated to range from 27% to 90% of clients </a:t>
            </a:r>
            <a:r>
              <a:rPr lang="en-AU" sz="2400" dirty="0">
                <a:latin typeface="Calibri" panose="020F0502020204030204" pitchFamily="34" charset="0"/>
                <a:ea typeface="Calibri" panose="020F0502020204030204" pitchFamily="34" charset="0"/>
                <a:cs typeface="Calibri" panose="020F0502020204030204" pitchFamily="34" charset="0"/>
              </a:rPr>
              <a:t>(</a:t>
            </a:r>
            <a:r>
              <a:rPr lang="en-AU" sz="2400" dirty="0">
                <a:latin typeface="Calibri" panose="020F0502020204030204" pitchFamily="34" charset="0"/>
                <a:ea typeface="Calibri" panose="020F0502020204030204" pitchFamily="34" charset="0"/>
                <a:cs typeface="Calibri" panose="020F0502020204030204" pitchFamily="34" charset="0"/>
                <a:hlinkClick r:id="rId3"/>
              </a:rPr>
              <a:t>AIHW, 2020</a:t>
            </a:r>
            <a:r>
              <a:rPr lang="en-AU" sz="2400" dirty="0">
                <a:latin typeface="Calibri" panose="020F0502020204030204" pitchFamily="34" charset="0"/>
                <a:ea typeface="Calibri" panose="020F0502020204030204" pitchFamily="34" charset="0"/>
                <a:cs typeface="Calibri" panose="020F0502020204030204" pitchFamily="34" charset="0"/>
              </a:rPr>
              <a:t>; </a:t>
            </a:r>
            <a:r>
              <a:rPr lang="en-AU" sz="2400" dirty="0">
                <a:latin typeface="Calibri" panose="020F0502020204030204" pitchFamily="34" charset="0"/>
                <a:ea typeface="Calibri" panose="020F0502020204030204" pitchFamily="34" charset="0"/>
                <a:cs typeface="Calibri" panose="020F0502020204030204" pitchFamily="34" charset="0"/>
                <a:hlinkClick r:id="rId4"/>
              </a:rPr>
              <a:t>Cherry, 2007</a:t>
            </a:r>
            <a:r>
              <a:rPr lang="en-AU" sz="2400" dirty="0">
                <a:latin typeface="Calibri" panose="020F0502020204030204" pitchFamily="34" charset="0"/>
                <a:ea typeface="Calibri" panose="020F0502020204030204" pitchFamily="34" charset="0"/>
                <a:cs typeface="Calibri" panose="020F0502020204030204" pitchFamily="34" charset="0"/>
              </a:rPr>
              <a:t>; </a:t>
            </a:r>
            <a:r>
              <a:rPr lang="en-AU" sz="2400" dirty="0">
                <a:latin typeface="Calibri" panose="020F0502020204030204" pitchFamily="34" charset="0"/>
                <a:ea typeface="Calibri" panose="020F0502020204030204" pitchFamily="34" charset="0"/>
                <a:cs typeface="Calibri" panose="020F0502020204030204" pitchFamily="34" charset="0"/>
                <a:hlinkClick r:id="rId5"/>
              </a:rPr>
              <a:t>Department of Health, 2009</a:t>
            </a:r>
            <a:r>
              <a:rPr lang="en-AU" sz="24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Calibri" panose="020F0502020204030204" pitchFamily="34" charset="0"/>
              </a:rPr>
              <a:t>From the ACT Drug Trends 2020 survey, </a:t>
            </a:r>
            <a:r>
              <a:rPr lang="en-AU" dirty="0">
                <a:latin typeface="Calibri" panose="020F0502020204030204" pitchFamily="34" charset="0"/>
                <a:ea typeface="Calibri" panose="020F0502020204030204" pitchFamily="34" charset="0"/>
                <a:cs typeface="Calibri" panose="020F0502020204030204" pitchFamily="34" charset="0"/>
              </a:rPr>
              <a:t>40% reported experiencing a mental health condition in the previous 6 months, 59% of these people had seen a mental health professional in that time </a:t>
            </a:r>
            <a:r>
              <a:rPr lang="en-AU" sz="2400" dirty="0">
                <a:effectLst/>
                <a:latin typeface="Calibri" panose="020F0502020204030204" pitchFamily="34" charset="0"/>
                <a:ea typeface="Calibri" panose="020F0502020204030204" pitchFamily="34" charset="0"/>
                <a:cs typeface="Calibri" panose="020F0502020204030204" pitchFamily="34" charset="0"/>
              </a:rPr>
              <a:t>(</a:t>
            </a:r>
            <a:r>
              <a:rPr lang="en-AU" sz="2400" dirty="0" err="1">
                <a:effectLst/>
                <a:latin typeface="Calibri" panose="020F0502020204030204" pitchFamily="34" charset="0"/>
                <a:ea typeface="Calibri" panose="020F0502020204030204" pitchFamily="34" charset="0"/>
                <a:cs typeface="Calibri" panose="020F0502020204030204" pitchFamily="34" charset="0"/>
                <a:hlinkClick r:id="rId6"/>
              </a:rPr>
              <a:t>Uporova</a:t>
            </a:r>
            <a:r>
              <a:rPr lang="en-AU" sz="2400" dirty="0">
                <a:effectLst/>
                <a:latin typeface="Calibri" panose="020F0502020204030204" pitchFamily="34" charset="0"/>
                <a:ea typeface="Calibri" panose="020F0502020204030204" pitchFamily="34" charset="0"/>
                <a:cs typeface="Calibri" panose="020F0502020204030204" pitchFamily="34" charset="0"/>
                <a:hlinkClick r:id="rId6"/>
              </a:rPr>
              <a:t> et al, 2020</a:t>
            </a:r>
            <a:r>
              <a:rPr lang="en-AU" sz="24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107000"/>
              </a:lnSpc>
              <a:spcAft>
                <a:spcPts val="800"/>
              </a:spcAft>
              <a:buNone/>
            </a:pPr>
            <a:r>
              <a:rPr lang="en-AU" sz="2400" b="1" dirty="0">
                <a:effectLst/>
                <a:latin typeface="Calibri" panose="020F0502020204030204" pitchFamily="34" charset="0"/>
                <a:ea typeface="Calibri" panose="020F0502020204030204" pitchFamily="34" charset="0"/>
                <a:cs typeface="Calibri" panose="020F0502020204030204" pitchFamily="34" charset="0"/>
              </a:rPr>
              <a:t>Service Users Satisfaction &amp; Outcome Survey (2018):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On the survey day in 2018, (particularly service users accessing non-residential AOD services):</a:t>
            </a:r>
          </a:p>
          <a:p>
            <a:pPr lvl="1">
              <a:lnSpc>
                <a:spcPct val="107000"/>
              </a:lnSpc>
              <a:buFont typeface="Symbol" panose="05050102010706020507" pitchFamily="18" charset="2"/>
              <a:buChar char=""/>
            </a:pPr>
            <a:r>
              <a:rPr lang="en-AU" dirty="0">
                <a:latin typeface="Calibri" panose="020F0502020204030204" pitchFamily="34" charset="0"/>
                <a:ea typeface="ArialMT"/>
                <a:cs typeface="Calibri" panose="020F0502020204030204" pitchFamily="34" charset="0"/>
              </a:rPr>
              <a:t>‘Mental health’ was </a:t>
            </a:r>
            <a:r>
              <a:rPr lang="en-AU" dirty="0">
                <a:solidFill>
                  <a:schemeClr val="tx1"/>
                </a:solidFill>
                <a:latin typeface="Calibri" panose="020F0502020204030204" pitchFamily="34" charset="0"/>
                <a:ea typeface="ArialMT"/>
                <a:cs typeface="Calibri" panose="020F0502020204030204" pitchFamily="34" charset="0"/>
              </a:rPr>
              <a:t>the most frequently received ancillary service (27.2%) provided within the AOD organisation.</a:t>
            </a:r>
          </a:p>
          <a:p>
            <a:pPr lvl="1">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For self-reported service outcomes, 73.4% of </a:t>
            </a:r>
            <a:r>
              <a:rPr lang="en-AU" dirty="0" err="1">
                <a:latin typeface="Calibri" panose="020F0502020204030204" pitchFamily="34" charset="0"/>
                <a:ea typeface="Calibri" panose="020F0502020204030204" pitchFamily="34" charset="0"/>
                <a:cs typeface="Calibri" panose="020F0502020204030204" pitchFamily="34" charset="0"/>
              </a:rPr>
              <a:t>AOD</a:t>
            </a:r>
            <a:r>
              <a:rPr lang="en-AU" dirty="0">
                <a:latin typeface="Calibri" panose="020F0502020204030204" pitchFamily="34" charset="0"/>
                <a:ea typeface="Calibri" panose="020F0502020204030204" pitchFamily="34" charset="0"/>
                <a:cs typeface="Calibri" panose="020F0502020204030204" pitchFamily="34" charset="0"/>
              </a:rPr>
              <a:t> services had a primary objective to improve client’s mental health.</a:t>
            </a:r>
          </a:p>
          <a:p>
            <a:pPr lvl="1">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Calibri" panose="020F0502020204030204" pitchFamily="34" charset="0"/>
              </a:rPr>
              <a:t>28.8% of service users identified as having a disability, of these, more than a quarter identified as someone with a mental health disorder.</a:t>
            </a:r>
          </a:p>
        </p:txBody>
      </p:sp>
      <p:sp>
        <p:nvSpPr>
          <p:cNvPr id="4" name="Slide Number Placeholder 3">
            <a:extLst>
              <a:ext uri="{FF2B5EF4-FFF2-40B4-BE49-F238E27FC236}">
                <a16:creationId xmlns:a16="http://schemas.microsoft.com/office/drawing/2014/main" id="{8DFFB400-58CC-4C21-9164-73D54693A6A8}"/>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72214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9" ma:contentTypeDescription="Create a new document." ma:contentTypeScope="" ma:versionID="9385ab3f1d2873a1963a3455395ec953">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9e8e38d44e022d07d67ee02009398247"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2.xml><?xml version="1.0" encoding="utf-8"?>
<ds:datastoreItem xmlns:ds="http://schemas.openxmlformats.org/officeDocument/2006/customXml" ds:itemID="{E325E1BA-13C9-433D-A0D2-F5B1BC222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12327</TotalTime>
  <Words>1921</Words>
  <Application>Microsoft Office PowerPoint</Application>
  <PresentationFormat>A4 Paper (210x297 mm)</PresentationFormat>
  <Paragraphs>206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Arial-BoldMT</vt:lpstr>
      <vt:lpstr>Calibri</vt:lpstr>
      <vt:lpstr>Courier New</vt:lpstr>
      <vt:lpstr>Symbol</vt:lpstr>
      <vt:lpstr>Wingdings</vt:lpstr>
      <vt:lpstr>Office Theme</vt:lpstr>
      <vt:lpstr>AOD Policy Workshop: AOD and Mental Health</vt:lpstr>
      <vt:lpstr>Purpose of the session</vt:lpstr>
      <vt:lpstr>Purpose of the session (2)</vt:lpstr>
      <vt:lpstr>Commissioning Roadmap</vt:lpstr>
      <vt:lpstr>Next Drug Strategy Action Plan (DSAP)</vt:lpstr>
      <vt:lpstr>Assembly Resolution</vt:lpstr>
      <vt:lpstr>PowerPoint Presentation</vt:lpstr>
      <vt:lpstr>Why AOD and mental health?</vt:lpstr>
      <vt:lpstr>What we know: Presentation of mental health concerns at AOD treatment services</vt:lpstr>
      <vt:lpstr>What we know: Presentation of mental health conditions at AOD services</vt:lpstr>
      <vt:lpstr>What we’ve heard: Treatment and support services</vt:lpstr>
      <vt:lpstr>What we’ve heard (2): Treatment and support services</vt:lpstr>
      <vt:lpstr>What we’ve heard (3): Workforce related</vt:lpstr>
      <vt:lpstr>Existing and planned services</vt:lpstr>
      <vt:lpstr>PowerPoint Presentation</vt:lpstr>
      <vt:lpstr>Question 1 (10 minutes)</vt:lpstr>
      <vt:lpstr>Question 2 (15 minutes)</vt:lpstr>
      <vt:lpstr>Question 3 (10 minutes)</vt:lpstr>
      <vt:lpstr>Question 4 (15 minutes)</vt:lpstr>
      <vt:lpstr>Question 5 (20 minutes)</vt:lpstr>
      <vt:lpstr>Question 6 (10 minutes)</vt:lpstr>
      <vt:lpstr>Next steps</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AOD Policy Workshop: AOD and Mental Health</dc:title>
  <dc:creator>ACT Government</dc:creator>
  <cp:keywords>AOD Policy Workshop: AOD and Mental Health</cp:keywords>
  <cp:lastModifiedBy>Abramovic, Michelle</cp:lastModifiedBy>
  <cp:revision>447</cp:revision>
  <dcterms:created xsi:type="dcterms:W3CDTF">2021-07-21T00:56:54Z</dcterms:created>
  <dcterms:modified xsi:type="dcterms:W3CDTF">2022-02-20T22:46:25Z</dcterms:modified>
  <cp:category>AOD Policy Workshop: AOD and Mental Health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y fmtid="{D5CDD505-2E9C-101B-9397-08002B2CF9AE}" pid="3" name="ArticulateGUID">
    <vt:lpwstr>A4AADEC2-FA29-4AC9-B367-3EFCF5E89BF6</vt:lpwstr>
  </property>
  <property fmtid="{D5CDD505-2E9C-101B-9397-08002B2CF9AE}" pid="4" name="ArticulatePath">
    <vt:lpwstr>AOD strategic planning</vt:lpwstr>
  </property>
  <property fmtid="{D5CDD505-2E9C-101B-9397-08002B2CF9AE}" pid="5" name="Sign-off status">
    <vt:lpwstr/>
  </property>
  <property fmtid="{D5CDD505-2E9C-101B-9397-08002B2CF9AE}" pid="6" name="DocumentType">
    <vt:lpwstr/>
  </property>
</Properties>
</file>