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70_45888C0D.xml" ContentType="application/vnd.ms-powerpoint.comments+xml"/>
  <Override PartName="/ppt/notesSlides/notesSlide9.xml" ContentType="application/vnd.openxmlformats-officedocument.presentationml.notesSlide+xml"/>
  <Override PartName="/ppt/comments/modernComment_106C_7D6C2CD4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4" r:id="rId5"/>
    <p:sldId id="282" r:id="rId6"/>
    <p:sldId id="4139" r:id="rId7"/>
    <p:sldId id="4134" r:id="rId8"/>
    <p:sldId id="4135" r:id="rId9"/>
    <p:sldId id="4207" r:id="rId10"/>
    <p:sldId id="4206" r:id="rId11"/>
    <p:sldId id="4218" r:id="rId12"/>
    <p:sldId id="4136" r:id="rId13"/>
    <p:sldId id="4208" r:id="rId14"/>
    <p:sldId id="4204" r:id="rId15"/>
    <p:sldId id="4137" r:id="rId16"/>
    <p:sldId id="4138" r:id="rId17"/>
    <p:sldId id="4209" r:id="rId18"/>
    <p:sldId id="4140" r:id="rId19"/>
    <p:sldId id="4210" r:id="rId20"/>
    <p:sldId id="4141" r:id="rId21"/>
    <p:sldId id="4212" r:id="rId22"/>
    <p:sldId id="4142" r:id="rId23"/>
    <p:sldId id="4213" r:id="rId24"/>
    <p:sldId id="4143" r:id="rId25"/>
    <p:sldId id="4214" r:id="rId26"/>
    <p:sldId id="4144" r:id="rId27"/>
    <p:sldId id="4215" r:id="rId28"/>
    <p:sldId id="4145" r:id="rId29"/>
    <p:sldId id="4216" r:id="rId30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EE158F-7EF6-BB8E-477C-E11406FF0460}" name="Russell, Catherine" initials="RC" userId="S::Catherine.Russell@act.gov.au::2e1ac32d-2133-4d74-9b00-2777abfdc8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213"/>
    <a:srgbClr val="592D8C"/>
    <a:srgbClr val="003366"/>
    <a:srgbClr val="162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2" autoAdjust="0"/>
    <p:restoredTop sz="82494" autoAdjust="0"/>
  </p:normalViewPr>
  <p:slideViewPr>
    <p:cSldViewPr>
      <p:cViewPr varScale="1">
        <p:scale>
          <a:sx n="57" d="100"/>
          <a:sy n="57" d="100"/>
        </p:scale>
        <p:origin x="77" y="2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954" y="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modernComment_106C_7D6C2C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11D488-02EF-404F-8369-1397DA8968C4}" authorId="{75EE158F-7EF6-BB8E-477C-E11406FF0460}" created="2022-11-30T00:41:52.2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04241364" sldId="4204"/>
      <ac:spMk id="7" creationId="{A3F0E2D3-17D9-6502-0CCB-9BB58ACEC385}"/>
    </ac:deMkLst>
    <p188:txBody>
      <a:bodyPr/>
      <a:lstStyle/>
      <a:p>
        <a:r>
          <a:rPr lang="en-AU"/>
          <a:t>Standard text - use the descriptions of each slide to outline what your current focus is </a:t>
        </a:r>
      </a:p>
    </p188:txBody>
  </p188:cm>
  <p188:cm id="{FE2A1579-6814-4C82-8DA4-95D470C0933E}" authorId="{75EE158F-7EF6-BB8E-477C-E11406FF0460}" created="2022-11-30T00:42:08.6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04241364" sldId="4204"/>
      <ac:spMk id="12" creationId="{411EF052-CF66-19AD-EA4D-D3AD1D588A10}"/>
    </ac:deMkLst>
    <p188:txBody>
      <a:bodyPr/>
      <a:lstStyle/>
      <a:p>
        <a:r>
          <a:rPr lang="en-AU"/>
          <a:t>Describe what you are doing in this phase</a:t>
        </a:r>
      </a:p>
    </p188:txBody>
  </p188:cm>
  <p188:cm id="{6DB3BD79-630E-4EAF-A6C7-0455433EE98C}" authorId="{75EE158F-7EF6-BB8E-477C-E11406FF0460}" created="2022-11-30T00:42:26.8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04241364" sldId="4204"/>
      <ac:graphicFrameMk id="5" creationId="{F4E5D7D7-A799-45BA-AD16-8406B659C6A6}"/>
    </ac:deMkLst>
    <p188:txBody>
      <a:bodyPr/>
      <a:lstStyle/>
      <a:p>
        <a:r>
          <a:rPr lang="en-AU"/>
          <a:t>Provide timings </a:t>
        </a:r>
      </a:p>
    </p188:txBody>
  </p188:cm>
</p188:cmLst>
</file>

<file path=ppt/comments/modernComment_1070_45888C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B23735-BD62-427E-AA78-8A4C7C5CA1BF}" authorId="{75EE158F-7EF6-BB8E-477C-E11406FF0460}" created="2022-11-30T01:34:36.57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66576653" sldId="4208"/>
      <ac:spMk id="15" creationId="{949EB7D1-0EF6-41E7-51BF-1009877C04EB}"/>
      <ac:txMk cp="0" len="12">
        <ac:context len="13" hash="655244133"/>
      </ac:txMk>
    </ac:txMkLst>
    <p188:pos x="3379839" y="344794"/>
    <p188:txBody>
      <a:bodyPr/>
      <a:lstStyle/>
      <a:p>
        <a:r>
          <a:rPr lang="en-AU"/>
          <a:t>Up front remind participants what phase you are at and what you are focused on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0972D168-E79F-4683-BBD5-1B16F1798CB0}" type="datetimeFigureOut">
              <a:rPr lang="en-AU" smtClean="0"/>
              <a:pPr/>
              <a:t>11/12/2023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F3E7A8ED-4FA0-4FFB-8138-19355E8C2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8C002963-1259-4026-8B23-FDF8432B274C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F8F83AF-E522-42F1-9469-C2F3FDB6F2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79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xxx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83AF-E522-42F1-9469-C2F3FDB6F28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16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83AF-E522-42F1-9469-C2F3FDB6F28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79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>
              <a:spcBef>
                <a:spcPts val="1659"/>
              </a:spcBef>
            </a:pP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093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AU" sz="1800" dirty="0">
                <a:solidFill>
                  <a:srgbClr val="000000"/>
                </a:solidFill>
                <a:effectLst/>
                <a:latin typeface="Work Sans Light" pitchFamily="2" charset="0"/>
                <a:ea typeface="Work Sans" pitchFamily="2" charset="0"/>
                <a:cs typeface="Times New Roman" panose="02020603050405020304" pitchFamily="18" charset="0"/>
              </a:rPr>
              <a:t> </a:t>
            </a: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730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AU" sz="1800" dirty="0">
                <a:solidFill>
                  <a:srgbClr val="000000"/>
                </a:solidFill>
                <a:effectLst/>
                <a:latin typeface="Work Sans Light" pitchFamily="2" charset="0"/>
                <a:ea typeface="Work Sans" pitchFamily="2" charset="0"/>
                <a:cs typeface="Times New Roman" panose="02020603050405020304" pitchFamily="18" charset="0"/>
              </a:rPr>
              <a:t> </a:t>
            </a: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19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 marL="457200" lvl="1" indent="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466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Char char="–"/>
            </a:pPr>
            <a:r>
              <a:rPr lang="en-AU" sz="1000" dirty="0">
                <a:solidFill>
                  <a:srgbClr val="000000"/>
                </a:solidFill>
                <a:effectLst/>
                <a:latin typeface="Work Sans Light" pitchFamily="2" charset="0"/>
                <a:ea typeface="Work Sans" pitchFamily="2" charset="0"/>
                <a:cs typeface="Times New Roman" panose="02020603050405020304" pitchFamily="18" charset="0"/>
              </a:rPr>
              <a:t>Establish our partnership that ensures:</a:t>
            </a:r>
          </a:p>
          <a:p>
            <a:pPr marL="1143000" lvl="2" indent="-22860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Char char="»"/>
            </a:pPr>
            <a:r>
              <a:rPr lang="en-AU" sz="1000" dirty="0">
                <a:solidFill>
                  <a:srgbClr val="000000"/>
                </a:solidFill>
                <a:effectLst/>
                <a:latin typeface="Work Sans Light" pitchFamily="2" charset="0"/>
                <a:ea typeface="Work Sans" pitchFamily="2" charset="0"/>
                <a:cs typeface="Times New Roman" panose="02020603050405020304" pitchFamily="18" charset="0"/>
              </a:rPr>
              <a:t>service outcomes are met and evidenced with data</a:t>
            </a:r>
          </a:p>
          <a:p>
            <a:pPr marL="1143000" lvl="2" indent="-22860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Char char="»"/>
            </a:pPr>
            <a:r>
              <a:rPr lang="en-AU" sz="1000" dirty="0">
                <a:solidFill>
                  <a:srgbClr val="000000"/>
                </a:solidFill>
                <a:effectLst/>
                <a:latin typeface="Work Sans Light" pitchFamily="2" charset="0"/>
                <a:ea typeface="Work Sans" pitchFamily="2" charset="0"/>
                <a:cs typeface="Times New Roman" panose="02020603050405020304" pitchFamily="18" charset="0"/>
              </a:rPr>
              <a:t>the voices of people with lived experience continuously inform service delivery</a:t>
            </a:r>
          </a:p>
          <a:p>
            <a:pPr marL="1143000" lvl="2" indent="-22860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Char char="»"/>
            </a:pPr>
            <a:r>
              <a:rPr lang="en-AU" sz="1000" dirty="0">
                <a:solidFill>
                  <a:srgbClr val="000000"/>
                </a:solidFill>
                <a:effectLst/>
                <a:latin typeface="Work Sans Light" pitchFamily="2" charset="0"/>
                <a:ea typeface="Work Sans" pitchFamily="2" charset="0"/>
                <a:cs typeface="Times New Roman" panose="02020603050405020304" pitchFamily="18" charset="0"/>
              </a:rPr>
              <a:t>maintain dialogue that meets the needs of commissioner and service provider</a:t>
            </a:r>
          </a:p>
          <a:p>
            <a:pPr marL="1143000" lvl="2" indent="-22860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Char char="»"/>
            </a:pPr>
            <a:r>
              <a:rPr lang="en-AU" sz="1000" dirty="0">
                <a:solidFill>
                  <a:srgbClr val="000000"/>
                </a:solidFill>
                <a:effectLst/>
                <a:latin typeface="Work Sans Light" pitchFamily="2" charset="0"/>
                <a:ea typeface="Work Sans" pitchFamily="2" charset="0"/>
                <a:cs typeface="Times New Roman" panose="02020603050405020304" pitchFamily="18" charset="0"/>
              </a:rPr>
              <a:t>promote open, transparent conversations regarding risks, challenges, and opportunities   </a:t>
            </a:r>
          </a:p>
          <a:p>
            <a:pPr marL="742950" lvl="1" indent="-28575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Char char="–"/>
            </a:pPr>
            <a:r>
              <a:rPr lang="en-AU" sz="1000" dirty="0">
                <a:solidFill>
                  <a:srgbClr val="000000"/>
                </a:solidFill>
                <a:effectLst/>
                <a:latin typeface="Work Sans Light" pitchFamily="2" charset="0"/>
                <a:ea typeface="Work Sans" pitchFamily="2" charset="0"/>
                <a:cs typeface="Times New Roman" panose="02020603050405020304" pitchFamily="18" charset="0"/>
              </a:rPr>
              <a:t>Cultivate flexible service delivery</a:t>
            </a:r>
          </a:p>
          <a:p>
            <a:pPr marL="742950" lvl="1" indent="-28575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Char char="–"/>
            </a:pPr>
            <a:r>
              <a:rPr lang="en-AU" sz="1000" dirty="0">
                <a:solidFill>
                  <a:srgbClr val="000000"/>
                </a:solidFill>
                <a:effectLst/>
                <a:latin typeface="Work Sans Light" pitchFamily="2" charset="0"/>
                <a:ea typeface="Work Sans" pitchFamily="2" charset="0"/>
                <a:cs typeface="Times New Roman" panose="02020603050405020304" pitchFamily="18" charset="0"/>
              </a:rPr>
              <a:t>Demonstrate impact through outcomes reporting </a:t>
            </a:r>
          </a:p>
          <a:p>
            <a:pPr marL="742950" lvl="1" indent="-28575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Char char="–"/>
            </a:pPr>
            <a:r>
              <a:rPr lang="en-AU" sz="1000" dirty="0">
                <a:solidFill>
                  <a:srgbClr val="000000"/>
                </a:solidFill>
                <a:effectLst/>
                <a:latin typeface="Work Sans Light" pitchFamily="2" charset="0"/>
                <a:ea typeface="Work Sans" pitchFamily="2" charset="0"/>
                <a:cs typeface="Times New Roman" panose="02020603050405020304" pitchFamily="18" charset="0"/>
              </a:rPr>
              <a:t>Deliver in partnership to meet the needs of the community through the service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83AF-E522-42F1-9469-C2F3FDB6F280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073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 marL="742950" lvl="1" indent="-28575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Char char="–"/>
            </a:pP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556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 marL="742950" lvl="1" indent="-28575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Char char="–"/>
            </a:pP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097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 marL="457200" lvl="1" indent="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rgbClr val="D45D00"/>
              </a:buClr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24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296237" indent="-296237">
              <a:buFont typeface="Arial" panose="020B0604020202020204" pitchFamily="34" charset="0"/>
              <a:buChar char="•"/>
            </a:pPr>
            <a:r>
              <a:rPr lang="en-AU" sz="25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We acknowledge the Traditional Custodians of the ACT, the Ngunnawal people. </a:t>
            </a:r>
          </a:p>
          <a:p>
            <a:pPr marL="296237" indent="-296237">
              <a:buFont typeface="Arial" panose="020B0604020202020204" pitchFamily="34" charset="0"/>
              <a:buChar char="•"/>
            </a:pPr>
            <a:endParaRPr lang="en-AU" sz="25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296237" indent="-296237">
              <a:buFont typeface="Arial" panose="020B0604020202020204" pitchFamily="34" charset="0"/>
              <a:buChar char="•"/>
            </a:pPr>
            <a:r>
              <a:rPr lang="en-AU" sz="25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We acknowledge and respect their continuing culture and the contribution they make to the life of this city and this region. </a:t>
            </a:r>
          </a:p>
          <a:p>
            <a:pPr marL="296237" indent="-296237">
              <a:buFont typeface="Arial" panose="020B0604020202020204" pitchFamily="34" charset="0"/>
              <a:buChar char="•"/>
            </a:pPr>
            <a:endParaRPr lang="en-AU" sz="2500" dirty="0"/>
          </a:p>
          <a:p>
            <a:pPr marL="296237" indent="-296237">
              <a:buFont typeface="Arial" panose="020B0604020202020204" pitchFamily="34" charset="0"/>
              <a:buChar char="•"/>
            </a:pPr>
            <a:r>
              <a:rPr lang="en-AU" sz="2500" dirty="0"/>
              <a:t>I extend my respects to any Aboriginal and Torres Strait Islander people with us today.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83AF-E522-42F1-9469-C2F3FDB6F28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5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Arial"/>
                <a:ea typeface="Arial"/>
                <a:cs typeface="Arial"/>
                <a:sym typeface="Arial"/>
              </a:rPr>
              <a:t>We collectively developed, through extensive community consultation in 2019, the ACT Wellbeing Framework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spcBef>
                <a:spcPts val="1659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Arial"/>
                <a:ea typeface="Arial"/>
                <a:cs typeface="Arial"/>
                <a:sym typeface="Arial"/>
              </a:rPr>
              <a:t>Measuring our wellbeing helps us understand how we can improve the lives of all Canberrans and support those who need it most</a:t>
            </a:r>
          </a:p>
          <a:p>
            <a:pPr marL="0" indent="0">
              <a:spcBef>
                <a:spcPts val="1659"/>
              </a:spcBef>
              <a:buFont typeface="Arial" panose="020B0604020202020204" pitchFamily="34" charset="0"/>
              <a:buNone/>
            </a:pPr>
            <a:endParaRPr lang="en-AU" sz="1200" dirty="0"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spcBef>
                <a:spcPts val="1659"/>
              </a:spcBef>
              <a:spcAft>
                <a:spcPts val="1659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latin typeface="Arial"/>
                <a:ea typeface="Arial"/>
                <a:cs typeface="Arial"/>
                <a:sym typeface="Arial"/>
              </a:rPr>
              <a:t>We use the Wellbeing Framework to inform Government priorities, policies and investment decisions - including through the Budget and Cabinet processes.</a:t>
            </a:r>
          </a:p>
          <a:p>
            <a:pPr marL="171450" indent="-171450">
              <a:spcBef>
                <a:spcPts val="1659"/>
              </a:spcBef>
              <a:spcAft>
                <a:spcPts val="1659"/>
              </a:spcAft>
              <a:buFont typeface="Arial" panose="020B0604020202020204" pitchFamily="34" charset="0"/>
              <a:buChar char="•"/>
            </a:pPr>
            <a:endParaRPr lang="en-AU" sz="1200" dirty="0"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spcBef>
                <a:spcPts val="1659"/>
              </a:spcBef>
              <a:spcAft>
                <a:spcPts val="1659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latin typeface="Arial"/>
                <a:ea typeface="Arial"/>
                <a:cs typeface="Arial"/>
                <a:sym typeface="Arial"/>
              </a:rPr>
              <a:t>Government invests in services that deliver wellbeing outcomes </a:t>
            </a:r>
          </a:p>
          <a:p>
            <a:pPr marL="0" indent="0">
              <a:spcBef>
                <a:spcPts val="1659"/>
              </a:spcBef>
              <a:spcAft>
                <a:spcPts val="1659"/>
              </a:spcAft>
              <a:buFont typeface="Arial" panose="020B0604020202020204" pitchFamily="34" charset="0"/>
              <a:buNone/>
            </a:pPr>
            <a:endParaRPr lang="en-AU" dirty="0"/>
          </a:p>
          <a:p>
            <a:pPr>
              <a:spcBef>
                <a:spcPts val="1659"/>
              </a:spcBef>
            </a:pPr>
            <a:endParaRPr lang="en-AU" dirty="0"/>
          </a:p>
          <a:p>
            <a:endParaRPr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86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>
              <a:spcBef>
                <a:spcPts val="1659"/>
              </a:spcBef>
            </a:pP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79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>
              <a:spcBef>
                <a:spcPts val="1659"/>
              </a:spcBef>
            </a:pP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75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ca46f2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ca46f2c9_0_74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99" cy="460558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>
              <a:spcBef>
                <a:spcPts val="1659"/>
              </a:spcBef>
            </a:pPr>
            <a:endParaRPr lang="en-AU" dirty="0"/>
          </a:p>
        </p:txBody>
      </p:sp>
      <p:sp>
        <p:nvSpPr>
          <p:cNvPr id="191" name="Google Shape;191;g12fca46f2c9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406" cy="511595"/>
          </a:xfrm>
          <a:prstGeom prst="rect">
            <a:avLst/>
          </a:prstGeom>
        </p:spPr>
        <p:txBody>
          <a:bodyPr spcFirstLastPara="1" wrap="square" lIns="94780" tIns="47377" rIns="94780" bIns="47377" anchor="b" anchorCtr="0">
            <a:noAutofit/>
          </a:bodyPr>
          <a:lstStyle/>
          <a:p>
            <a:fld id="{00000000-1234-1234-1234-123412341234}" type="slidenum">
              <a:rPr lang="en-AU"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1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83AF-E522-42F1-9469-C2F3FDB6F28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65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83AF-E522-42F1-9469-C2F3FDB6F28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99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44825"/>
            <a:ext cx="10846229" cy="1470025"/>
          </a:xfrm>
        </p:spPr>
        <p:txBody>
          <a:bodyPr lIns="0" anchor="t">
            <a:normAutofit/>
          </a:bodyPr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(sentence case)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11424" y="1340768"/>
            <a:ext cx="6525749" cy="504056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196752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836514"/>
            <a:ext cx="5386917" cy="41127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196752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1836514"/>
            <a:ext cx="5389033" cy="41127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3392" y="980728"/>
            <a:ext cx="1094521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 spc="-100" baseline="0"/>
            </a:lvl1pPr>
          </a:lstStyle>
          <a:p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6762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text styles</a:t>
            </a:r>
            <a:endParaRPr lang="en-AU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23392" y="980728"/>
            <a:ext cx="1094521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-AU" smtClean="0"/>
              <a:pPr algn="r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2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44825"/>
            <a:ext cx="10846229" cy="1470025"/>
          </a:xfrm>
        </p:spPr>
        <p:txBody>
          <a:bodyPr lIns="0" anchor="t">
            <a:normAutofit/>
          </a:bodyPr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(sentence case)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11424" y="1340768"/>
            <a:ext cx="6525749" cy="504056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5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44825"/>
            <a:ext cx="10846229" cy="1470025"/>
          </a:xfrm>
        </p:spPr>
        <p:txBody>
          <a:bodyPr lIns="0" anchor="t">
            <a:normAutofit/>
          </a:bodyPr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(sentence case)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11424" y="1340768"/>
            <a:ext cx="6525749" cy="504056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6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44825"/>
            <a:ext cx="10846229" cy="792088"/>
          </a:xfrm>
        </p:spPr>
        <p:txBody>
          <a:bodyPr lIns="0" anchor="t">
            <a:normAutofit/>
          </a:bodyPr>
          <a:lstStyle>
            <a:lvl1pPr algn="l">
              <a:defRPr sz="3200" b="1" spc="-150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(sentence case)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11424" y="1340768"/>
            <a:ext cx="6525749" cy="504056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2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392" y="980728"/>
            <a:ext cx="1094521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1196753"/>
            <a:ext cx="5966453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Freeform 10"/>
          <p:cNvSpPr/>
          <p:nvPr userDrawn="1"/>
        </p:nvSpPr>
        <p:spPr>
          <a:xfrm rot="13564843">
            <a:off x="7156561" y="4688202"/>
            <a:ext cx="375056" cy="595447"/>
          </a:xfrm>
          <a:custGeom>
            <a:avLst/>
            <a:gdLst>
              <a:gd name="connsiteX0" fmla="*/ 0 w 360040"/>
              <a:gd name="connsiteY0" fmla="*/ 576064 h 576064"/>
              <a:gd name="connsiteX1" fmla="*/ 180020 w 360040"/>
              <a:gd name="connsiteY1" fmla="*/ 0 h 576064"/>
              <a:gd name="connsiteX2" fmla="*/ 360040 w 360040"/>
              <a:gd name="connsiteY2" fmla="*/ 576064 h 576064"/>
              <a:gd name="connsiteX3" fmla="*/ 0 w 360040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0" h="576064">
                <a:moveTo>
                  <a:pt x="0" y="576064"/>
                </a:moveTo>
                <a:lnTo>
                  <a:pt x="180020" y="0"/>
                </a:lnTo>
                <a:lnTo>
                  <a:pt x="360040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68075" y="1196752"/>
            <a:ext cx="5760000" cy="43200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400" b="0" spc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6093296"/>
            <a:ext cx="7315200" cy="494730"/>
          </a:xfrm>
        </p:spPr>
        <p:txBody>
          <a:bodyPr anchor="ctr" anchorCtr="0"/>
          <a:lstStyle>
            <a:lvl1pPr algn="l">
              <a:defRPr sz="1400" b="0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196753"/>
            <a:ext cx="5384800" cy="4752529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196753"/>
            <a:ext cx="5384800" cy="4752529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23392" y="980728"/>
            <a:ext cx="1094521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109728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6" r:id="rId4"/>
    <p:sldLayoutId id="2147483650" r:id="rId5"/>
    <p:sldLayoutId id="2147483665" r:id="rId6"/>
    <p:sldLayoutId id="2147483657" r:id="rId7"/>
    <p:sldLayoutId id="2147483664" r:id="rId8"/>
    <p:sldLayoutId id="2147483652" r:id="rId9"/>
    <p:sldLayoutId id="2147483653" r:id="rId10"/>
    <p:sldLayoutId id="2147483656" r:id="rId11"/>
    <p:sldLayoutId id="2147483654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0" baseline="0">
          <a:solidFill>
            <a:schemeClr val="bg2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70_45888C0D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C_7D6C2CD4.xm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C89B-93A1-0D49-B5B3-0894B823B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/>
              <a:t>Commissioning  Standard Presentation 2022 </a:t>
            </a:r>
            <a:r>
              <a:rPr lang="en-US" dirty="0"/>
              <a:t>- 2024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906FB-863A-4E83-8D99-ED6CAEBF0674}"/>
              </a:ext>
            </a:extLst>
          </p:cNvPr>
          <p:cNvSpPr txBox="1"/>
          <p:nvPr/>
        </p:nvSpPr>
        <p:spPr>
          <a:xfrm>
            <a:off x="888116" y="3343303"/>
            <a:ext cx="474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MEETING</a:t>
            </a:r>
          </a:p>
          <a:p>
            <a:r>
              <a:rPr lang="en-AU" b="1" dirty="0">
                <a:solidFill>
                  <a:schemeClr val="bg1"/>
                </a:solidFill>
              </a:rPr>
              <a:t>DAY DATE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PRESENTED BY:</a:t>
            </a:r>
          </a:p>
          <a:p>
            <a:r>
              <a:rPr lang="en-AU" dirty="0">
                <a:solidFill>
                  <a:schemeClr val="bg1"/>
                </a:solidFill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9773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9EB7D1-0EF6-41E7-51BF-1009877C04EB}"/>
              </a:ext>
            </a:extLst>
          </p:cNvPr>
          <p:cNvSpPr txBox="1"/>
          <p:nvPr/>
        </p:nvSpPr>
        <p:spPr>
          <a:xfrm>
            <a:off x="609600" y="274638"/>
            <a:ext cx="109728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015D7-E5EB-EC80-C7E3-7E1A38E7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752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AU" dirty="0">
                <a:highlight>
                  <a:srgbClr val="FFFF00"/>
                </a:highlight>
                <a:latin typeface="Montserrat" panose="00000500000000000000" pitchFamily="2" charset="0"/>
              </a:rPr>
              <a:t>Choose the slide with the standard text to describe your current commissioning phase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1551-DAC1-17F0-9FB2-B26DD2117A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AU" dirty="0">
                <a:highlight>
                  <a:srgbClr val="FFFF00"/>
                </a:highlight>
              </a:rPr>
              <a:t>Choose the slide that shows your current commissioning phase </a:t>
            </a:r>
          </a:p>
        </p:txBody>
      </p:sp>
    </p:spTree>
    <p:extLst>
      <p:ext uri="{BB962C8B-B14F-4D97-AF65-F5344CB8AC3E}">
        <p14:creationId xmlns:p14="http://schemas.microsoft.com/office/powerpoint/2010/main" val="11665766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B340-473F-4124-BF38-21E3D357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ARE HERE </a:t>
            </a:r>
            <a:r>
              <a:rPr lang="en-AU" dirty="0">
                <a:highlight>
                  <a:srgbClr val="FFFF00"/>
                </a:highlight>
              </a:rPr>
              <a:t>&lt;provide context&gt;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3984EB-57D2-E6BE-39E2-CFB54574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Current focus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F0E2D3-17D9-6502-0CCB-9BB58ACEC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36514"/>
            <a:ext cx="5386917" cy="3328807"/>
          </a:xfrm>
        </p:spPr>
        <p:txBody>
          <a:bodyPr>
            <a:normAutofit lnSpcReduction="10000"/>
          </a:bodyPr>
          <a:lstStyle/>
          <a:p>
            <a:r>
              <a:rPr lang="en-AU" dirty="0">
                <a:highlight>
                  <a:srgbClr val="FFFF00"/>
                </a:highlight>
                <a:latin typeface="Montserrat" panose="00000500000000000000" pitchFamily="2" charset="0"/>
              </a:rPr>
              <a:t>We identify what we already know and what could be possible to explore through the commissioning cycle. </a:t>
            </a:r>
          </a:p>
          <a:p>
            <a:pPr marL="0" indent="0">
              <a:buNone/>
            </a:pPr>
            <a:endParaRPr lang="en-AU" dirty="0">
              <a:highlight>
                <a:srgbClr val="FFFF00"/>
              </a:highlight>
              <a:latin typeface="Montserrat" panose="00000500000000000000" pitchFamily="2" charset="0"/>
            </a:endParaRPr>
          </a:p>
          <a:p>
            <a:r>
              <a:rPr lang="en-AU" dirty="0">
                <a:highlight>
                  <a:srgbClr val="FFFF00"/>
                </a:highlight>
                <a:latin typeface="Montserrat" panose="00000500000000000000" pitchFamily="2" charset="0"/>
              </a:rPr>
              <a:t>We have planned our commissioning phases. </a:t>
            </a:r>
          </a:p>
          <a:p>
            <a:pPr marL="0" indent="0">
              <a:buNone/>
            </a:pPr>
            <a:endParaRPr lang="en-AU" dirty="0">
              <a:highlight>
                <a:srgbClr val="FFFF00"/>
              </a:highlight>
              <a:latin typeface="Montserrat" panose="00000500000000000000" pitchFamily="2" charset="0"/>
            </a:endParaRPr>
          </a:p>
          <a:p>
            <a:r>
              <a:rPr lang="en-AU" dirty="0">
                <a:highlight>
                  <a:srgbClr val="FFFF00"/>
                </a:highlight>
                <a:latin typeface="Montserrat" panose="00000500000000000000" pitchFamily="2" charset="0"/>
              </a:rPr>
              <a:t>We examine what will meet the needs of the ACT population and deliver reform agendas. </a:t>
            </a:r>
          </a:p>
          <a:p>
            <a:pPr marL="0" indent="0">
              <a:buFont typeface="Arial" pitchFamily="34" charset="0"/>
              <a:buNone/>
            </a:pPr>
            <a:endParaRPr lang="en-AU" dirty="0">
              <a:latin typeface="Montserrat" panose="00000500000000000000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90D9B7-CA63-685E-D4E9-5138F9166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err="1"/>
              <a:t>Strategise</a:t>
            </a:r>
            <a:r>
              <a:rPr lang="en-AU" dirty="0"/>
              <a:t> activities 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11EF052-CF66-19AD-EA4D-D3AD1D588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836515"/>
            <a:ext cx="5389033" cy="3536702"/>
          </a:xfrm>
        </p:spPr>
        <p:txBody>
          <a:bodyPr>
            <a:normAutofit lnSpcReduction="10000"/>
          </a:bodyPr>
          <a:lstStyle/>
          <a:p>
            <a:r>
              <a:rPr lang="en-AU" dirty="0">
                <a:highlight>
                  <a:srgbClr val="FFFF00"/>
                </a:highlight>
                <a:latin typeface="Montserrat" panose="00000500000000000000" pitchFamily="2" charset="0"/>
              </a:rPr>
              <a:t>Discussion paper – what are the CYFSP interfaces? </a:t>
            </a:r>
          </a:p>
          <a:p>
            <a:pPr marL="0" indent="0">
              <a:buNone/>
            </a:pPr>
            <a:endParaRPr lang="en-AU" dirty="0">
              <a:highlight>
                <a:srgbClr val="FFFF00"/>
              </a:highlight>
              <a:latin typeface="Montserrat" panose="00000500000000000000" pitchFamily="2" charset="0"/>
            </a:endParaRPr>
          </a:p>
          <a:p>
            <a:r>
              <a:rPr lang="en-AU" dirty="0">
                <a:highlight>
                  <a:srgbClr val="FFFF00"/>
                </a:highlight>
                <a:latin typeface="Montserrat" panose="00000500000000000000" pitchFamily="2" charset="0"/>
              </a:rPr>
              <a:t>Workshop – Government Interface Roundtable (government)</a:t>
            </a:r>
          </a:p>
          <a:p>
            <a:endParaRPr lang="en-AU" dirty="0">
              <a:highlight>
                <a:srgbClr val="FFFF00"/>
              </a:highlight>
              <a:latin typeface="Montserrat" panose="00000500000000000000" pitchFamily="2" charset="0"/>
            </a:endParaRPr>
          </a:p>
          <a:p>
            <a:r>
              <a:rPr lang="en-AU" dirty="0">
                <a:highlight>
                  <a:srgbClr val="FFFF00"/>
                </a:highlight>
                <a:latin typeface="Montserrat" panose="00000500000000000000" pitchFamily="2" charset="0"/>
              </a:rPr>
              <a:t>Workshop – Needs and problem framing (government and sector)</a:t>
            </a:r>
          </a:p>
          <a:p>
            <a:pPr marL="0" indent="0">
              <a:buNone/>
            </a:pPr>
            <a:endParaRPr lang="en-AU" dirty="0">
              <a:highlight>
                <a:srgbClr val="FFFF00"/>
              </a:highlight>
              <a:latin typeface="Montserrat" panose="00000500000000000000" pitchFamily="2" charset="0"/>
            </a:endParaRPr>
          </a:p>
          <a:p>
            <a:r>
              <a:rPr lang="en-AU" dirty="0">
                <a:highlight>
                  <a:srgbClr val="FFFF00"/>
                </a:highlight>
                <a:latin typeface="Montserrat" panose="00000500000000000000" pitchFamily="2" charset="0"/>
              </a:rPr>
              <a:t>World Café – service user journeys and experiences of frontline workers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4E5D7D7-A799-45BA-AD16-8406B659C6A6}"/>
              </a:ext>
            </a:extLst>
          </p:cNvPr>
          <p:cNvGraphicFramePr>
            <a:graphicFrameLocks noGrp="1"/>
          </p:cNvGraphicFramePr>
          <p:nvPr/>
        </p:nvGraphicFramePr>
        <p:xfrm>
          <a:off x="0" y="5649451"/>
          <a:ext cx="12192002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1">
                  <a:extLst>
                    <a:ext uri="{9D8B030D-6E8A-4147-A177-3AD203B41FA5}">
                      <a16:colId xmlns:a16="http://schemas.microsoft.com/office/drawing/2014/main" val="16301786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33846671"/>
                    </a:ext>
                  </a:extLst>
                </a:gridCol>
                <a:gridCol w="1006879">
                  <a:extLst>
                    <a:ext uri="{9D8B030D-6E8A-4147-A177-3AD203B41FA5}">
                      <a16:colId xmlns:a16="http://schemas.microsoft.com/office/drawing/2014/main" val="3316834792"/>
                    </a:ext>
                  </a:extLst>
                </a:gridCol>
                <a:gridCol w="618722">
                  <a:extLst>
                    <a:ext uri="{9D8B030D-6E8A-4147-A177-3AD203B41FA5}">
                      <a16:colId xmlns:a16="http://schemas.microsoft.com/office/drawing/2014/main" val="7414755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989073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336492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4254331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040279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078075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03798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510917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7037225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6752686"/>
                    </a:ext>
                  </a:extLst>
                </a:gridCol>
              </a:tblGrid>
              <a:tr h="505691"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rgbClr val="162B5E"/>
                          </a:solidFill>
                        </a:rPr>
                        <a:t>OCT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</a:rPr>
                        <a:t>DEC/JAN</a:t>
                      </a:r>
                    </a:p>
                  </a:txBody>
                  <a:tcPr anchor="ctr">
                    <a:solidFill>
                      <a:srgbClr val="162B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bg1"/>
                          </a:solidFill>
                        </a:rPr>
                        <a:t>FEB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</a:rPr>
                        <a:t>APR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rgbClr val="162B5E"/>
                          </a:solidFill>
                        </a:rPr>
                        <a:t>MAY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rgbClr val="162B5E"/>
                          </a:solidFill>
                        </a:rPr>
                        <a:t>JUN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rgbClr val="162B5E"/>
                          </a:solidFill>
                        </a:rPr>
                        <a:t>JUL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rgbClr val="162B5E"/>
                          </a:solidFill>
                        </a:rPr>
                        <a:t>AUG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</a:rPr>
                        <a:t>SEP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dirty="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31198"/>
                  </a:ext>
                </a:extLst>
              </a:tr>
              <a:tr h="574429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PLAN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STRATEGISE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DESIGN</a:t>
                      </a:r>
                      <a:endParaRPr lang="en-A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INVEST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99917"/>
                  </a:ext>
                </a:extLst>
              </a:tr>
            </a:tbl>
          </a:graphicData>
        </a:graphic>
      </p:graphicFrame>
      <p:pic>
        <p:nvPicPr>
          <p:cNvPr id="4" name="Graphic 3" descr="Circle with left arrow with solid fill">
            <a:extLst>
              <a:ext uri="{FF2B5EF4-FFF2-40B4-BE49-F238E27FC236}">
                <a16:creationId xmlns:a16="http://schemas.microsoft.com/office/drawing/2014/main" id="{48E58F7F-21F1-0052-0EB3-4C5F283E0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775520" y="5165321"/>
            <a:ext cx="457200" cy="457200"/>
          </a:xfrm>
          <a:prstGeom prst="rect">
            <a:avLst/>
          </a:prstGeom>
        </p:spPr>
      </p:pic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B9E787DE-56AE-9141-DE12-275940C7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000" y="519225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413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9EB7D1-0EF6-41E7-51BF-1009877C04EB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COMMISSIONING CYCLE 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913BF502-1B7A-7FDB-2DA9-2627F34A9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83" y="764704"/>
            <a:ext cx="4611633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9EB7D1-0EF6-41E7-51BF-1009877C04EB}"/>
              </a:ext>
            </a:extLst>
          </p:cNvPr>
          <p:cNvSpPr txBox="1"/>
          <p:nvPr/>
        </p:nvSpPr>
        <p:spPr>
          <a:xfrm>
            <a:off x="609600" y="274638"/>
            <a:ext cx="109728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</a:p>
        </p:txBody>
      </p:sp>
      <p:pic>
        <p:nvPicPr>
          <p:cNvPr id="7" name="Content Placeholder 6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91846D85-285D-BD48-C000-491BF27ADB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752" y="836712"/>
            <a:ext cx="7143988" cy="5184576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015D7-E5EB-EC80-C7E3-7E1A38E7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752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AU" dirty="0">
                <a:latin typeface="Montserrat" panose="00000500000000000000" pitchFamily="2" charset="0"/>
              </a:rPr>
              <a:t>We identify and document what we already know and what could be possible to explore through the commissioning cycle. </a:t>
            </a:r>
          </a:p>
          <a:p>
            <a:pPr marL="0" indent="0">
              <a:buFont typeface="Arial" pitchFamily="34" charset="0"/>
              <a:buNone/>
            </a:pPr>
            <a:r>
              <a:rPr lang="en-AU" dirty="0">
                <a:latin typeface="Montserrat" panose="00000500000000000000" pitchFamily="2" charset="0"/>
              </a:rPr>
              <a:t>We also plan our commissioning phases. </a:t>
            </a:r>
          </a:p>
        </p:txBody>
      </p:sp>
    </p:spTree>
    <p:extLst>
      <p:ext uri="{BB962C8B-B14F-4D97-AF65-F5344CB8AC3E}">
        <p14:creationId xmlns:p14="http://schemas.microsoft.com/office/powerpoint/2010/main" val="415575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4294967295"/>
          </p:nvPr>
        </p:nvSpPr>
        <p:spPr>
          <a:xfrm>
            <a:off x="11461750" y="6332538"/>
            <a:ext cx="730250" cy="5254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14</a:t>
            </a:fld>
            <a:endParaRPr/>
          </a:p>
        </p:txBody>
      </p:sp>
      <p:sp>
        <p:nvSpPr>
          <p:cNvPr id="4" name="Google Shape;193;p26">
            <a:extLst>
              <a:ext uri="{FF2B5EF4-FFF2-40B4-BE49-F238E27FC236}">
                <a16:creationId xmlns:a16="http://schemas.microsoft.com/office/drawing/2014/main" id="{1A199AA4-11D6-F407-C1F7-0B5445EDCB5C}"/>
              </a:ext>
            </a:extLst>
          </p:cNvPr>
          <p:cNvSpPr txBox="1">
            <a:spLocks/>
          </p:cNvSpPr>
          <p:nvPr/>
        </p:nvSpPr>
        <p:spPr>
          <a:xfrm>
            <a:off x="575832" y="1412776"/>
            <a:ext cx="6737696" cy="71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 b="1" kern="1200" cap="none" spc="0" baseline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Undertake a discovery – what do we already know? What questions do we need to explore?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Identify who could be involved in the commissioning cycle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Plan the timings of the commissioning cycle through to delivery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Plan engagement and collaboration activities and timings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Establish the webpage to keep participants informed </a:t>
            </a:r>
          </a:p>
          <a:p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What are we doing in this phase?</a:t>
            </a:r>
          </a:p>
        </p:txBody>
      </p:sp>
      <p:pic>
        <p:nvPicPr>
          <p:cNvPr id="2" name="Content Placeholder 6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3A11286B-245E-8181-C483-31C1BA9F2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06" y="761464"/>
            <a:ext cx="7143988" cy="5184576"/>
          </a:xfrm>
          <a:prstGeom prst="rect">
            <a:avLst/>
          </a:prstGeom>
          <a:noFill/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B2808C2-6502-A324-BC75-6198EAEE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78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9EB7D1-0EF6-41E7-51BF-1009877C04EB}"/>
              </a:ext>
            </a:extLst>
          </p:cNvPr>
          <p:cNvSpPr txBox="1"/>
          <p:nvPr/>
        </p:nvSpPr>
        <p:spPr>
          <a:xfrm>
            <a:off x="609600" y="274638"/>
            <a:ext cx="109728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</a:p>
        </p:txBody>
      </p:sp>
      <p:pic>
        <p:nvPicPr>
          <p:cNvPr id="5" name="Picture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88A151A5-2590-8523-D069-0FB4B771F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36" y="892216"/>
            <a:ext cx="7688962" cy="5439942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015D7-E5EB-EC80-C7E3-7E1A38E7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752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AU" dirty="0">
                <a:latin typeface="Montserrat" panose="00000500000000000000" pitchFamily="2" charset="0"/>
              </a:rPr>
              <a:t>We examine what will meet the needs of the ACT population and deliver reform agendas. </a:t>
            </a:r>
          </a:p>
        </p:txBody>
      </p:sp>
    </p:spTree>
    <p:extLst>
      <p:ext uri="{BB962C8B-B14F-4D97-AF65-F5344CB8AC3E}">
        <p14:creationId xmlns:p14="http://schemas.microsoft.com/office/powerpoint/2010/main" val="249142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4294967295"/>
          </p:nvPr>
        </p:nvSpPr>
        <p:spPr>
          <a:xfrm>
            <a:off x="11461750" y="6332538"/>
            <a:ext cx="730250" cy="5254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16</a:t>
            </a:fld>
            <a:endParaRPr/>
          </a:p>
        </p:txBody>
      </p:sp>
      <p:sp>
        <p:nvSpPr>
          <p:cNvPr id="4" name="Google Shape;193;p26">
            <a:extLst>
              <a:ext uri="{FF2B5EF4-FFF2-40B4-BE49-F238E27FC236}">
                <a16:creationId xmlns:a16="http://schemas.microsoft.com/office/drawing/2014/main" id="{1A199AA4-11D6-F407-C1F7-0B5445EDCB5C}"/>
              </a:ext>
            </a:extLst>
          </p:cNvPr>
          <p:cNvSpPr txBox="1">
            <a:spLocks/>
          </p:cNvSpPr>
          <p:nvPr/>
        </p:nvSpPr>
        <p:spPr>
          <a:xfrm>
            <a:off x="609600" y="1385080"/>
            <a:ext cx="6737696" cy="71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 b="1" kern="1200" cap="none" spc="0" baseline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Review the Discovery Discussion Paper together – what do we already know?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Validate and prioritise needs – who needs this service or program?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Determine our framing statement – what problem are we trying to solve?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Assess the market – who could provide services?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Identify service design opportunities – what service/s could we design together to meet the needs? </a:t>
            </a: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What are we doing in this phase?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B2808C2-6502-A324-BC75-6198EAEE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  <a:endParaRPr lang="en-AU" dirty="0"/>
          </a:p>
        </p:txBody>
      </p:sp>
      <p:pic>
        <p:nvPicPr>
          <p:cNvPr id="3" name="Picture 2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BC0DE2B4-E829-5C97-6A29-608D91344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678990"/>
            <a:ext cx="7688962" cy="5439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3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9EB7D1-0EF6-41E7-51BF-1009877C04EB}"/>
              </a:ext>
            </a:extLst>
          </p:cNvPr>
          <p:cNvSpPr txBox="1"/>
          <p:nvPr/>
        </p:nvSpPr>
        <p:spPr>
          <a:xfrm>
            <a:off x="609600" y="274638"/>
            <a:ext cx="109728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015D7-E5EB-EC80-C7E3-7E1A38E7D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752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AU" dirty="0">
                <a:latin typeface="Montserrat" panose="00000500000000000000" pitchFamily="2" charset="0"/>
              </a:rPr>
              <a:t>We define and design the service requirements and service outcomes.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A830BAD-DE3C-9971-9831-EFAEE40C96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817040"/>
            <a:ext cx="7383631" cy="5223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37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4294967295"/>
          </p:nvPr>
        </p:nvSpPr>
        <p:spPr>
          <a:xfrm>
            <a:off x="11461750" y="6332538"/>
            <a:ext cx="730250" cy="5254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18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What are we doing in this phase?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B2808C2-6502-A324-BC75-6198EAEE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  <a:endParaRPr lang="en-AU" dirty="0"/>
          </a:p>
        </p:txBody>
      </p:sp>
      <p:pic>
        <p:nvPicPr>
          <p:cNvPr id="3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3A177A0-A4CA-41B8-A805-B5CFC9948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96" y="692696"/>
            <a:ext cx="7383631" cy="5223920"/>
          </a:xfrm>
          <a:prstGeom prst="rect">
            <a:avLst/>
          </a:prstGeom>
          <a:noFill/>
        </p:spPr>
      </p:pic>
      <p:sp>
        <p:nvSpPr>
          <p:cNvPr id="6" name="Google Shape;193;p26">
            <a:extLst>
              <a:ext uri="{FF2B5EF4-FFF2-40B4-BE49-F238E27FC236}">
                <a16:creationId xmlns:a16="http://schemas.microsoft.com/office/drawing/2014/main" id="{3BA501F8-B5A4-FFFB-D65C-EDC16F432558}"/>
              </a:ext>
            </a:extLst>
          </p:cNvPr>
          <p:cNvSpPr txBox="1">
            <a:spLocks/>
          </p:cNvSpPr>
          <p:nvPr/>
        </p:nvSpPr>
        <p:spPr>
          <a:xfrm>
            <a:off x="609600" y="1385080"/>
            <a:ext cx="6737696" cy="71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 b="1" kern="1200" cap="none" spc="0" baseline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Engage and collaborate to define the service specifications that meet the community need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Develop the outcomes for the community that the service will deliver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Share insights, background, discussion notes from previous phases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Invite partners, providers and people with lived experience to collaborate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Facilitate collaborative activities that generate discussion, ideas and ways to deliver services to meet identified needs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Report what has been heard and evaluate the participant experience </a:t>
            </a:r>
          </a:p>
          <a:p>
            <a:pPr>
              <a:spcAft>
                <a:spcPts val="600"/>
              </a:spcAft>
            </a:pP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3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9EB7D1-0EF6-41E7-51BF-1009877C04EB}"/>
              </a:ext>
            </a:extLst>
          </p:cNvPr>
          <p:cNvSpPr txBox="1"/>
          <p:nvPr/>
        </p:nvSpPr>
        <p:spPr>
          <a:xfrm>
            <a:off x="609600" y="274638"/>
            <a:ext cx="109728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</a:p>
        </p:txBody>
      </p:sp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BA2185AB-FA8C-EE00-FCB6-F1B771489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980728"/>
            <a:ext cx="7106986" cy="502819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015D7-E5EB-EC80-C7E3-7E1A38E7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752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AU" dirty="0">
                <a:latin typeface="Montserrat" panose="00000500000000000000" pitchFamily="2" charset="0"/>
              </a:rPr>
              <a:t>We purchase the right services from the right provider at the right price, through a fair and transparent process. </a:t>
            </a:r>
          </a:p>
        </p:txBody>
      </p:sp>
    </p:spTree>
    <p:extLst>
      <p:ext uri="{BB962C8B-B14F-4D97-AF65-F5344CB8AC3E}">
        <p14:creationId xmlns:p14="http://schemas.microsoft.com/office/powerpoint/2010/main" val="427226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E333-044D-EF49-B5A8-55040075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3"/>
            <a:ext cx="7718648" cy="46085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3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We acknowledge the Traditional Custodians of the ACT, the Ngunnawal people. 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We acknowledge and respect their continuing culture and the contribution they make to the life of this city and this region. </a:t>
            </a:r>
          </a:p>
          <a:p>
            <a:pPr marL="0" lvl="0" indent="0">
              <a:buNone/>
            </a:pPr>
            <a:endParaRPr lang="en-A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E1621E7-EEB5-4141-B583-7E7D168C6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735306"/>
            <a:ext cx="3518702" cy="35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7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4294967295"/>
          </p:nvPr>
        </p:nvSpPr>
        <p:spPr>
          <a:xfrm>
            <a:off x="11461750" y="6332538"/>
            <a:ext cx="730250" cy="5254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20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What are we doing in this phase?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B2808C2-6502-A324-BC75-6198EAEE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  <a:endParaRPr lang="en-AU" dirty="0"/>
          </a:p>
        </p:txBody>
      </p:sp>
      <p:pic>
        <p:nvPicPr>
          <p:cNvPr id="2" name="Picture 1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216B93F9-39D4-7E48-0021-BE7DBE07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26" y="914903"/>
            <a:ext cx="7106986" cy="5028194"/>
          </a:xfrm>
          <a:prstGeom prst="rect">
            <a:avLst/>
          </a:prstGeom>
          <a:noFill/>
        </p:spPr>
      </p:pic>
      <p:sp>
        <p:nvSpPr>
          <p:cNvPr id="6" name="Google Shape;193;p26">
            <a:extLst>
              <a:ext uri="{FF2B5EF4-FFF2-40B4-BE49-F238E27FC236}">
                <a16:creationId xmlns:a16="http://schemas.microsoft.com/office/drawing/2014/main" id="{2EF04C8B-D190-DEEC-FA0D-7638F73DA8B7}"/>
              </a:ext>
            </a:extLst>
          </p:cNvPr>
          <p:cNvSpPr txBox="1">
            <a:spLocks/>
          </p:cNvSpPr>
          <p:nvPr/>
        </p:nvSpPr>
        <p:spPr>
          <a:xfrm>
            <a:off x="609600" y="1264193"/>
            <a:ext cx="6737696" cy="71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 b="1" kern="1200" cap="none" spc="0" baseline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Use the service specifications and outcomes framework developed during design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What are we investing in?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And for what outcomes?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Reassess the market – who can provide services to the specifications developed?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Select appropriate investment method(s)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Publish approach to the market or a sounding paper that indicates investment intentions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Negotiate procurement arrangements with preferred providers and potential partners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Finalise agreement </a:t>
            </a:r>
          </a:p>
          <a:p>
            <a:pPr>
              <a:spcAft>
                <a:spcPts val="600"/>
              </a:spcAft>
            </a:pP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1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9EB7D1-0EF6-41E7-51BF-1009877C04EB}"/>
              </a:ext>
            </a:extLst>
          </p:cNvPr>
          <p:cNvSpPr txBox="1"/>
          <p:nvPr/>
        </p:nvSpPr>
        <p:spPr>
          <a:xfrm>
            <a:off x="609600" y="274638"/>
            <a:ext cx="109728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DA3048F-4ED7-6888-5EC3-64AEB633A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44" y="879338"/>
            <a:ext cx="7587184" cy="536793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015D7-E5EB-EC80-C7E3-7E1A38E7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752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AU" dirty="0">
                <a:latin typeface="Montserrat" panose="00000500000000000000" pitchFamily="2" charset="0"/>
              </a:rPr>
              <a:t>We maintain collaboration between sector partners and commissioner to deliver the desired outcomes. </a:t>
            </a:r>
          </a:p>
        </p:txBody>
      </p:sp>
    </p:spTree>
    <p:extLst>
      <p:ext uri="{BB962C8B-B14F-4D97-AF65-F5344CB8AC3E}">
        <p14:creationId xmlns:p14="http://schemas.microsoft.com/office/powerpoint/2010/main" val="32805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4294967295"/>
          </p:nvPr>
        </p:nvSpPr>
        <p:spPr>
          <a:xfrm>
            <a:off x="11461750" y="6332538"/>
            <a:ext cx="730250" cy="5254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22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What are we doing in this phase?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B2808C2-6502-A324-BC75-6198EAEE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  <a:endParaRPr lang="en-AU" dirty="0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2C981C6-884F-A7A2-8155-E8BA0697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780535"/>
            <a:ext cx="7587184" cy="5367934"/>
          </a:xfrm>
          <a:prstGeom prst="rect">
            <a:avLst/>
          </a:prstGeom>
          <a:noFill/>
        </p:spPr>
      </p:pic>
      <p:sp>
        <p:nvSpPr>
          <p:cNvPr id="6" name="Google Shape;193;p26">
            <a:extLst>
              <a:ext uri="{FF2B5EF4-FFF2-40B4-BE49-F238E27FC236}">
                <a16:creationId xmlns:a16="http://schemas.microsoft.com/office/drawing/2014/main" id="{D18F9CD1-6549-2031-35EB-0F0E9C5FD0B5}"/>
              </a:ext>
            </a:extLst>
          </p:cNvPr>
          <p:cNvSpPr txBox="1">
            <a:spLocks/>
          </p:cNvSpPr>
          <p:nvPr/>
        </p:nvSpPr>
        <p:spPr>
          <a:xfrm>
            <a:off x="609600" y="1264193"/>
            <a:ext cx="6737696" cy="71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 b="1" kern="1200" cap="none" spc="0" baseline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Establish our partnership that ensures: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Service outcomes are met and evidenced with data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The voices of people with lived experience continuously inform service delivery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Maintain dialogue that meets the needs of commissioner and service provider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Promote open, transparent conversations regarding risk, challenges and opportunities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Cultivate flexible service delivery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Demonstrate impact through outcomes reporting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Deliver in partnership to meet the needs of the community through the service   </a:t>
            </a:r>
          </a:p>
          <a:p>
            <a:pPr>
              <a:spcAft>
                <a:spcPts val="600"/>
              </a:spcAft>
            </a:pP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5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9EB7D1-0EF6-41E7-51BF-1009877C04EB}"/>
              </a:ext>
            </a:extLst>
          </p:cNvPr>
          <p:cNvSpPr txBox="1"/>
          <p:nvPr/>
        </p:nvSpPr>
        <p:spPr>
          <a:xfrm>
            <a:off x="609600" y="274638"/>
            <a:ext cx="109728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015D7-E5EB-EC80-C7E3-7E1A38E7D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752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AU" dirty="0">
                <a:latin typeface="Montserrat" panose="00000500000000000000" pitchFamily="2" charset="0"/>
              </a:rPr>
              <a:t>We embed measures and processes into our partner relationships to continuously evaluate whether services are delivering value for the communities we serve.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82A1489-0DFF-E549-8410-CC22FC77E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033066"/>
            <a:ext cx="7180072" cy="5079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46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4294967295"/>
          </p:nvPr>
        </p:nvSpPr>
        <p:spPr>
          <a:xfrm>
            <a:off x="11461750" y="6332538"/>
            <a:ext cx="730250" cy="5254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24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Share your experience of commissioning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B2808C2-6502-A324-BC75-6198EAEE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  <a:endParaRPr lang="en-AU" dirty="0"/>
          </a:p>
        </p:txBody>
      </p:sp>
      <p:sp>
        <p:nvSpPr>
          <p:cNvPr id="6" name="Google Shape;193;p26">
            <a:extLst>
              <a:ext uri="{FF2B5EF4-FFF2-40B4-BE49-F238E27FC236}">
                <a16:creationId xmlns:a16="http://schemas.microsoft.com/office/drawing/2014/main" id="{D18F9CD1-6549-2031-35EB-0F0E9C5FD0B5}"/>
              </a:ext>
            </a:extLst>
          </p:cNvPr>
          <p:cNvSpPr txBox="1">
            <a:spLocks/>
          </p:cNvSpPr>
          <p:nvPr/>
        </p:nvSpPr>
        <p:spPr>
          <a:xfrm>
            <a:off x="695400" y="1844824"/>
            <a:ext cx="6134472" cy="71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 b="1" kern="1200" cap="none" spc="0" baseline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Help us keep improving commissioning experiences </a:t>
            </a:r>
          </a:p>
          <a:p>
            <a:pPr>
              <a:spcAft>
                <a:spcPts val="600"/>
              </a:spcAft>
            </a:pPr>
            <a:endParaRPr lang="en-AU" sz="2000" b="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Take the post activity survey  </a:t>
            </a:r>
          </a:p>
          <a:p>
            <a:pPr lvl="1">
              <a:spcAft>
                <a:spcPts val="600"/>
              </a:spcAft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Visit: </a:t>
            </a:r>
            <a:r>
              <a:rPr lang="en-AU" sz="1800" b="0" dirty="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communityservices.act.gov.au/commissioning/evaluation </a:t>
            </a:r>
            <a:endParaRPr lang="en-AU" sz="1600" b="0" dirty="0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Aft>
                <a:spcPts val="600"/>
              </a:spcAft>
            </a:pP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2" name="Content Placeholder 16" descr="Qr code&#10;&#10;Description automatically generated">
            <a:extLst>
              <a:ext uri="{FF2B5EF4-FFF2-40B4-BE49-F238E27FC236}">
                <a16:creationId xmlns:a16="http://schemas.microsoft.com/office/drawing/2014/main" id="{331FD145-0ED6-84C7-63E1-029B0D96C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372394"/>
            <a:ext cx="4113212" cy="41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9EB7D1-0EF6-41E7-51BF-1009877C04EB}"/>
              </a:ext>
            </a:extLst>
          </p:cNvPr>
          <p:cNvSpPr txBox="1"/>
          <p:nvPr/>
        </p:nvSpPr>
        <p:spPr>
          <a:xfrm>
            <a:off x="609600" y="274638"/>
            <a:ext cx="109728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</a:p>
        </p:txBody>
      </p:sp>
      <p:pic>
        <p:nvPicPr>
          <p:cNvPr id="5" name="Picture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97D37096-4018-A6C8-F58C-7DB005A75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752" y="817040"/>
            <a:ext cx="7383631" cy="522392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015D7-E5EB-EC80-C7E3-7E1A38E7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752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AU" dirty="0">
                <a:latin typeface="Montserrat" panose="00000500000000000000" pitchFamily="2" charset="0"/>
              </a:rPr>
              <a:t>We integrate what we have learnt and what we know now with other commissioning cycles and for our future cycles to benefit the whole system reform. </a:t>
            </a:r>
          </a:p>
        </p:txBody>
      </p:sp>
    </p:spTree>
    <p:extLst>
      <p:ext uri="{BB962C8B-B14F-4D97-AF65-F5344CB8AC3E}">
        <p14:creationId xmlns:p14="http://schemas.microsoft.com/office/powerpoint/2010/main" val="3883278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4294967295"/>
          </p:nvPr>
        </p:nvSpPr>
        <p:spPr>
          <a:xfrm>
            <a:off x="11461750" y="6332538"/>
            <a:ext cx="730250" cy="5254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26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What are we doing in this phase?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B2808C2-6502-A324-BC75-6198EAEE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itchFamily="34" charset="0"/>
              </a:rPr>
              <a:t>WE ARE HERE </a:t>
            </a:r>
            <a:endParaRPr lang="en-AU" dirty="0"/>
          </a:p>
        </p:txBody>
      </p:sp>
      <p:sp>
        <p:nvSpPr>
          <p:cNvPr id="6" name="Google Shape;193;p26">
            <a:extLst>
              <a:ext uri="{FF2B5EF4-FFF2-40B4-BE49-F238E27FC236}">
                <a16:creationId xmlns:a16="http://schemas.microsoft.com/office/drawing/2014/main" id="{D18F9CD1-6549-2031-35EB-0F0E9C5FD0B5}"/>
              </a:ext>
            </a:extLst>
          </p:cNvPr>
          <p:cNvSpPr txBox="1">
            <a:spLocks/>
          </p:cNvSpPr>
          <p:nvPr/>
        </p:nvSpPr>
        <p:spPr>
          <a:xfrm>
            <a:off x="581053" y="1523130"/>
            <a:ext cx="6737696" cy="71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 b="1" kern="1200" cap="none" spc="0" baseline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Package up and socialise everything we have learnt for other commissioners or commissioning cycles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Undertake a lessons learnt assessment against the shared principles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Prepare a case study – tell the story of how you commissioned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Connect with other related cycles and share insights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Prepare for future cycles by developing a next commissioning intentions document </a:t>
            </a:r>
            <a:endParaRPr lang="en-AU" sz="1800" b="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Aft>
                <a:spcPts val="600"/>
              </a:spcAft>
            </a:pP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0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2" name="Picture 1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203D605D-4892-57DD-C309-186498B27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9" y="817040"/>
            <a:ext cx="7383631" cy="5223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2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07409-01A8-5EC3-6A07-3EFEB3546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highlight>
                  <a:srgbClr val="FFFF00"/>
                </a:highlight>
              </a:rPr>
              <a:t>How to use this slide pack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736C-173B-2BBF-07D9-0D3053A2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AU" dirty="0">
                <a:highlight>
                  <a:srgbClr val="FFFF00"/>
                </a:highlight>
              </a:rPr>
              <a:t>This slide pack helps you explain your commissioning cycle.</a:t>
            </a:r>
          </a:p>
          <a:p>
            <a:r>
              <a:rPr lang="en-AU" dirty="0">
                <a:highlight>
                  <a:srgbClr val="FFFF00"/>
                </a:highlight>
              </a:rPr>
              <a:t>Always take the opportunity to start with the shared vision</a:t>
            </a:r>
          </a:p>
          <a:p>
            <a:r>
              <a:rPr lang="en-AU" dirty="0">
                <a:highlight>
                  <a:srgbClr val="FFFF00"/>
                </a:highlight>
              </a:rPr>
              <a:t>Always provide context for where you are in your cycle/process  </a:t>
            </a:r>
          </a:p>
          <a:p>
            <a:r>
              <a:rPr lang="en-AU" dirty="0">
                <a:highlight>
                  <a:srgbClr val="FFFF00"/>
                </a:highlight>
              </a:rPr>
              <a:t>Select the slides which apply </a:t>
            </a:r>
          </a:p>
        </p:txBody>
      </p:sp>
    </p:spTree>
    <p:extLst>
      <p:ext uri="{BB962C8B-B14F-4D97-AF65-F5344CB8AC3E}">
        <p14:creationId xmlns:p14="http://schemas.microsoft.com/office/powerpoint/2010/main" val="96609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1FB5E-344F-7698-A993-BE035E6149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603"/>
          <a:stretch/>
        </p:blipFill>
        <p:spPr>
          <a:xfrm>
            <a:off x="1" y="598951"/>
            <a:ext cx="12266212" cy="6126283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495936" y="3109243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Improving our wellbeing means aligning our efforts to the needs of Canberrans</a:t>
            </a:r>
            <a:endParaRPr dirty="0">
              <a:solidFill>
                <a:schemeClr val="bg1"/>
              </a:solidFill>
              <a:highlight>
                <a:srgbClr val="80008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E3D7C6-5C30-4178-B6CD-51C74EC93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5</a:t>
            </a:fld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767408" y="404664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Together we support Canberrans to thrive in the community.</a:t>
            </a:r>
            <a:br>
              <a:rPr lang="en-AU" dirty="0">
                <a:solidFill>
                  <a:schemeClr val="bg1">
                    <a:lumMod val="50000"/>
                  </a:schemeClr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solidFill>
                <a:schemeClr val="bg1"/>
              </a:solidFill>
              <a:highlight>
                <a:srgbClr val="80008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93;p26">
            <a:extLst>
              <a:ext uri="{FF2B5EF4-FFF2-40B4-BE49-F238E27FC236}">
                <a16:creationId xmlns:a16="http://schemas.microsoft.com/office/drawing/2014/main" id="{1A199AA4-11D6-F407-C1F7-0B5445EDCB5C}"/>
              </a:ext>
            </a:extLst>
          </p:cNvPr>
          <p:cNvSpPr txBox="1">
            <a:spLocks/>
          </p:cNvSpPr>
          <p:nvPr/>
        </p:nvSpPr>
        <p:spPr>
          <a:xfrm>
            <a:off x="767408" y="1844824"/>
            <a:ext cx="10251600" cy="71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 b="1" kern="1200" cap="none" spc="0" baseline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We approach commissioning as an opportunity to:</a:t>
            </a:r>
          </a:p>
          <a:p>
            <a:endParaRPr lang="en-AU" sz="28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do things better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foster greater flexibility, creativity, innovation and early support </a:t>
            </a:r>
          </a:p>
          <a:p>
            <a:br>
              <a:rPr lang="en-AU" sz="28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sz="28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8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Shared Vision</a:t>
            </a:r>
          </a:p>
        </p:txBody>
      </p:sp>
    </p:spTree>
    <p:extLst>
      <p:ext uri="{BB962C8B-B14F-4D97-AF65-F5344CB8AC3E}">
        <p14:creationId xmlns:p14="http://schemas.microsoft.com/office/powerpoint/2010/main" val="29467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6</a:t>
            </a:fld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767408" y="404664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 10 year reform for the Human Service System to be:</a:t>
            </a:r>
            <a:br>
              <a:rPr lang="en-AU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>
                    <a:lumMod val="50000"/>
                  </a:schemeClr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solidFill>
                <a:schemeClr val="bg1"/>
              </a:solidFill>
              <a:highlight>
                <a:srgbClr val="80008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93;p26">
            <a:extLst>
              <a:ext uri="{FF2B5EF4-FFF2-40B4-BE49-F238E27FC236}">
                <a16:creationId xmlns:a16="http://schemas.microsoft.com/office/drawing/2014/main" id="{1A199AA4-11D6-F407-C1F7-0B5445EDCB5C}"/>
              </a:ext>
            </a:extLst>
          </p:cNvPr>
          <p:cNvSpPr txBox="1">
            <a:spLocks/>
          </p:cNvSpPr>
          <p:nvPr/>
        </p:nvSpPr>
        <p:spPr>
          <a:xfrm>
            <a:off x="767408" y="1772816"/>
            <a:ext cx="9721080" cy="71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 b="1" kern="1200" cap="none" spc="0" baseline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More responsive to community need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Strongly linked between services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Reducing pressure on our hospitals and crisis services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Delivering better health and wellbeing outcomes for priority populations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Supporting sector sustainability </a:t>
            </a:r>
            <a:br>
              <a:rPr lang="en-AU" sz="32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sz="32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32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commissioning? </a:t>
            </a:r>
          </a:p>
        </p:txBody>
      </p:sp>
    </p:spTree>
    <p:extLst>
      <p:ext uri="{BB962C8B-B14F-4D97-AF65-F5344CB8AC3E}">
        <p14:creationId xmlns:p14="http://schemas.microsoft.com/office/powerpoint/2010/main" val="6010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7</a:t>
            </a:fld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767408" y="404664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Every commissioning cycle drives reform</a:t>
            </a:r>
            <a:br>
              <a:rPr lang="en-AU" dirty="0">
                <a:solidFill>
                  <a:schemeClr val="bg1">
                    <a:lumMod val="50000"/>
                  </a:schemeClr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solidFill>
                <a:schemeClr val="bg1"/>
              </a:solidFill>
              <a:highlight>
                <a:srgbClr val="80008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93;p26">
            <a:extLst>
              <a:ext uri="{FF2B5EF4-FFF2-40B4-BE49-F238E27FC236}">
                <a16:creationId xmlns:a16="http://schemas.microsoft.com/office/drawing/2014/main" id="{1A199AA4-11D6-F407-C1F7-0B5445EDCB5C}"/>
              </a:ext>
            </a:extLst>
          </p:cNvPr>
          <p:cNvSpPr txBox="1">
            <a:spLocks/>
          </p:cNvSpPr>
          <p:nvPr/>
        </p:nvSpPr>
        <p:spPr>
          <a:xfrm>
            <a:off x="758936" y="1412776"/>
            <a:ext cx="6737696" cy="71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 b="1" kern="1200" cap="none" spc="0" baseline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We examine community needs together </a:t>
            </a:r>
          </a:p>
          <a:p>
            <a:endParaRPr lang="en-AU" sz="2800" b="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We collaborate across the sector and government to address service delivery gaps</a:t>
            </a:r>
          </a:p>
          <a:p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r>
              <a:rPr lang="en-AU" sz="2800" b="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We explore opportunities to provide services in new ways</a:t>
            </a:r>
          </a:p>
          <a:p>
            <a:br>
              <a:rPr lang="en-AU" sz="28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sz="28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2800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commissioning?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B1C9B6A-3A34-ED58-EBBA-E67646C5F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269487"/>
            <a:ext cx="4611633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8</a:t>
            </a:fld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767408" y="404664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Every cycle is guided by shared principles </a:t>
            </a:r>
            <a:br>
              <a:rPr lang="en-AU" dirty="0">
                <a:solidFill>
                  <a:schemeClr val="bg1">
                    <a:lumMod val="50000"/>
                  </a:schemeClr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dirty="0">
                <a:solidFill>
                  <a:schemeClr val="bg1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solidFill>
                <a:schemeClr val="bg1"/>
              </a:solidFill>
              <a:highlight>
                <a:srgbClr val="80008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EB25-A68A-36A1-E602-69D89C866E63}"/>
              </a:ext>
            </a:extLst>
          </p:cNvPr>
          <p:cNvSpPr txBox="1"/>
          <p:nvPr/>
        </p:nvSpPr>
        <p:spPr>
          <a:xfrm>
            <a:off x="758936" y="6148469"/>
            <a:ext cx="51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commissioning?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77144-2CDD-DD5F-4C34-69D6737BF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65"/>
          <a:stretch/>
        </p:blipFill>
        <p:spPr>
          <a:xfrm>
            <a:off x="1631504" y="1052736"/>
            <a:ext cx="7488832" cy="46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90"/>
    </mc:Choice>
    <mc:Fallback xmlns="">
      <p:transition spd="slow" advClick="0" advTm="292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9EB7D1-0EF6-41E7-51BF-1009877C04EB}"/>
              </a:ext>
            </a:extLst>
          </p:cNvPr>
          <p:cNvSpPr txBox="1"/>
          <p:nvPr/>
        </p:nvSpPr>
        <p:spPr>
          <a:xfrm>
            <a:off x="758936" y="6148469"/>
            <a:ext cx="749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Montserrat" panose="00000500000000000000" pitchFamily="2" charset="0"/>
              </a:rPr>
              <a:t>Commissioning is a consistent way for us to work together </a:t>
            </a:r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065C0A2E-3F13-3A7B-F5B7-198E66397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6" y="0"/>
            <a:ext cx="10692406" cy="58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ACTGov Brand Palette">
      <a:dk1>
        <a:srgbClr val="472C8C"/>
      </a:dk1>
      <a:lt1>
        <a:srgbClr val="FFFFFF"/>
      </a:lt1>
      <a:dk2>
        <a:srgbClr val="472C8C"/>
      </a:dk2>
      <a:lt2>
        <a:srgbClr val="EBE9E8"/>
      </a:lt2>
      <a:accent1>
        <a:srgbClr val="077F79"/>
      </a:accent1>
      <a:accent2>
        <a:srgbClr val="008FC5"/>
      </a:accent2>
      <a:accent3>
        <a:srgbClr val="90A630"/>
      </a:accent3>
      <a:accent4>
        <a:srgbClr val="C6B30B"/>
      </a:accent4>
      <a:accent5>
        <a:srgbClr val="F26C23"/>
      </a:accent5>
      <a:accent6>
        <a:srgbClr val="F14C76"/>
      </a:accent6>
      <a:hlink>
        <a:srgbClr val="008FC5"/>
      </a:hlink>
      <a:folHlink>
        <a:srgbClr val="93171B"/>
      </a:folHlink>
    </a:clrScheme>
    <a:fontScheme name="Sentence cas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D9B5854DD0943985B1931B7971495" ma:contentTypeVersion="19" ma:contentTypeDescription="Create a new document." ma:contentTypeScope="" ma:versionID="aec6f21c815671188cde2abac0075900">
  <xsd:schema xmlns:xsd="http://www.w3.org/2001/XMLSchema" xmlns:xs="http://www.w3.org/2001/XMLSchema" xmlns:p="http://schemas.microsoft.com/office/2006/metadata/properties" xmlns:ns2="f6c841be-bb08-4901-87b0-0033aa80d2c6" xmlns:ns3="4d47241e-7224-40da-83d9-1113ff4a4334" targetNamespace="http://schemas.microsoft.com/office/2006/metadata/properties" ma:root="true" ma:fieldsID="321f9ca8876a6050411e27632b4ddb20" ns2:_="" ns3:_="">
    <xsd:import namespace="f6c841be-bb08-4901-87b0-0033aa80d2c6"/>
    <xsd:import namespace="4d47241e-7224-40da-83d9-1113ff4a43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DocumentTyp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841be-bb08-4901-87b0-0033aa80d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DocumentType" ma:index="11" nillable="true" ma:displayName="Document Type" ma:format="Dropdown" ma:internalName="DocumentType">
      <xsd:simpleType>
        <xsd:restriction base="dms:Choice">
          <xsd:enumeration value="Guideline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32ba9fb-117d-4a5c-9dda-ba27611682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7241e-7224-40da-83d9-1113ff4a4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5dcb94e-5755-4384-ae7a-b1d759b3967d}" ma:internalName="TaxCatchAll" ma:showField="CatchAllData" ma:web="4d47241e-7224-40da-83d9-1113ff4a43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6c841be-bb08-4901-87b0-0033aa80d2c6" xsi:nil="true"/>
    <DocumentType xmlns="f6c841be-bb08-4901-87b0-0033aa80d2c6" xsi:nil="true"/>
    <lcf76f155ced4ddcb4097134ff3c332f xmlns="f6c841be-bb08-4901-87b0-0033aa80d2c6">
      <Terms xmlns="http://schemas.microsoft.com/office/infopath/2007/PartnerControls"/>
    </lcf76f155ced4ddcb4097134ff3c332f>
    <TaxCatchAll xmlns="4d47241e-7224-40da-83d9-1113ff4a43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7EBE5E-A5B4-44EF-A71D-8948512BA3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841be-bb08-4901-87b0-0033aa80d2c6"/>
    <ds:schemaRef ds:uri="4d47241e-7224-40da-83d9-1113ff4a43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9538E4-26B0-4781-A70B-7E5B81A1117E}">
  <ds:schemaRefs>
    <ds:schemaRef ds:uri="http://purl.org/dc/terms/"/>
    <ds:schemaRef ds:uri="http://schemas.openxmlformats.org/package/2006/metadata/core-properties"/>
    <ds:schemaRef ds:uri="f6c841be-bb08-4901-87b0-0033aa80d2c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d47241e-7224-40da-83d9-1113ff4a433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E20880-8AFA-4401-B64B-3D6BAD2E0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1281</Words>
  <Application>Microsoft Office PowerPoint</Application>
  <PresentationFormat>Widescreen</PresentationFormat>
  <Paragraphs>206</Paragraphs>
  <Slides>26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Montserrat</vt:lpstr>
      <vt:lpstr>Work Sans Light</vt:lpstr>
      <vt:lpstr>Office Theme</vt:lpstr>
      <vt:lpstr>Commissioning  Standard Presentation 2022 - 2024</vt:lpstr>
      <vt:lpstr>PowerPoint Presentation</vt:lpstr>
      <vt:lpstr>How to use this slide pack </vt:lpstr>
      <vt:lpstr>Improving our wellbeing means aligning our efforts to the needs of Canberrans</vt:lpstr>
      <vt:lpstr>Together we support Canberrans to thrive in the community.    </vt:lpstr>
      <vt:lpstr>A 10 year reform for the Human Service System to be:      </vt:lpstr>
      <vt:lpstr>Every commissioning cycle drives reform     </vt:lpstr>
      <vt:lpstr>Every cycle is guided by shared principles      </vt:lpstr>
      <vt:lpstr>PowerPoint Presentation</vt:lpstr>
      <vt:lpstr>PowerPoint Presentation</vt:lpstr>
      <vt:lpstr>WE ARE HERE &lt;provide context&gt; </vt:lpstr>
      <vt:lpstr>PowerPoint Presentation</vt:lpstr>
      <vt:lpstr>PowerPoint Presentation</vt:lpstr>
      <vt:lpstr>WE ARE HERE </vt:lpstr>
      <vt:lpstr>PowerPoint Presentation</vt:lpstr>
      <vt:lpstr>WE ARE HERE </vt:lpstr>
      <vt:lpstr>PowerPoint Presentation</vt:lpstr>
      <vt:lpstr>WE ARE HERE </vt:lpstr>
      <vt:lpstr>PowerPoint Presentation</vt:lpstr>
      <vt:lpstr>WE ARE HERE </vt:lpstr>
      <vt:lpstr>PowerPoint Presentation</vt:lpstr>
      <vt:lpstr>WE ARE HERE </vt:lpstr>
      <vt:lpstr>PowerPoint Presentation</vt:lpstr>
      <vt:lpstr>WE ARE HERE </vt:lpstr>
      <vt:lpstr>PowerPoint Presentation</vt:lpstr>
      <vt:lpstr>WE ARE HERE </vt:lpstr>
    </vt:vector>
  </TitlesOfParts>
  <Company>ACT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 Government</dc:creator>
  <cp:keywords>template</cp:keywords>
  <cp:lastModifiedBy>Russell, Catherine</cp:lastModifiedBy>
  <cp:revision>123</cp:revision>
  <cp:lastPrinted>2022-08-31T23:11:55Z</cp:lastPrinted>
  <dcterms:created xsi:type="dcterms:W3CDTF">2016-04-05T06:22:20Z</dcterms:created>
  <dcterms:modified xsi:type="dcterms:W3CDTF">2023-12-11T03:55:44Z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0x010100190D9B5854DD0943985B1931B7971495</vt:lpwstr>
  </property>
  <property fmtid="{D5CDD505-2E9C-101B-9397-08002B2CF9AE}" pid="3" name="MSIP_Label_69af8531-eb46-4968-8cb3-105d2f5ea87e_Enabled">
    <vt:lpwstr>true</vt:lpwstr>
  </property>
  <property fmtid="{D5CDD505-2E9C-101B-9397-08002B2CF9AE}" pid="4" name="MSIP_Label_69af8531-eb46-4968-8cb3-105d2f5ea87e_SetDate">
    <vt:lpwstr>2022-03-03T23:40:50Z</vt:lpwstr>
  </property>
  <property fmtid="{D5CDD505-2E9C-101B-9397-08002B2CF9AE}" pid="5" name="MSIP_Label_69af8531-eb46-4968-8cb3-105d2f5ea87e_Method">
    <vt:lpwstr>Privileged</vt:lpwstr>
  </property>
  <property fmtid="{D5CDD505-2E9C-101B-9397-08002B2CF9AE}" pid="6" name="MSIP_Label_69af8531-eb46-4968-8cb3-105d2f5ea87e_Name">
    <vt:lpwstr>Official - No Marking</vt:lpwstr>
  </property>
  <property fmtid="{D5CDD505-2E9C-101B-9397-08002B2CF9AE}" pid="7" name="MSIP_Label_69af8531-eb46-4968-8cb3-105d2f5ea87e_SiteId">
    <vt:lpwstr>b46c1908-0334-4236-b978-585ee88e4199</vt:lpwstr>
  </property>
  <property fmtid="{D5CDD505-2E9C-101B-9397-08002B2CF9AE}" pid="8" name="MSIP_Label_69af8531-eb46-4968-8cb3-105d2f5ea87e_ActionId">
    <vt:lpwstr>f6eceeba-500d-4b1e-94f6-49818ef0b582</vt:lpwstr>
  </property>
  <property fmtid="{D5CDD505-2E9C-101B-9397-08002B2CF9AE}" pid="9" name="MSIP_Label_69af8531-eb46-4968-8cb3-105d2f5ea87e_ContentBits">
    <vt:lpwstr>0</vt:lpwstr>
  </property>
</Properties>
</file>