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2"/>
  </p:notesMasterIdLst>
  <p:handoutMasterIdLst>
    <p:handoutMasterId r:id="rId33"/>
  </p:handoutMasterIdLst>
  <p:sldIdLst>
    <p:sldId id="256" r:id="rId4"/>
    <p:sldId id="271" r:id="rId5"/>
    <p:sldId id="640" r:id="rId6"/>
    <p:sldId id="624" r:id="rId7"/>
    <p:sldId id="631" r:id="rId8"/>
    <p:sldId id="606" r:id="rId9"/>
    <p:sldId id="625" r:id="rId10"/>
    <p:sldId id="639" r:id="rId11"/>
    <p:sldId id="285" r:id="rId12"/>
    <p:sldId id="303" r:id="rId13"/>
    <p:sldId id="627" r:id="rId14"/>
    <p:sldId id="629" r:id="rId15"/>
    <p:sldId id="623" r:id="rId16"/>
    <p:sldId id="638" r:id="rId17"/>
    <p:sldId id="626" r:id="rId18"/>
    <p:sldId id="641" r:id="rId19"/>
    <p:sldId id="608" r:id="rId20"/>
    <p:sldId id="621" r:id="rId21"/>
    <p:sldId id="632" r:id="rId22"/>
    <p:sldId id="633" r:id="rId23"/>
    <p:sldId id="634" r:id="rId24"/>
    <p:sldId id="635" r:id="rId25"/>
    <p:sldId id="637" r:id="rId26"/>
    <p:sldId id="642" r:id="rId27"/>
    <p:sldId id="643" r:id="rId28"/>
    <p:sldId id="636" r:id="rId29"/>
    <p:sldId id="622" r:id="rId30"/>
    <p:sldId id="620" r:id="rId31"/>
  </p:sldIdLst>
  <p:sldSz cx="9906000" cy="6858000" type="A4"/>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153A1E-9ED7-4EE5-931A-4E0E45FC6D44}">
          <p14:sldIdLst>
            <p14:sldId id="256"/>
            <p14:sldId id="271"/>
            <p14:sldId id="640"/>
            <p14:sldId id="624"/>
            <p14:sldId id="631"/>
            <p14:sldId id="606"/>
            <p14:sldId id="625"/>
            <p14:sldId id="639"/>
            <p14:sldId id="285"/>
            <p14:sldId id="303"/>
            <p14:sldId id="627"/>
            <p14:sldId id="629"/>
            <p14:sldId id="623"/>
            <p14:sldId id="638"/>
            <p14:sldId id="626"/>
            <p14:sldId id="641"/>
            <p14:sldId id="608"/>
            <p14:sldId id="621"/>
            <p14:sldId id="632"/>
            <p14:sldId id="633"/>
            <p14:sldId id="634"/>
            <p14:sldId id="635"/>
            <p14:sldId id="637"/>
            <p14:sldId id="642"/>
            <p14:sldId id="643"/>
            <p14:sldId id="636"/>
            <p14:sldId id="622"/>
            <p14:sldId id="62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gliabue, Amanda (Health)" initials="TA(" lastIdx="22" clrIdx="0">
    <p:extLst>
      <p:ext uri="{19B8F6BF-5375-455C-9EA6-DF929625EA0E}">
        <p15:presenceInfo xmlns:p15="http://schemas.microsoft.com/office/powerpoint/2012/main" userId="S::Amanda.Tagliabue@act.gov.au::6970f4a4-dde0-48d0-ac2d-ddf2387f2e63" providerId="AD"/>
      </p:ext>
    </p:extLst>
  </p:cmAuthor>
  <p:cmAuthor id="2" name="Williams, Rebecca (Health)" initials="WR(" lastIdx="4" clrIdx="1">
    <p:extLst>
      <p:ext uri="{19B8F6BF-5375-455C-9EA6-DF929625EA0E}">
        <p15:presenceInfo xmlns:p15="http://schemas.microsoft.com/office/powerpoint/2012/main" userId="S::Rebecca.Williams@act.gov.au::e22b55a5-d216-4dbf-ace4-88561c4a0dbe" providerId="AD"/>
      </p:ext>
    </p:extLst>
  </p:cmAuthor>
  <p:cmAuthor id="3" name="Emerson, Marc (Health)" initials="EM(" lastIdx="3" clrIdx="2">
    <p:extLst>
      <p:ext uri="{19B8F6BF-5375-455C-9EA6-DF929625EA0E}">
        <p15:presenceInfo xmlns:p15="http://schemas.microsoft.com/office/powerpoint/2012/main" userId="S::Marc.Emerson@act.gov.au::b7e4e2e3-f4ab-4385-aa72-9b2ed108e82a" providerId="AD"/>
      </p:ext>
    </p:extLst>
  </p:cmAuthor>
  <p:cmAuthor id="4" name="Dilkes-Frayne, Ella (Health)" initials="DFE(" lastIdx="9" clrIdx="3">
    <p:extLst>
      <p:ext uri="{19B8F6BF-5375-455C-9EA6-DF929625EA0E}">
        <p15:presenceInfo xmlns:p15="http://schemas.microsoft.com/office/powerpoint/2012/main" userId="S::Ella.DilkesFrayne@act.gov.au::d4972ddb-aa80-456a-b545-c2157812c8fb" providerId="AD"/>
      </p:ext>
    </p:extLst>
  </p:cmAuthor>
  <p:cmAuthor id="5" name="Taleski, Jennifer (Health)" initials="TJ(" lastIdx="2" clrIdx="4">
    <p:extLst>
      <p:ext uri="{19B8F6BF-5375-455C-9EA6-DF929625EA0E}">
        <p15:presenceInfo xmlns:p15="http://schemas.microsoft.com/office/powerpoint/2012/main" userId="S::Jennifer.Taleski@act.gov.au::34c3496b-8de8-4a8f-a9ea-c5c34547da94" providerId="AD"/>
      </p:ext>
    </p:extLst>
  </p:cmAuthor>
  <p:cmAuthor id="6" name="Taylor-Rodgers, Eleanor (Health)" initials="TRE(" lastIdx="3" clrIdx="5">
    <p:extLst>
      <p:ext uri="{19B8F6BF-5375-455C-9EA6-DF929625EA0E}">
        <p15:presenceInfo xmlns:p15="http://schemas.microsoft.com/office/powerpoint/2012/main" userId="S::Eleanor.Taylor-Rodge@act.gov.au::2c4bdb35-94e8-48a9-826c-b37d85f988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5E"/>
    <a:srgbClr val="592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7058" autoAdjust="0"/>
  </p:normalViewPr>
  <p:slideViewPr>
    <p:cSldViewPr>
      <p:cViewPr varScale="1">
        <p:scale>
          <a:sx n="100" d="100"/>
          <a:sy n="100" d="100"/>
        </p:scale>
        <p:origin x="1710" y="84"/>
      </p:cViewPr>
      <p:guideLst>
        <p:guide orient="horz" pos="2160"/>
        <p:guide pos="312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91" d="100"/>
          <a:sy n="91" d="100"/>
        </p:scale>
        <p:origin x="-300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2D168-E79F-4683-BBD5-1B16F1798CB0}" type="datetimeFigureOut">
              <a:rPr lang="en-AU" smtClean="0"/>
              <a:pPr/>
              <a:t>17/02/2022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7A8ED-4FA0-4FFB-8138-19355E8C2C90}" type="slidenum">
              <a:rPr lang="en-AU" smtClean="0"/>
              <a:pPr/>
              <a:t>‹#›</a:t>
            </a:fld>
            <a:endParaRPr lang="en-AU"/>
          </a:p>
        </p:txBody>
      </p:sp>
    </p:spTree>
    <p:extLst>
      <p:ext uri="{BB962C8B-B14F-4D97-AF65-F5344CB8AC3E}">
        <p14:creationId xmlns:p14="http://schemas.microsoft.com/office/powerpoint/2010/main" val="36738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F8E1A-0DC6-47A6-873A-A375CC6A1F93}" type="datetimeFigureOut">
              <a:rPr lang="en-AU" smtClean="0"/>
              <a:t>17/02/2022</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6846-8D7D-4A7F-B306-71575DC96BDF}" type="slidenum">
              <a:rPr lang="en-AU" smtClean="0"/>
              <a:t>‹#›</a:t>
            </a:fld>
            <a:endParaRPr lang="en-AU"/>
          </a:p>
        </p:txBody>
      </p:sp>
    </p:spTree>
    <p:extLst>
      <p:ext uri="{BB962C8B-B14F-4D97-AF65-F5344CB8AC3E}">
        <p14:creationId xmlns:p14="http://schemas.microsoft.com/office/powerpoint/2010/main" val="345463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a:t>
            </a:fld>
            <a:endParaRPr lang="en-AU"/>
          </a:p>
        </p:txBody>
      </p:sp>
    </p:spTree>
    <p:extLst>
      <p:ext uri="{BB962C8B-B14F-4D97-AF65-F5344CB8AC3E}">
        <p14:creationId xmlns:p14="http://schemas.microsoft.com/office/powerpoint/2010/main" val="3527829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10</a:t>
            </a:fld>
            <a:endParaRPr lang="en-AU"/>
          </a:p>
        </p:txBody>
      </p:sp>
    </p:spTree>
    <p:extLst>
      <p:ext uri="{BB962C8B-B14F-4D97-AF65-F5344CB8AC3E}">
        <p14:creationId xmlns:p14="http://schemas.microsoft.com/office/powerpoint/2010/main" val="221619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11</a:t>
            </a:fld>
            <a:endParaRPr lang="en-AU"/>
          </a:p>
        </p:txBody>
      </p:sp>
    </p:spTree>
    <p:extLst>
      <p:ext uri="{BB962C8B-B14F-4D97-AF65-F5344CB8AC3E}">
        <p14:creationId xmlns:p14="http://schemas.microsoft.com/office/powerpoint/2010/main" val="151875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12</a:t>
            </a:fld>
            <a:endParaRPr lang="en-AU"/>
          </a:p>
        </p:txBody>
      </p:sp>
    </p:spTree>
    <p:extLst>
      <p:ext uri="{BB962C8B-B14F-4D97-AF65-F5344CB8AC3E}">
        <p14:creationId xmlns:p14="http://schemas.microsoft.com/office/powerpoint/2010/main" val="65511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13</a:t>
            </a:fld>
            <a:endParaRPr lang="en-AU"/>
          </a:p>
        </p:txBody>
      </p:sp>
    </p:spTree>
    <p:extLst>
      <p:ext uri="{BB962C8B-B14F-4D97-AF65-F5344CB8AC3E}">
        <p14:creationId xmlns:p14="http://schemas.microsoft.com/office/powerpoint/2010/main" val="264010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14</a:t>
            </a:fld>
            <a:endParaRPr lang="en-AU"/>
          </a:p>
        </p:txBody>
      </p:sp>
    </p:spTree>
    <p:extLst>
      <p:ext uri="{BB962C8B-B14F-4D97-AF65-F5344CB8AC3E}">
        <p14:creationId xmlns:p14="http://schemas.microsoft.com/office/powerpoint/2010/main" val="355781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15</a:t>
            </a:fld>
            <a:endParaRPr lang="en-AU"/>
          </a:p>
        </p:txBody>
      </p:sp>
    </p:spTree>
    <p:extLst>
      <p:ext uri="{BB962C8B-B14F-4D97-AF65-F5344CB8AC3E}">
        <p14:creationId xmlns:p14="http://schemas.microsoft.com/office/powerpoint/2010/main" val="234998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16</a:t>
            </a:fld>
            <a:endParaRPr lang="en-AU"/>
          </a:p>
        </p:txBody>
      </p:sp>
    </p:spTree>
    <p:extLst>
      <p:ext uri="{BB962C8B-B14F-4D97-AF65-F5344CB8AC3E}">
        <p14:creationId xmlns:p14="http://schemas.microsoft.com/office/powerpoint/2010/main" val="236258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17</a:t>
            </a:fld>
            <a:endParaRPr lang="en-AU"/>
          </a:p>
        </p:txBody>
      </p:sp>
    </p:spTree>
    <p:extLst>
      <p:ext uri="{BB962C8B-B14F-4D97-AF65-F5344CB8AC3E}">
        <p14:creationId xmlns:p14="http://schemas.microsoft.com/office/powerpoint/2010/main" val="236076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18</a:t>
            </a:fld>
            <a:endParaRPr lang="en-AU"/>
          </a:p>
        </p:txBody>
      </p:sp>
    </p:spTree>
    <p:extLst>
      <p:ext uri="{BB962C8B-B14F-4D97-AF65-F5344CB8AC3E}">
        <p14:creationId xmlns:p14="http://schemas.microsoft.com/office/powerpoint/2010/main" val="216201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19</a:t>
            </a:fld>
            <a:endParaRPr lang="en-AU"/>
          </a:p>
        </p:txBody>
      </p:sp>
    </p:spTree>
    <p:extLst>
      <p:ext uri="{BB962C8B-B14F-4D97-AF65-F5344CB8AC3E}">
        <p14:creationId xmlns:p14="http://schemas.microsoft.com/office/powerpoint/2010/main" val="404904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a:t>
            </a:fld>
            <a:endParaRPr lang="en-AU"/>
          </a:p>
        </p:txBody>
      </p:sp>
    </p:spTree>
    <p:extLst>
      <p:ext uri="{BB962C8B-B14F-4D97-AF65-F5344CB8AC3E}">
        <p14:creationId xmlns:p14="http://schemas.microsoft.com/office/powerpoint/2010/main" val="266845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20</a:t>
            </a:fld>
            <a:endParaRPr lang="en-AU"/>
          </a:p>
        </p:txBody>
      </p:sp>
    </p:spTree>
    <p:extLst>
      <p:ext uri="{BB962C8B-B14F-4D97-AF65-F5344CB8AC3E}">
        <p14:creationId xmlns:p14="http://schemas.microsoft.com/office/powerpoint/2010/main" val="222323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21</a:t>
            </a:fld>
            <a:endParaRPr lang="en-AU"/>
          </a:p>
        </p:txBody>
      </p:sp>
    </p:spTree>
    <p:extLst>
      <p:ext uri="{BB962C8B-B14F-4D97-AF65-F5344CB8AC3E}">
        <p14:creationId xmlns:p14="http://schemas.microsoft.com/office/powerpoint/2010/main" val="327807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22</a:t>
            </a:fld>
            <a:endParaRPr lang="en-AU"/>
          </a:p>
        </p:txBody>
      </p:sp>
    </p:spTree>
    <p:extLst>
      <p:ext uri="{BB962C8B-B14F-4D97-AF65-F5344CB8AC3E}">
        <p14:creationId xmlns:p14="http://schemas.microsoft.com/office/powerpoint/2010/main" val="63750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23</a:t>
            </a:fld>
            <a:endParaRPr lang="en-AU"/>
          </a:p>
        </p:txBody>
      </p:sp>
    </p:spTree>
    <p:extLst>
      <p:ext uri="{BB962C8B-B14F-4D97-AF65-F5344CB8AC3E}">
        <p14:creationId xmlns:p14="http://schemas.microsoft.com/office/powerpoint/2010/main" val="3144799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24</a:t>
            </a:fld>
            <a:endParaRPr lang="en-AU"/>
          </a:p>
        </p:txBody>
      </p:sp>
    </p:spTree>
    <p:extLst>
      <p:ext uri="{BB962C8B-B14F-4D97-AF65-F5344CB8AC3E}">
        <p14:creationId xmlns:p14="http://schemas.microsoft.com/office/powerpoint/2010/main" val="3333747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67B36846-8D7D-4A7F-B306-71575DC96BDF}" type="slidenum">
              <a:rPr lang="en-AU" smtClean="0"/>
              <a:t>26</a:t>
            </a:fld>
            <a:endParaRPr lang="en-AU"/>
          </a:p>
        </p:txBody>
      </p:sp>
    </p:spTree>
    <p:extLst>
      <p:ext uri="{BB962C8B-B14F-4D97-AF65-F5344CB8AC3E}">
        <p14:creationId xmlns:p14="http://schemas.microsoft.com/office/powerpoint/2010/main" val="1384680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27</a:t>
            </a:fld>
            <a:endParaRPr lang="en-AU"/>
          </a:p>
        </p:txBody>
      </p:sp>
    </p:spTree>
    <p:extLst>
      <p:ext uri="{BB962C8B-B14F-4D97-AF65-F5344CB8AC3E}">
        <p14:creationId xmlns:p14="http://schemas.microsoft.com/office/powerpoint/2010/main" val="586616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28</a:t>
            </a:fld>
            <a:endParaRPr lang="en-AU"/>
          </a:p>
        </p:txBody>
      </p:sp>
    </p:spTree>
    <p:extLst>
      <p:ext uri="{BB962C8B-B14F-4D97-AF65-F5344CB8AC3E}">
        <p14:creationId xmlns:p14="http://schemas.microsoft.com/office/powerpoint/2010/main" val="18605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3</a:t>
            </a:fld>
            <a:endParaRPr lang="en-AU"/>
          </a:p>
        </p:txBody>
      </p:sp>
    </p:spTree>
    <p:extLst>
      <p:ext uri="{BB962C8B-B14F-4D97-AF65-F5344CB8AC3E}">
        <p14:creationId xmlns:p14="http://schemas.microsoft.com/office/powerpoint/2010/main" val="39603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2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4</a:t>
            </a:fld>
            <a:endParaRPr lang="en-AU"/>
          </a:p>
        </p:txBody>
      </p:sp>
    </p:spTree>
    <p:extLst>
      <p:ext uri="{BB962C8B-B14F-4D97-AF65-F5344CB8AC3E}">
        <p14:creationId xmlns:p14="http://schemas.microsoft.com/office/powerpoint/2010/main" val="311036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5"/>
          </p:nvPr>
        </p:nvSpPr>
        <p:spPr/>
        <p:txBody>
          <a:bodyPr/>
          <a:lstStyle/>
          <a:p>
            <a:fld id="{67B36846-8D7D-4A7F-B306-71575DC96BDF}" type="slidenum">
              <a:rPr lang="en-AU" smtClean="0"/>
              <a:t>5</a:t>
            </a:fld>
            <a:endParaRPr lang="en-AU"/>
          </a:p>
        </p:txBody>
      </p:sp>
    </p:spTree>
    <p:extLst>
      <p:ext uri="{BB962C8B-B14F-4D97-AF65-F5344CB8AC3E}">
        <p14:creationId xmlns:p14="http://schemas.microsoft.com/office/powerpoint/2010/main" val="361032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6</a:t>
            </a:fld>
            <a:endParaRPr lang="en-AU"/>
          </a:p>
        </p:txBody>
      </p:sp>
    </p:spTree>
    <p:extLst>
      <p:ext uri="{BB962C8B-B14F-4D97-AF65-F5344CB8AC3E}">
        <p14:creationId xmlns:p14="http://schemas.microsoft.com/office/powerpoint/2010/main" val="288408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800"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B36846-8D7D-4A7F-B306-71575DC96BDF}" type="slidenum">
              <a:rPr lang="en-AU" smtClean="0"/>
              <a:t>7</a:t>
            </a:fld>
            <a:endParaRPr lang="en-AU"/>
          </a:p>
        </p:txBody>
      </p:sp>
    </p:spTree>
    <p:extLst>
      <p:ext uri="{BB962C8B-B14F-4D97-AF65-F5344CB8AC3E}">
        <p14:creationId xmlns:p14="http://schemas.microsoft.com/office/powerpoint/2010/main" val="181012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8</a:t>
            </a:fld>
            <a:endParaRPr lang="en-AU"/>
          </a:p>
        </p:txBody>
      </p:sp>
    </p:spTree>
    <p:extLst>
      <p:ext uri="{BB962C8B-B14F-4D97-AF65-F5344CB8AC3E}">
        <p14:creationId xmlns:p14="http://schemas.microsoft.com/office/powerpoint/2010/main" val="391062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B36846-8D7D-4A7F-B306-71575DC96BDF}" type="slidenum">
              <a:rPr lang="en-AU" smtClean="0"/>
              <a:t>9</a:t>
            </a:fld>
            <a:endParaRPr lang="en-AU"/>
          </a:p>
        </p:txBody>
      </p:sp>
    </p:spTree>
    <p:extLst>
      <p:ext uri="{BB962C8B-B14F-4D97-AF65-F5344CB8AC3E}">
        <p14:creationId xmlns:p14="http://schemas.microsoft.com/office/powerpoint/2010/main" val="28851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_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4528" y="2348880"/>
            <a:ext cx="8420100" cy="1362075"/>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704528" y="4005064"/>
            <a:ext cx="8420100" cy="1500187"/>
          </a:xfrm>
        </p:spPr>
        <p:txBody>
          <a:bodyPr anchor="b">
            <a:norm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5" name="Rectangle 4"/>
          <p:cNvSpPr/>
          <p:nvPr userDrawn="1"/>
        </p:nvSpPr>
        <p:spPr>
          <a:xfrm>
            <a:off x="0" y="6669360"/>
            <a:ext cx="9906000" cy="18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196752"/>
            <a:ext cx="437687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1836514"/>
            <a:ext cx="4376870" cy="41127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196752"/>
            <a:ext cx="437859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1836514"/>
            <a:ext cx="4378590" cy="41127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7" name="Straight Connector 6"/>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26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1008112"/>
          </a:xfrm>
        </p:spPr>
        <p:txBody>
          <a:bodyPr anchor="t"/>
          <a:lstStyle>
            <a:lvl1pPr algn="l">
              <a:defRPr sz="3200" b="1" cap="none">
                <a:solidFill>
                  <a:schemeClr val="bg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lvl1pPr algn="l">
              <a:defRPr/>
            </a:lvl1pPr>
          </a:lstStyle>
          <a:p>
            <a:r>
              <a:rPr lang="en-US"/>
              <a:t>Click icon to add picture</a:t>
            </a:r>
            <a:endParaRPr lang="en-AU"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3" y="476672"/>
            <a:ext cx="2736300" cy="714210"/>
          </a:xfrm>
          <a:prstGeom prst="rect">
            <a:avLst/>
          </a:prstGeom>
        </p:spPr>
      </p:pic>
    </p:spTree>
    <p:extLst>
      <p:ext uri="{BB962C8B-B14F-4D97-AF65-F5344CB8AC3E}">
        <p14:creationId xmlns:p14="http://schemas.microsoft.com/office/powerpoint/2010/main" val="7026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White Background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512" y="4509120"/>
            <a:ext cx="8420100" cy="792088"/>
          </a:xfrm>
        </p:spPr>
        <p:txBody>
          <a:bodyPr anchor="t"/>
          <a:lstStyle>
            <a:lvl1pPr algn="l">
              <a:defRPr sz="3200" b="1" cap="none">
                <a:solidFill>
                  <a:schemeClr val="accent1"/>
                </a:solidFill>
              </a:defRPr>
            </a:lvl1pPr>
          </a:lstStyle>
          <a:p>
            <a:r>
              <a:rPr lang="en-US" dirty="0"/>
              <a:t>Click To Edit Master Title Style</a:t>
            </a:r>
            <a:endParaRPr lang="en-AU" dirty="0"/>
          </a:p>
        </p:txBody>
      </p:sp>
      <p:sp>
        <p:nvSpPr>
          <p:cNvPr id="3" name="Text Placeholder 2"/>
          <p:cNvSpPr>
            <a:spLocks noGrp="1"/>
          </p:cNvSpPr>
          <p:nvPr>
            <p:ph type="body" idx="1" hasCustomPrompt="1"/>
          </p:nvPr>
        </p:nvSpPr>
        <p:spPr>
          <a:xfrm>
            <a:off x="560512" y="5517232"/>
            <a:ext cx="8420100" cy="936104"/>
          </a:xfrm>
        </p:spPr>
        <p:txBody>
          <a:bodyPr anchor="b">
            <a:noAutofit/>
          </a:bodyPr>
          <a:lstStyle>
            <a:lvl1pPr marL="0" indent="0">
              <a:buNone/>
              <a:defRPr sz="1600" b="1">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a:p>
            <a:pPr lvl="0"/>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1" y="476672"/>
            <a:ext cx="2736305" cy="714210"/>
          </a:xfrm>
          <a:prstGeom prst="rect">
            <a:avLst/>
          </a:prstGeom>
        </p:spPr>
      </p:pic>
      <p:sp>
        <p:nvSpPr>
          <p:cNvPr id="8" name="Rectangle 7"/>
          <p:cNvSpPr/>
          <p:nvPr userDrawn="1"/>
        </p:nvSpPr>
        <p:spPr>
          <a:xfrm>
            <a:off x="0" y="1556792"/>
            <a:ext cx="9906000" cy="273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icture Placeholder 9"/>
          <p:cNvSpPr>
            <a:spLocks noGrp="1"/>
          </p:cNvSpPr>
          <p:nvPr>
            <p:ph type="pic" sz="quarter" idx="10"/>
          </p:nvPr>
        </p:nvSpPr>
        <p:spPr>
          <a:xfrm>
            <a:off x="0" y="1628800"/>
            <a:ext cx="9906000" cy="2592288"/>
          </a:xfrm>
        </p:spPr>
        <p:txBody>
          <a:bodyPr anchor="ctr" anchorCtr="0"/>
          <a:lstStyle/>
          <a:p>
            <a:r>
              <a:rPr lang="en-US"/>
              <a:t>Click icon to add picture</a:t>
            </a:r>
            <a:endParaRPr lang="en-AU" dirty="0"/>
          </a:p>
        </p:txBody>
      </p:sp>
    </p:spTree>
    <p:extLst>
      <p:ext uri="{BB962C8B-B14F-4D97-AF65-F5344CB8AC3E}">
        <p14:creationId xmlns:p14="http://schemas.microsoft.com/office/powerpoint/2010/main" val="388796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65213" y="1700212"/>
            <a:ext cx="5471964" cy="3312963"/>
          </a:xfrm>
        </p:spPr>
        <p:txBody>
          <a:bodyPr>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US" dirty="0"/>
              <a:t>Click to enter section divider title</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6" name="Straight Connector 5"/>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9530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5035550" y="1196753"/>
            <a:ext cx="4375150" cy="4752529"/>
          </a:xfrm>
        </p:spPr>
        <p:txBody>
          <a:bodyPr>
            <a:normAutofit/>
          </a:bodyPr>
          <a:lstStyle>
            <a:lvl1pPr>
              <a:buFont typeface="Arial" pitchFamily="34" charset="0"/>
              <a:buChar cha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5" name="Straight Connector 4"/>
          <p:cNvCxnSpPr/>
          <p:nvPr userDrawn="1"/>
        </p:nvCxnSpPr>
        <p:spPr>
          <a:xfrm>
            <a:off x="506506" y="980728"/>
            <a:ext cx="889298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_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90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4" name="Slide Number Placeholder 5"/>
          <p:cNvSpPr>
            <a:spLocks noGrp="1"/>
          </p:cNvSpPr>
          <p:nvPr>
            <p:ph type="sldNum" sz="quarter" idx="4"/>
          </p:nvPr>
        </p:nvSpPr>
        <p:spPr>
          <a:xfrm>
            <a:off x="416496" y="6165304"/>
            <a:ext cx="2743200" cy="365125"/>
          </a:xfrm>
          <a:prstGeom prst="rect">
            <a:avLst/>
          </a:prstGeom>
        </p:spPr>
        <p:txBody>
          <a:bodyPr/>
          <a:lstStyle>
            <a:lvl1pPr>
              <a:defRPr>
                <a:solidFill>
                  <a:schemeClr val="bg1"/>
                </a:solidFill>
              </a:defRPr>
            </a:lvl1pPr>
          </a:lstStyle>
          <a:p>
            <a:fld id="{A111ABAE-1B12-4EB9-8E66-38B1E1BDD146}" type="slidenum">
              <a:rPr lang="en-AU" smtClean="0"/>
              <a:pPr/>
              <a:t>‹#›</a:t>
            </a:fld>
            <a:endParaRPr lang="en-AU" dirty="0"/>
          </a:p>
        </p:txBody>
      </p:sp>
      <p:cxnSp>
        <p:nvCxnSpPr>
          <p:cNvPr id="5" name="Straight Connector 4"/>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08">
          <p15:clr>
            <a:srgbClr val="FBAE40"/>
          </p15:clr>
        </p15:guide>
        <p15:guide id="4" pos="59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1400" b="0" spc="0">
                <a:solidFill>
                  <a:schemeClr val="tx1">
                    <a:lumMod val="75000"/>
                    <a:lumOff val="25000"/>
                  </a:schemeClr>
                </a:solidFill>
                <a:latin typeface="+mn-lt"/>
              </a:defRPr>
            </a:lvl1pPr>
          </a:lstStyle>
          <a:p>
            <a:r>
              <a:rPr lang="en-US" dirty="0"/>
              <a:t>CLICK TO EDIT MASTER TITLE STYLE</a:t>
            </a:r>
            <a:endParaRPr lang="en-AU"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06090"/>
          </a:xfrm>
          <a:prstGeom prst="rect">
            <a:avLst/>
          </a:prstGeom>
          <a:ln>
            <a:noFill/>
          </a:ln>
        </p:spPr>
        <p:txBody>
          <a:bodyPr vert="horz" lIns="91440" tIns="45720" rIns="91440" bIns="45720" rtlCol="0" anchor="b">
            <a:noAutofit/>
          </a:bodyPr>
          <a:lstStyle/>
          <a:p>
            <a:r>
              <a:rPr lang="en-US"/>
              <a:t>Click to edit Master title style</a:t>
            </a:r>
            <a:endParaRPr lang="en-AU" dirty="0"/>
          </a:p>
        </p:txBody>
      </p:sp>
      <p:sp>
        <p:nvSpPr>
          <p:cNvPr id="5" name="Rectangle 4"/>
          <p:cNvSpPr/>
          <p:nvPr userDrawn="1"/>
        </p:nvSpPr>
        <p:spPr>
          <a:xfrm>
            <a:off x="0" y="6021288"/>
            <a:ext cx="9906000" cy="64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ext Placeholder 2"/>
          <p:cNvSpPr>
            <a:spLocks noGrp="1"/>
          </p:cNvSpPr>
          <p:nvPr>
            <p:ph type="body" idx="1"/>
          </p:nvPr>
        </p:nvSpPr>
        <p:spPr>
          <a:xfrm>
            <a:off x="495300" y="1196753"/>
            <a:ext cx="8915400" cy="4608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61312" y="6121871"/>
            <a:ext cx="1687470" cy="440452"/>
          </a:xfrm>
          <a:prstGeom prst="rect">
            <a:avLst/>
          </a:prstGeom>
        </p:spPr>
      </p:pic>
      <p:sp>
        <p:nvSpPr>
          <p:cNvPr id="10" name="Slide Number Placeholder 5"/>
          <p:cNvSpPr>
            <a:spLocks noGrp="1"/>
          </p:cNvSpPr>
          <p:nvPr>
            <p:ph type="sldNum" sz="quarter" idx="4"/>
          </p:nvPr>
        </p:nvSpPr>
        <p:spPr>
          <a:xfrm>
            <a:off x="416496" y="6165304"/>
            <a:ext cx="2743200" cy="365125"/>
          </a:xfrm>
          <a:prstGeom prst="rect">
            <a:avLst/>
          </a:prstGeom>
        </p:spPr>
        <p:txBody>
          <a:bodyPr anchor="ctr" anchorCtr="0"/>
          <a:lstStyle>
            <a:lvl1pPr>
              <a:defRPr sz="1400">
                <a:solidFill>
                  <a:schemeClr val="bg1"/>
                </a:solidFill>
              </a:defRPr>
            </a:lvl1pPr>
          </a:lstStyle>
          <a:p>
            <a:fld id="{A111ABAE-1B12-4EB9-8E66-38B1E1BDD146}" type="slidenum">
              <a:rPr lang="en-AU" smtClean="0"/>
              <a:pPr/>
              <a:t>‹#›</a:t>
            </a:fld>
            <a:endParaRPr lang="en-AU" dirty="0"/>
          </a:p>
        </p:txBody>
      </p:sp>
      <p:cxnSp>
        <p:nvCxnSpPr>
          <p:cNvPr id="7" name="Straight Connector 6"/>
          <p:cNvCxnSpPr/>
          <p:nvPr userDrawn="1"/>
        </p:nvCxnSpPr>
        <p:spPr>
          <a:xfrm>
            <a:off x="506506" y="980728"/>
            <a:ext cx="8892988"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1" r:id="rId1"/>
    <p:sldLayoutId id="2147483665" r:id="rId2"/>
    <p:sldLayoutId id="2147483666" r:id="rId3"/>
    <p:sldLayoutId id="2147483662" r:id="rId4"/>
    <p:sldLayoutId id="2147483650" r:id="rId5"/>
    <p:sldLayoutId id="2147483652" r:id="rId6"/>
    <p:sldLayoutId id="2147483664" r:id="rId7"/>
    <p:sldLayoutId id="2147483654" r:id="rId8"/>
    <p:sldLayoutId id="2147483657" r:id="rId9"/>
    <p:sldLayoutId id="2147483667" r:id="rId10"/>
  </p:sldLayoutIdLst>
  <p:hf hdr="0" ftr="0" dt="0"/>
  <p:txStyles>
    <p:titleStyle>
      <a:lvl1pPr algn="l" defTabSz="914400" rtl="0" eaLnBrk="1" latinLnBrk="0" hangingPunct="1">
        <a:spcBef>
          <a:spcPct val="0"/>
        </a:spcBef>
        <a:buNone/>
        <a:defRPr sz="2400" b="1" kern="1200" spc="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308">
          <p15:clr>
            <a:srgbClr val="F26B43"/>
          </p15:clr>
        </p15:guide>
        <p15:guide id="4" pos="5932">
          <p15:clr>
            <a:srgbClr val="F26B43"/>
          </p15:clr>
        </p15:guide>
        <p15:guide id="5"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communityservices.act.gov.au/__data/assets/pdf_file/0006/1815189/ACTHDCSD-Commissioning-Roadmap-2021-202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AU" dirty="0"/>
              <a:t>AOD Policy Workshop: People with lived experience &amp; peer representatives</a:t>
            </a:r>
          </a:p>
        </p:txBody>
      </p:sp>
      <p:sp>
        <p:nvSpPr>
          <p:cNvPr id="5" name="Text Placeholder 4">
            <a:extLst>
              <a:ext uri="{FF2B5EF4-FFF2-40B4-BE49-F238E27FC236}">
                <a16:creationId xmlns:a16="http://schemas.microsoft.com/office/drawing/2014/main" id="{DEFCC3EB-365D-4070-A8B8-31CC7AF16D3A}"/>
              </a:ext>
            </a:extLst>
          </p:cNvPr>
          <p:cNvSpPr>
            <a:spLocks noGrp="1"/>
          </p:cNvSpPr>
          <p:nvPr>
            <p:ph type="body" idx="1"/>
          </p:nvPr>
        </p:nvSpPr>
        <p:spPr>
          <a:xfrm>
            <a:off x="674018" y="3789040"/>
            <a:ext cx="8420100" cy="1500187"/>
          </a:xfrm>
        </p:spPr>
        <p:txBody>
          <a:bodyPr>
            <a:normAutofit fontScale="85000" lnSpcReduction="20000"/>
          </a:bodyPr>
          <a:lstStyle/>
          <a:p>
            <a:pPr algn="ctr"/>
            <a:r>
              <a:rPr lang="en-AU" sz="2400" dirty="0"/>
              <a:t>Commissioning services to meet the needs of people with lived experience and peer representatives</a:t>
            </a:r>
          </a:p>
          <a:p>
            <a:pPr algn="ctr"/>
            <a:r>
              <a:rPr lang="en-AU" sz="2400" dirty="0"/>
              <a:t>4 February 2022</a:t>
            </a:r>
          </a:p>
          <a:p>
            <a:pPr algn="ctr"/>
            <a:endParaRPr lang="en-AU" sz="2400" dirty="0"/>
          </a:p>
          <a:p>
            <a:pPr algn="ctr"/>
            <a:r>
              <a:rPr lang="en-AU" sz="2400" dirty="0"/>
              <a:t>Alcohol and Other Drug Policy team, ACT Health</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1FC51-D6A1-4B82-B2C5-19B30FA2C39F}"/>
              </a:ext>
            </a:extLst>
          </p:cNvPr>
          <p:cNvSpPr>
            <a:spLocks noGrp="1"/>
          </p:cNvSpPr>
          <p:nvPr>
            <p:ph type="title"/>
          </p:nvPr>
        </p:nvSpPr>
        <p:spPr>
          <a:xfrm>
            <a:off x="838200" y="274638"/>
            <a:ext cx="8229600" cy="706090"/>
          </a:xfrm>
        </p:spPr>
        <p:txBody>
          <a:bodyPr anchor="b">
            <a:normAutofit/>
          </a:bodyPr>
          <a:lstStyle/>
          <a:p>
            <a:r>
              <a:rPr lang="en-AU" dirty="0"/>
              <a:t>People who inject drugs</a:t>
            </a:r>
          </a:p>
        </p:txBody>
      </p:sp>
      <p:sp>
        <p:nvSpPr>
          <p:cNvPr id="10" name="Text Placeholder 2">
            <a:extLst>
              <a:ext uri="{FF2B5EF4-FFF2-40B4-BE49-F238E27FC236}">
                <a16:creationId xmlns:a16="http://schemas.microsoft.com/office/drawing/2014/main" id="{746A38B0-F60E-49B2-8F0C-BEF7BE7949AD}"/>
              </a:ext>
            </a:extLst>
          </p:cNvPr>
          <p:cNvSpPr txBox="1">
            <a:spLocks/>
          </p:cNvSpPr>
          <p:nvPr/>
        </p:nvSpPr>
        <p:spPr>
          <a:xfrm>
            <a:off x="4906097" y="305220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a:p>
        </p:txBody>
      </p:sp>
      <p:graphicFrame>
        <p:nvGraphicFramePr>
          <p:cNvPr id="8" name="Table 8">
            <a:extLst>
              <a:ext uri="{FF2B5EF4-FFF2-40B4-BE49-F238E27FC236}">
                <a16:creationId xmlns:a16="http://schemas.microsoft.com/office/drawing/2014/main" id="{757E8DC1-4013-4517-8FDB-CEFABE89D1D3}"/>
              </a:ext>
            </a:extLst>
          </p:cNvPr>
          <p:cNvGraphicFramePr>
            <a:graphicFrameLocks noGrp="1"/>
          </p:cNvGraphicFramePr>
          <p:nvPr/>
        </p:nvGraphicFramePr>
        <p:xfrm>
          <a:off x="838200" y="1127235"/>
          <a:ext cx="4031818" cy="2157381"/>
        </p:xfrm>
        <a:graphic>
          <a:graphicData uri="http://schemas.openxmlformats.org/drawingml/2006/table">
            <a:tbl>
              <a:tblPr firstRow="1" bandRow="1">
                <a:tableStyleId>{00A15C55-8517-42AA-B614-E9B94910E393}</a:tableStyleId>
              </a:tblPr>
              <a:tblGrid>
                <a:gridCol w="2015909">
                  <a:extLst>
                    <a:ext uri="{9D8B030D-6E8A-4147-A177-3AD203B41FA5}">
                      <a16:colId xmlns:a16="http://schemas.microsoft.com/office/drawing/2014/main" val="1577618633"/>
                    </a:ext>
                  </a:extLst>
                </a:gridCol>
                <a:gridCol w="2015909">
                  <a:extLst>
                    <a:ext uri="{9D8B030D-6E8A-4147-A177-3AD203B41FA5}">
                      <a16:colId xmlns:a16="http://schemas.microsoft.com/office/drawing/2014/main" val="1215481864"/>
                    </a:ext>
                  </a:extLst>
                </a:gridCol>
              </a:tblGrid>
              <a:tr h="359061">
                <a:tc rowSpan="2">
                  <a:txBody>
                    <a:bodyPr/>
                    <a:lstStyle/>
                    <a:p>
                      <a:pPr marL="0" lvl="0" indent="0" algn="l">
                        <a:lnSpc>
                          <a:spcPct val="100000"/>
                        </a:lnSpc>
                        <a:spcBef>
                          <a:spcPts val="0"/>
                        </a:spcBef>
                        <a:spcAft>
                          <a:spcPts val="0"/>
                        </a:spcAft>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t>Persona</a:t>
                      </a:r>
                    </a:p>
                  </a:txBody>
                  <a:tcPr>
                    <a:lnL w="12700" cap="flat" cmpd="sng" algn="ctr">
                      <a:solidFill>
                        <a:schemeClr val="tx1"/>
                      </a:solidFill>
                      <a:prstDash val="solid"/>
                      <a:round/>
                      <a:headEnd type="none" w="med" len="med"/>
                      <a:tailEnd type="none" w="med" len="med"/>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268012746"/>
                  </a:ext>
                </a:extLst>
              </a:tr>
              <a:tr h="1264654">
                <a:tc vMerge="1">
                  <a:txBody>
                    <a:bodyPr/>
                    <a:lstStyle/>
                    <a:p>
                      <a:endParaRPr lang="en-US"/>
                    </a:p>
                  </a:txBody>
                  <a:tcPr/>
                </a:tc>
                <a:tc>
                  <a:txBody>
                    <a:bodyPr/>
                    <a:lstStyle/>
                    <a:p>
                      <a:r>
                        <a:rPr lang="en-AU" sz="1400" dirty="0"/>
                        <a:t>44 years old </a:t>
                      </a:r>
                    </a:p>
                    <a:p>
                      <a:r>
                        <a:rPr lang="en-AU" sz="1400" dirty="0"/>
                        <a:t>74% 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90% unemployed, 9% no fixed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(hard to reach)</a:t>
                      </a:r>
                    </a:p>
                    <a:p>
                      <a:endParaRPr lang="en-AU" sz="1400" dirty="0"/>
                    </a:p>
                    <a:p>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graphicFrame>
        <p:nvGraphicFramePr>
          <p:cNvPr id="15" name="Table 8">
            <a:extLst>
              <a:ext uri="{FF2B5EF4-FFF2-40B4-BE49-F238E27FC236}">
                <a16:creationId xmlns:a16="http://schemas.microsoft.com/office/drawing/2014/main" id="{B06567D7-95B0-42BD-A192-6DC19C0A9E21}"/>
              </a:ext>
            </a:extLst>
          </p:cNvPr>
          <p:cNvGraphicFramePr>
            <a:graphicFrameLocks noGrp="1"/>
          </p:cNvGraphicFramePr>
          <p:nvPr>
            <p:extLst>
              <p:ext uri="{D42A27DB-BD31-4B8C-83A1-F6EECF244321}">
                <p14:modId xmlns:p14="http://schemas.microsoft.com/office/powerpoint/2010/main" val="1640668083"/>
              </p:ext>
            </p:extLst>
          </p:nvPr>
        </p:nvGraphicFramePr>
        <p:xfrm>
          <a:off x="805170" y="2908738"/>
          <a:ext cx="4088590" cy="3095993"/>
        </p:xfrm>
        <a:graphic>
          <a:graphicData uri="http://schemas.openxmlformats.org/drawingml/2006/table">
            <a:tbl>
              <a:tblPr firstRow="1" bandRow="1">
                <a:tableStyleId>{00A15C55-8517-42AA-B614-E9B94910E393}</a:tableStyleId>
              </a:tblPr>
              <a:tblGrid>
                <a:gridCol w="4088590">
                  <a:extLst>
                    <a:ext uri="{9D8B030D-6E8A-4147-A177-3AD203B41FA5}">
                      <a16:colId xmlns:a16="http://schemas.microsoft.com/office/drawing/2014/main" val="1215481864"/>
                    </a:ext>
                  </a:extLst>
                </a:gridCol>
              </a:tblGrid>
              <a:tr h="473609">
                <a:tc>
                  <a:txBody>
                    <a:bodyPr/>
                    <a:lstStyle/>
                    <a:p>
                      <a:r>
                        <a:rPr lang="en-US" sz="1400" dirty="0"/>
                        <a:t>Services</a:t>
                      </a:r>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268012746"/>
                  </a:ext>
                </a:extLst>
              </a:tr>
              <a:tr h="2622384">
                <a:tc>
                  <a:txBody>
                    <a:bodyPr/>
                    <a:lstStyle/>
                    <a:p>
                      <a:pPr marL="0" algn="l" defTabSz="914400" rtl="0" eaLnBrk="1" latinLnBrk="0" hangingPunct="1"/>
                      <a:r>
                        <a:rPr lang="en-AU" sz="1400" kern="1200" dirty="0"/>
                        <a:t>Needle and Syringe Programs</a:t>
                      </a:r>
                    </a:p>
                    <a:p>
                      <a:pPr marL="0" algn="l" defTabSz="914400" rtl="0" eaLnBrk="1" latinLnBrk="0" hangingPunct="1"/>
                      <a:endParaRPr lang="en-AU" sz="1400" kern="1200" dirty="0"/>
                    </a:p>
                    <a:p>
                      <a:pPr marL="0" algn="l" defTabSz="914400" rtl="0" eaLnBrk="1" latinLnBrk="0" hangingPunct="1"/>
                      <a:r>
                        <a:rPr lang="en-AU" sz="1400" kern="1200" dirty="0"/>
                        <a:t>Naloxone and CAHMA’s peer support program</a:t>
                      </a:r>
                    </a:p>
                    <a:p>
                      <a:pPr marL="0" algn="l" defTabSz="914400" rtl="0" eaLnBrk="1" latinLnBrk="0" hangingPunct="1"/>
                      <a:endParaRPr lang="en-AU" sz="1400" kern="1200" dirty="0"/>
                    </a:p>
                    <a:p>
                      <a:pPr marL="0" algn="l" defTabSz="914400" rtl="0" eaLnBrk="1" latinLnBrk="0" hangingPunct="1"/>
                      <a:r>
                        <a:rPr lang="en-AU" sz="1400" kern="1200" dirty="0"/>
                        <a:t>Some drug treatment services</a:t>
                      </a:r>
                      <a:endParaRPr lang="en-AU" sz="1400" b="1" kern="1200" dirty="0">
                        <a:solidFill>
                          <a:schemeClr val="lt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latin typeface="+mn-lt"/>
                          <a:ea typeface="+mn-ea"/>
                          <a:cs typeface="+mn-cs"/>
                        </a:rPr>
                        <a:t>45% had completed naloxone training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latin typeface="+mn-lt"/>
                          <a:ea typeface="+mn-ea"/>
                          <a:cs typeface="+mn-cs"/>
                        </a:rPr>
                        <a:t>Of these 45% had resuscitated someone using naloxone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sz="14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48% had injection-related health issue in last month</a:t>
                      </a:r>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graphicFrame>
        <p:nvGraphicFramePr>
          <p:cNvPr id="9" name="Table 8">
            <a:extLst>
              <a:ext uri="{FF2B5EF4-FFF2-40B4-BE49-F238E27FC236}">
                <a16:creationId xmlns:a16="http://schemas.microsoft.com/office/drawing/2014/main" id="{90858A73-245D-4028-9FCA-CF4601E1B9C1}"/>
              </a:ext>
            </a:extLst>
          </p:cNvPr>
          <p:cNvGraphicFramePr>
            <a:graphicFrameLocks noGrp="1"/>
          </p:cNvGraphicFramePr>
          <p:nvPr>
            <p:extLst>
              <p:ext uri="{D42A27DB-BD31-4B8C-83A1-F6EECF244321}">
                <p14:modId xmlns:p14="http://schemas.microsoft.com/office/powerpoint/2010/main" val="3976669695"/>
              </p:ext>
            </p:extLst>
          </p:nvPr>
        </p:nvGraphicFramePr>
        <p:xfrm>
          <a:off x="4921805" y="3119711"/>
          <a:ext cx="4087091" cy="2885020"/>
        </p:xfrm>
        <a:graphic>
          <a:graphicData uri="http://schemas.openxmlformats.org/drawingml/2006/table">
            <a:tbl>
              <a:tblPr firstRow="1" bandRow="1">
                <a:tableStyleId>{00A15C55-8517-42AA-B614-E9B94910E393}</a:tableStyleId>
              </a:tblPr>
              <a:tblGrid>
                <a:gridCol w="4087091">
                  <a:extLst>
                    <a:ext uri="{9D8B030D-6E8A-4147-A177-3AD203B41FA5}">
                      <a16:colId xmlns:a16="http://schemas.microsoft.com/office/drawing/2014/main" val="1215481864"/>
                    </a:ext>
                  </a:extLst>
                </a:gridCol>
              </a:tblGrid>
              <a:tr h="595819">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t>What Gaps/Opportunities can be addressed?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68012746"/>
                  </a:ext>
                </a:extLst>
              </a:tr>
              <a:tr h="2289201">
                <a:tc>
                  <a:txBody>
                    <a:bodyPr/>
                    <a:lstStyle/>
                    <a:p>
                      <a:r>
                        <a:rPr lang="en-AU" sz="1400" kern="1200" dirty="0">
                          <a:solidFill>
                            <a:schemeClr val="dk1"/>
                          </a:solidFill>
                          <a:effectLst/>
                          <a:latin typeface="+mn-lt"/>
                          <a:ea typeface="+mn-ea"/>
                          <a:cs typeface="+mn-cs"/>
                        </a:rPr>
                        <a:t>Service access and navigation support</a:t>
                      </a:r>
                    </a:p>
                    <a:p>
                      <a:endParaRPr lang="en-AU" sz="1400" kern="1200" dirty="0">
                        <a:solidFill>
                          <a:schemeClr val="dk1"/>
                        </a:solidFill>
                        <a:effectLst/>
                        <a:latin typeface="+mn-lt"/>
                        <a:ea typeface="+mn-ea"/>
                        <a:cs typeface="+mn-cs"/>
                      </a:endParaRPr>
                    </a:p>
                    <a:p>
                      <a:r>
                        <a:rPr lang="en-AU" sz="1400" kern="1200" dirty="0">
                          <a:solidFill>
                            <a:schemeClr val="dk1"/>
                          </a:solidFill>
                          <a:effectLst/>
                          <a:latin typeface="+mn-lt"/>
                          <a:ea typeface="+mn-ea"/>
                          <a:cs typeface="+mn-cs"/>
                        </a:rPr>
                        <a:t>Service co-ordination support (mental health and GP)</a:t>
                      </a:r>
                      <a:endParaRPr lang="en-US" sz="1400" kern="1200" dirty="0">
                        <a:solidFill>
                          <a:schemeClr val="dk1"/>
                        </a:solidFill>
                        <a:effectLst/>
                        <a:latin typeface="+mn-lt"/>
                        <a:ea typeface="+mn-ea"/>
                        <a:cs typeface="+mn-cs"/>
                      </a:endParaRPr>
                    </a:p>
                    <a:p>
                      <a:pPr lvl="0">
                        <a:buNone/>
                      </a:pPr>
                      <a:endParaRPr lang="en-AU" sz="1400" kern="1200" dirty="0">
                        <a:solidFill>
                          <a:schemeClr val="dk1"/>
                        </a:solidFill>
                        <a:effectLst/>
                        <a:latin typeface="+mn-lt"/>
                        <a:ea typeface="+mn-ea"/>
                        <a:cs typeface="+mn-cs"/>
                      </a:endParaRPr>
                    </a:p>
                    <a:p>
                      <a:pPr lvl="0">
                        <a:buNone/>
                      </a:pPr>
                      <a:r>
                        <a:rPr lang="en-AU" sz="1400" kern="1200" dirty="0">
                          <a:solidFill>
                            <a:schemeClr val="dk1"/>
                          </a:solidFill>
                          <a:effectLst/>
                          <a:latin typeface="+mn-lt"/>
                          <a:ea typeface="+mn-ea"/>
                          <a:cs typeface="+mn-cs"/>
                        </a:rPr>
                        <a:t>Harm reduction</a:t>
                      </a:r>
                    </a:p>
                    <a:p>
                      <a:pPr lvl="0">
                        <a:buNone/>
                      </a:pPr>
                      <a:endParaRPr lang="en-AU" sz="1400" kern="1200" dirty="0">
                        <a:solidFill>
                          <a:schemeClr val="dk1"/>
                        </a:solidFill>
                        <a:effectLst/>
                        <a:latin typeface="+mn-lt"/>
                        <a:ea typeface="+mn-ea"/>
                        <a:cs typeface="+mn-cs"/>
                      </a:endParaRPr>
                    </a:p>
                    <a:p>
                      <a:pPr marL="0" algn="l" defTabSz="914400" rtl="0" eaLnBrk="1" latinLnBrk="0" hangingPunct="1"/>
                      <a:r>
                        <a:rPr lang="en-AU" sz="1400" kern="1200" dirty="0"/>
                        <a:t>Better links to housing</a:t>
                      </a:r>
                    </a:p>
                    <a:p>
                      <a:pPr marL="0" algn="l" defTabSz="914400" rtl="0" eaLnBrk="1" latinLnBrk="0" hangingPunct="1"/>
                      <a:endParaRPr lang="en-AU" sz="1400" b="1" kern="1200" dirty="0">
                        <a:solidFill>
                          <a:schemeClr val="lt1"/>
                        </a:solidFill>
                        <a:latin typeface="+mn-lt"/>
                        <a:ea typeface="+mn-ea"/>
                        <a:cs typeface="+mn-cs"/>
                      </a:endParaRPr>
                    </a:p>
                    <a:p>
                      <a:pPr marL="0" algn="l" defTabSz="914400" rtl="0" eaLnBrk="1" latinLnBrk="0" hangingPunct="1"/>
                      <a:endParaRPr lang="en-AU" sz="1400" b="1" kern="1200" dirty="0">
                        <a:solidFill>
                          <a:schemeClr val="l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graphicFrame>
        <p:nvGraphicFramePr>
          <p:cNvPr id="12" name="Table 11">
            <a:extLst>
              <a:ext uri="{FF2B5EF4-FFF2-40B4-BE49-F238E27FC236}">
                <a16:creationId xmlns:a16="http://schemas.microsoft.com/office/drawing/2014/main" id="{738F274C-47D6-447A-A2A8-62F6057E3CD5}"/>
              </a:ext>
            </a:extLst>
          </p:cNvPr>
          <p:cNvGraphicFramePr>
            <a:graphicFrameLocks noGrp="1"/>
          </p:cNvGraphicFramePr>
          <p:nvPr>
            <p:extLst>
              <p:ext uri="{D42A27DB-BD31-4B8C-83A1-F6EECF244321}">
                <p14:modId xmlns:p14="http://schemas.microsoft.com/office/powerpoint/2010/main" val="2796665598"/>
              </p:ext>
            </p:extLst>
          </p:nvPr>
        </p:nvGraphicFramePr>
        <p:xfrm>
          <a:off x="4921805" y="1127235"/>
          <a:ext cx="4087091" cy="1981200"/>
        </p:xfrm>
        <a:graphic>
          <a:graphicData uri="http://schemas.openxmlformats.org/drawingml/2006/table">
            <a:tbl>
              <a:tblPr firstRow="1" bandRow="1">
                <a:tableStyleId>{00A15C55-8517-42AA-B614-E9B94910E393}</a:tableStyleId>
              </a:tblPr>
              <a:tblGrid>
                <a:gridCol w="4087091">
                  <a:extLst>
                    <a:ext uri="{9D8B030D-6E8A-4147-A177-3AD203B41FA5}">
                      <a16:colId xmlns:a16="http://schemas.microsoft.com/office/drawing/2014/main" val="1215481864"/>
                    </a:ext>
                  </a:extLst>
                </a:gridCol>
              </a:tblGrid>
              <a:tr h="265492">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t>Profile</a:t>
                      </a:r>
                    </a:p>
                  </a:txBody>
                  <a:tcPr>
                    <a:lnB w="38100" cmpd="sng">
                      <a:noFill/>
                    </a:lnB>
                  </a:tcPr>
                </a:tc>
                <a:extLst>
                  <a:ext uri="{0D108BD9-81ED-4DB2-BD59-A6C34878D82A}">
                    <a16:rowId xmlns:a16="http://schemas.microsoft.com/office/drawing/2014/main" val="2268012746"/>
                  </a:ext>
                </a:extLst>
              </a:tr>
              <a:tr h="1194716">
                <a:tc>
                  <a:txBody>
                    <a:bodyPr/>
                    <a:lstStyle/>
                    <a:p>
                      <a:pPr marL="0" lvl="1" algn="l" defTabSz="914400" rtl="0" eaLnBrk="1" latinLnBrk="0" hangingPunct="1"/>
                      <a:r>
                        <a:rPr lang="en-AU" sz="1400" kern="1200" dirty="0">
                          <a:solidFill>
                            <a:schemeClr val="dk1"/>
                          </a:solidFill>
                          <a:latin typeface="+mn-lt"/>
                          <a:ea typeface="+mn-ea"/>
                          <a:cs typeface="+mn-cs"/>
                        </a:rPr>
                        <a:t>Heroin 77%, crystal meth 77%, powder meth 27%</a:t>
                      </a:r>
                    </a:p>
                    <a:p>
                      <a:pPr marL="0" algn="l" defTabSz="914400" rtl="0" eaLnBrk="1" latinLnBrk="0" hangingPunct="1"/>
                      <a:r>
                        <a:rPr lang="en-AU" sz="1400" kern="1200" dirty="0">
                          <a:solidFill>
                            <a:schemeClr val="dk1"/>
                          </a:solidFill>
                          <a:latin typeface="+mn-lt"/>
                          <a:ea typeface="+mn-ea"/>
                          <a:cs typeface="+mn-cs"/>
                        </a:rPr>
                        <a:t>49% currently in drug treatment</a:t>
                      </a:r>
                    </a:p>
                    <a:p>
                      <a:pPr marL="0" algn="l" defTabSz="914400" rtl="0" eaLnBrk="1" latinLnBrk="0" hangingPunct="1"/>
                      <a:r>
                        <a:rPr lang="en-AU" sz="1400" kern="1200" dirty="0">
                          <a:solidFill>
                            <a:schemeClr val="dk1"/>
                          </a:solidFill>
                          <a:latin typeface="+mn-lt"/>
                          <a:ea typeface="+mn-ea"/>
                          <a:cs typeface="+mn-cs"/>
                        </a:rPr>
                        <a:t>100% used cannabis in last 6 months and 56% used cannabis daily</a:t>
                      </a:r>
                    </a:p>
                    <a:p>
                      <a:pPr marL="0" algn="l" defTabSz="914400" rtl="0" eaLnBrk="1" latinLnBrk="0" hangingPunct="1"/>
                      <a:r>
                        <a:rPr lang="en-AU" sz="1400" kern="1200" dirty="0">
                          <a:solidFill>
                            <a:schemeClr val="dk1"/>
                          </a:solidFill>
                          <a:latin typeface="+mn-lt"/>
                          <a:ea typeface="+mn-ea"/>
                          <a:cs typeface="+mn-cs"/>
                        </a:rPr>
                        <a:t>19% had a non-fatal overdose in last 12 months</a:t>
                      </a:r>
                    </a:p>
                    <a:p>
                      <a:pPr marL="0" algn="l" defTabSz="914400" rtl="0" eaLnBrk="1" latinLnBrk="0" hangingPunct="1"/>
                      <a:r>
                        <a:rPr lang="en-AU" sz="1400" kern="1200" dirty="0">
                          <a:solidFill>
                            <a:schemeClr val="dk1"/>
                          </a:solidFill>
                          <a:latin typeface="+mn-lt"/>
                          <a:ea typeface="+mn-ea"/>
                          <a:cs typeface="+mn-cs"/>
                        </a:rPr>
                        <a:t>48% had injection-related health issue in last month</a:t>
                      </a:r>
                      <a:endParaRPr lang="en-AU"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r h="265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0884556"/>
                  </a:ext>
                </a:extLst>
              </a:tr>
            </a:tbl>
          </a:graphicData>
        </a:graphic>
      </p:graphicFrame>
      <p:pic>
        <p:nvPicPr>
          <p:cNvPr id="11" name="Picture 10" descr="A picture containing icon&#10;&#10;Description automatically generated">
            <a:extLst>
              <a:ext uri="{FF2B5EF4-FFF2-40B4-BE49-F238E27FC236}">
                <a16:creationId xmlns:a16="http://schemas.microsoft.com/office/drawing/2014/main" id="{AE4AFE21-B36E-4B15-8936-33012C311A91}"/>
              </a:ext>
            </a:extLst>
          </p:cNvPr>
          <p:cNvPicPr>
            <a:picLocks noChangeAspect="1"/>
          </p:cNvPicPr>
          <p:nvPr/>
        </p:nvPicPr>
        <p:blipFill rotWithShape="1">
          <a:blip r:embed="rId3">
            <a:extLst>
              <a:ext uri="{28A0092B-C50C-407E-A947-70E740481C1C}">
                <a14:useLocalDpi xmlns:a14="http://schemas.microsoft.com/office/drawing/2010/main" val="0"/>
              </a:ext>
            </a:extLst>
          </a:blip>
          <a:srcRect t="26166" r="48693" b="25052"/>
          <a:stretch/>
        </p:blipFill>
        <p:spPr>
          <a:xfrm>
            <a:off x="992560" y="1196951"/>
            <a:ext cx="1656184" cy="1574652"/>
          </a:xfrm>
          <a:prstGeom prst="rect">
            <a:avLst/>
          </a:prstGeom>
        </p:spPr>
      </p:pic>
    </p:spTree>
    <p:extLst>
      <p:ext uri="{BB962C8B-B14F-4D97-AF65-F5344CB8AC3E}">
        <p14:creationId xmlns:p14="http://schemas.microsoft.com/office/powerpoint/2010/main" val="322966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A24D-4EC4-4B43-9BDF-551D41DE6646}"/>
              </a:ext>
            </a:extLst>
          </p:cNvPr>
          <p:cNvSpPr>
            <a:spLocks noGrp="1"/>
          </p:cNvSpPr>
          <p:nvPr>
            <p:ph type="title"/>
          </p:nvPr>
        </p:nvSpPr>
        <p:spPr/>
        <p:txBody>
          <a:bodyPr/>
          <a:lstStyle/>
          <a:p>
            <a:r>
              <a:rPr lang="en-AU" dirty="0"/>
              <a:t>What we know – AOD treatment and peer support services</a:t>
            </a:r>
          </a:p>
        </p:txBody>
      </p:sp>
      <p:sp>
        <p:nvSpPr>
          <p:cNvPr id="3" name="Content Placeholder 2">
            <a:extLst>
              <a:ext uri="{FF2B5EF4-FFF2-40B4-BE49-F238E27FC236}">
                <a16:creationId xmlns:a16="http://schemas.microsoft.com/office/drawing/2014/main" id="{893697B5-5E69-47A4-BD2A-FFE21069FEF7}"/>
              </a:ext>
            </a:extLst>
          </p:cNvPr>
          <p:cNvSpPr>
            <a:spLocks noGrp="1"/>
          </p:cNvSpPr>
          <p:nvPr>
            <p:ph idx="1"/>
          </p:nvPr>
        </p:nvSpPr>
        <p:spPr/>
        <p:txBody>
          <a:bodyPr>
            <a:normAutofit fontScale="92500" lnSpcReduction="10000"/>
          </a:bodyPr>
          <a:lstStyle/>
          <a:p>
            <a:r>
              <a:rPr lang="en-AU" sz="3200" dirty="0"/>
              <a:t>Individuals, families and carers access a wide range of AOD treatment and support services in the ACT</a:t>
            </a:r>
          </a:p>
          <a:p>
            <a:r>
              <a:rPr lang="en-AU" sz="3200" dirty="0">
                <a:solidFill>
                  <a:srgbClr val="262626"/>
                </a:solidFill>
                <a:effectLst/>
                <a:ea typeface="Times New Roman" panose="02020603050405020304" pitchFamily="18" charset="0"/>
              </a:rPr>
              <a:t>They also access peer support services</a:t>
            </a:r>
          </a:p>
          <a:p>
            <a:r>
              <a:rPr lang="en-AU" sz="3200" dirty="0">
                <a:solidFill>
                  <a:srgbClr val="262626"/>
                </a:solidFill>
                <a:effectLst/>
                <a:ea typeface="Times New Roman" panose="02020603050405020304" pitchFamily="18" charset="0"/>
              </a:rPr>
              <a:t>Peer service workers use lived experience and training to support and represent people </a:t>
            </a:r>
            <a:r>
              <a:rPr lang="en-AU" sz="3200" dirty="0">
                <a:solidFill>
                  <a:srgbClr val="262626"/>
                </a:solidFill>
                <a:ea typeface="Times New Roman" panose="02020603050405020304" pitchFamily="18" charset="0"/>
              </a:rPr>
              <a:t>already in AOD </a:t>
            </a:r>
            <a:r>
              <a:rPr lang="en-AU" sz="3200" dirty="0">
                <a:solidFill>
                  <a:srgbClr val="262626"/>
                </a:solidFill>
                <a:effectLst/>
                <a:ea typeface="Times New Roman" panose="02020603050405020304" pitchFamily="18" charset="0"/>
              </a:rPr>
              <a:t>treatment, or </a:t>
            </a:r>
            <a:r>
              <a:rPr lang="en-AU" sz="3200" dirty="0">
                <a:solidFill>
                  <a:srgbClr val="262626"/>
                </a:solidFill>
                <a:ea typeface="Times New Roman" panose="02020603050405020304" pitchFamily="18" charset="0"/>
              </a:rPr>
              <a:t>seeking to access </a:t>
            </a:r>
            <a:r>
              <a:rPr lang="en-AU" sz="3200" dirty="0" err="1">
                <a:solidFill>
                  <a:srgbClr val="262626"/>
                </a:solidFill>
                <a:ea typeface="Times New Roman" panose="02020603050405020304" pitchFamily="18" charset="0"/>
              </a:rPr>
              <a:t>AOD</a:t>
            </a:r>
            <a:r>
              <a:rPr lang="en-AU" sz="3200" dirty="0">
                <a:solidFill>
                  <a:srgbClr val="262626"/>
                </a:solidFill>
                <a:ea typeface="Times New Roman" panose="02020603050405020304" pitchFamily="18" charset="0"/>
              </a:rPr>
              <a:t> </a:t>
            </a:r>
            <a:r>
              <a:rPr lang="en-AU" sz="3200" dirty="0">
                <a:solidFill>
                  <a:srgbClr val="262626"/>
                </a:solidFill>
                <a:effectLst/>
                <a:ea typeface="Times New Roman" panose="02020603050405020304" pitchFamily="18" charset="0"/>
              </a:rPr>
              <a:t>treatment</a:t>
            </a:r>
          </a:p>
          <a:p>
            <a:r>
              <a:rPr lang="en-AU" sz="3200" dirty="0">
                <a:solidFill>
                  <a:srgbClr val="262626"/>
                </a:solidFill>
                <a:ea typeface="Times New Roman" panose="02020603050405020304" pitchFamily="18" charset="0"/>
              </a:rPr>
              <a:t>The ACT COVID-19 experience at the end of 2021 highlighted the benefit of effective partnerships between Government, AOD services and peer based services</a:t>
            </a:r>
            <a:endParaRPr lang="en-AU" sz="3200" strike="sngStrike" dirty="0">
              <a:solidFill>
                <a:srgbClr val="262626"/>
              </a:solidFill>
              <a:ea typeface="Times New Roman" panose="02020603050405020304" pitchFamily="18" charset="0"/>
            </a:endParaRPr>
          </a:p>
        </p:txBody>
      </p:sp>
      <p:sp>
        <p:nvSpPr>
          <p:cNvPr id="4" name="Slide Number Placeholder 3">
            <a:extLst>
              <a:ext uri="{FF2B5EF4-FFF2-40B4-BE49-F238E27FC236}">
                <a16:creationId xmlns:a16="http://schemas.microsoft.com/office/drawing/2014/main" id="{729CE0BF-CF91-4BBA-B62D-020556624BF5}"/>
              </a:ext>
            </a:extLst>
          </p:cNvPr>
          <p:cNvSpPr>
            <a:spLocks noGrp="1"/>
          </p:cNvSpPr>
          <p:nvPr>
            <p:ph type="sldNum" sz="quarter" idx="4"/>
          </p:nvPr>
        </p:nvSpPr>
        <p:spPr/>
        <p:txBody>
          <a:bodyPr/>
          <a:lstStyle/>
          <a:p>
            <a:fld id="{A111ABAE-1B12-4EB9-8E66-38B1E1BDD146}" type="slidenum">
              <a:rPr lang="en-AU" smtClean="0"/>
              <a:pPr/>
              <a:t>11</a:t>
            </a:fld>
            <a:endParaRPr lang="en-AU" dirty="0"/>
          </a:p>
        </p:txBody>
      </p:sp>
    </p:spTree>
    <p:extLst>
      <p:ext uri="{BB962C8B-B14F-4D97-AF65-F5344CB8AC3E}">
        <p14:creationId xmlns:p14="http://schemas.microsoft.com/office/powerpoint/2010/main" val="18420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8BA9-420A-489E-B33F-8B96DAAF1040}"/>
              </a:ext>
            </a:extLst>
          </p:cNvPr>
          <p:cNvSpPr>
            <a:spLocks noGrp="1"/>
          </p:cNvSpPr>
          <p:nvPr>
            <p:ph type="title"/>
          </p:nvPr>
        </p:nvSpPr>
        <p:spPr/>
        <p:txBody>
          <a:bodyPr/>
          <a:lstStyle/>
          <a:p>
            <a:r>
              <a:rPr lang="en-AU" dirty="0"/>
              <a:t>What we know: Service user satisfaction</a:t>
            </a:r>
          </a:p>
        </p:txBody>
      </p:sp>
      <p:sp>
        <p:nvSpPr>
          <p:cNvPr id="3" name="Content Placeholder 2">
            <a:extLst>
              <a:ext uri="{FF2B5EF4-FFF2-40B4-BE49-F238E27FC236}">
                <a16:creationId xmlns:a16="http://schemas.microsoft.com/office/drawing/2014/main" id="{7BD21864-2AFA-4180-9C66-CBF71AFAA655}"/>
              </a:ext>
            </a:extLst>
          </p:cNvPr>
          <p:cNvSpPr>
            <a:spLocks noGrp="1"/>
          </p:cNvSpPr>
          <p:nvPr>
            <p:ph idx="1"/>
          </p:nvPr>
        </p:nvSpPr>
        <p:spPr/>
        <p:txBody>
          <a:bodyPr>
            <a:normAutofit fontScale="85000" lnSpcReduction="10000"/>
          </a:bodyPr>
          <a:lstStyle/>
          <a:p>
            <a:pPr marL="0" indent="0">
              <a:lnSpc>
                <a:spcPct val="107000"/>
              </a:lnSpc>
              <a:spcAft>
                <a:spcPts val="800"/>
              </a:spcAft>
              <a:buNone/>
            </a:pPr>
            <a:r>
              <a:rPr lang="en-AU" sz="3500" b="1" dirty="0">
                <a:effectLst/>
                <a:latin typeface="Calibri" panose="020F0502020204030204" pitchFamily="34" charset="0"/>
                <a:ea typeface="Calibri" panose="020F0502020204030204" pitchFamily="34" charset="0"/>
                <a:cs typeface="Calibri" panose="020F0502020204030204" pitchFamily="34" charset="0"/>
              </a:rPr>
              <a:t>Service Users Satisfaction &amp; Outcome Survey (2018): </a:t>
            </a:r>
            <a:endParaRPr lang="en-AU"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sz="3200" dirty="0">
                <a:effectLst/>
                <a:latin typeface="Calibri" panose="020F0502020204030204" pitchFamily="34" charset="0"/>
                <a:ea typeface="Calibri" panose="020F0502020204030204" pitchFamily="34" charset="0"/>
                <a:cs typeface="Times New Roman" panose="02020603050405020304" pitchFamily="18" charset="0"/>
              </a:rPr>
              <a:t>On the survey day in 2018, (particularly service users accessing non-residential AOD services):</a:t>
            </a:r>
          </a:p>
          <a:p>
            <a:pPr marL="342900" lvl="0" indent="-342900">
              <a:lnSpc>
                <a:spcPct val="107000"/>
              </a:lnSpc>
              <a:spcAft>
                <a:spcPts val="800"/>
              </a:spcAft>
              <a:buFont typeface="Symbol" panose="05050102010706020507" pitchFamily="18" charset="2"/>
              <a:buChar char=""/>
            </a:pPr>
            <a:r>
              <a:rPr lang="en-AU" sz="3200" dirty="0">
                <a:effectLst/>
                <a:latin typeface="Calibri" panose="020F0502020204030204" pitchFamily="34" charset="0"/>
                <a:ea typeface="ArialMT"/>
                <a:cs typeface="Calibri" panose="020F0502020204030204" pitchFamily="34" charset="0"/>
              </a:rPr>
              <a:t>The overall reported level of </a:t>
            </a:r>
            <a:r>
              <a:rPr lang="en-AU" sz="3200" dirty="0">
                <a:latin typeface="Calibri" panose="020F0502020204030204" pitchFamily="34" charset="0"/>
                <a:ea typeface="ArialMT"/>
                <a:cs typeface="Calibri" panose="020F0502020204030204" pitchFamily="34" charset="0"/>
              </a:rPr>
              <a:t>service </a:t>
            </a:r>
            <a:r>
              <a:rPr lang="en-AU" sz="3200" dirty="0">
                <a:effectLst/>
                <a:latin typeface="Calibri" panose="020F0502020204030204" pitchFamily="34" charset="0"/>
                <a:ea typeface="ArialMT"/>
                <a:cs typeface="Calibri" panose="020F0502020204030204" pitchFamily="34" charset="0"/>
              </a:rPr>
              <a:t>satisfaction was high, with 92.4% of </a:t>
            </a:r>
            <a:r>
              <a:rPr lang="en-AU" sz="3200" dirty="0">
                <a:latin typeface="Calibri" panose="020F0502020204030204" pitchFamily="34" charset="0"/>
                <a:ea typeface="ArialMT"/>
                <a:cs typeface="Calibri" panose="020F0502020204030204" pitchFamily="34" charset="0"/>
              </a:rPr>
              <a:t>survey </a:t>
            </a:r>
            <a:r>
              <a:rPr lang="en-AU" sz="3200" dirty="0">
                <a:effectLst/>
                <a:latin typeface="Calibri" panose="020F0502020204030204" pitchFamily="34" charset="0"/>
                <a:ea typeface="ArialMT"/>
                <a:cs typeface="Calibri" panose="020F0502020204030204" pitchFamily="34" charset="0"/>
              </a:rPr>
              <a:t>respondents stating</a:t>
            </a:r>
            <a:r>
              <a:rPr lang="en-AU" sz="3200" dirty="0">
                <a:effectLst/>
                <a:latin typeface="Calibri" panose="020F0502020204030204" pitchFamily="34" charset="0"/>
                <a:ea typeface="ArialMT"/>
                <a:cs typeface="Times New Roman" panose="02020603050405020304" pitchFamily="18" charset="0"/>
              </a:rPr>
              <a:t> </a:t>
            </a:r>
            <a:r>
              <a:rPr lang="en-AU" sz="3200" dirty="0">
                <a:effectLst/>
                <a:latin typeface="Calibri" panose="020F0502020204030204" pitchFamily="34" charset="0"/>
                <a:ea typeface="ArialMT"/>
                <a:cs typeface="Calibri" panose="020F0502020204030204" pitchFamily="34" charset="0"/>
              </a:rPr>
              <a:t>that they were overall ‘mostly satisfied’ or ‘very satisfied’ with the service that they had</a:t>
            </a:r>
            <a:r>
              <a:rPr lang="en-AU" sz="3200" dirty="0">
                <a:effectLst/>
                <a:latin typeface="Calibri" panose="020F0502020204030204" pitchFamily="34" charset="0"/>
                <a:ea typeface="ArialMT"/>
                <a:cs typeface="Times New Roman" panose="02020603050405020304" pitchFamily="18" charset="0"/>
              </a:rPr>
              <a:t> </a:t>
            </a:r>
            <a:r>
              <a:rPr lang="en-AU" sz="3200" dirty="0">
                <a:effectLst/>
                <a:latin typeface="Calibri" panose="020F0502020204030204" pitchFamily="34" charset="0"/>
                <a:ea typeface="ArialMT"/>
                <a:cs typeface="Calibri" panose="020F0502020204030204" pitchFamily="34" charset="0"/>
              </a:rPr>
              <a:t>received, and 93.1% indicating that they would come back to this service if they needed</a:t>
            </a:r>
            <a:r>
              <a:rPr lang="en-AU" sz="3200" dirty="0">
                <a:effectLst/>
                <a:latin typeface="Calibri" panose="020F0502020204030204" pitchFamily="34" charset="0"/>
                <a:ea typeface="ArialMT"/>
                <a:cs typeface="Times New Roman" panose="02020603050405020304" pitchFamily="18" charset="0"/>
              </a:rPr>
              <a:t> </a:t>
            </a:r>
            <a:r>
              <a:rPr lang="en-AU" sz="3200" dirty="0">
                <a:effectLst/>
                <a:latin typeface="Calibri" panose="020F0502020204030204" pitchFamily="34" charset="0"/>
                <a:ea typeface="ArialMT"/>
                <a:cs typeface="Calibri" panose="020F0502020204030204" pitchFamily="34" charset="0"/>
              </a:rPr>
              <a:t>help again.</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
        <p:nvSpPr>
          <p:cNvPr id="4" name="Slide Number Placeholder 3">
            <a:extLst>
              <a:ext uri="{FF2B5EF4-FFF2-40B4-BE49-F238E27FC236}">
                <a16:creationId xmlns:a16="http://schemas.microsoft.com/office/drawing/2014/main" id="{AF8D59BF-3CDB-4350-84DE-B5740453E317}"/>
              </a:ext>
            </a:extLst>
          </p:cNvPr>
          <p:cNvSpPr>
            <a:spLocks noGrp="1"/>
          </p:cNvSpPr>
          <p:nvPr>
            <p:ph type="sldNum" sz="quarter" idx="4"/>
          </p:nvPr>
        </p:nvSpPr>
        <p:spPr/>
        <p:txBody>
          <a:bodyPr/>
          <a:lstStyle/>
          <a:p>
            <a:fld id="{A111ABAE-1B12-4EB9-8E66-38B1E1BDD146}" type="slidenum">
              <a:rPr lang="en-AU" smtClean="0"/>
              <a:pPr/>
              <a:t>12</a:t>
            </a:fld>
            <a:endParaRPr lang="en-AU" dirty="0"/>
          </a:p>
        </p:txBody>
      </p:sp>
    </p:spTree>
    <p:extLst>
      <p:ext uri="{BB962C8B-B14F-4D97-AF65-F5344CB8AC3E}">
        <p14:creationId xmlns:p14="http://schemas.microsoft.com/office/powerpoint/2010/main" val="139655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C4B-8296-4A18-8E89-3F0DDCD11D64}"/>
              </a:ext>
            </a:extLst>
          </p:cNvPr>
          <p:cNvSpPr>
            <a:spLocks noGrp="1"/>
          </p:cNvSpPr>
          <p:nvPr>
            <p:ph type="title"/>
          </p:nvPr>
        </p:nvSpPr>
        <p:spPr/>
        <p:txBody>
          <a:bodyPr/>
          <a:lstStyle/>
          <a:p>
            <a:r>
              <a:rPr lang="en-AU" dirty="0"/>
              <a:t>What we’ve heard: Treatment and support services</a:t>
            </a:r>
          </a:p>
        </p:txBody>
      </p:sp>
      <p:sp>
        <p:nvSpPr>
          <p:cNvPr id="3" name="Content Placeholder 2">
            <a:extLst>
              <a:ext uri="{FF2B5EF4-FFF2-40B4-BE49-F238E27FC236}">
                <a16:creationId xmlns:a16="http://schemas.microsoft.com/office/drawing/2014/main" id="{0A75F4A2-BDB8-43E4-A0F0-5D5F3CC46630}"/>
              </a:ext>
            </a:extLst>
          </p:cNvPr>
          <p:cNvSpPr>
            <a:spLocks noGrp="1"/>
          </p:cNvSpPr>
          <p:nvPr>
            <p:ph idx="1"/>
          </p:nvPr>
        </p:nvSpPr>
        <p:spPr/>
        <p:txBody>
          <a:bodyPr>
            <a:noAutofit/>
          </a:bodyPr>
          <a:lstStyle/>
          <a:p>
            <a:r>
              <a:rPr lang="en-AU" sz="2000" dirty="0">
                <a:solidFill>
                  <a:schemeClr val="tx1"/>
                </a:solidFill>
                <a:effectLst/>
                <a:ea typeface="Calibri" panose="020F0502020204030204" pitchFamily="34" charset="0"/>
                <a:cs typeface="Times New Roman" panose="02020603050405020304" pitchFamily="18" charset="0"/>
              </a:rPr>
              <a:t>Increase access to effective and affordable treatment and support services, for people who use drugs, and their families and carers</a:t>
            </a:r>
          </a:p>
          <a:p>
            <a:r>
              <a:rPr lang="en-AU" sz="2000" dirty="0">
                <a:solidFill>
                  <a:schemeClr val="tx1"/>
                </a:solidFill>
                <a:effectLst/>
                <a:ea typeface="Calibri" panose="020F0502020204030204" pitchFamily="34" charset="0"/>
                <a:cs typeface="Times New Roman" panose="02020603050405020304" pitchFamily="18" charset="0"/>
              </a:rPr>
              <a:t>Ensure clients are at the centre of care</a:t>
            </a:r>
          </a:p>
          <a:p>
            <a:r>
              <a:rPr lang="en-AU" sz="2000" dirty="0">
                <a:solidFill>
                  <a:schemeClr val="tx1"/>
                </a:solidFill>
              </a:rPr>
              <a:t>Stigma remains an issue which can delay or stop people and families from seeking support</a:t>
            </a:r>
          </a:p>
          <a:p>
            <a:r>
              <a:rPr lang="en-AU" sz="2000" dirty="0">
                <a:solidFill>
                  <a:schemeClr val="tx1"/>
                </a:solidFill>
                <a:effectLst/>
                <a:ea typeface="Calibri" panose="020F0502020204030204" pitchFamily="34" charset="0"/>
                <a:cs typeface="Times New Roman" panose="02020603050405020304" pitchFamily="18" charset="0"/>
              </a:rPr>
              <a:t>Ensure culturally appropriate services for </a:t>
            </a:r>
            <a:r>
              <a:rPr lang="en-AU" sz="2000" dirty="0" err="1">
                <a:solidFill>
                  <a:schemeClr val="tx1"/>
                </a:solidFill>
                <a:effectLst/>
                <a:ea typeface="Calibri" panose="020F0502020204030204" pitchFamily="34" charset="0"/>
                <a:cs typeface="Times New Roman" panose="02020603050405020304" pitchFamily="18" charset="0"/>
              </a:rPr>
              <a:t>CALD</a:t>
            </a:r>
            <a:r>
              <a:rPr lang="en-AU" sz="2000" dirty="0">
                <a:solidFill>
                  <a:schemeClr val="tx1"/>
                </a:solidFill>
                <a:effectLst/>
                <a:ea typeface="Calibri" panose="020F0502020204030204" pitchFamily="34" charset="0"/>
                <a:cs typeface="Times New Roman" panose="02020603050405020304" pitchFamily="18" charset="0"/>
              </a:rPr>
              <a:t> and Aboriginal and Torres Strait Islander people</a:t>
            </a:r>
          </a:p>
          <a:p>
            <a:r>
              <a:rPr lang="en-AU" sz="2000" dirty="0">
                <a:solidFill>
                  <a:schemeClr val="tx1"/>
                </a:solidFill>
                <a:effectLst/>
                <a:ea typeface="Calibri" panose="020F0502020204030204" pitchFamily="34" charset="0"/>
                <a:cs typeface="Times New Roman" panose="02020603050405020304" pitchFamily="18" charset="0"/>
              </a:rPr>
              <a:t>Increase funding and provision of LGBTQIA+ alcohol and drug services</a:t>
            </a:r>
          </a:p>
          <a:p>
            <a:r>
              <a:rPr lang="en-AU" sz="2000" dirty="0">
                <a:solidFill>
                  <a:schemeClr val="tx1"/>
                </a:solidFill>
                <a:effectLst/>
                <a:ea typeface="Calibri" panose="020F0502020204030204" pitchFamily="34" charset="0"/>
                <a:cs typeface="Times New Roman" panose="02020603050405020304" pitchFamily="18" charset="0"/>
              </a:rPr>
              <a:t>Improve integration, coordination and linkages between services</a:t>
            </a:r>
          </a:p>
          <a:p>
            <a:r>
              <a:rPr lang="en-AU" sz="2000" dirty="0">
                <a:solidFill>
                  <a:schemeClr val="tx1"/>
                </a:solidFill>
                <a:ea typeface="Calibri" panose="020F0502020204030204" pitchFamily="34" charset="0"/>
                <a:cs typeface="Calibri" panose="020F0502020204030204" pitchFamily="34" charset="0"/>
              </a:rPr>
              <a:t>I</a:t>
            </a:r>
            <a:r>
              <a:rPr lang="en-AU" sz="2000" dirty="0">
                <a:solidFill>
                  <a:schemeClr val="tx1"/>
                </a:solidFill>
                <a:effectLst/>
                <a:ea typeface="Calibri" panose="020F0502020204030204" pitchFamily="34" charset="0"/>
                <a:cs typeface="Calibri" panose="020F0502020204030204" pitchFamily="34" charset="0"/>
              </a:rPr>
              <a:t>ncrease services to families</a:t>
            </a:r>
            <a:endParaRPr lang="en-AU" sz="2000" dirty="0">
              <a:solidFill>
                <a:schemeClr val="tx1"/>
              </a:solidFill>
              <a:effectLst/>
              <a:ea typeface="Calibri" panose="020F0502020204030204" pitchFamily="34" charset="0"/>
              <a:cs typeface="Times New Roman" panose="02020603050405020304" pitchFamily="18" charset="0"/>
            </a:endParaRPr>
          </a:p>
          <a:p>
            <a:pPr lvl="1"/>
            <a:r>
              <a:rPr lang="en-AU" dirty="0">
                <a:solidFill>
                  <a:schemeClr val="tx1"/>
                </a:solidFill>
                <a:effectLst/>
                <a:ea typeface="Calibri" panose="020F0502020204030204" pitchFamily="34" charset="0"/>
                <a:cs typeface="Times New Roman" panose="02020603050405020304" pitchFamily="18" charset="0"/>
              </a:rPr>
              <a:t>counselling for children of people who use drugs</a:t>
            </a:r>
          </a:p>
          <a:p>
            <a:pPr lvl="1"/>
            <a:r>
              <a:rPr lang="en-AU" dirty="0">
                <a:solidFill>
                  <a:schemeClr val="tx1"/>
                </a:solidFill>
                <a:ea typeface="Calibri" panose="020F0502020204030204" pitchFamily="34" charset="0"/>
                <a:cs typeface="Times New Roman" panose="02020603050405020304" pitchFamily="18" charset="0"/>
              </a:rPr>
              <a:t>f</a:t>
            </a:r>
            <a:r>
              <a:rPr lang="en-AU" dirty="0">
                <a:solidFill>
                  <a:schemeClr val="tx1"/>
                </a:solidFill>
                <a:effectLst/>
                <a:ea typeface="Calibri" panose="020F0502020204030204" pitchFamily="34" charset="0"/>
                <a:cs typeface="Times New Roman" panose="02020603050405020304" pitchFamily="18" charset="0"/>
              </a:rPr>
              <a:t>ocus on drug education for people who use drugs and </a:t>
            </a:r>
            <a:r>
              <a:rPr lang="en-AU" dirty="0">
                <a:solidFill>
                  <a:schemeClr val="tx1"/>
                </a:solidFill>
                <a:ea typeface="Calibri" panose="020F0502020204030204" pitchFamily="34" charset="0"/>
                <a:cs typeface="Times New Roman" panose="02020603050405020304" pitchFamily="18" charset="0"/>
              </a:rPr>
              <a:t>their </a:t>
            </a:r>
            <a:r>
              <a:rPr lang="en-AU" dirty="0">
                <a:solidFill>
                  <a:schemeClr val="tx1"/>
                </a:solidFill>
                <a:effectLst/>
                <a:ea typeface="Calibri" panose="020F0502020204030204" pitchFamily="34" charset="0"/>
                <a:cs typeface="Times New Roman" panose="02020603050405020304" pitchFamily="18" charset="0"/>
              </a:rPr>
              <a:t>families</a:t>
            </a:r>
          </a:p>
        </p:txBody>
      </p:sp>
      <p:sp>
        <p:nvSpPr>
          <p:cNvPr id="4" name="Slide Number Placeholder 3">
            <a:extLst>
              <a:ext uri="{FF2B5EF4-FFF2-40B4-BE49-F238E27FC236}">
                <a16:creationId xmlns:a16="http://schemas.microsoft.com/office/drawing/2014/main" id="{0305FB02-6DDA-4BE9-806B-D1CB27B54EE8}"/>
              </a:ext>
            </a:extLst>
          </p:cNvPr>
          <p:cNvSpPr>
            <a:spLocks noGrp="1"/>
          </p:cNvSpPr>
          <p:nvPr>
            <p:ph type="sldNum" sz="quarter" idx="4"/>
          </p:nvPr>
        </p:nvSpPr>
        <p:spPr/>
        <p:txBody>
          <a:bodyPr/>
          <a:lstStyle/>
          <a:p>
            <a:fld id="{A111ABAE-1B12-4EB9-8E66-38B1E1BDD146}" type="slidenum">
              <a:rPr lang="en-AU" smtClean="0"/>
              <a:pPr/>
              <a:t>13</a:t>
            </a:fld>
            <a:endParaRPr lang="en-AU" dirty="0"/>
          </a:p>
        </p:txBody>
      </p:sp>
    </p:spTree>
    <p:extLst>
      <p:ext uri="{BB962C8B-B14F-4D97-AF65-F5344CB8AC3E}">
        <p14:creationId xmlns:p14="http://schemas.microsoft.com/office/powerpoint/2010/main" val="148798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00F6-BBAB-496A-8E79-F1A288DCB93A}"/>
              </a:ext>
            </a:extLst>
          </p:cNvPr>
          <p:cNvSpPr>
            <a:spLocks noGrp="1"/>
          </p:cNvSpPr>
          <p:nvPr>
            <p:ph type="title"/>
          </p:nvPr>
        </p:nvSpPr>
        <p:spPr/>
        <p:txBody>
          <a:bodyPr/>
          <a:lstStyle/>
          <a:p>
            <a:r>
              <a:rPr lang="en-AU" dirty="0"/>
              <a:t>What we’ve heard (2): Treatment and support services</a:t>
            </a:r>
          </a:p>
        </p:txBody>
      </p:sp>
      <p:sp>
        <p:nvSpPr>
          <p:cNvPr id="3" name="Content Placeholder 2">
            <a:extLst>
              <a:ext uri="{FF2B5EF4-FFF2-40B4-BE49-F238E27FC236}">
                <a16:creationId xmlns:a16="http://schemas.microsoft.com/office/drawing/2014/main" id="{EBB8A692-30A3-4265-8350-0FEB4B6BA4EE}"/>
              </a:ext>
            </a:extLst>
          </p:cNvPr>
          <p:cNvSpPr>
            <a:spLocks noGrp="1"/>
          </p:cNvSpPr>
          <p:nvPr>
            <p:ph idx="1"/>
          </p:nvPr>
        </p:nvSpPr>
        <p:spPr/>
        <p:txBody>
          <a:bodyPr>
            <a:normAutofit/>
          </a:bodyPr>
          <a:lstStyle/>
          <a:p>
            <a:pPr>
              <a:spcBef>
                <a:spcPts val="384"/>
              </a:spcBef>
              <a:buFont typeface="Symbol" panose="05050102010706020507" pitchFamily="18" charset="2"/>
              <a:buChar char=""/>
            </a:pPr>
            <a:r>
              <a:rPr lang="en-AU" sz="2000" dirty="0">
                <a:solidFill>
                  <a:schemeClr val="tx1"/>
                </a:solidFill>
                <a:ea typeface="Calibri" panose="020F0502020204030204" pitchFamily="34" charset="0"/>
                <a:cs typeface="Calibri" panose="020F0502020204030204" pitchFamily="34" charset="0"/>
              </a:rPr>
              <a:t>Fund peer support – including a southside peer support service</a:t>
            </a:r>
          </a:p>
          <a:p>
            <a:pPr>
              <a:spcBef>
                <a:spcPts val="384"/>
              </a:spcBef>
              <a:buFont typeface="Symbol" panose="05050102010706020507" pitchFamily="18" charset="2"/>
              <a:buChar char=""/>
            </a:pPr>
            <a:r>
              <a:rPr lang="en-AU" sz="2000" dirty="0">
                <a:solidFill>
                  <a:schemeClr val="tx1"/>
                </a:solidFill>
                <a:ea typeface="Calibri" panose="020F0502020204030204" pitchFamily="34" charset="0"/>
                <a:cs typeface="Calibri" panose="020F0502020204030204" pitchFamily="34" charset="0"/>
              </a:rPr>
              <a:t>Supervised injecting facility</a:t>
            </a:r>
          </a:p>
          <a:p>
            <a:pPr marL="342900" lvl="0" indent="-342900">
              <a:spcBef>
                <a:spcPts val="384"/>
              </a:spcBef>
              <a:buFont typeface="Symbol" panose="05050102010706020507" pitchFamily="18" charset="2"/>
              <a:buChar char=""/>
            </a:pPr>
            <a:r>
              <a:rPr lang="en-AU" sz="2000" dirty="0">
                <a:solidFill>
                  <a:schemeClr val="tx1"/>
                </a:solidFill>
                <a:effectLst/>
                <a:ea typeface="Calibri" panose="020F0502020204030204" pitchFamily="34" charset="0"/>
                <a:cs typeface="Calibri" panose="020F0502020204030204" pitchFamily="34" charset="0"/>
              </a:rPr>
              <a:t>Increase early intervention in related sectors</a:t>
            </a:r>
            <a:endParaRPr lang="en-AU" sz="2000" dirty="0">
              <a:solidFill>
                <a:schemeClr val="tx1"/>
              </a:solidFill>
              <a:ea typeface="Calibri" panose="020F0502020204030204" pitchFamily="34" charset="0"/>
              <a:cs typeface="Times New Roman" panose="02020603050405020304" pitchFamily="18" charset="0"/>
            </a:endParaRPr>
          </a:p>
          <a:p>
            <a:pPr>
              <a:spcBef>
                <a:spcPts val="384"/>
              </a:spcBef>
              <a:buFont typeface="Symbol" panose="05050102010706020507" pitchFamily="18" charset="2"/>
              <a:buChar char=""/>
            </a:pPr>
            <a:r>
              <a:rPr lang="en-AU" sz="2000" dirty="0">
                <a:solidFill>
                  <a:schemeClr val="tx1"/>
                </a:solidFill>
                <a:effectLst/>
                <a:ea typeface="Calibri" panose="020F0502020204030204" pitchFamily="34" charset="0"/>
                <a:cs typeface="Calibri" panose="020F0502020204030204" pitchFamily="34" charset="0"/>
              </a:rPr>
              <a:t>Increase non-residential rehabilitation for those who work and have caring responsibilities</a:t>
            </a:r>
          </a:p>
          <a:p>
            <a:pPr>
              <a:spcBef>
                <a:spcPts val="384"/>
              </a:spcBef>
              <a:buFont typeface="Symbol" panose="05050102010706020507" pitchFamily="18" charset="2"/>
              <a:buChar char=""/>
            </a:pPr>
            <a:r>
              <a:rPr lang="en-AU" sz="2000" dirty="0">
                <a:solidFill>
                  <a:schemeClr val="tx1"/>
                </a:solidFill>
                <a:effectLst/>
                <a:ea typeface="Calibri" panose="020F0502020204030204" pitchFamily="34" charset="0"/>
                <a:cs typeface="Calibri" panose="020F0502020204030204" pitchFamily="34" charset="0"/>
              </a:rPr>
              <a:t>Introduce involuntary treatment with pre and post support</a:t>
            </a:r>
          </a:p>
          <a:p>
            <a:pPr>
              <a:spcBef>
                <a:spcPts val="384"/>
              </a:spcBef>
              <a:buFont typeface="Symbol" panose="05050102010706020507" pitchFamily="18" charset="2"/>
              <a:buChar char=""/>
            </a:pPr>
            <a:r>
              <a:rPr lang="en-AU" sz="2000" dirty="0">
                <a:solidFill>
                  <a:schemeClr val="tx1"/>
                </a:solidFill>
                <a:ea typeface="Calibri" panose="020F0502020204030204" pitchFamily="34" charset="0"/>
                <a:cs typeface="Calibri" panose="020F0502020204030204" pitchFamily="34" charset="0"/>
              </a:rPr>
              <a:t>Expand </a:t>
            </a:r>
            <a:r>
              <a:rPr lang="en-AU" sz="2000" dirty="0">
                <a:solidFill>
                  <a:schemeClr val="tx1"/>
                </a:solidFill>
                <a:cs typeface="Times New Roman" panose="02020603050405020304" pitchFamily="18" charset="0"/>
              </a:rPr>
              <a:t>needle and syringe programs (</a:t>
            </a:r>
            <a:r>
              <a:rPr lang="en-AU" sz="2000" dirty="0" err="1">
                <a:solidFill>
                  <a:schemeClr val="tx1"/>
                </a:solidFill>
                <a:cs typeface="Times New Roman" panose="02020603050405020304" pitchFamily="18" charset="0"/>
              </a:rPr>
              <a:t>NSPs</a:t>
            </a:r>
            <a:r>
              <a:rPr lang="en-AU" sz="2000" dirty="0">
                <a:solidFill>
                  <a:schemeClr val="tx1"/>
                </a:solidFill>
                <a:cs typeface="Times New Roman" panose="02020603050405020304" pitchFamily="18" charset="0"/>
              </a:rPr>
              <a:t>)</a:t>
            </a:r>
          </a:p>
          <a:p>
            <a:pPr>
              <a:spcBef>
                <a:spcPts val="384"/>
              </a:spcBef>
              <a:buFont typeface="Symbol" panose="05050102010706020507" pitchFamily="18" charset="2"/>
              <a:buChar char=""/>
            </a:pPr>
            <a:r>
              <a:rPr lang="en-AU" sz="2000" dirty="0">
                <a:solidFill>
                  <a:schemeClr val="tx1"/>
                </a:solidFill>
                <a:cs typeface="Times New Roman" panose="02020603050405020304" pitchFamily="18" charset="0"/>
              </a:rPr>
              <a:t>Action a needle and syringe program at the adult prison</a:t>
            </a:r>
          </a:p>
          <a:p>
            <a:pPr>
              <a:spcBef>
                <a:spcPts val="384"/>
              </a:spcBef>
              <a:buFont typeface="Symbol" panose="05050102010706020507" pitchFamily="18" charset="2"/>
              <a:buChar char=""/>
            </a:pPr>
            <a:r>
              <a:rPr lang="en-AU" sz="2000" dirty="0">
                <a:solidFill>
                  <a:schemeClr val="tx1"/>
                </a:solidFill>
                <a:cs typeface="Times New Roman" panose="02020603050405020304" pitchFamily="18" charset="0"/>
              </a:rPr>
              <a:t>Ensure appropriate resourcing of treatment to respond to diversions</a:t>
            </a:r>
          </a:p>
          <a:p>
            <a:pPr>
              <a:spcBef>
                <a:spcPts val="384"/>
              </a:spcBef>
              <a:buFont typeface="Symbol" panose="05050102010706020507" pitchFamily="18" charset="2"/>
              <a:buChar char=""/>
            </a:pPr>
            <a:r>
              <a:rPr lang="en-AU" sz="2000" dirty="0">
                <a:solidFill>
                  <a:schemeClr val="tx1"/>
                </a:solidFill>
                <a:cs typeface="Times New Roman" panose="02020603050405020304" pitchFamily="18" charset="0"/>
              </a:rPr>
              <a:t>Expand overdose prevention</a:t>
            </a:r>
          </a:p>
          <a:p>
            <a:pPr>
              <a:spcBef>
                <a:spcPts val="384"/>
              </a:spcBef>
              <a:buFont typeface="Symbol" panose="05050102010706020507" pitchFamily="18" charset="2"/>
              <a:buChar char=""/>
            </a:pPr>
            <a:r>
              <a:rPr lang="en-AU" sz="2000" dirty="0">
                <a:solidFill>
                  <a:schemeClr val="tx1"/>
                </a:solidFill>
                <a:cs typeface="Times New Roman" panose="02020603050405020304" pitchFamily="18" charset="0"/>
              </a:rPr>
              <a:t>Refocus funding to </a:t>
            </a:r>
            <a:r>
              <a:rPr lang="en-AU" sz="2000" dirty="0">
                <a:solidFill>
                  <a:schemeClr val="tx1"/>
                </a:solidFill>
                <a:effectLst/>
                <a:ea typeface="Calibri" panose="020F0502020204030204" pitchFamily="34" charset="0"/>
                <a:cs typeface="Times New Roman" panose="02020603050405020304" pitchFamily="18" charset="0"/>
              </a:rPr>
              <a:t>health human rights approach</a:t>
            </a:r>
          </a:p>
          <a:p>
            <a:pPr>
              <a:spcBef>
                <a:spcPts val="384"/>
              </a:spcBef>
              <a:buFont typeface="Symbol" panose="05050102010706020507" pitchFamily="18" charset="2"/>
              <a:buChar char=""/>
            </a:pPr>
            <a:r>
              <a:rPr lang="en-AU" sz="2000" dirty="0">
                <a:solidFill>
                  <a:schemeClr val="tx1"/>
                </a:solidFill>
                <a:effectLst/>
                <a:ea typeface="Calibri" panose="020F0502020204030204" pitchFamily="34" charset="0"/>
                <a:cs typeface="Calibri" panose="020F0502020204030204" pitchFamily="34" charset="0"/>
              </a:rPr>
              <a:t>Address underlying social issues</a:t>
            </a:r>
            <a:endParaRPr lang="en-AU" sz="2000" dirty="0">
              <a:ea typeface="Calibri" panose="020F0502020204030204" pitchFamily="34" charset="0"/>
              <a:cs typeface="Times New Roman" panose="02020603050405020304" pitchFamily="18" charset="0"/>
            </a:endParaRPr>
          </a:p>
          <a:p>
            <a:pPr marL="342900" lvl="0" indent="-342900">
              <a:lnSpc>
                <a:spcPct val="80000"/>
              </a:lnSpc>
              <a:spcBef>
                <a:spcPts val="384"/>
              </a:spcBef>
              <a:buFont typeface="Symbol" panose="05050102010706020507" pitchFamily="18" charset="2"/>
              <a:buChar char=""/>
            </a:pPr>
            <a:endParaRPr lang="en-AU" sz="1800" dirty="0">
              <a:effectLst/>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384"/>
              </a:spcBef>
              <a:buFont typeface="Symbol" panose="05050102010706020507" pitchFamily="18" charset="2"/>
              <a:buChar cha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80000"/>
              </a:lnSpc>
              <a:spcBef>
                <a:spcPts val="384"/>
              </a:spcBef>
              <a:buNone/>
            </a:pPr>
            <a:endParaRPr lang="en-AU" sz="1700" dirty="0">
              <a:solidFill>
                <a:srgbClr val="000000"/>
              </a:solidFill>
              <a:ea typeface="Calibri" panose="020F0502020204030204" pitchFamily="34" charset="0"/>
              <a:cs typeface="Times New Roman" panose="02020603050405020304" pitchFamily="18" charset="0"/>
            </a:endParaRPr>
          </a:p>
          <a:p>
            <a:pPr marL="342900" lvl="0" indent="-342900">
              <a:lnSpc>
                <a:spcPct val="80000"/>
              </a:lnSpc>
              <a:spcBef>
                <a:spcPts val="384"/>
              </a:spcBef>
              <a:buFont typeface="Symbol" panose="05050102010706020507" pitchFamily="18" charset="2"/>
              <a:buChar char=""/>
            </a:pPr>
            <a:endParaRPr lang="en-AU"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dirty="0"/>
          </a:p>
        </p:txBody>
      </p:sp>
      <p:sp>
        <p:nvSpPr>
          <p:cNvPr id="4" name="Slide Number Placeholder 3">
            <a:extLst>
              <a:ext uri="{FF2B5EF4-FFF2-40B4-BE49-F238E27FC236}">
                <a16:creationId xmlns:a16="http://schemas.microsoft.com/office/drawing/2014/main" id="{B82AF5B1-1CCB-4078-9859-8C812164B54F}"/>
              </a:ext>
            </a:extLst>
          </p:cNvPr>
          <p:cNvSpPr>
            <a:spLocks noGrp="1"/>
          </p:cNvSpPr>
          <p:nvPr>
            <p:ph type="sldNum" sz="quarter" idx="4"/>
          </p:nvPr>
        </p:nvSpPr>
        <p:spPr/>
        <p:txBody>
          <a:bodyPr/>
          <a:lstStyle/>
          <a:p>
            <a:fld id="{A111ABAE-1B12-4EB9-8E66-38B1E1BDD146}" type="slidenum">
              <a:rPr lang="en-AU" smtClean="0"/>
              <a:pPr/>
              <a:t>14</a:t>
            </a:fld>
            <a:endParaRPr lang="en-AU" dirty="0"/>
          </a:p>
        </p:txBody>
      </p:sp>
    </p:spTree>
    <p:extLst>
      <p:ext uri="{BB962C8B-B14F-4D97-AF65-F5344CB8AC3E}">
        <p14:creationId xmlns:p14="http://schemas.microsoft.com/office/powerpoint/2010/main" val="179850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F3D1-3E10-40B2-9E8B-2362DB925249}"/>
              </a:ext>
            </a:extLst>
          </p:cNvPr>
          <p:cNvSpPr>
            <a:spLocks noGrp="1"/>
          </p:cNvSpPr>
          <p:nvPr>
            <p:ph type="title"/>
          </p:nvPr>
        </p:nvSpPr>
        <p:spPr/>
        <p:txBody>
          <a:bodyPr/>
          <a:lstStyle/>
          <a:p>
            <a:r>
              <a:rPr lang="en-AU" dirty="0"/>
              <a:t>What we’ve heard (3): Workforce related</a:t>
            </a:r>
          </a:p>
        </p:txBody>
      </p:sp>
      <p:sp>
        <p:nvSpPr>
          <p:cNvPr id="3" name="Content Placeholder 2">
            <a:extLst>
              <a:ext uri="{FF2B5EF4-FFF2-40B4-BE49-F238E27FC236}">
                <a16:creationId xmlns:a16="http://schemas.microsoft.com/office/drawing/2014/main" id="{3AF1B6CB-B2FB-443D-BAE9-5EA9AB6BE3C1}"/>
              </a:ext>
            </a:extLst>
          </p:cNvPr>
          <p:cNvSpPr>
            <a:spLocks noGrp="1"/>
          </p:cNvSpPr>
          <p:nvPr>
            <p:ph idx="1"/>
          </p:nvPr>
        </p:nvSpPr>
        <p:spPr>
          <a:xfrm>
            <a:off x="495300" y="1196753"/>
            <a:ext cx="8915400" cy="3096343"/>
          </a:xfrm>
        </p:spPr>
        <p:txBody>
          <a:bodyPr>
            <a:normAutofit/>
          </a:bodyPr>
          <a:lstStyle/>
          <a:p>
            <a:pPr>
              <a:spcBef>
                <a:spcPts val="384"/>
              </a:spcBef>
              <a:buFont typeface="Symbol" panose="05050102010706020507" pitchFamily="18" charset="2"/>
              <a:buChar char=""/>
            </a:pPr>
            <a:r>
              <a:rPr lang="en-AU" sz="2000" dirty="0">
                <a:solidFill>
                  <a:srgbClr val="000000"/>
                </a:solidFill>
                <a:effectLst/>
                <a:ea typeface="Calibri" panose="020F0502020204030204" pitchFamily="34" charset="0"/>
                <a:cs typeface="Calibri" panose="020F0502020204030204" pitchFamily="34" charset="0"/>
              </a:rPr>
              <a:t>Establish </a:t>
            </a:r>
            <a:r>
              <a:rPr lang="en-AU" sz="2000" dirty="0" err="1">
                <a:solidFill>
                  <a:srgbClr val="000000"/>
                </a:solidFill>
                <a:effectLst/>
                <a:ea typeface="Calibri" panose="020F0502020204030204" pitchFamily="34" charset="0"/>
                <a:cs typeface="Calibri" panose="020F0502020204030204" pitchFamily="34" charset="0"/>
              </a:rPr>
              <a:t>AOD</a:t>
            </a:r>
            <a:r>
              <a:rPr lang="en-AU" sz="2000" dirty="0">
                <a:solidFill>
                  <a:srgbClr val="000000"/>
                </a:solidFill>
                <a:effectLst/>
                <a:ea typeface="Calibri" panose="020F0502020204030204" pitchFamily="34" charset="0"/>
                <a:cs typeface="Calibri" panose="020F0502020204030204" pitchFamily="34" charset="0"/>
              </a:rPr>
              <a:t> peer support workers network</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Increase sector workforce training funding</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Expand training for other sectors</a:t>
            </a:r>
          </a:p>
          <a:p>
            <a:pPr marL="342900" lvl="0" indent="-342900">
              <a:spcBef>
                <a:spcPts val="384"/>
              </a:spcBef>
              <a:buFont typeface="Symbol" panose="05050102010706020507" pitchFamily="18" charset="2"/>
              <a:buChar char=""/>
            </a:pPr>
            <a:r>
              <a:rPr lang="en-AU" sz="2000" dirty="0">
                <a:solidFill>
                  <a:srgbClr val="000000"/>
                </a:solidFill>
                <a:ea typeface="Calibri" panose="020F0502020204030204" pitchFamily="34" charset="0"/>
                <a:cs typeface="Calibri" panose="020F0502020204030204" pitchFamily="34" charset="0"/>
              </a:rPr>
              <a:t>Increase opportunities for peers to transition to AOD sector workers</a:t>
            </a:r>
          </a:p>
          <a:p>
            <a:pPr marL="342900" lvl="0" indent="-342900">
              <a:spcBef>
                <a:spcPts val="384"/>
              </a:spcBef>
              <a:buFont typeface="Symbol" panose="05050102010706020507" pitchFamily="18" charset="2"/>
              <a:buChar char=""/>
            </a:pPr>
            <a:r>
              <a:rPr lang="en-AU" sz="2000" dirty="0">
                <a:solidFill>
                  <a:srgbClr val="000000"/>
                </a:solidFill>
                <a:effectLst/>
                <a:ea typeface="Calibri" panose="020F0502020204030204" pitchFamily="34" charset="0"/>
                <a:cs typeface="Calibri" panose="020F0502020204030204" pitchFamily="34" charset="0"/>
              </a:rPr>
              <a:t>Ensure </a:t>
            </a:r>
            <a:r>
              <a:rPr lang="en-AU" sz="2000" dirty="0">
                <a:solidFill>
                  <a:srgbClr val="000000"/>
                </a:solidFill>
                <a:ea typeface="Calibri" panose="020F0502020204030204" pitchFamily="34" charset="0"/>
                <a:cs typeface="Calibri" panose="020F0502020204030204" pitchFamily="34" charset="0"/>
              </a:rPr>
              <a:t>a highly qualified workforce, but also that staff are supported and sustained</a:t>
            </a:r>
            <a:endParaRPr lang="en-AU" sz="2000" dirty="0">
              <a:solidFill>
                <a:srgbClr val="000000"/>
              </a:solidFill>
              <a:effectLst/>
              <a:ea typeface="Calibri" panose="020F0502020204030204" pitchFamily="34" charset="0"/>
              <a:cs typeface="Calibri" panose="020F0502020204030204" pitchFamily="34" charset="0"/>
            </a:endParaRPr>
          </a:p>
          <a:p>
            <a:pPr>
              <a:lnSpc>
                <a:spcPct val="80000"/>
              </a:lnSpc>
              <a:spcBef>
                <a:spcPts val="384"/>
              </a:spcBef>
              <a:buFont typeface="Symbol" panose="05050102010706020507" pitchFamily="18" charset="2"/>
              <a:buChar char=""/>
            </a:pPr>
            <a:endParaRPr lang="en-AU" sz="2400" dirty="0">
              <a:solidFill>
                <a:srgbClr val="000000"/>
              </a:solidFill>
              <a:effectLst/>
              <a:ea typeface="Calibri" panose="020F0502020204030204" pitchFamily="34" charset="0"/>
              <a:cs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FB53B28D-23DE-42F1-8914-D1DD5C8E2D67}"/>
              </a:ext>
            </a:extLst>
          </p:cNvPr>
          <p:cNvSpPr>
            <a:spLocks noGrp="1"/>
          </p:cNvSpPr>
          <p:nvPr>
            <p:ph type="sldNum" sz="quarter" idx="4"/>
          </p:nvPr>
        </p:nvSpPr>
        <p:spPr/>
        <p:txBody>
          <a:bodyPr/>
          <a:lstStyle/>
          <a:p>
            <a:fld id="{A111ABAE-1B12-4EB9-8E66-38B1E1BDD146}" type="slidenum">
              <a:rPr lang="en-AU" smtClean="0"/>
              <a:pPr/>
              <a:t>15</a:t>
            </a:fld>
            <a:endParaRPr lang="en-AU" dirty="0"/>
          </a:p>
        </p:txBody>
      </p:sp>
    </p:spTree>
    <p:extLst>
      <p:ext uri="{BB962C8B-B14F-4D97-AF65-F5344CB8AC3E}">
        <p14:creationId xmlns:p14="http://schemas.microsoft.com/office/powerpoint/2010/main" val="392849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DC79-2CA8-4DE4-80D1-506B40889D06}"/>
              </a:ext>
            </a:extLst>
          </p:cNvPr>
          <p:cNvSpPr>
            <a:spLocks noGrp="1"/>
          </p:cNvSpPr>
          <p:nvPr>
            <p:ph type="title"/>
          </p:nvPr>
        </p:nvSpPr>
        <p:spPr/>
        <p:txBody>
          <a:bodyPr/>
          <a:lstStyle/>
          <a:p>
            <a:r>
              <a:rPr lang="en-AU" dirty="0"/>
              <a:t>Representation in DSAP governance &amp; commissioning</a:t>
            </a:r>
          </a:p>
        </p:txBody>
      </p:sp>
      <p:sp>
        <p:nvSpPr>
          <p:cNvPr id="3" name="Content Placeholder 2">
            <a:extLst>
              <a:ext uri="{FF2B5EF4-FFF2-40B4-BE49-F238E27FC236}">
                <a16:creationId xmlns:a16="http://schemas.microsoft.com/office/drawing/2014/main" id="{234C39AA-E7A5-42D8-9DD7-ECB2E2E0016D}"/>
              </a:ext>
            </a:extLst>
          </p:cNvPr>
          <p:cNvSpPr>
            <a:spLocks noGrp="1"/>
          </p:cNvSpPr>
          <p:nvPr>
            <p:ph idx="1"/>
          </p:nvPr>
        </p:nvSpPr>
        <p:spPr/>
        <p:txBody>
          <a:bodyPr>
            <a:normAutofit lnSpcReduction="10000"/>
          </a:bodyPr>
          <a:lstStyle/>
          <a:p>
            <a:r>
              <a:rPr lang="en-AU" dirty="0"/>
              <a:t>The previous Drug Strategy Action Plan 2018-2021 (DSAP) had an Advisory Group which brought together representatives from across ACT Government, peak bodies, community organisations and peer based consumer organisations to monitor implementation of the plan and identify emerging issues</a:t>
            </a:r>
          </a:p>
          <a:p>
            <a:r>
              <a:rPr lang="en-AU" dirty="0"/>
              <a:t>DSAP Review found that consideration could be given to additional consumer representation in the new plan governance structure</a:t>
            </a:r>
          </a:p>
          <a:p>
            <a:r>
              <a:rPr lang="en-AU" dirty="0"/>
              <a:t>Stakeholders have called for co-design in the development of new models of service in the ACT.  This is consistent with the Government’s approach to the commissioning process</a:t>
            </a:r>
          </a:p>
          <a:p>
            <a:r>
              <a:rPr lang="en-AU" dirty="0"/>
              <a:t>Some AOD treatment services also have people with lived experience as part of their governance structures</a:t>
            </a:r>
          </a:p>
        </p:txBody>
      </p:sp>
      <p:sp>
        <p:nvSpPr>
          <p:cNvPr id="4" name="Slide Number Placeholder 3">
            <a:extLst>
              <a:ext uri="{FF2B5EF4-FFF2-40B4-BE49-F238E27FC236}">
                <a16:creationId xmlns:a16="http://schemas.microsoft.com/office/drawing/2014/main" id="{254F2BDF-D262-4835-9B96-5E44F75C9EF9}"/>
              </a:ext>
            </a:extLst>
          </p:cNvPr>
          <p:cNvSpPr>
            <a:spLocks noGrp="1"/>
          </p:cNvSpPr>
          <p:nvPr>
            <p:ph type="sldNum" sz="quarter" idx="4"/>
          </p:nvPr>
        </p:nvSpPr>
        <p:spPr/>
        <p:txBody>
          <a:bodyPr/>
          <a:lstStyle/>
          <a:p>
            <a:fld id="{A111ABAE-1B12-4EB9-8E66-38B1E1BDD146}" type="slidenum">
              <a:rPr lang="en-AU" smtClean="0"/>
              <a:pPr/>
              <a:t>16</a:t>
            </a:fld>
            <a:endParaRPr lang="en-AU" dirty="0"/>
          </a:p>
        </p:txBody>
      </p:sp>
    </p:spTree>
    <p:extLst>
      <p:ext uri="{BB962C8B-B14F-4D97-AF65-F5344CB8AC3E}">
        <p14:creationId xmlns:p14="http://schemas.microsoft.com/office/powerpoint/2010/main" val="407501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2276277"/>
            <a:ext cx="5471964" cy="3312963"/>
          </a:xfrm>
        </p:spPr>
        <p:txBody>
          <a:bodyPr/>
          <a:lstStyle/>
          <a:p>
            <a:pPr algn="ctr"/>
            <a:r>
              <a:rPr lang="en-AU" dirty="0"/>
              <a:t>DISCUSSION</a:t>
            </a:r>
          </a:p>
          <a:p>
            <a:pPr algn="ctr"/>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17</a:t>
            </a:fld>
            <a:endParaRPr lang="en-AU" dirty="0"/>
          </a:p>
        </p:txBody>
      </p:sp>
    </p:spTree>
    <p:extLst>
      <p:ext uri="{BB962C8B-B14F-4D97-AF65-F5344CB8AC3E}">
        <p14:creationId xmlns:p14="http://schemas.microsoft.com/office/powerpoint/2010/main" val="414098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1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How are current services working well to serve the communities you represent?</a:t>
            </a:r>
          </a:p>
          <a:p>
            <a:pPr lvl="1"/>
            <a:r>
              <a:rPr lang="en-AU" sz="2800" dirty="0"/>
              <a:t>Where are the areas of strength in the sector or community that could be maintained or built upon?</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18</a:t>
            </a:fld>
            <a:endParaRPr lang="en-AU" dirty="0"/>
          </a:p>
        </p:txBody>
      </p:sp>
    </p:spTree>
    <p:extLst>
      <p:ext uri="{BB962C8B-B14F-4D97-AF65-F5344CB8AC3E}">
        <p14:creationId xmlns:p14="http://schemas.microsoft.com/office/powerpoint/2010/main" val="75327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2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are the key areas of need right now?</a:t>
            </a:r>
          </a:p>
          <a:p>
            <a:pPr lvl="1"/>
            <a:r>
              <a:rPr lang="en-AU" sz="2800" dirty="0"/>
              <a:t>Are there particular needs of the communities you represent that are not being met?</a:t>
            </a:r>
          </a:p>
          <a:p>
            <a:pPr lvl="1"/>
            <a:r>
              <a:rPr lang="en-AU" sz="2800" dirty="0">
                <a:solidFill>
                  <a:schemeClr val="tx1"/>
                </a:solidFill>
              </a:rPr>
              <a:t>Are services accessible where and when needed?</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19</a:t>
            </a:fld>
            <a:endParaRPr lang="en-AU" dirty="0"/>
          </a:p>
        </p:txBody>
      </p:sp>
    </p:spTree>
    <p:extLst>
      <p:ext uri="{BB962C8B-B14F-4D97-AF65-F5344CB8AC3E}">
        <p14:creationId xmlns:p14="http://schemas.microsoft.com/office/powerpoint/2010/main" val="169637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p:txBody>
          <a:bodyPr/>
          <a:lstStyle/>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One of several </a:t>
            </a:r>
            <a:r>
              <a:rPr lang="en-AU" dirty="0" err="1">
                <a:effectLst/>
                <a:latin typeface="Calibri" panose="020F0502020204030204" pitchFamily="34" charset="0"/>
                <a:ea typeface="Calibri" panose="020F0502020204030204" pitchFamily="34" charset="0"/>
                <a:cs typeface="Times New Roman" panose="02020603050405020304" pitchFamily="18" charset="0"/>
              </a:rPr>
              <a:t>strategising</a:t>
            </a:r>
            <a:r>
              <a:rPr lang="en-AU" dirty="0">
                <a:effectLst/>
                <a:latin typeface="Calibri" panose="020F0502020204030204" pitchFamily="34" charset="0"/>
                <a:ea typeface="Calibri" panose="020F0502020204030204" pitchFamily="34" charset="0"/>
                <a:cs typeface="Times New Roman" panose="02020603050405020304" pitchFamily="18" charset="0"/>
              </a:rPr>
              <a:t> workshops focusing on key areas</a:t>
            </a:r>
          </a:p>
          <a:p>
            <a:pPr lvl="1" indent="-342900">
              <a:lnSpc>
                <a:spcPct val="107000"/>
              </a:lnSpc>
              <a:buFont typeface="Symbol" panose="05050102010706020507" pitchFamily="18" charset="2"/>
              <a:buChar char=""/>
            </a:pPr>
            <a:r>
              <a:rPr lang="en-AU" dirty="0">
                <a:effectLst/>
                <a:latin typeface="Calibri" panose="020F0502020204030204" pitchFamily="34" charset="0"/>
                <a:ea typeface="Calibri" panose="020F0502020204030204" pitchFamily="34" charset="0"/>
                <a:cs typeface="Times New Roman" panose="02020603050405020304" pitchFamily="18" charset="0"/>
              </a:rPr>
              <a:t>Young people</a:t>
            </a:r>
            <a:r>
              <a:rPr lang="en-AU"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a:t>
            </a:r>
            <a:r>
              <a:rPr lang="en-AU" dirty="0">
                <a:effectLst/>
                <a:latin typeface="Calibri" panose="020F0502020204030204" pitchFamily="34" charset="0"/>
                <a:ea typeface="Calibri" panose="020F0502020204030204" pitchFamily="34" charset="0"/>
                <a:cs typeface="Times New Roman" panose="02020603050405020304" pitchFamily="18" charset="0"/>
              </a:rPr>
              <a:t>omen and familie</a:t>
            </a:r>
            <a:r>
              <a:rPr lang="en-AU" dirty="0">
                <a:latin typeface="Calibri" panose="020F0502020204030204" pitchFamily="34" charset="0"/>
                <a:ea typeface="Calibri" panose="020F0502020204030204" pitchFamily="34" charset="0"/>
                <a:cs typeface="Times New Roman" panose="02020603050405020304" pitchFamily="18" charset="0"/>
              </a:rPr>
              <a:t>s </a:t>
            </a:r>
            <a:r>
              <a:rPr lang="en-AU"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buFont typeface="Symbol" panose="05050102010706020507" pitchFamily="18" charset="2"/>
              <a:buChar char=""/>
            </a:pPr>
            <a:r>
              <a:rPr lang="en-AU" dirty="0" err="1">
                <a:latin typeface="Calibri" panose="020F0502020204030204" pitchFamily="34" charset="0"/>
                <a:ea typeface="Calibri" panose="020F0502020204030204" pitchFamily="34" charset="0"/>
                <a:cs typeface="Times New Roman" panose="02020603050405020304" pitchFamily="18" charset="0"/>
              </a:rPr>
              <a:t>AOD</a:t>
            </a:r>
            <a:r>
              <a:rPr lang="en-AU" dirty="0">
                <a:latin typeface="Calibri" panose="020F0502020204030204" pitchFamily="34" charset="0"/>
                <a:ea typeface="Calibri" panose="020F0502020204030204" pitchFamily="34" charset="0"/>
                <a:cs typeface="Times New Roman" panose="02020603050405020304" pitchFamily="18" charset="0"/>
              </a:rPr>
              <a:t> and mental health</a:t>
            </a:r>
          </a:p>
          <a:p>
            <a:pPr lvl="1" indent="-342900">
              <a:lnSpc>
                <a:spcPct val="107000"/>
              </a:lnSpc>
              <a:buFont typeface="Symbol" panose="05050102010706020507" pitchFamily="18" charset="2"/>
              <a:buChar char=""/>
            </a:pPr>
            <a:r>
              <a:rPr lang="en-AU" dirty="0" err="1">
                <a:latin typeface="Calibri" panose="020F0502020204030204" pitchFamily="34" charset="0"/>
                <a:ea typeface="Calibri" panose="020F0502020204030204" pitchFamily="34" charset="0"/>
                <a:cs typeface="Times New Roman" panose="02020603050405020304" pitchFamily="18" charset="0"/>
              </a:rPr>
              <a:t>AOD</a:t>
            </a:r>
            <a:r>
              <a:rPr lang="en-AU" dirty="0">
                <a:latin typeface="Calibri" panose="020F0502020204030204" pitchFamily="34" charset="0"/>
                <a:ea typeface="Calibri" panose="020F0502020204030204" pitchFamily="34" charset="0"/>
                <a:cs typeface="Times New Roman" panose="02020603050405020304" pitchFamily="18" charset="0"/>
              </a:rPr>
              <a:t> specialist services</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Informing our approach to commissioning the non-government AOD services our community needs from 1 January 2024 and the next Drug Strategy Action Plan</a:t>
            </a:r>
            <a:endParaRPr lang="en-AU"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Collaboration with community and health sector partners, service users and other key stakeholders is a key part of this process</a:t>
            </a:r>
          </a:p>
          <a:p>
            <a:pPr marL="342900" lvl="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We are keen to hear from you! This session will be interactive</a:t>
            </a:r>
          </a:p>
        </p:txBody>
      </p:sp>
      <p:sp>
        <p:nvSpPr>
          <p:cNvPr id="4" name="Slide Number Placeholder 3"/>
          <p:cNvSpPr>
            <a:spLocks noGrp="1"/>
          </p:cNvSpPr>
          <p:nvPr>
            <p:ph type="sldNum" sz="quarter" idx="4"/>
          </p:nvPr>
        </p:nvSpPr>
        <p:spPr/>
        <p:txBody>
          <a:bodyPr/>
          <a:lstStyle/>
          <a:p>
            <a:fld id="{A111ABAE-1B12-4EB9-8E66-38B1E1BDD146}" type="slidenum">
              <a:rPr lang="en-AU" smtClean="0"/>
              <a:pPr/>
              <a:t>2</a:t>
            </a:fld>
            <a:endParaRPr lang="en-AU" dirty="0"/>
          </a:p>
        </p:txBody>
      </p:sp>
    </p:spTree>
    <p:custDataLst>
      <p:tags r:id="rId1"/>
    </p:custDataLst>
    <p:extLst>
      <p:ext uri="{BB962C8B-B14F-4D97-AF65-F5344CB8AC3E}">
        <p14:creationId xmlns:p14="http://schemas.microsoft.com/office/powerpoint/2010/main" val="147416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3 (10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Are there any emerging or anticipated areas of need in the next 5-10 years?</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20</a:t>
            </a:fld>
            <a:endParaRPr lang="en-AU" dirty="0"/>
          </a:p>
        </p:txBody>
      </p:sp>
    </p:spTree>
    <p:extLst>
      <p:ext uri="{BB962C8B-B14F-4D97-AF65-F5344CB8AC3E}">
        <p14:creationId xmlns:p14="http://schemas.microsoft.com/office/powerpoint/2010/main" val="12885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4 (15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lnSpcReduction="10000"/>
          </a:bodyPr>
          <a:lstStyle/>
          <a:p>
            <a:r>
              <a:rPr lang="en-AU" sz="3600" dirty="0"/>
              <a:t>What would you like to see change? </a:t>
            </a:r>
            <a:r>
              <a:rPr lang="en-AU" sz="3600" dirty="0">
                <a:solidFill>
                  <a:schemeClr val="tx1"/>
                </a:solidFill>
              </a:rPr>
              <a:t>Are there things you’ve learned from your or others’ experience?</a:t>
            </a:r>
          </a:p>
          <a:p>
            <a:r>
              <a:rPr lang="en-AU" sz="3600" dirty="0"/>
              <a:t>Are there any friction points with current services or things that could be improved?</a:t>
            </a:r>
          </a:p>
          <a:p>
            <a:pPr lvl="1"/>
            <a:r>
              <a:rPr lang="en-AU" sz="2800" dirty="0"/>
              <a:t>What is not working smoothly?</a:t>
            </a:r>
          </a:p>
          <a:p>
            <a:pPr lvl="1"/>
            <a:r>
              <a:rPr lang="en-AU" sz="2800" dirty="0"/>
              <a:t>Where is further integration or coordination between services/sectors needed? </a:t>
            </a:r>
          </a:p>
          <a:p>
            <a:pPr lvl="1"/>
            <a:r>
              <a:rPr lang="en-AU" sz="2800" dirty="0"/>
              <a:t>What would success look like?</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21</a:t>
            </a:fld>
            <a:endParaRPr lang="en-AU" dirty="0"/>
          </a:p>
        </p:txBody>
      </p:sp>
    </p:spTree>
    <p:extLst>
      <p:ext uri="{BB962C8B-B14F-4D97-AF65-F5344CB8AC3E}">
        <p14:creationId xmlns:p14="http://schemas.microsoft.com/office/powerpoint/2010/main" val="3762666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5 (20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dirty="0"/>
              <a:t>What specific action/s could the sector, Government and non-government, take in the next 5 years to make an impact for the communities you represent in relation to AOD? </a:t>
            </a:r>
          </a:p>
          <a:p>
            <a:r>
              <a:rPr lang="en-AU" dirty="0"/>
              <a:t>Think about…</a:t>
            </a:r>
          </a:p>
          <a:p>
            <a:pPr lvl="1"/>
            <a:r>
              <a:rPr lang="en-AU" dirty="0"/>
              <a:t>What would make the most impactful change?</a:t>
            </a:r>
          </a:p>
          <a:p>
            <a:pPr lvl="1"/>
            <a:r>
              <a:rPr lang="en-AU" dirty="0"/>
              <a:t>What would be an easy win with a small adjustment?</a:t>
            </a:r>
          </a:p>
          <a:p>
            <a:pPr lvl="1"/>
            <a:r>
              <a:rPr lang="en-AU" dirty="0"/>
              <a:t>How could work in the short/medium term help to move us towards a significant long-term goal?</a:t>
            </a:r>
          </a:p>
          <a:p>
            <a:pPr lvl="1"/>
            <a:r>
              <a:rPr lang="en-AU" dirty="0"/>
              <a:t>What evidence-based action could be implemented?</a:t>
            </a:r>
          </a:p>
          <a:p>
            <a:pPr lvl="1"/>
            <a:r>
              <a:rPr lang="en-AU" dirty="0"/>
              <a:t>How could existing resources be realigned to the benefit of the community?</a:t>
            </a:r>
          </a:p>
          <a:p>
            <a:pPr lvl="1"/>
            <a:r>
              <a:rPr lang="en-AU" dirty="0"/>
              <a:t>How can we better reach and provide services to particular communities you represent?</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22</a:t>
            </a:fld>
            <a:endParaRPr lang="en-AU" dirty="0"/>
          </a:p>
        </p:txBody>
      </p:sp>
    </p:spTree>
    <p:extLst>
      <p:ext uri="{BB962C8B-B14F-4D97-AF65-F5344CB8AC3E}">
        <p14:creationId xmlns:p14="http://schemas.microsoft.com/office/powerpoint/2010/main" val="91806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28FB-EB99-4797-B4D8-D21496029D99}"/>
              </a:ext>
            </a:extLst>
          </p:cNvPr>
          <p:cNvSpPr>
            <a:spLocks noGrp="1"/>
          </p:cNvSpPr>
          <p:nvPr>
            <p:ph type="title"/>
          </p:nvPr>
        </p:nvSpPr>
        <p:spPr/>
        <p:txBody>
          <a:bodyPr/>
          <a:lstStyle/>
          <a:p>
            <a:r>
              <a:rPr lang="en-AU" dirty="0"/>
              <a:t>Question 6 (10 minutes)</a:t>
            </a:r>
          </a:p>
        </p:txBody>
      </p:sp>
      <p:sp>
        <p:nvSpPr>
          <p:cNvPr id="3" name="Content Placeholder 2">
            <a:extLst>
              <a:ext uri="{FF2B5EF4-FFF2-40B4-BE49-F238E27FC236}">
                <a16:creationId xmlns:a16="http://schemas.microsoft.com/office/drawing/2014/main" id="{8CD8F9A4-9481-42D2-AFD6-D7B9BDCE82A9}"/>
              </a:ext>
            </a:extLst>
          </p:cNvPr>
          <p:cNvSpPr>
            <a:spLocks noGrp="1"/>
          </p:cNvSpPr>
          <p:nvPr>
            <p:ph idx="1"/>
          </p:nvPr>
        </p:nvSpPr>
        <p:spPr/>
        <p:txBody>
          <a:bodyPr>
            <a:normAutofit/>
          </a:bodyPr>
          <a:lstStyle/>
          <a:p>
            <a:r>
              <a:rPr lang="en-AU" sz="3600" dirty="0"/>
              <a:t>Out of all the ideas raised so far, what would your top 1-2 priorities be? </a:t>
            </a:r>
          </a:p>
          <a:p>
            <a:r>
              <a:rPr lang="en-AU" sz="3600" dirty="0"/>
              <a:t>Are there others that we haven’t heard yet?</a:t>
            </a:r>
          </a:p>
        </p:txBody>
      </p:sp>
      <p:sp>
        <p:nvSpPr>
          <p:cNvPr id="4" name="Slide Number Placeholder 3">
            <a:extLst>
              <a:ext uri="{FF2B5EF4-FFF2-40B4-BE49-F238E27FC236}">
                <a16:creationId xmlns:a16="http://schemas.microsoft.com/office/drawing/2014/main" id="{52E58C3B-176A-47F5-8BCC-BF2926B5F67E}"/>
              </a:ext>
            </a:extLst>
          </p:cNvPr>
          <p:cNvSpPr>
            <a:spLocks noGrp="1"/>
          </p:cNvSpPr>
          <p:nvPr>
            <p:ph type="sldNum" sz="quarter" idx="4"/>
          </p:nvPr>
        </p:nvSpPr>
        <p:spPr/>
        <p:txBody>
          <a:bodyPr/>
          <a:lstStyle/>
          <a:p>
            <a:fld id="{A111ABAE-1B12-4EB9-8E66-38B1E1BDD146}" type="slidenum">
              <a:rPr lang="en-AU" smtClean="0"/>
              <a:pPr/>
              <a:t>23</a:t>
            </a:fld>
            <a:endParaRPr lang="en-AU" dirty="0"/>
          </a:p>
        </p:txBody>
      </p:sp>
    </p:spTree>
    <p:extLst>
      <p:ext uri="{BB962C8B-B14F-4D97-AF65-F5344CB8AC3E}">
        <p14:creationId xmlns:p14="http://schemas.microsoft.com/office/powerpoint/2010/main" val="1974852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756B-5C5C-4578-A9A5-77748BD00205}"/>
              </a:ext>
            </a:extLst>
          </p:cNvPr>
          <p:cNvSpPr>
            <a:spLocks noGrp="1"/>
          </p:cNvSpPr>
          <p:nvPr>
            <p:ph type="title"/>
          </p:nvPr>
        </p:nvSpPr>
        <p:spPr/>
        <p:txBody>
          <a:bodyPr/>
          <a:lstStyle/>
          <a:p>
            <a:r>
              <a:rPr lang="en-AU" dirty="0"/>
              <a:t>Question 7 (10 minutes)</a:t>
            </a:r>
          </a:p>
        </p:txBody>
      </p:sp>
      <p:sp>
        <p:nvSpPr>
          <p:cNvPr id="3" name="Content Placeholder 2">
            <a:extLst>
              <a:ext uri="{FF2B5EF4-FFF2-40B4-BE49-F238E27FC236}">
                <a16:creationId xmlns:a16="http://schemas.microsoft.com/office/drawing/2014/main" id="{991678C4-2E02-4010-8730-2E4C3D5FDEDD}"/>
              </a:ext>
            </a:extLst>
          </p:cNvPr>
          <p:cNvSpPr>
            <a:spLocks noGrp="1"/>
          </p:cNvSpPr>
          <p:nvPr>
            <p:ph idx="1"/>
          </p:nvPr>
        </p:nvSpPr>
        <p:spPr/>
        <p:txBody>
          <a:bodyPr>
            <a:normAutofit/>
          </a:bodyPr>
          <a:lstStyle/>
          <a:p>
            <a:r>
              <a:rPr lang="en-AU" sz="3200" dirty="0"/>
              <a:t>Are there enough opportunities for people with lived experience and their families, carers and peer representatives to engage with Government and services to inform decision making?</a:t>
            </a:r>
          </a:p>
          <a:p>
            <a:pPr lvl="1"/>
            <a:r>
              <a:rPr lang="en-AU" sz="2800" dirty="0"/>
              <a:t>How could this be improved or expanded?</a:t>
            </a:r>
          </a:p>
          <a:p>
            <a:pPr lvl="1"/>
            <a:r>
              <a:rPr lang="en-AU" sz="2800" dirty="0"/>
              <a:t>What supports are needed to facilitate this?</a:t>
            </a:r>
          </a:p>
        </p:txBody>
      </p:sp>
      <p:sp>
        <p:nvSpPr>
          <p:cNvPr id="4" name="Slide Number Placeholder 3">
            <a:extLst>
              <a:ext uri="{FF2B5EF4-FFF2-40B4-BE49-F238E27FC236}">
                <a16:creationId xmlns:a16="http://schemas.microsoft.com/office/drawing/2014/main" id="{4EE737A5-E696-46A6-922B-F00ECEC3318C}"/>
              </a:ext>
            </a:extLst>
          </p:cNvPr>
          <p:cNvSpPr>
            <a:spLocks noGrp="1"/>
          </p:cNvSpPr>
          <p:nvPr>
            <p:ph type="sldNum" sz="quarter" idx="4"/>
          </p:nvPr>
        </p:nvSpPr>
        <p:spPr/>
        <p:txBody>
          <a:bodyPr/>
          <a:lstStyle/>
          <a:p>
            <a:fld id="{A111ABAE-1B12-4EB9-8E66-38B1E1BDD146}" type="slidenum">
              <a:rPr lang="en-AU" smtClean="0"/>
              <a:pPr/>
              <a:t>24</a:t>
            </a:fld>
            <a:endParaRPr lang="en-AU" dirty="0"/>
          </a:p>
        </p:txBody>
      </p:sp>
    </p:spTree>
    <p:extLst>
      <p:ext uri="{BB962C8B-B14F-4D97-AF65-F5344CB8AC3E}">
        <p14:creationId xmlns:p14="http://schemas.microsoft.com/office/powerpoint/2010/main" val="16395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9D34-F92F-490C-9699-BBE83C816E1B}"/>
              </a:ext>
            </a:extLst>
          </p:cNvPr>
          <p:cNvSpPr>
            <a:spLocks noGrp="1"/>
          </p:cNvSpPr>
          <p:nvPr>
            <p:ph type="title"/>
          </p:nvPr>
        </p:nvSpPr>
        <p:spPr/>
        <p:txBody>
          <a:bodyPr/>
          <a:lstStyle/>
          <a:p>
            <a:r>
              <a:rPr lang="en-AU" dirty="0"/>
              <a:t>Question 8</a:t>
            </a:r>
          </a:p>
        </p:txBody>
      </p:sp>
      <p:sp>
        <p:nvSpPr>
          <p:cNvPr id="3" name="Content Placeholder 2">
            <a:extLst>
              <a:ext uri="{FF2B5EF4-FFF2-40B4-BE49-F238E27FC236}">
                <a16:creationId xmlns:a16="http://schemas.microsoft.com/office/drawing/2014/main" id="{71C3204B-A109-43FB-8FA2-6020187A522C}"/>
              </a:ext>
            </a:extLst>
          </p:cNvPr>
          <p:cNvSpPr>
            <a:spLocks noGrp="1"/>
          </p:cNvSpPr>
          <p:nvPr>
            <p:ph idx="1"/>
          </p:nvPr>
        </p:nvSpPr>
        <p:spPr/>
        <p:txBody>
          <a:bodyPr>
            <a:normAutofit/>
          </a:bodyPr>
          <a:lstStyle/>
          <a:p>
            <a:r>
              <a:rPr lang="en-AU" sz="3600" dirty="0"/>
              <a:t>Are there areas where you would like to see more peer support services available?</a:t>
            </a:r>
          </a:p>
        </p:txBody>
      </p:sp>
      <p:sp>
        <p:nvSpPr>
          <p:cNvPr id="4" name="Slide Number Placeholder 3">
            <a:extLst>
              <a:ext uri="{FF2B5EF4-FFF2-40B4-BE49-F238E27FC236}">
                <a16:creationId xmlns:a16="http://schemas.microsoft.com/office/drawing/2014/main" id="{8EA44F5A-4906-4D9D-92BD-0B8F9D738088}"/>
              </a:ext>
            </a:extLst>
          </p:cNvPr>
          <p:cNvSpPr>
            <a:spLocks noGrp="1"/>
          </p:cNvSpPr>
          <p:nvPr>
            <p:ph type="sldNum" sz="quarter" idx="4"/>
          </p:nvPr>
        </p:nvSpPr>
        <p:spPr/>
        <p:txBody>
          <a:bodyPr/>
          <a:lstStyle/>
          <a:p>
            <a:fld id="{A111ABAE-1B12-4EB9-8E66-38B1E1BDD146}" type="slidenum">
              <a:rPr lang="en-AU" smtClean="0"/>
              <a:pPr/>
              <a:t>25</a:t>
            </a:fld>
            <a:endParaRPr lang="en-AU" dirty="0"/>
          </a:p>
        </p:txBody>
      </p:sp>
    </p:spTree>
    <p:extLst>
      <p:ext uri="{BB962C8B-B14F-4D97-AF65-F5344CB8AC3E}">
        <p14:creationId xmlns:p14="http://schemas.microsoft.com/office/powerpoint/2010/main" val="150045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1E55-E8AF-463F-BE66-922FD73F74FF}"/>
              </a:ext>
            </a:extLst>
          </p:cNvPr>
          <p:cNvSpPr>
            <a:spLocks noGrp="1"/>
          </p:cNvSpPr>
          <p:nvPr>
            <p:ph type="title"/>
          </p:nvPr>
        </p:nvSpPr>
        <p:spPr/>
        <p:txBody>
          <a:bodyPr/>
          <a:lstStyle/>
          <a:p>
            <a:r>
              <a:rPr lang="en-AU" dirty="0"/>
              <a:t>Question 9 (5 minutes)</a:t>
            </a:r>
          </a:p>
        </p:txBody>
      </p:sp>
      <p:sp>
        <p:nvSpPr>
          <p:cNvPr id="3" name="Content Placeholder 2">
            <a:extLst>
              <a:ext uri="{FF2B5EF4-FFF2-40B4-BE49-F238E27FC236}">
                <a16:creationId xmlns:a16="http://schemas.microsoft.com/office/drawing/2014/main" id="{67B238C6-00D3-46D7-96E5-04B0A0C1A50E}"/>
              </a:ext>
            </a:extLst>
          </p:cNvPr>
          <p:cNvSpPr>
            <a:spLocks noGrp="1"/>
          </p:cNvSpPr>
          <p:nvPr>
            <p:ph idx="1"/>
          </p:nvPr>
        </p:nvSpPr>
        <p:spPr/>
        <p:txBody>
          <a:bodyPr>
            <a:normAutofit/>
          </a:bodyPr>
          <a:lstStyle/>
          <a:p>
            <a:r>
              <a:rPr lang="en-AU" sz="3600" dirty="0"/>
              <a:t>What is the best way for Government to hear more from people with lived experience in this process?</a:t>
            </a:r>
          </a:p>
        </p:txBody>
      </p:sp>
      <p:sp>
        <p:nvSpPr>
          <p:cNvPr id="4" name="Slide Number Placeholder 3">
            <a:extLst>
              <a:ext uri="{FF2B5EF4-FFF2-40B4-BE49-F238E27FC236}">
                <a16:creationId xmlns:a16="http://schemas.microsoft.com/office/drawing/2014/main" id="{CABF5CDD-A10D-4D35-A9BA-3681972DD94E}"/>
              </a:ext>
            </a:extLst>
          </p:cNvPr>
          <p:cNvSpPr>
            <a:spLocks noGrp="1"/>
          </p:cNvSpPr>
          <p:nvPr>
            <p:ph type="sldNum" sz="quarter" idx="4"/>
          </p:nvPr>
        </p:nvSpPr>
        <p:spPr/>
        <p:txBody>
          <a:bodyPr/>
          <a:lstStyle/>
          <a:p>
            <a:fld id="{A111ABAE-1B12-4EB9-8E66-38B1E1BDD146}" type="slidenum">
              <a:rPr lang="en-AU" smtClean="0"/>
              <a:pPr/>
              <a:t>26</a:t>
            </a:fld>
            <a:endParaRPr lang="en-AU" dirty="0"/>
          </a:p>
        </p:txBody>
      </p:sp>
    </p:spTree>
    <p:extLst>
      <p:ext uri="{BB962C8B-B14F-4D97-AF65-F5344CB8AC3E}">
        <p14:creationId xmlns:p14="http://schemas.microsoft.com/office/powerpoint/2010/main" val="208321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679-C0A1-4888-BCA7-12E96C3513F0}"/>
              </a:ext>
            </a:extLst>
          </p:cNvPr>
          <p:cNvSpPr>
            <a:spLocks noGrp="1"/>
          </p:cNvSpPr>
          <p:nvPr>
            <p:ph type="title"/>
          </p:nvPr>
        </p:nvSpPr>
        <p:spPr/>
        <p:txBody>
          <a:bodyPr/>
          <a:lstStyle/>
          <a:p>
            <a:r>
              <a:rPr lang="en-AU" dirty="0"/>
              <a:t>Next steps</a:t>
            </a:r>
          </a:p>
        </p:txBody>
      </p:sp>
      <p:sp>
        <p:nvSpPr>
          <p:cNvPr id="3" name="Content Placeholder 2">
            <a:extLst>
              <a:ext uri="{FF2B5EF4-FFF2-40B4-BE49-F238E27FC236}">
                <a16:creationId xmlns:a16="http://schemas.microsoft.com/office/drawing/2014/main" id="{E2F46857-570C-4061-A0D8-9399EDF9BF89}"/>
              </a:ext>
            </a:extLst>
          </p:cNvPr>
          <p:cNvSpPr>
            <a:spLocks noGrp="1"/>
          </p:cNvSpPr>
          <p:nvPr>
            <p:ph idx="1"/>
          </p:nvPr>
        </p:nvSpPr>
        <p:spPr>
          <a:xfrm>
            <a:off x="495300" y="1196753"/>
            <a:ext cx="9138220" cy="4608512"/>
          </a:xfrm>
        </p:spPr>
        <p:txBody>
          <a:bodyPr>
            <a:normAutofit lnSpcReduction="10000"/>
          </a:bodyPr>
          <a:lstStyle/>
          <a:p>
            <a:r>
              <a:rPr lang="en-AU" dirty="0"/>
              <a:t>Next workshops: </a:t>
            </a:r>
            <a:r>
              <a:rPr lang="en-AU" dirty="0">
                <a:latin typeface="Calibri" panose="020F0502020204030204" pitchFamily="34" charset="0"/>
                <a:ea typeface="Calibri" panose="020F0502020204030204" pitchFamily="34" charset="0"/>
                <a:cs typeface="Times New Roman" panose="02020603050405020304" pitchFamily="18" charset="0"/>
              </a:rPr>
              <a:t>AOD and mental health, and AOD specialist services</a:t>
            </a:r>
            <a:endParaRPr lang="en-AU" dirty="0"/>
          </a:p>
          <a:p>
            <a:r>
              <a:rPr lang="en-AU" dirty="0"/>
              <a:t>A written summary of ‘</a:t>
            </a:r>
            <a:r>
              <a:rPr lang="en-AU" dirty="0" err="1"/>
              <a:t>strategise</a:t>
            </a:r>
            <a:r>
              <a:rPr lang="en-AU" dirty="0"/>
              <a:t>’ process, including these workshops, will be circulated and made public</a:t>
            </a:r>
            <a:endParaRPr lang="en-AU" dirty="0">
              <a:highlight>
                <a:srgbClr val="FFFF00"/>
              </a:highlight>
            </a:endParaRPr>
          </a:p>
          <a:p>
            <a:r>
              <a:rPr lang="en-AU" dirty="0"/>
              <a:t>Next Commissioning Phase: Collaborative Design, will follow when </a:t>
            </a:r>
            <a:r>
              <a:rPr lang="en-AU" dirty="0" err="1"/>
              <a:t>Strategise</a:t>
            </a:r>
            <a:r>
              <a:rPr lang="en-AU" dirty="0"/>
              <a:t> Phase is complete. This process will also be open to participation</a:t>
            </a:r>
            <a:endParaRPr lang="en-AU" dirty="0">
              <a:highlight>
                <a:srgbClr val="FFFF00"/>
              </a:highlight>
            </a:endParaRPr>
          </a:p>
          <a:p>
            <a:r>
              <a:rPr lang="en-AU" dirty="0"/>
              <a:t>The DSAP Progress Report 2020-21 and Review are out for feedback until 11 February and will be released publicly following consultation</a:t>
            </a:r>
          </a:p>
          <a:p>
            <a:r>
              <a:rPr lang="en-AU" dirty="0"/>
              <a:t>The Discussion Paper on the next </a:t>
            </a:r>
            <a:r>
              <a:rPr lang="en-AU" dirty="0" err="1"/>
              <a:t>DSAP</a:t>
            </a:r>
            <a:r>
              <a:rPr lang="en-AU" dirty="0"/>
              <a:t> is out for feedback until 18 February</a:t>
            </a:r>
          </a:p>
          <a:p>
            <a:r>
              <a:rPr lang="en-AU" dirty="0"/>
              <a:t>There will be further opportunities for input on commissioning and next Drug Strategy Action Plan </a:t>
            </a:r>
          </a:p>
        </p:txBody>
      </p:sp>
      <p:sp>
        <p:nvSpPr>
          <p:cNvPr id="4" name="Slide Number Placeholder 3">
            <a:extLst>
              <a:ext uri="{FF2B5EF4-FFF2-40B4-BE49-F238E27FC236}">
                <a16:creationId xmlns:a16="http://schemas.microsoft.com/office/drawing/2014/main" id="{DC184808-E416-44D7-ACF8-191592DE4E22}"/>
              </a:ext>
            </a:extLst>
          </p:cNvPr>
          <p:cNvSpPr>
            <a:spLocks noGrp="1"/>
          </p:cNvSpPr>
          <p:nvPr>
            <p:ph type="sldNum" sz="quarter" idx="4"/>
          </p:nvPr>
        </p:nvSpPr>
        <p:spPr/>
        <p:txBody>
          <a:bodyPr/>
          <a:lstStyle/>
          <a:p>
            <a:fld id="{A111ABAE-1B12-4EB9-8E66-38B1E1BDD146}" type="slidenum">
              <a:rPr lang="en-AU" smtClean="0"/>
              <a:pPr/>
              <a:t>27</a:t>
            </a:fld>
            <a:endParaRPr lang="en-AU" dirty="0"/>
          </a:p>
        </p:txBody>
      </p:sp>
    </p:spTree>
    <p:extLst>
      <p:ext uri="{BB962C8B-B14F-4D97-AF65-F5344CB8AC3E}">
        <p14:creationId xmlns:p14="http://schemas.microsoft.com/office/powerpoint/2010/main" val="222068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E96F62-689B-4B33-A281-AB0E4212B405}"/>
              </a:ext>
            </a:extLst>
          </p:cNvPr>
          <p:cNvSpPr>
            <a:spLocks noGrp="1"/>
          </p:cNvSpPr>
          <p:nvPr>
            <p:ph type="body" sz="quarter" idx="10"/>
          </p:nvPr>
        </p:nvSpPr>
        <p:spPr>
          <a:xfrm>
            <a:off x="2217018" y="1700808"/>
            <a:ext cx="5471964" cy="3312963"/>
          </a:xfrm>
        </p:spPr>
        <p:txBody>
          <a:bodyPr/>
          <a:lstStyle/>
          <a:p>
            <a:pPr algn="ctr"/>
            <a:r>
              <a:rPr lang="en-AU" dirty="0"/>
              <a:t>Questions/comments?</a:t>
            </a:r>
          </a:p>
          <a:p>
            <a:pPr algn="ctr"/>
            <a:endParaRPr lang="en-AU" dirty="0"/>
          </a:p>
          <a:p>
            <a:pPr algn="ctr"/>
            <a:endParaRPr lang="en-AU" sz="2000" dirty="0"/>
          </a:p>
          <a:p>
            <a:pPr algn="ctr"/>
            <a:endParaRPr lang="en-AU" sz="2000" dirty="0"/>
          </a:p>
          <a:p>
            <a:pPr algn="ctr"/>
            <a:endParaRPr lang="en-AU" sz="2000" dirty="0"/>
          </a:p>
          <a:p>
            <a:pPr algn="ctr"/>
            <a:r>
              <a:rPr lang="en-AU" sz="2000" dirty="0"/>
              <a:t>Contact Us</a:t>
            </a:r>
          </a:p>
          <a:p>
            <a:pPr algn="ctr"/>
            <a:r>
              <a:rPr lang="en-AU" sz="2000" dirty="0"/>
              <a:t>AODpolicy@act.gov.au</a:t>
            </a:r>
          </a:p>
          <a:p>
            <a:pPr algn="ctr"/>
            <a:endParaRPr lang="en-AU" dirty="0"/>
          </a:p>
          <a:p>
            <a:pPr algn="ctr"/>
            <a:endParaRPr lang="en-AU" dirty="0"/>
          </a:p>
          <a:p>
            <a:endParaRPr lang="en-AU" dirty="0"/>
          </a:p>
        </p:txBody>
      </p:sp>
      <p:sp>
        <p:nvSpPr>
          <p:cNvPr id="3" name="Slide Number Placeholder 2">
            <a:extLst>
              <a:ext uri="{FF2B5EF4-FFF2-40B4-BE49-F238E27FC236}">
                <a16:creationId xmlns:a16="http://schemas.microsoft.com/office/drawing/2014/main" id="{EADE8DF0-F03A-450B-BC09-E23475172E8C}"/>
              </a:ext>
            </a:extLst>
          </p:cNvPr>
          <p:cNvSpPr>
            <a:spLocks noGrp="1"/>
          </p:cNvSpPr>
          <p:nvPr>
            <p:ph type="sldNum" sz="quarter" idx="4"/>
          </p:nvPr>
        </p:nvSpPr>
        <p:spPr/>
        <p:txBody>
          <a:bodyPr/>
          <a:lstStyle/>
          <a:p>
            <a:fld id="{A111ABAE-1B12-4EB9-8E66-38B1E1BDD146}" type="slidenum">
              <a:rPr lang="en-AU" smtClean="0"/>
              <a:pPr/>
              <a:t>28</a:t>
            </a:fld>
            <a:endParaRPr lang="en-AU" dirty="0"/>
          </a:p>
        </p:txBody>
      </p:sp>
    </p:spTree>
    <p:extLst>
      <p:ext uri="{BB962C8B-B14F-4D97-AF65-F5344CB8AC3E}">
        <p14:creationId xmlns:p14="http://schemas.microsoft.com/office/powerpoint/2010/main" val="421043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Purpose of the session</a:t>
            </a:r>
          </a:p>
        </p:txBody>
      </p:sp>
      <p:sp>
        <p:nvSpPr>
          <p:cNvPr id="10" name="Content Placeholder 9"/>
          <p:cNvSpPr>
            <a:spLocks noGrp="1"/>
          </p:cNvSpPr>
          <p:nvPr>
            <p:ph idx="1"/>
          </p:nvPr>
        </p:nvSpPr>
        <p:spPr/>
        <p:txBody>
          <a:bodyPr/>
          <a:lstStyle/>
          <a:p>
            <a:pPr marL="0" indent="0">
              <a:buFont typeface="Arial" panose="020B0604020202020204" pitchFamily="34" charset="0"/>
              <a:buNone/>
            </a:pPr>
            <a:r>
              <a:rPr lang="en-AU" dirty="0"/>
              <a:t>Our aim in this session is to hear from people with lived experience and peer representatives about:</a:t>
            </a:r>
          </a:p>
          <a:p>
            <a:r>
              <a:rPr lang="en-AU" dirty="0"/>
              <a:t>The experiences of people accessing alcohol and other drug treatment services</a:t>
            </a:r>
          </a:p>
          <a:p>
            <a:r>
              <a:rPr lang="en-AU" dirty="0"/>
              <a:t>What is working well or needs to be improved in terms of how Government and AOD services engage with people with current or previous lived experience</a:t>
            </a:r>
          </a:p>
          <a:p>
            <a:r>
              <a:rPr lang="en-AU" dirty="0"/>
              <a:t>Existing peer support services and opportunities in this space</a:t>
            </a:r>
          </a:p>
          <a:p>
            <a:pPr marL="0" indent="0">
              <a:buNone/>
            </a:pPr>
            <a:r>
              <a:rPr lang="en-AU" dirty="0"/>
              <a:t>For people working in AOD services or Government, we are keen to hear how you are engaging with people with lived experience and areas for improvement.</a:t>
            </a:r>
          </a:p>
        </p:txBody>
      </p:sp>
      <p:sp>
        <p:nvSpPr>
          <p:cNvPr id="4" name="Slide Number Placeholder 3"/>
          <p:cNvSpPr>
            <a:spLocks noGrp="1"/>
          </p:cNvSpPr>
          <p:nvPr>
            <p:ph type="sldNum" sz="quarter" idx="4"/>
          </p:nvPr>
        </p:nvSpPr>
        <p:spPr/>
        <p:txBody>
          <a:bodyPr/>
          <a:lstStyle/>
          <a:p>
            <a:fld id="{A111ABAE-1B12-4EB9-8E66-38B1E1BDD146}" type="slidenum">
              <a:rPr lang="en-AU" smtClean="0"/>
              <a:pPr/>
              <a:t>3</a:t>
            </a:fld>
            <a:endParaRPr lang="en-AU" dirty="0"/>
          </a:p>
        </p:txBody>
      </p:sp>
    </p:spTree>
    <p:custDataLst>
      <p:tags r:id="rId1"/>
    </p:custDataLst>
    <p:extLst>
      <p:ext uri="{BB962C8B-B14F-4D97-AF65-F5344CB8AC3E}">
        <p14:creationId xmlns:p14="http://schemas.microsoft.com/office/powerpoint/2010/main" val="78890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502F-32B9-41B6-8833-5E1A475516D4}"/>
              </a:ext>
            </a:extLst>
          </p:cNvPr>
          <p:cNvSpPr>
            <a:spLocks noGrp="1"/>
          </p:cNvSpPr>
          <p:nvPr>
            <p:ph type="title"/>
          </p:nvPr>
        </p:nvSpPr>
        <p:spPr/>
        <p:txBody>
          <a:bodyPr/>
          <a:lstStyle/>
          <a:p>
            <a:r>
              <a:rPr lang="en-AU" dirty="0"/>
              <a:t>Commissioning Roadmap</a:t>
            </a:r>
          </a:p>
        </p:txBody>
      </p:sp>
      <p:sp>
        <p:nvSpPr>
          <p:cNvPr id="3" name="Content Placeholder 2">
            <a:extLst>
              <a:ext uri="{FF2B5EF4-FFF2-40B4-BE49-F238E27FC236}">
                <a16:creationId xmlns:a16="http://schemas.microsoft.com/office/drawing/2014/main" id="{1E02999F-831F-4724-857F-73654BEB8EA1}"/>
              </a:ext>
            </a:extLst>
          </p:cNvPr>
          <p:cNvSpPr>
            <a:spLocks noGrp="1"/>
          </p:cNvSpPr>
          <p:nvPr>
            <p:ph idx="1"/>
          </p:nvPr>
        </p:nvSpPr>
        <p:spPr>
          <a:xfrm>
            <a:off x="495299" y="1196753"/>
            <a:ext cx="4457701" cy="4608512"/>
          </a:xfrm>
        </p:spPr>
        <p:txBody>
          <a:bodyPr>
            <a:normAutofit fontScale="47500" lnSpcReduction="20000"/>
          </a:bodyPr>
          <a:lstStyle/>
          <a:p>
            <a:pPr marL="0" indent="0">
              <a:buNone/>
            </a:pPr>
            <a:r>
              <a:rPr lang="en-AU" sz="3600" b="1" dirty="0"/>
              <a:t>Commissioning cycle</a:t>
            </a:r>
          </a:p>
          <a:p>
            <a:pPr marL="457200" indent="-457200">
              <a:buFont typeface="+mj-lt"/>
              <a:buAutoNum type="arabicPeriod"/>
            </a:pPr>
            <a:r>
              <a:rPr lang="en-AU" sz="3600" b="1" dirty="0" err="1"/>
              <a:t>Strategise</a:t>
            </a:r>
            <a:endParaRPr lang="en-AU" sz="3600" b="1" dirty="0"/>
          </a:p>
          <a:p>
            <a:pPr marL="457200" indent="-457200">
              <a:buFont typeface="+mj-lt"/>
              <a:buAutoNum type="arabicPeriod"/>
            </a:pPr>
            <a:r>
              <a:rPr lang="en-AU" sz="3600" dirty="0"/>
              <a:t>Design</a:t>
            </a:r>
          </a:p>
          <a:p>
            <a:pPr marL="457200" indent="-457200">
              <a:buFont typeface="+mj-lt"/>
              <a:buAutoNum type="arabicPeriod"/>
            </a:pPr>
            <a:r>
              <a:rPr lang="en-AU" sz="3600" dirty="0"/>
              <a:t>Procure</a:t>
            </a:r>
          </a:p>
          <a:p>
            <a:pPr marL="457200" indent="-457200">
              <a:buFont typeface="+mj-lt"/>
              <a:buAutoNum type="arabicPeriod"/>
            </a:pPr>
            <a:r>
              <a:rPr lang="en-AU" sz="3600" dirty="0"/>
              <a:t>Deliver Outcomes</a:t>
            </a:r>
          </a:p>
          <a:p>
            <a:pPr marL="0" indent="0">
              <a:buNone/>
            </a:pPr>
            <a:r>
              <a:rPr lang="en-AU" sz="3600" dirty="0"/>
              <a:t>+       Continuous evaluation</a:t>
            </a:r>
          </a:p>
          <a:p>
            <a:pPr marL="0" indent="0">
              <a:buNone/>
            </a:pPr>
            <a:endParaRPr lang="en-AU" sz="3600" dirty="0"/>
          </a:p>
          <a:p>
            <a:pPr marL="0" indent="0">
              <a:buNone/>
            </a:pPr>
            <a:r>
              <a:rPr lang="en-AU" sz="3600" b="1" dirty="0" err="1"/>
              <a:t>Strategise</a:t>
            </a:r>
            <a:r>
              <a:rPr lang="en-AU" sz="3600" b="1" dirty="0"/>
              <a:t> phase</a:t>
            </a:r>
          </a:p>
          <a:p>
            <a:pPr>
              <a:buFont typeface="Wingdings" panose="05000000000000000000" pitchFamily="2" charset="2"/>
              <a:buChar char="Ø"/>
            </a:pPr>
            <a:r>
              <a:rPr lang="en-AU" sz="3600" dirty="0"/>
              <a:t>Understand current services and population need</a:t>
            </a:r>
          </a:p>
          <a:p>
            <a:pPr>
              <a:buFont typeface="Wingdings" panose="05000000000000000000" pitchFamily="2" charset="2"/>
              <a:buChar char="Ø"/>
            </a:pPr>
            <a:r>
              <a:rPr lang="en-AU" sz="3600" dirty="0"/>
              <a:t>Identify service gaps and emerging priorities</a:t>
            </a:r>
          </a:p>
          <a:p>
            <a:pPr>
              <a:buFont typeface="Wingdings" panose="05000000000000000000" pitchFamily="2" charset="2"/>
              <a:buChar char="Ø"/>
            </a:pPr>
            <a:r>
              <a:rPr lang="en-AU" sz="3600" dirty="0"/>
              <a:t>Define system outcomes we are seeking to achieve</a:t>
            </a:r>
          </a:p>
          <a:p>
            <a:pPr>
              <a:buFont typeface="Wingdings" panose="05000000000000000000" pitchFamily="2" charset="2"/>
              <a:buChar char="Ø"/>
            </a:pPr>
            <a:r>
              <a:rPr lang="en-AU" sz="3600" dirty="0"/>
              <a:t>Engage with service users and sector partners to test and refine understanding</a:t>
            </a:r>
          </a:p>
          <a:p>
            <a:pPr>
              <a:buFont typeface="Wingdings" panose="05000000000000000000" pitchFamily="2" charset="2"/>
              <a:buChar char="Ø"/>
            </a:pPr>
            <a:r>
              <a:rPr lang="en-AU" sz="3600" dirty="0"/>
              <a:t>Develop strategic plan, including priorities for commissioning</a:t>
            </a:r>
          </a:p>
          <a:p>
            <a:pPr>
              <a:buFont typeface="Wingdings" panose="05000000000000000000" pitchFamily="2" charset="2"/>
              <a:buChar char="Ø"/>
            </a:pPr>
            <a:r>
              <a:rPr lang="en-AU" sz="3600" dirty="0"/>
              <a:t>Identify areas for collaborative design</a:t>
            </a:r>
          </a:p>
          <a:p>
            <a:endParaRPr lang="en-AU" dirty="0"/>
          </a:p>
        </p:txBody>
      </p:sp>
      <p:sp>
        <p:nvSpPr>
          <p:cNvPr id="4" name="Slide Number Placeholder 3">
            <a:extLst>
              <a:ext uri="{FF2B5EF4-FFF2-40B4-BE49-F238E27FC236}">
                <a16:creationId xmlns:a16="http://schemas.microsoft.com/office/drawing/2014/main" id="{8AEDB66C-6EA6-4A31-AB79-9F78A5D8A9A9}"/>
              </a:ext>
            </a:extLst>
          </p:cNvPr>
          <p:cNvSpPr>
            <a:spLocks noGrp="1"/>
          </p:cNvSpPr>
          <p:nvPr>
            <p:ph type="sldNum" sz="quarter" idx="4"/>
          </p:nvPr>
        </p:nvSpPr>
        <p:spPr/>
        <p:txBody>
          <a:bodyPr/>
          <a:lstStyle/>
          <a:p>
            <a:fld id="{A111ABAE-1B12-4EB9-8E66-38B1E1BDD146}" type="slidenum">
              <a:rPr lang="en-AU" smtClean="0"/>
              <a:pPr/>
              <a:t>4</a:t>
            </a:fld>
            <a:endParaRPr lang="en-AU" dirty="0"/>
          </a:p>
        </p:txBody>
      </p:sp>
      <p:pic>
        <p:nvPicPr>
          <p:cNvPr id="6" name="Picture 5">
            <a:extLst>
              <a:ext uri="{FF2B5EF4-FFF2-40B4-BE49-F238E27FC236}">
                <a16:creationId xmlns:a16="http://schemas.microsoft.com/office/drawing/2014/main" id="{296691E2-94BF-443B-880F-5942B45BEDE2}"/>
              </a:ext>
            </a:extLst>
          </p:cNvPr>
          <p:cNvPicPr>
            <a:picLocks noChangeAspect="1"/>
          </p:cNvPicPr>
          <p:nvPr/>
        </p:nvPicPr>
        <p:blipFill rotWithShape="1">
          <a:blip r:embed="rId3"/>
          <a:srcRect l="11807" t="14564" r="73608" b="43216"/>
          <a:stretch/>
        </p:blipFill>
        <p:spPr>
          <a:xfrm>
            <a:off x="4880992" y="1052736"/>
            <a:ext cx="4953001" cy="4608512"/>
          </a:xfrm>
          <a:prstGeom prst="rect">
            <a:avLst/>
          </a:prstGeom>
        </p:spPr>
      </p:pic>
      <p:sp>
        <p:nvSpPr>
          <p:cNvPr id="7" name="TextBox 6">
            <a:extLst>
              <a:ext uri="{FF2B5EF4-FFF2-40B4-BE49-F238E27FC236}">
                <a16:creationId xmlns:a16="http://schemas.microsoft.com/office/drawing/2014/main" id="{47368FCC-A759-45FE-953A-3B8C29F28AEC}"/>
              </a:ext>
            </a:extLst>
          </p:cNvPr>
          <p:cNvSpPr txBox="1"/>
          <p:nvPr/>
        </p:nvSpPr>
        <p:spPr>
          <a:xfrm>
            <a:off x="5199753" y="5620385"/>
            <a:ext cx="4315477" cy="369332"/>
          </a:xfrm>
          <a:prstGeom prst="rect">
            <a:avLst/>
          </a:prstGeom>
          <a:noFill/>
        </p:spPr>
        <p:txBody>
          <a:bodyPr wrap="none" rtlCol="0">
            <a:spAutoFit/>
          </a:bodyPr>
          <a:lstStyle/>
          <a:p>
            <a:r>
              <a:rPr lang="en-AU" dirty="0"/>
              <a:t>Commissioning Roadmap can be found </a:t>
            </a:r>
            <a:r>
              <a:rPr lang="en-AU" dirty="0">
                <a:hlinkClick r:id="rId4"/>
              </a:rPr>
              <a:t>here</a:t>
            </a:r>
            <a:endParaRPr lang="en-AU" dirty="0"/>
          </a:p>
        </p:txBody>
      </p:sp>
    </p:spTree>
    <p:extLst>
      <p:ext uri="{BB962C8B-B14F-4D97-AF65-F5344CB8AC3E}">
        <p14:creationId xmlns:p14="http://schemas.microsoft.com/office/powerpoint/2010/main" val="147387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0D5C-F3E2-497D-8536-20D75FE9FEC4}"/>
              </a:ext>
            </a:extLst>
          </p:cNvPr>
          <p:cNvSpPr>
            <a:spLocks noGrp="1"/>
          </p:cNvSpPr>
          <p:nvPr>
            <p:ph type="title"/>
          </p:nvPr>
        </p:nvSpPr>
        <p:spPr/>
        <p:txBody>
          <a:bodyPr/>
          <a:lstStyle/>
          <a:p>
            <a:r>
              <a:rPr lang="en-AU" dirty="0"/>
              <a:t>Next Drug Strategy Action Plan (DSAP)</a:t>
            </a:r>
          </a:p>
        </p:txBody>
      </p:sp>
      <p:sp>
        <p:nvSpPr>
          <p:cNvPr id="3" name="Content Placeholder 2">
            <a:extLst>
              <a:ext uri="{FF2B5EF4-FFF2-40B4-BE49-F238E27FC236}">
                <a16:creationId xmlns:a16="http://schemas.microsoft.com/office/drawing/2014/main" id="{1E708C14-31A5-43A3-911A-13CDA6E8D0F1}"/>
              </a:ext>
            </a:extLst>
          </p:cNvPr>
          <p:cNvSpPr>
            <a:spLocks noGrp="1"/>
          </p:cNvSpPr>
          <p:nvPr>
            <p:ph idx="1"/>
          </p:nvPr>
        </p:nvSpPr>
        <p:spPr/>
        <p:txBody>
          <a:bodyPr>
            <a:normAutofit/>
          </a:bodyPr>
          <a:lstStyle/>
          <a:p>
            <a:r>
              <a:rPr lang="en-AU" dirty="0"/>
              <a:t>The ACT Drug Strategy Action Plan (DSAP) is the ACT’s plan under the </a:t>
            </a:r>
            <a:r>
              <a:rPr lang="en-AU" i="1" dirty="0"/>
              <a:t>National Drug Strategy 2017-26</a:t>
            </a:r>
          </a:p>
          <a:p>
            <a:r>
              <a:rPr lang="en-AU" dirty="0" err="1"/>
              <a:t>DSAP</a:t>
            </a:r>
            <a:r>
              <a:rPr lang="en-AU" dirty="0"/>
              <a:t> 2018-2021 ended in December 2021</a:t>
            </a:r>
          </a:p>
          <a:p>
            <a:r>
              <a:rPr lang="en-AU" dirty="0"/>
              <a:t>The final Progress Report 2020-21 and </a:t>
            </a:r>
            <a:r>
              <a:rPr lang="en-AU" dirty="0" err="1"/>
              <a:t>DSAP</a:t>
            </a:r>
            <a:r>
              <a:rPr lang="en-AU" dirty="0"/>
              <a:t> Policy Review will be released following consultation to reflect on achievements and challenges</a:t>
            </a:r>
          </a:p>
          <a:p>
            <a:r>
              <a:rPr lang="en-AU" dirty="0"/>
              <a:t>Development of the next </a:t>
            </a:r>
            <a:r>
              <a:rPr lang="en-AU" dirty="0" err="1"/>
              <a:t>DSAP</a:t>
            </a:r>
            <a:r>
              <a:rPr lang="en-AU" dirty="0"/>
              <a:t> has begun</a:t>
            </a:r>
          </a:p>
          <a:p>
            <a:r>
              <a:rPr lang="en-AU" dirty="0"/>
              <a:t>The Discussion Paper on the next </a:t>
            </a:r>
            <a:r>
              <a:rPr lang="en-AU" dirty="0" err="1"/>
              <a:t>DSAP</a:t>
            </a:r>
            <a:r>
              <a:rPr lang="en-AU" dirty="0"/>
              <a:t> is currently out for feedback until 18 February 2021</a:t>
            </a:r>
          </a:p>
          <a:p>
            <a:r>
              <a:rPr lang="en-AU" dirty="0"/>
              <a:t>We would like to hear your input in this session on priorities for lived experience and peer support</a:t>
            </a:r>
          </a:p>
        </p:txBody>
      </p:sp>
      <p:sp>
        <p:nvSpPr>
          <p:cNvPr id="4" name="Slide Number Placeholder 3">
            <a:extLst>
              <a:ext uri="{FF2B5EF4-FFF2-40B4-BE49-F238E27FC236}">
                <a16:creationId xmlns:a16="http://schemas.microsoft.com/office/drawing/2014/main" id="{7F259068-FD8D-40FB-BD0E-875F4883B0A2}"/>
              </a:ext>
            </a:extLst>
          </p:cNvPr>
          <p:cNvSpPr>
            <a:spLocks noGrp="1"/>
          </p:cNvSpPr>
          <p:nvPr>
            <p:ph type="sldNum" sz="quarter" idx="4"/>
          </p:nvPr>
        </p:nvSpPr>
        <p:spPr/>
        <p:txBody>
          <a:bodyPr/>
          <a:lstStyle/>
          <a:p>
            <a:fld id="{A111ABAE-1B12-4EB9-8E66-38B1E1BDD146}" type="slidenum">
              <a:rPr lang="en-AU" smtClean="0"/>
              <a:pPr/>
              <a:t>5</a:t>
            </a:fld>
            <a:endParaRPr lang="en-AU" dirty="0"/>
          </a:p>
        </p:txBody>
      </p:sp>
    </p:spTree>
    <p:extLst>
      <p:ext uri="{BB962C8B-B14F-4D97-AF65-F5344CB8AC3E}">
        <p14:creationId xmlns:p14="http://schemas.microsoft.com/office/powerpoint/2010/main" val="249193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BDF5-12C4-4842-9755-550CDEC53F51}"/>
              </a:ext>
            </a:extLst>
          </p:cNvPr>
          <p:cNvSpPr>
            <a:spLocks noGrp="1"/>
          </p:cNvSpPr>
          <p:nvPr>
            <p:ph type="body" sz="quarter" idx="10"/>
          </p:nvPr>
        </p:nvSpPr>
        <p:spPr>
          <a:xfrm>
            <a:off x="2217018" y="1700808"/>
            <a:ext cx="5471964" cy="3312963"/>
          </a:xfrm>
        </p:spPr>
        <p:txBody>
          <a:bodyPr/>
          <a:lstStyle/>
          <a:p>
            <a:pPr algn="ctr"/>
            <a:endParaRPr lang="en-AU" dirty="0"/>
          </a:p>
          <a:p>
            <a:pPr algn="ctr"/>
            <a:endParaRPr lang="en-AU" dirty="0"/>
          </a:p>
          <a:p>
            <a:pPr algn="ctr"/>
            <a:r>
              <a:rPr lang="en-AU" dirty="0"/>
              <a:t>SETTING THE SCENE</a:t>
            </a:r>
          </a:p>
        </p:txBody>
      </p:sp>
      <p:sp>
        <p:nvSpPr>
          <p:cNvPr id="3" name="Slide Number Placeholder 2">
            <a:extLst>
              <a:ext uri="{FF2B5EF4-FFF2-40B4-BE49-F238E27FC236}">
                <a16:creationId xmlns:a16="http://schemas.microsoft.com/office/drawing/2014/main" id="{81DE08E7-510C-4569-9330-10A1AC7E801F}"/>
              </a:ext>
            </a:extLst>
          </p:cNvPr>
          <p:cNvSpPr>
            <a:spLocks noGrp="1"/>
          </p:cNvSpPr>
          <p:nvPr>
            <p:ph type="sldNum" sz="quarter" idx="4"/>
          </p:nvPr>
        </p:nvSpPr>
        <p:spPr/>
        <p:txBody>
          <a:bodyPr/>
          <a:lstStyle/>
          <a:p>
            <a:fld id="{A111ABAE-1B12-4EB9-8E66-38B1E1BDD146}" type="slidenum">
              <a:rPr lang="en-AU" smtClean="0"/>
              <a:pPr/>
              <a:t>6</a:t>
            </a:fld>
            <a:endParaRPr lang="en-AU" dirty="0"/>
          </a:p>
        </p:txBody>
      </p:sp>
    </p:spTree>
    <p:extLst>
      <p:ext uri="{BB962C8B-B14F-4D97-AF65-F5344CB8AC3E}">
        <p14:creationId xmlns:p14="http://schemas.microsoft.com/office/powerpoint/2010/main" val="371332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5D21-A690-4E9B-B7AF-5BE3A9E8E475}"/>
              </a:ext>
            </a:extLst>
          </p:cNvPr>
          <p:cNvSpPr>
            <a:spLocks noGrp="1"/>
          </p:cNvSpPr>
          <p:nvPr>
            <p:ph type="title"/>
          </p:nvPr>
        </p:nvSpPr>
        <p:spPr/>
        <p:txBody>
          <a:bodyPr/>
          <a:lstStyle/>
          <a:p>
            <a:r>
              <a:rPr lang="en-AU" dirty="0"/>
              <a:t>Why people with lived experience &amp; peer representatives?</a:t>
            </a:r>
          </a:p>
        </p:txBody>
      </p:sp>
      <p:sp>
        <p:nvSpPr>
          <p:cNvPr id="3" name="Content Placeholder 2">
            <a:extLst>
              <a:ext uri="{FF2B5EF4-FFF2-40B4-BE49-F238E27FC236}">
                <a16:creationId xmlns:a16="http://schemas.microsoft.com/office/drawing/2014/main" id="{781EC8C8-B1A0-446D-9CE2-5AAFC2CB2278}"/>
              </a:ext>
            </a:extLst>
          </p:cNvPr>
          <p:cNvSpPr>
            <a:spLocks noGrp="1"/>
          </p:cNvSpPr>
          <p:nvPr>
            <p:ph idx="1"/>
          </p:nvPr>
        </p:nvSpPr>
        <p:spPr/>
        <p:txBody>
          <a:bodyPr>
            <a:normAutofit fontScale="85000" lnSpcReduction="10000"/>
          </a:bodyPr>
          <a:lstStyle/>
          <a:p>
            <a:r>
              <a:rPr lang="en-AU" sz="3200" dirty="0">
                <a:solidFill>
                  <a:srgbClr val="202124"/>
                </a:solidFill>
                <a:ea typeface="Times New Roman" panose="02020603050405020304" pitchFamily="18" charset="0"/>
                <a:cs typeface="Times New Roman" panose="02020603050405020304" pitchFamily="18" charset="0"/>
              </a:rPr>
              <a:t>Historically, people who use or have used drugs were rarely included in discussions that affected their lives, but this is changing</a:t>
            </a:r>
          </a:p>
          <a:p>
            <a:r>
              <a:rPr lang="en-AU" sz="3200" dirty="0">
                <a:solidFill>
                  <a:srgbClr val="202124"/>
                </a:solidFill>
                <a:effectLst/>
                <a:ea typeface="Times New Roman" panose="02020603050405020304" pitchFamily="18" charset="0"/>
                <a:cs typeface="Times New Roman" panose="02020603050405020304" pitchFamily="18" charset="0"/>
              </a:rPr>
              <a:t>Insights from people with lived experience and peer representatives lead to better AOD policies and person-centred program development and implementation</a:t>
            </a:r>
          </a:p>
          <a:p>
            <a:r>
              <a:rPr lang="en-AU" sz="3200" dirty="0">
                <a:solidFill>
                  <a:srgbClr val="202124"/>
                </a:solidFill>
                <a:ea typeface="Times New Roman" panose="02020603050405020304" pitchFamily="18" charset="0"/>
                <a:cs typeface="Times New Roman" panose="02020603050405020304" pitchFamily="18" charset="0"/>
              </a:rPr>
              <a:t>Important to recognise and centre the expertise of people with lived experience and utilise this knowledge to improve services and systems</a:t>
            </a:r>
          </a:p>
          <a:p>
            <a:r>
              <a:rPr lang="en-AU" sz="3200" dirty="0">
                <a:solidFill>
                  <a:srgbClr val="202124"/>
                </a:solidFill>
                <a:effectLst/>
                <a:ea typeface="Times New Roman" panose="02020603050405020304" pitchFamily="18" charset="0"/>
                <a:cs typeface="Times New Roman" panose="02020603050405020304" pitchFamily="18" charset="0"/>
              </a:rPr>
              <a:t>All people have t</a:t>
            </a:r>
            <a:r>
              <a:rPr lang="en-AU" sz="3200" dirty="0">
                <a:solidFill>
                  <a:srgbClr val="202124"/>
                </a:solidFill>
                <a:ea typeface="Times New Roman" panose="02020603050405020304" pitchFamily="18" charset="0"/>
                <a:cs typeface="Times New Roman" panose="02020603050405020304" pitchFamily="18" charset="0"/>
              </a:rPr>
              <a:t>he right to be involved in decisions affecting their lives</a:t>
            </a:r>
            <a:endParaRPr lang="en-AU" sz="3200" dirty="0">
              <a:solidFill>
                <a:srgbClr val="202124"/>
              </a:solidFill>
              <a:effectLst/>
              <a:ea typeface="Times New Roman" panose="02020603050405020304" pitchFamily="18" charset="0"/>
              <a:cs typeface="Times New Roman" panose="02020603050405020304" pitchFamily="18" charset="0"/>
            </a:endParaRPr>
          </a:p>
          <a:p>
            <a:pPr lvl="1"/>
            <a:endParaRPr lang="en-AU" sz="28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9C9694C-74C9-46F3-96C3-049498F91700}"/>
              </a:ext>
            </a:extLst>
          </p:cNvPr>
          <p:cNvSpPr>
            <a:spLocks noGrp="1"/>
          </p:cNvSpPr>
          <p:nvPr>
            <p:ph type="sldNum" sz="quarter" idx="4"/>
          </p:nvPr>
        </p:nvSpPr>
        <p:spPr/>
        <p:txBody>
          <a:bodyPr/>
          <a:lstStyle/>
          <a:p>
            <a:fld id="{A111ABAE-1B12-4EB9-8E66-38B1E1BDD146}" type="slidenum">
              <a:rPr lang="en-AU" smtClean="0"/>
              <a:pPr/>
              <a:t>7</a:t>
            </a:fld>
            <a:endParaRPr lang="en-AU" dirty="0"/>
          </a:p>
        </p:txBody>
      </p:sp>
    </p:spTree>
    <p:extLst>
      <p:ext uri="{BB962C8B-B14F-4D97-AF65-F5344CB8AC3E}">
        <p14:creationId xmlns:p14="http://schemas.microsoft.com/office/powerpoint/2010/main" val="241744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ECC0-C418-4EF4-B1A5-C7D4030E8EFC}"/>
              </a:ext>
            </a:extLst>
          </p:cNvPr>
          <p:cNvSpPr>
            <a:spLocks noGrp="1"/>
          </p:cNvSpPr>
          <p:nvPr>
            <p:ph type="title"/>
          </p:nvPr>
        </p:nvSpPr>
        <p:spPr/>
        <p:txBody>
          <a:bodyPr/>
          <a:lstStyle/>
          <a:p>
            <a:r>
              <a:rPr lang="en-AU" dirty="0"/>
              <a:t>What we know: Community representation at AOD treatment services</a:t>
            </a:r>
          </a:p>
        </p:txBody>
      </p:sp>
      <p:sp>
        <p:nvSpPr>
          <p:cNvPr id="3" name="Content Placeholder 2">
            <a:extLst>
              <a:ext uri="{FF2B5EF4-FFF2-40B4-BE49-F238E27FC236}">
                <a16:creationId xmlns:a16="http://schemas.microsoft.com/office/drawing/2014/main" id="{F4B2BF74-05A1-4953-8F50-1EAAB4B23764}"/>
              </a:ext>
            </a:extLst>
          </p:cNvPr>
          <p:cNvSpPr>
            <a:spLocks noGrp="1"/>
          </p:cNvSpPr>
          <p:nvPr>
            <p:ph idx="1"/>
          </p:nvPr>
        </p:nvSpPr>
        <p:spPr/>
        <p:txBody>
          <a:bodyPr>
            <a:normAutofit fontScale="92500" lnSpcReduction="10000"/>
          </a:bodyPr>
          <a:lstStyle/>
          <a:p>
            <a:pPr marL="0" indent="0">
              <a:lnSpc>
                <a:spcPct val="107000"/>
              </a:lnSpc>
              <a:spcAft>
                <a:spcPts val="800"/>
              </a:spcAft>
              <a:buNone/>
            </a:pPr>
            <a:r>
              <a:rPr lang="en-AU" sz="2400" b="1" dirty="0">
                <a:effectLst/>
                <a:latin typeface="Calibri" panose="020F0502020204030204" pitchFamily="34" charset="0"/>
                <a:ea typeface="Calibri" panose="020F0502020204030204" pitchFamily="34" charset="0"/>
                <a:cs typeface="Calibri" panose="020F0502020204030204" pitchFamily="34" charset="0"/>
              </a:rPr>
              <a:t>Service Users Satisfaction &amp; Outcome Survey (2018):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AU" dirty="0">
                <a:effectLst/>
                <a:latin typeface="Calibri" panose="020F0502020204030204" pitchFamily="34" charset="0"/>
                <a:ea typeface="Calibri" panose="020F0502020204030204" pitchFamily="34" charset="0"/>
                <a:cs typeface="Times New Roman" panose="02020603050405020304" pitchFamily="18" charset="0"/>
              </a:rPr>
              <a:t>On the survey day in 2018, (particularly service users accessing non-residential AOD services):</a:t>
            </a:r>
          </a:p>
          <a:p>
            <a:pPr>
              <a:lnSpc>
                <a:spcPct val="107000"/>
              </a:lnSpc>
              <a:buFont typeface="Symbol" panose="05050102010706020507" pitchFamily="18" charset="2"/>
              <a:buChar char=""/>
            </a:pPr>
            <a:r>
              <a:rPr lang="en-AU" dirty="0">
                <a:latin typeface="Calibri" panose="020F0502020204030204" pitchFamily="34" charset="0"/>
                <a:ea typeface="ArialMT"/>
                <a:cs typeface="Calibri" panose="020F0502020204030204" pitchFamily="34" charset="0"/>
              </a:rPr>
              <a:t>at least 61.2% of adult service users are parents; and of these, 70.8% have</a:t>
            </a:r>
            <a:r>
              <a:rPr lang="en-AU" dirty="0">
                <a:latin typeface="Calibri" panose="020F0502020204030204" pitchFamily="34" charset="0"/>
                <a:ea typeface="ArialMT"/>
                <a:cs typeface="Times New Roman" panose="02020603050405020304" pitchFamily="18" charset="0"/>
              </a:rPr>
              <a:t> </a:t>
            </a:r>
            <a:r>
              <a:rPr lang="en-AU" dirty="0">
                <a:latin typeface="Calibri" panose="020F0502020204030204" pitchFamily="34" charset="0"/>
                <a:ea typeface="ArialMT"/>
                <a:cs typeface="Calibri" panose="020F0502020204030204" pitchFamily="34" charset="0"/>
              </a:rPr>
              <a:t>children aged under 18 years</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AU" dirty="0">
                <a:latin typeface="Calibri" panose="020F0502020204030204" pitchFamily="34" charset="0"/>
                <a:ea typeface="ArialMT"/>
                <a:cs typeface="Calibri" panose="020F0502020204030204" pitchFamily="34" charset="0"/>
              </a:rPr>
              <a:t>nearly one-third of all respondents indicated that they were of</a:t>
            </a:r>
            <a:r>
              <a:rPr lang="en-AU" dirty="0">
                <a:latin typeface="Calibri" panose="020F0502020204030204" pitchFamily="34" charset="0"/>
                <a:ea typeface="ArialMT"/>
                <a:cs typeface="Times New Roman" panose="02020603050405020304" pitchFamily="18" charset="0"/>
              </a:rPr>
              <a:t> </a:t>
            </a:r>
            <a:r>
              <a:rPr lang="en-AU" dirty="0">
                <a:latin typeface="Calibri" panose="020F0502020204030204" pitchFamily="34" charset="0"/>
                <a:ea typeface="ArialMT"/>
                <a:cs typeface="Calibri" panose="020F0502020204030204" pitchFamily="34" charset="0"/>
              </a:rPr>
              <a:t>Aboriginal and/or Torres Strait Islander origin</a:t>
            </a:r>
          </a:p>
          <a:p>
            <a:pPr>
              <a:lnSpc>
                <a:spcPct val="107000"/>
              </a:lnSpc>
              <a:buFont typeface="Symbol" panose="05050102010706020507" pitchFamily="18" charset="2"/>
              <a:buChar char=""/>
            </a:pPr>
            <a:r>
              <a:rPr lang="en-AU" dirty="0">
                <a:latin typeface="Calibri" panose="020F0502020204030204" pitchFamily="34" charset="0"/>
                <a:ea typeface="ArialMT"/>
                <a:cs typeface="Calibri" panose="020F0502020204030204" pitchFamily="34" charset="0"/>
              </a:rPr>
              <a:t>20.4% identified that they had a physical or intellectual disability</a:t>
            </a:r>
          </a:p>
          <a:p>
            <a:pPr>
              <a:lnSpc>
                <a:spcPct val="107000"/>
              </a:lnSpc>
              <a:buFont typeface="Symbol" panose="05050102010706020507" pitchFamily="18" charset="2"/>
              <a:buChar char=""/>
            </a:pPr>
            <a:r>
              <a:rPr lang="en-AU" dirty="0">
                <a:latin typeface="Calibri" panose="020F0502020204030204" pitchFamily="34" charset="0"/>
                <a:ea typeface="ArialMT"/>
                <a:cs typeface="Calibri" panose="020F0502020204030204" pitchFamily="34" charset="0"/>
              </a:rPr>
              <a:t>13.3% identified as being from a culturally and linguistically diverse background</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dirty="0">
                <a:effectLst/>
                <a:latin typeface="Calibri" panose="020F0502020204030204" pitchFamily="34" charset="0"/>
                <a:ea typeface="ArialMT"/>
                <a:cs typeface="Calibri" panose="020F0502020204030204" pitchFamily="34" charset="0"/>
              </a:rPr>
              <a:t>9.7% of service users identified as lesbian, gay, bisexual, intersex or queer</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8DFFB400-58CC-4C21-9164-73D54693A6A8}"/>
              </a:ext>
            </a:extLst>
          </p:cNvPr>
          <p:cNvSpPr>
            <a:spLocks noGrp="1"/>
          </p:cNvSpPr>
          <p:nvPr>
            <p:ph type="sldNum" sz="quarter" idx="4"/>
          </p:nvPr>
        </p:nvSpPr>
        <p:spPr/>
        <p:txBody>
          <a:bodyPr/>
          <a:lstStyle/>
          <a:p>
            <a:fld id="{A111ABAE-1B12-4EB9-8E66-38B1E1BDD146}" type="slidenum">
              <a:rPr lang="en-AU" smtClean="0"/>
              <a:pPr/>
              <a:t>8</a:t>
            </a:fld>
            <a:endParaRPr lang="en-AU" dirty="0"/>
          </a:p>
        </p:txBody>
      </p:sp>
    </p:spTree>
    <p:extLst>
      <p:ext uri="{BB962C8B-B14F-4D97-AF65-F5344CB8AC3E}">
        <p14:creationId xmlns:p14="http://schemas.microsoft.com/office/powerpoint/2010/main" val="1722145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1FC51-D6A1-4B82-B2C5-19B30FA2C39F}"/>
              </a:ext>
            </a:extLst>
          </p:cNvPr>
          <p:cNvSpPr>
            <a:spLocks noGrp="1"/>
          </p:cNvSpPr>
          <p:nvPr>
            <p:ph type="title"/>
          </p:nvPr>
        </p:nvSpPr>
        <p:spPr>
          <a:xfrm>
            <a:off x="838200" y="274638"/>
            <a:ext cx="8229600" cy="706090"/>
          </a:xfrm>
        </p:spPr>
        <p:txBody>
          <a:bodyPr anchor="b">
            <a:normAutofit/>
          </a:bodyPr>
          <a:lstStyle/>
          <a:p>
            <a:r>
              <a:rPr lang="en-AU" dirty="0"/>
              <a:t>People who use ecstasy, cannabis or other stimulants</a:t>
            </a:r>
          </a:p>
        </p:txBody>
      </p:sp>
      <p:sp>
        <p:nvSpPr>
          <p:cNvPr id="10" name="Text Placeholder 2">
            <a:extLst>
              <a:ext uri="{FF2B5EF4-FFF2-40B4-BE49-F238E27FC236}">
                <a16:creationId xmlns:a16="http://schemas.microsoft.com/office/drawing/2014/main" id="{746A38B0-F60E-49B2-8F0C-BEF7BE7949AD}"/>
              </a:ext>
            </a:extLst>
          </p:cNvPr>
          <p:cNvSpPr txBox="1">
            <a:spLocks/>
          </p:cNvSpPr>
          <p:nvPr/>
        </p:nvSpPr>
        <p:spPr>
          <a:xfrm>
            <a:off x="4906097" y="3052206"/>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a:p>
        </p:txBody>
      </p:sp>
      <p:graphicFrame>
        <p:nvGraphicFramePr>
          <p:cNvPr id="8" name="Table 8">
            <a:extLst>
              <a:ext uri="{FF2B5EF4-FFF2-40B4-BE49-F238E27FC236}">
                <a16:creationId xmlns:a16="http://schemas.microsoft.com/office/drawing/2014/main" id="{757E8DC1-4013-4517-8FDB-CEFABE89D1D3}"/>
              </a:ext>
            </a:extLst>
          </p:cNvPr>
          <p:cNvGraphicFramePr>
            <a:graphicFrameLocks noGrp="1"/>
          </p:cNvGraphicFramePr>
          <p:nvPr/>
        </p:nvGraphicFramePr>
        <p:xfrm>
          <a:off x="838200" y="1127235"/>
          <a:ext cx="4031818" cy="1944021"/>
        </p:xfrm>
        <a:graphic>
          <a:graphicData uri="http://schemas.openxmlformats.org/drawingml/2006/table">
            <a:tbl>
              <a:tblPr firstRow="1" bandRow="1">
                <a:tableStyleId>{00A15C55-8517-42AA-B614-E9B94910E393}</a:tableStyleId>
              </a:tblPr>
              <a:tblGrid>
                <a:gridCol w="2015909">
                  <a:extLst>
                    <a:ext uri="{9D8B030D-6E8A-4147-A177-3AD203B41FA5}">
                      <a16:colId xmlns:a16="http://schemas.microsoft.com/office/drawing/2014/main" val="1577618633"/>
                    </a:ext>
                  </a:extLst>
                </a:gridCol>
                <a:gridCol w="2015909">
                  <a:extLst>
                    <a:ext uri="{9D8B030D-6E8A-4147-A177-3AD203B41FA5}">
                      <a16:colId xmlns:a16="http://schemas.microsoft.com/office/drawing/2014/main" val="1215481864"/>
                    </a:ext>
                  </a:extLst>
                </a:gridCol>
              </a:tblGrid>
              <a:tr h="359061">
                <a:tc rowSpan="2">
                  <a:txBody>
                    <a:bodyPr/>
                    <a:lstStyle/>
                    <a:p>
                      <a:pPr marL="0" lvl="0" indent="0" algn="l">
                        <a:lnSpc>
                          <a:spcPct val="100000"/>
                        </a:lnSpc>
                        <a:spcBef>
                          <a:spcPts val="0"/>
                        </a:spcBef>
                        <a:spcAft>
                          <a:spcPts val="0"/>
                        </a:spcAft>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t>Persona</a:t>
                      </a:r>
                    </a:p>
                  </a:txBody>
                  <a:tcPr>
                    <a:lnL w="12700" cap="flat" cmpd="sng" algn="ctr">
                      <a:solidFill>
                        <a:schemeClr val="tx1"/>
                      </a:solidFill>
                      <a:prstDash val="solid"/>
                      <a:round/>
                      <a:headEnd type="none" w="med" len="med"/>
                      <a:tailEnd type="none" w="med" len="med"/>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268012746"/>
                  </a:ext>
                </a:extLst>
              </a:tr>
              <a:tr h="1264654">
                <a:tc vMerge="1">
                  <a:txBody>
                    <a:bodyPr/>
                    <a:lstStyle/>
                    <a:p>
                      <a:endParaRPr lang="en-US"/>
                    </a:p>
                  </a:txBody>
                  <a:tcPr/>
                </a:tc>
                <a:tc>
                  <a:txBody>
                    <a:bodyPr/>
                    <a:lstStyle/>
                    <a:p>
                      <a:r>
                        <a:rPr lang="en-AU" sz="1400" dirty="0"/>
                        <a:t>21 years old</a:t>
                      </a:r>
                    </a:p>
                    <a:p>
                      <a:r>
                        <a:rPr lang="en-AU" sz="1400" dirty="0"/>
                        <a:t>56% male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(55% students, 31% unemployed, 34% employed full time)</a:t>
                      </a:r>
                    </a:p>
                    <a:p>
                      <a:endParaRPr lang="en-AU" sz="1400" dirty="0"/>
                    </a:p>
                    <a:p>
                      <a:endParaRPr lang="en-AU" sz="1400" dirty="0">
                        <a:solidFill>
                          <a:schemeClr val="tx1"/>
                        </a:solidFill>
                      </a:endParaRPr>
                    </a:p>
                  </a:txBody>
                  <a:tcPr>
                    <a:lnL w="12700" cap="flat" cmpd="sng" algn="ctr">
                      <a:solidFill>
                        <a:schemeClr val="tx1"/>
                      </a:solidFill>
                      <a:prstDash val="solid"/>
                      <a:round/>
                      <a:headEnd type="none" w="med" len="med"/>
                      <a:tailEnd type="none" w="med" len="med"/>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graphicFrame>
        <p:nvGraphicFramePr>
          <p:cNvPr id="15" name="Table 8">
            <a:extLst>
              <a:ext uri="{FF2B5EF4-FFF2-40B4-BE49-F238E27FC236}">
                <a16:creationId xmlns:a16="http://schemas.microsoft.com/office/drawing/2014/main" id="{B06567D7-95B0-42BD-A192-6DC19C0A9E21}"/>
              </a:ext>
            </a:extLst>
          </p:cNvPr>
          <p:cNvGraphicFramePr>
            <a:graphicFrameLocks noGrp="1"/>
          </p:cNvGraphicFramePr>
          <p:nvPr>
            <p:extLst>
              <p:ext uri="{D42A27DB-BD31-4B8C-83A1-F6EECF244321}">
                <p14:modId xmlns:p14="http://schemas.microsoft.com/office/powerpoint/2010/main" val="444130133"/>
              </p:ext>
            </p:extLst>
          </p:nvPr>
        </p:nvGraphicFramePr>
        <p:xfrm>
          <a:off x="805170" y="2908737"/>
          <a:ext cx="4088590" cy="3084720"/>
        </p:xfrm>
        <a:graphic>
          <a:graphicData uri="http://schemas.openxmlformats.org/drawingml/2006/table">
            <a:tbl>
              <a:tblPr firstRow="1" bandRow="1">
                <a:tableStyleId>{00A15C55-8517-42AA-B614-E9B94910E393}</a:tableStyleId>
              </a:tblPr>
              <a:tblGrid>
                <a:gridCol w="4088590">
                  <a:extLst>
                    <a:ext uri="{9D8B030D-6E8A-4147-A177-3AD203B41FA5}">
                      <a16:colId xmlns:a16="http://schemas.microsoft.com/office/drawing/2014/main" val="1215481864"/>
                    </a:ext>
                  </a:extLst>
                </a:gridCol>
              </a:tblGrid>
              <a:tr h="544011">
                <a:tc>
                  <a:txBody>
                    <a:bodyPr/>
                    <a:lstStyle/>
                    <a:p>
                      <a:r>
                        <a:rPr lang="en-US" sz="1400" dirty="0"/>
                        <a:t>Services</a:t>
                      </a:r>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268012746"/>
                  </a:ext>
                </a:extLst>
              </a:tr>
              <a:tr h="2540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Not especially engaged with treatment system – may not require treatment or consider they have a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effectLst/>
                          <a:latin typeface="+mn-lt"/>
                          <a:ea typeface="+mn-ea"/>
                          <a:cs typeface="+mn-cs"/>
                        </a:rPr>
                        <a:t>Harm reduction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t>Student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dirty="0">
                        <a:solidFill>
                          <a:schemeClr val="dk1"/>
                        </a:solidFill>
                        <a:effectLst/>
                        <a:latin typeface="+mn-lt"/>
                        <a:ea typeface="+mn-ea"/>
                        <a:cs typeface="+mn-cs"/>
                      </a:endParaRPr>
                    </a:p>
                  </a:txBody>
                  <a:tcP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graphicFrame>
        <p:nvGraphicFramePr>
          <p:cNvPr id="9" name="Table 8">
            <a:extLst>
              <a:ext uri="{FF2B5EF4-FFF2-40B4-BE49-F238E27FC236}">
                <a16:creationId xmlns:a16="http://schemas.microsoft.com/office/drawing/2014/main" id="{90858A73-245D-4028-9FCA-CF4601E1B9C1}"/>
              </a:ext>
            </a:extLst>
          </p:cNvPr>
          <p:cNvGraphicFramePr>
            <a:graphicFrameLocks noGrp="1"/>
          </p:cNvGraphicFramePr>
          <p:nvPr>
            <p:extLst>
              <p:ext uri="{D42A27DB-BD31-4B8C-83A1-F6EECF244321}">
                <p14:modId xmlns:p14="http://schemas.microsoft.com/office/powerpoint/2010/main" val="305544053"/>
              </p:ext>
            </p:extLst>
          </p:nvPr>
        </p:nvGraphicFramePr>
        <p:xfrm>
          <a:off x="4992414" y="2892971"/>
          <a:ext cx="4087091" cy="3097596"/>
        </p:xfrm>
        <a:graphic>
          <a:graphicData uri="http://schemas.openxmlformats.org/drawingml/2006/table">
            <a:tbl>
              <a:tblPr firstRow="1" bandRow="1">
                <a:tableStyleId>{00A15C55-8517-42AA-B614-E9B94910E393}</a:tableStyleId>
              </a:tblPr>
              <a:tblGrid>
                <a:gridCol w="4087091">
                  <a:extLst>
                    <a:ext uri="{9D8B030D-6E8A-4147-A177-3AD203B41FA5}">
                      <a16:colId xmlns:a16="http://schemas.microsoft.com/office/drawing/2014/main" val="1215481864"/>
                    </a:ext>
                  </a:extLst>
                </a:gridCol>
              </a:tblGrid>
              <a:tr h="634018">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t>What Gaps/Opportunities can be addressed?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68012746"/>
                  </a:ext>
                </a:extLst>
              </a:tr>
              <a:tr h="2463578">
                <a:tc>
                  <a:txBody>
                    <a:bodyPr/>
                    <a:lstStyle/>
                    <a:p>
                      <a:r>
                        <a:rPr lang="en-AU" sz="1400" kern="1200" dirty="0">
                          <a:solidFill>
                            <a:schemeClr val="dk1"/>
                          </a:solidFill>
                          <a:effectLst/>
                          <a:latin typeface="+mn-lt"/>
                          <a:ea typeface="+mn-ea"/>
                          <a:cs typeface="+mn-cs"/>
                        </a:rPr>
                        <a:t>Service access and navigation support</a:t>
                      </a:r>
                    </a:p>
                    <a:p>
                      <a:pPr lvl="0">
                        <a:buNone/>
                      </a:pPr>
                      <a:endParaRPr lang="en-AU" sz="1400" kern="1200" dirty="0">
                        <a:solidFill>
                          <a:schemeClr val="dk1"/>
                        </a:solidFill>
                        <a:effectLst/>
                        <a:latin typeface="+mn-lt"/>
                        <a:ea typeface="+mn-ea"/>
                        <a:cs typeface="+mn-cs"/>
                      </a:endParaRPr>
                    </a:p>
                    <a:p>
                      <a:pPr marL="0" algn="l" defTabSz="914400" rtl="0" eaLnBrk="1" latinLnBrk="0" hangingPunct="1"/>
                      <a:r>
                        <a:rPr lang="en-AU" sz="1400" b="0" kern="1200" dirty="0">
                          <a:solidFill>
                            <a:schemeClr val="tx1"/>
                          </a:solidFill>
                          <a:latin typeface="+mn-lt"/>
                          <a:ea typeface="+mn-ea"/>
                          <a:cs typeface="+mn-cs"/>
                        </a:rPr>
                        <a:t>Proposal for simple drug offence notices could help to prevent interaction with the criminal justice system</a:t>
                      </a:r>
                    </a:p>
                    <a:p>
                      <a:pPr marL="0" algn="l" defTabSz="914400" rtl="0" eaLnBrk="1" latinLnBrk="0" hangingPunct="1"/>
                      <a:endParaRPr lang="en-AU" sz="1400" b="0" kern="1200" dirty="0">
                        <a:solidFill>
                          <a:schemeClr val="tx1"/>
                        </a:solidFill>
                        <a:latin typeface="+mn-lt"/>
                        <a:ea typeface="+mn-ea"/>
                        <a:cs typeface="+mn-cs"/>
                      </a:endParaRPr>
                    </a:p>
                    <a:p>
                      <a:pPr marL="0" algn="l" defTabSz="914400" rtl="0" eaLnBrk="1" latinLnBrk="0" hangingPunct="1"/>
                      <a:r>
                        <a:rPr lang="en-AU" sz="1400" b="0" kern="1200" dirty="0">
                          <a:solidFill>
                            <a:schemeClr val="tx1"/>
                          </a:solidFill>
                          <a:latin typeface="+mn-lt"/>
                          <a:ea typeface="+mn-ea"/>
                          <a:cs typeface="+mn-cs"/>
                        </a:rPr>
                        <a:t>Focus on education, early intervention and harm reduction</a:t>
                      </a:r>
                    </a:p>
                    <a:p>
                      <a:pPr marL="0" algn="l" defTabSz="914400" rtl="0" eaLnBrk="1" latinLnBrk="0" hangingPunct="1"/>
                      <a:endParaRPr lang="en-AU" sz="1400" b="0" kern="1200" dirty="0">
                        <a:solidFill>
                          <a:schemeClr val="tx1"/>
                        </a:solidFill>
                        <a:latin typeface="+mn-lt"/>
                        <a:ea typeface="+mn-ea"/>
                        <a:cs typeface="+mn-cs"/>
                      </a:endParaRPr>
                    </a:p>
                    <a:p>
                      <a:pPr marL="0" algn="l" defTabSz="914400" rtl="0" eaLnBrk="1" latinLnBrk="0" hangingPunct="1"/>
                      <a:r>
                        <a:rPr lang="en-AU" sz="1400" b="0" kern="1200" dirty="0">
                          <a:solidFill>
                            <a:schemeClr val="tx1"/>
                          </a:solidFill>
                          <a:latin typeface="+mn-lt"/>
                          <a:ea typeface="+mn-ea"/>
                          <a:cs typeface="+mn-cs"/>
                        </a:rPr>
                        <a:t>Links with mental health services</a:t>
                      </a:r>
                    </a:p>
                    <a:p>
                      <a:pPr marL="0" algn="l" defTabSz="914400" rtl="0" eaLnBrk="1" latinLnBrk="0" hangingPunct="1"/>
                      <a:endParaRPr lang="en-AU" sz="1400" b="0" kern="1200" dirty="0">
                        <a:solidFill>
                          <a:schemeClr val="tx1"/>
                        </a:solidFill>
                        <a:latin typeface="+mn-lt"/>
                        <a:ea typeface="+mn-ea"/>
                        <a:cs typeface="+mn-cs"/>
                      </a:endParaRPr>
                    </a:p>
                    <a:p>
                      <a:pPr marL="0" algn="l" defTabSz="914400" rtl="0" eaLnBrk="1" latinLnBrk="0" hangingPunct="1"/>
                      <a:r>
                        <a:rPr lang="en-AU" sz="1400" b="0" kern="1200" dirty="0">
                          <a:solidFill>
                            <a:schemeClr val="tx1"/>
                          </a:solidFill>
                          <a:latin typeface="+mn-lt"/>
                          <a:ea typeface="+mn-ea"/>
                          <a:cs typeface="+mn-cs"/>
                        </a:rPr>
                        <a:t>Fixed site pill testing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pic>
        <p:nvPicPr>
          <p:cNvPr id="11" name="Graphic 1" descr="School boy">
            <a:extLst>
              <a:ext uri="{FF2B5EF4-FFF2-40B4-BE49-F238E27FC236}">
                <a16:creationId xmlns:a16="http://schemas.microsoft.com/office/drawing/2014/main" id="{275516C7-512E-4613-8FD7-0950F9B57A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385" y="1059127"/>
            <a:ext cx="1771213" cy="1771213"/>
          </a:xfrm>
          <a:prstGeom prst="rect">
            <a:avLst/>
          </a:prstGeom>
        </p:spPr>
      </p:pic>
      <p:graphicFrame>
        <p:nvGraphicFramePr>
          <p:cNvPr id="12" name="Table 11">
            <a:extLst>
              <a:ext uri="{FF2B5EF4-FFF2-40B4-BE49-F238E27FC236}">
                <a16:creationId xmlns:a16="http://schemas.microsoft.com/office/drawing/2014/main" id="{738F274C-47D6-447A-A2A8-62F6057E3CD5}"/>
              </a:ext>
            </a:extLst>
          </p:cNvPr>
          <p:cNvGraphicFramePr>
            <a:graphicFrameLocks noGrp="1"/>
          </p:cNvGraphicFramePr>
          <p:nvPr/>
        </p:nvGraphicFramePr>
        <p:xfrm>
          <a:off x="4992413" y="1127234"/>
          <a:ext cx="4087091" cy="1777154"/>
        </p:xfrm>
        <a:graphic>
          <a:graphicData uri="http://schemas.openxmlformats.org/drawingml/2006/table">
            <a:tbl>
              <a:tblPr firstRow="1" bandRow="1">
                <a:tableStyleId>{00A15C55-8517-42AA-B614-E9B94910E393}</a:tableStyleId>
              </a:tblPr>
              <a:tblGrid>
                <a:gridCol w="4087091">
                  <a:extLst>
                    <a:ext uri="{9D8B030D-6E8A-4147-A177-3AD203B41FA5}">
                      <a16:colId xmlns:a16="http://schemas.microsoft.com/office/drawing/2014/main" val="1215481864"/>
                    </a:ext>
                  </a:extLst>
                </a:gridCol>
              </a:tblGrid>
              <a:tr h="293384">
                <a:tc>
                  <a:txBody>
                    <a:bodyPr/>
                    <a:lstStyle/>
                    <a:p>
                      <a:pPr marL="0" marR="0" lvl="0" indent="0" algn="l" rtl="0" eaLnBrk="1" fontAlgn="auto" latinLnBrk="0" hangingPunct="1">
                        <a:lnSpc>
                          <a:spcPct val="100000"/>
                        </a:lnSpc>
                        <a:spcBef>
                          <a:spcPts val="0"/>
                        </a:spcBef>
                        <a:spcAft>
                          <a:spcPts val="0"/>
                        </a:spcAft>
                        <a:buClrTx/>
                        <a:buSzTx/>
                        <a:buFontTx/>
                        <a:buNone/>
                      </a:pPr>
                      <a:r>
                        <a:rPr lang="en-US" sz="1400" dirty="0"/>
                        <a:t>Profile</a:t>
                      </a:r>
                    </a:p>
                  </a:txBody>
                  <a:tcPr>
                    <a:lnB w="38100" cmpd="sng">
                      <a:noFill/>
                    </a:lnB>
                  </a:tcPr>
                </a:tc>
                <a:extLst>
                  <a:ext uri="{0D108BD9-81ED-4DB2-BD59-A6C34878D82A}">
                    <a16:rowId xmlns:a16="http://schemas.microsoft.com/office/drawing/2014/main" val="2268012746"/>
                  </a:ext>
                </a:extLst>
              </a:tr>
              <a:tr h="1472354">
                <a:tc>
                  <a:txBody>
                    <a:bodyPr/>
                    <a:lstStyle/>
                    <a:p>
                      <a:r>
                        <a:rPr lang="en-AU" sz="1400" dirty="0"/>
                        <a:t>Ecstasy, cocaine or other stimulants monthly in past 6 months</a:t>
                      </a:r>
                    </a:p>
                    <a:p>
                      <a:r>
                        <a:rPr lang="en-AU" sz="1400" dirty="0"/>
                        <a:t>52% had mental health issue in last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&lt;5% currently receiving drug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60% reported weekly/more frequent cannabis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Not especially engaged in treatment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4152918"/>
                  </a:ext>
                </a:extLst>
              </a:tr>
            </a:tbl>
          </a:graphicData>
        </a:graphic>
      </p:graphicFrame>
    </p:spTree>
    <p:extLst>
      <p:ext uri="{BB962C8B-B14F-4D97-AF65-F5344CB8AC3E}">
        <p14:creationId xmlns:p14="http://schemas.microsoft.com/office/powerpoint/2010/main" val="987522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irectorate">
      <a:dk1>
        <a:srgbClr val="323232"/>
      </a:dk1>
      <a:lt1>
        <a:sysClr val="window" lastClr="FFFFFF"/>
      </a:lt1>
      <a:dk2>
        <a:srgbClr val="1F497D"/>
      </a:dk2>
      <a:lt2>
        <a:srgbClr val="EEECE1"/>
      </a:lt2>
      <a:accent1>
        <a:srgbClr val="002677"/>
      </a:accent1>
      <a:accent2>
        <a:srgbClr val="78D5E1"/>
      </a:accent2>
      <a:accent3>
        <a:srgbClr val="53565A"/>
      </a:accent3>
      <a:accent4>
        <a:srgbClr val="00797C"/>
      </a:accent4>
      <a:accent5>
        <a:srgbClr val="333092"/>
      </a:accent5>
      <a:accent6>
        <a:srgbClr val="AB4399"/>
      </a:accent6>
      <a:hlink>
        <a:srgbClr val="002677"/>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rectorate Powerpoint Template" id="{7A0F5A81-B897-4598-88AB-850CA009143D}" vid="{5374775D-7A75-433D-BCE0-B240B4B117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0D9B5854DD0943985B1931B7971495" ma:contentTypeVersion="9" ma:contentTypeDescription="Create a new document." ma:contentTypeScope="" ma:versionID="9385ab3f1d2873a1963a3455395ec953">
  <xsd:schema xmlns:xsd="http://www.w3.org/2001/XMLSchema" xmlns:xs="http://www.w3.org/2001/XMLSchema" xmlns:p="http://schemas.microsoft.com/office/2006/metadata/properties" xmlns:ns2="f6c841be-bb08-4901-87b0-0033aa80d2c6" xmlns:ns3="4d47241e-7224-40da-83d9-1113ff4a4334" targetNamespace="http://schemas.microsoft.com/office/2006/metadata/properties" ma:root="true" ma:fieldsID="9e8e38d44e022d07d67ee02009398247" ns2:_="" ns3:_="">
    <xsd:import namespace="f6c841be-bb08-4901-87b0-0033aa80d2c6"/>
    <xsd:import namespace="4d47241e-7224-40da-83d9-1113ff4a4334"/>
    <xsd:element name="properties">
      <xsd:complexType>
        <xsd:sequence>
          <xsd:element name="documentManagement">
            <xsd:complexType>
              <xsd:all>
                <xsd:element ref="ns2:MediaServiceMetadata" minOccurs="0"/>
                <xsd:element ref="ns2:MediaServiceFastMetadata" minOccurs="0"/>
                <xsd:element ref="ns2:_Flow_SignoffStatus" minOccurs="0"/>
                <xsd:element ref="ns2:DocumentTyp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841be-bb08-4901-87b0-0033aa80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DocumentType" ma:index="11" nillable="true" ma:displayName="Document Type" ma:format="Dropdown" ma:internalName="DocumentType">
      <xsd:simpleType>
        <xsd:restriction base="dms:Choice">
          <xsd:enumeration value="Guideline"/>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7241e-7224-40da-83d9-1113ff4a4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25E1BA-13C9-433D-A0D2-F5B1BC222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841be-bb08-4901-87b0-0033aa80d2c6"/>
    <ds:schemaRef ds:uri="4d47241e-7224-40da-83d9-1113ff4a4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08DC4-0F88-4680-9B54-7F6203DA9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10620</TotalTime>
  <Words>1968</Words>
  <Application>Microsoft Office PowerPoint</Application>
  <PresentationFormat>A4 Paper (210x297 mm)</PresentationFormat>
  <Paragraphs>270</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Symbol</vt:lpstr>
      <vt:lpstr>Wingdings</vt:lpstr>
      <vt:lpstr>Office Theme</vt:lpstr>
      <vt:lpstr>AOD Policy Workshop: People with lived experience &amp; peer representatives</vt:lpstr>
      <vt:lpstr>Purpose of the session</vt:lpstr>
      <vt:lpstr>Purpose of the session</vt:lpstr>
      <vt:lpstr>Commissioning Roadmap</vt:lpstr>
      <vt:lpstr>Next Drug Strategy Action Plan (DSAP)</vt:lpstr>
      <vt:lpstr>PowerPoint Presentation</vt:lpstr>
      <vt:lpstr>Why people with lived experience &amp; peer representatives?</vt:lpstr>
      <vt:lpstr>What we know: Community representation at AOD treatment services</vt:lpstr>
      <vt:lpstr>People who use ecstasy, cannabis or other stimulants</vt:lpstr>
      <vt:lpstr>People who inject drugs</vt:lpstr>
      <vt:lpstr>What we know – AOD treatment and peer support services</vt:lpstr>
      <vt:lpstr>What we know: Service user satisfaction</vt:lpstr>
      <vt:lpstr>What we’ve heard: Treatment and support services</vt:lpstr>
      <vt:lpstr>What we’ve heard (2): Treatment and support services</vt:lpstr>
      <vt:lpstr>What we’ve heard (3): Workforce related</vt:lpstr>
      <vt:lpstr>Representation in DSAP governance &amp; commissioning</vt:lpstr>
      <vt:lpstr>PowerPoint Presentation</vt:lpstr>
      <vt:lpstr>Question 1 (10 minutes)</vt:lpstr>
      <vt:lpstr>Question 2 (15 minutes)</vt:lpstr>
      <vt:lpstr>Question 3 (10 minutes)</vt:lpstr>
      <vt:lpstr>Question 4 (15 minutes)</vt:lpstr>
      <vt:lpstr>Question 5 (20 minutes)</vt:lpstr>
      <vt:lpstr>Question 6 (10 minutes)</vt:lpstr>
      <vt:lpstr>Question 7 (10 minutes)</vt:lpstr>
      <vt:lpstr>Question 8</vt:lpstr>
      <vt:lpstr>Question 9 (5 minutes)</vt:lpstr>
      <vt:lpstr>Next steps</vt:lpstr>
      <vt:lpstr>PowerPoint Presentation</vt:lpstr>
    </vt:vector>
  </TitlesOfParts>
  <Company>ACT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AOD Policy Workshop People with lived experience and peer representatives</dc:title>
  <dc:creator>ACT Government</dc:creator>
  <cp:keywords>AOD Policy Workshop People with lived experience and peer representatives</cp:keywords>
  <cp:lastModifiedBy>Abramovic, Michelle</cp:lastModifiedBy>
  <cp:revision>417</cp:revision>
  <dcterms:created xsi:type="dcterms:W3CDTF">2021-07-21T00:56:54Z</dcterms:created>
  <dcterms:modified xsi:type="dcterms:W3CDTF">2022-02-17T04:01:33Z</dcterms:modified>
  <cp:category>AOD Policy Workshop People with lived experience and peer representatives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0x010100190D9B5854DD0943985B1931B7971495</vt:lpwstr>
  </property>
  <property fmtid="{D5CDD505-2E9C-101B-9397-08002B2CF9AE}" pid="3" name="ArticulateGUID">
    <vt:lpwstr>A4AADEC2-FA29-4AC9-B367-3EFCF5E89BF6</vt:lpwstr>
  </property>
  <property fmtid="{D5CDD505-2E9C-101B-9397-08002B2CF9AE}" pid="4" name="ArticulatePath">
    <vt:lpwstr>AOD strategic planning</vt:lpwstr>
  </property>
  <property fmtid="{D5CDD505-2E9C-101B-9397-08002B2CF9AE}" pid="5" name="Sign-off status">
    <vt:lpwstr/>
  </property>
  <property fmtid="{D5CDD505-2E9C-101B-9397-08002B2CF9AE}" pid="6" name="DocumentType">
    <vt:lpwstr/>
  </property>
</Properties>
</file>