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271" r:id="rId6"/>
    <p:sldId id="624" r:id="rId7"/>
    <p:sldId id="638" r:id="rId8"/>
    <p:sldId id="606" r:id="rId9"/>
    <p:sldId id="625" r:id="rId10"/>
    <p:sldId id="627" r:id="rId11"/>
    <p:sldId id="632" r:id="rId12"/>
    <p:sldId id="634" r:id="rId13"/>
    <p:sldId id="633" r:id="rId14"/>
    <p:sldId id="623" r:id="rId15"/>
    <p:sldId id="626" r:id="rId16"/>
    <p:sldId id="636" r:id="rId17"/>
    <p:sldId id="637" r:id="rId18"/>
    <p:sldId id="308" r:id="rId19"/>
    <p:sldId id="608" r:id="rId20"/>
    <p:sldId id="639" r:id="rId21"/>
    <p:sldId id="640" r:id="rId22"/>
    <p:sldId id="642" r:id="rId23"/>
    <p:sldId id="643" r:id="rId24"/>
    <p:sldId id="644" r:id="rId25"/>
    <p:sldId id="645" r:id="rId26"/>
    <p:sldId id="646" r:id="rId27"/>
    <p:sldId id="622" r:id="rId28"/>
    <p:sldId id="620" r:id="rId29"/>
  </p:sldIdLst>
  <p:sldSz cx="9906000" cy="6858000" type="A4"/>
  <p:notesSz cx="6888163" cy="10018713"/>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153A1E-9ED7-4EE5-931A-4E0E45FC6D44}">
          <p14:sldIdLst>
            <p14:sldId id="256"/>
            <p14:sldId id="271"/>
            <p14:sldId id="624"/>
            <p14:sldId id="638"/>
            <p14:sldId id="606"/>
            <p14:sldId id="625"/>
            <p14:sldId id="627"/>
            <p14:sldId id="632"/>
            <p14:sldId id="634"/>
            <p14:sldId id="633"/>
            <p14:sldId id="623"/>
            <p14:sldId id="626"/>
            <p14:sldId id="636"/>
            <p14:sldId id="637"/>
            <p14:sldId id="308"/>
            <p14:sldId id="608"/>
            <p14:sldId id="639"/>
            <p14:sldId id="640"/>
            <p14:sldId id="642"/>
            <p14:sldId id="643"/>
            <p14:sldId id="644"/>
            <p14:sldId id="645"/>
            <p14:sldId id="646"/>
            <p14:sldId id="622"/>
            <p14:sldId id="620"/>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gliabue, Amanda (Health)" initials="TA(" lastIdx="20" clrIdx="0">
    <p:extLst>
      <p:ext uri="{19B8F6BF-5375-455C-9EA6-DF929625EA0E}">
        <p15:presenceInfo xmlns:p15="http://schemas.microsoft.com/office/powerpoint/2012/main" userId="S::Amanda.Tagliabue@act.gov.au::6970f4a4-dde0-48d0-ac2d-ddf2387f2e63" providerId="AD"/>
      </p:ext>
    </p:extLst>
  </p:cmAuthor>
  <p:cmAuthor id="2" name="Williams, Rebecca (Health)" initials="WR(" lastIdx="4" clrIdx="1">
    <p:extLst>
      <p:ext uri="{19B8F6BF-5375-455C-9EA6-DF929625EA0E}">
        <p15:presenceInfo xmlns:p15="http://schemas.microsoft.com/office/powerpoint/2012/main" userId="S::Rebecca.Williams@act.gov.au::e22b55a5-d216-4dbf-ace4-88561c4a0dbe" providerId="AD"/>
      </p:ext>
    </p:extLst>
  </p:cmAuthor>
  <p:cmAuthor id="3" name="Emerson, Marc (Health)" initials="EM(" lastIdx="3" clrIdx="2">
    <p:extLst>
      <p:ext uri="{19B8F6BF-5375-455C-9EA6-DF929625EA0E}">
        <p15:presenceInfo xmlns:p15="http://schemas.microsoft.com/office/powerpoint/2012/main" userId="S::Marc.Emerson@act.gov.au::b7e4e2e3-f4ab-4385-aa72-9b2ed108e82a" providerId="AD"/>
      </p:ext>
    </p:extLst>
  </p:cmAuthor>
  <p:cmAuthor id="4" name="Dilkes-Frayne, Ella (Health)" initials="DFE(" lastIdx="6" clrIdx="3">
    <p:extLst>
      <p:ext uri="{19B8F6BF-5375-455C-9EA6-DF929625EA0E}">
        <p15:presenceInfo xmlns:p15="http://schemas.microsoft.com/office/powerpoint/2012/main" userId="S::Ella.DilkesFrayne@act.gov.au::d4972ddb-aa80-456a-b545-c2157812c8fb" providerId="AD"/>
      </p:ext>
    </p:extLst>
  </p:cmAuthor>
  <p:cmAuthor id="5" name="Taleski, Jennifer (Health)" initials="TJ(" lastIdx="1" clrIdx="4">
    <p:extLst>
      <p:ext uri="{19B8F6BF-5375-455C-9EA6-DF929625EA0E}">
        <p15:presenceInfo xmlns:p15="http://schemas.microsoft.com/office/powerpoint/2012/main" userId="S::Jennifer.Taleski@act.gov.au::34c3496b-8de8-4a8f-a9ea-c5c34547da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5E"/>
    <a:srgbClr val="592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64439" autoAdjust="0"/>
  </p:normalViewPr>
  <p:slideViewPr>
    <p:cSldViewPr>
      <p:cViewPr varScale="1">
        <p:scale>
          <a:sx n="84" d="100"/>
          <a:sy n="84" d="100"/>
        </p:scale>
        <p:origin x="2232" y="78"/>
      </p:cViewPr>
      <p:guideLst>
        <p:guide orient="horz" pos="2160"/>
        <p:guide pos="312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91" d="100"/>
          <a:sy n="91" d="100"/>
        </p:scale>
        <p:origin x="-3000" y="-114"/>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fld id="{0972D168-E79F-4683-BBD5-1B16F1798CB0}" type="datetimeFigureOut">
              <a:rPr lang="en-AU" smtClean="0"/>
              <a:pPr/>
              <a:t>17/02/2022</a:t>
            </a:fld>
            <a:endParaRPr lang="en-AU"/>
          </a:p>
        </p:txBody>
      </p:sp>
      <p:sp>
        <p:nvSpPr>
          <p:cNvPr id="4" name="Footer Placeholder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endParaRPr lang="en-AU"/>
          </a:p>
        </p:txBody>
      </p:sp>
      <p:sp>
        <p:nvSpPr>
          <p:cNvPr id="5" name="Slide Number Placeholder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fld id="{F3E7A8ED-4FA0-4FFB-8138-19355E8C2C90}" type="slidenum">
              <a:rPr lang="en-AU" smtClean="0"/>
              <a:pPr/>
              <a:t>‹#›</a:t>
            </a:fld>
            <a:endParaRPr lang="en-AU"/>
          </a:p>
        </p:txBody>
      </p:sp>
    </p:spTree>
    <p:extLst>
      <p:ext uri="{BB962C8B-B14F-4D97-AF65-F5344CB8AC3E}">
        <p14:creationId xmlns:p14="http://schemas.microsoft.com/office/powerpoint/2010/main" val="367387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063F8E1A-0DC6-47A6-873A-A375CC6A1F93}" type="datetimeFigureOut">
              <a:rPr lang="en-AU" smtClean="0"/>
              <a:t>17/02/2022</a:t>
            </a:fld>
            <a:endParaRPr lang="en-AU"/>
          </a:p>
        </p:txBody>
      </p:sp>
      <p:sp>
        <p:nvSpPr>
          <p:cNvPr id="4" name="Slide Image Placeholder 3"/>
          <p:cNvSpPr>
            <a:spLocks noGrp="1" noRot="1" noChangeAspect="1"/>
          </p:cNvSpPr>
          <p:nvPr>
            <p:ph type="sldImg" idx="2"/>
          </p:nvPr>
        </p:nvSpPr>
        <p:spPr>
          <a:xfrm>
            <a:off x="1003300" y="1252538"/>
            <a:ext cx="4881563" cy="3381375"/>
          </a:xfrm>
          <a:prstGeom prst="rect">
            <a:avLst/>
          </a:prstGeom>
          <a:noFill/>
          <a:ln w="12700">
            <a:solidFill>
              <a:prstClr val="black"/>
            </a:solidFill>
          </a:ln>
        </p:spPr>
        <p:txBody>
          <a:bodyPr vert="horz" lIns="96606" tIns="48303" rIns="96606" bIns="48303" rtlCol="0" anchor="ctr"/>
          <a:lstStyle/>
          <a:p>
            <a:endParaRPr lang="en-AU"/>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AU"/>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67B36846-8D7D-4A7F-B306-71575DC96BDF}" type="slidenum">
              <a:rPr lang="en-AU" smtClean="0"/>
              <a:t>‹#›</a:t>
            </a:fld>
            <a:endParaRPr lang="en-AU"/>
          </a:p>
        </p:txBody>
      </p:sp>
    </p:spTree>
    <p:extLst>
      <p:ext uri="{BB962C8B-B14F-4D97-AF65-F5344CB8AC3E}">
        <p14:creationId xmlns:p14="http://schemas.microsoft.com/office/powerpoint/2010/main" val="34546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a:t>
            </a:fld>
            <a:endParaRPr lang="en-AU"/>
          </a:p>
        </p:txBody>
      </p:sp>
    </p:spTree>
    <p:extLst>
      <p:ext uri="{BB962C8B-B14F-4D97-AF65-F5344CB8AC3E}">
        <p14:creationId xmlns:p14="http://schemas.microsoft.com/office/powerpoint/2010/main" val="3527829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10</a:t>
            </a:fld>
            <a:endParaRPr lang="en-AU"/>
          </a:p>
        </p:txBody>
      </p:sp>
    </p:spTree>
    <p:extLst>
      <p:ext uri="{BB962C8B-B14F-4D97-AF65-F5344CB8AC3E}">
        <p14:creationId xmlns:p14="http://schemas.microsoft.com/office/powerpoint/2010/main" val="573458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300" dirty="0">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B36846-8D7D-4A7F-B306-71575DC96BDF}" type="slidenum">
              <a:rPr lang="en-AU" smtClean="0"/>
              <a:t>11</a:t>
            </a:fld>
            <a:endParaRPr lang="en-AU"/>
          </a:p>
        </p:txBody>
      </p:sp>
    </p:spTree>
    <p:extLst>
      <p:ext uri="{BB962C8B-B14F-4D97-AF65-F5344CB8AC3E}">
        <p14:creationId xmlns:p14="http://schemas.microsoft.com/office/powerpoint/2010/main" val="264010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B36846-8D7D-4A7F-B306-71575DC96BDF}" type="slidenum">
              <a:rPr lang="en-AU" smtClean="0"/>
              <a:t>12</a:t>
            </a:fld>
            <a:endParaRPr lang="en-AU"/>
          </a:p>
        </p:txBody>
      </p:sp>
    </p:spTree>
    <p:extLst>
      <p:ext uri="{BB962C8B-B14F-4D97-AF65-F5344CB8AC3E}">
        <p14:creationId xmlns:p14="http://schemas.microsoft.com/office/powerpoint/2010/main" val="2349981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13</a:t>
            </a:fld>
            <a:endParaRPr lang="en-AU"/>
          </a:p>
        </p:txBody>
      </p:sp>
    </p:spTree>
    <p:extLst>
      <p:ext uri="{BB962C8B-B14F-4D97-AF65-F5344CB8AC3E}">
        <p14:creationId xmlns:p14="http://schemas.microsoft.com/office/powerpoint/2010/main" val="1969593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14</a:t>
            </a:fld>
            <a:endParaRPr lang="en-AU"/>
          </a:p>
        </p:txBody>
      </p:sp>
    </p:spTree>
    <p:extLst>
      <p:ext uri="{BB962C8B-B14F-4D97-AF65-F5344CB8AC3E}">
        <p14:creationId xmlns:p14="http://schemas.microsoft.com/office/powerpoint/2010/main" val="355765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15</a:t>
            </a:fld>
            <a:endParaRPr lang="en-AU"/>
          </a:p>
        </p:txBody>
      </p:sp>
    </p:spTree>
    <p:extLst>
      <p:ext uri="{BB962C8B-B14F-4D97-AF65-F5344CB8AC3E}">
        <p14:creationId xmlns:p14="http://schemas.microsoft.com/office/powerpoint/2010/main" val="1910856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16</a:t>
            </a:fld>
            <a:endParaRPr lang="en-AU"/>
          </a:p>
        </p:txBody>
      </p:sp>
    </p:spTree>
    <p:extLst>
      <p:ext uri="{BB962C8B-B14F-4D97-AF65-F5344CB8AC3E}">
        <p14:creationId xmlns:p14="http://schemas.microsoft.com/office/powerpoint/2010/main" val="2360762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17</a:t>
            </a:fld>
            <a:endParaRPr lang="en-AU"/>
          </a:p>
        </p:txBody>
      </p:sp>
    </p:spTree>
    <p:extLst>
      <p:ext uri="{BB962C8B-B14F-4D97-AF65-F5344CB8AC3E}">
        <p14:creationId xmlns:p14="http://schemas.microsoft.com/office/powerpoint/2010/main" val="3489039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18</a:t>
            </a:fld>
            <a:endParaRPr lang="en-AU"/>
          </a:p>
        </p:txBody>
      </p:sp>
    </p:spTree>
    <p:extLst>
      <p:ext uri="{BB962C8B-B14F-4D97-AF65-F5344CB8AC3E}">
        <p14:creationId xmlns:p14="http://schemas.microsoft.com/office/powerpoint/2010/main" val="117738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19</a:t>
            </a:fld>
            <a:endParaRPr lang="en-AU"/>
          </a:p>
        </p:txBody>
      </p:sp>
    </p:spTree>
    <p:extLst>
      <p:ext uri="{BB962C8B-B14F-4D97-AF65-F5344CB8AC3E}">
        <p14:creationId xmlns:p14="http://schemas.microsoft.com/office/powerpoint/2010/main" val="171972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37" indent="-181137">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a:t>
            </a:fld>
            <a:endParaRPr lang="en-AU"/>
          </a:p>
        </p:txBody>
      </p:sp>
    </p:spTree>
    <p:extLst>
      <p:ext uri="{BB962C8B-B14F-4D97-AF65-F5344CB8AC3E}">
        <p14:creationId xmlns:p14="http://schemas.microsoft.com/office/powerpoint/2010/main" val="266845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20</a:t>
            </a:fld>
            <a:endParaRPr lang="en-AU"/>
          </a:p>
        </p:txBody>
      </p:sp>
    </p:spTree>
    <p:extLst>
      <p:ext uri="{BB962C8B-B14F-4D97-AF65-F5344CB8AC3E}">
        <p14:creationId xmlns:p14="http://schemas.microsoft.com/office/powerpoint/2010/main" val="3141052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21</a:t>
            </a:fld>
            <a:endParaRPr lang="en-AU"/>
          </a:p>
        </p:txBody>
      </p:sp>
    </p:spTree>
    <p:extLst>
      <p:ext uri="{BB962C8B-B14F-4D97-AF65-F5344CB8AC3E}">
        <p14:creationId xmlns:p14="http://schemas.microsoft.com/office/powerpoint/2010/main" val="3037667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22</a:t>
            </a:fld>
            <a:endParaRPr lang="en-AU"/>
          </a:p>
        </p:txBody>
      </p:sp>
    </p:spTree>
    <p:extLst>
      <p:ext uri="{BB962C8B-B14F-4D97-AF65-F5344CB8AC3E}">
        <p14:creationId xmlns:p14="http://schemas.microsoft.com/office/powerpoint/2010/main" val="3609734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23</a:t>
            </a:fld>
            <a:endParaRPr lang="en-AU"/>
          </a:p>
        </p:txBody>
      </p:sp>
    </p:spTree>
    <p:extLst>
      <p:ext uri="{BB962C8B-B14F-4D97-AF65-F5344CB8AC3E}">
        <p14:creationId xmlns:p14="http://schemas.microsoft.com/office/powerpoint/2010/main" val="3455493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24</a:t>
            </a:fld>
            <a:endParaRPr lang="en-AU"/>
          </a:p>
        </p:txBody>
      </p:sp>
    </p:spTree>
    <p:extLst>
      <p:ext uri="{BB962C8B-B14F-4D97-AF65-F5344CB8AC3E}">
        <p14:creationId xmlns:p14="http://schemas.microsoft.com/office/powerpoint/2010/main" val="586616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25</a:t>
            </a:fld>
            <a:endParaRPr lang="en-AU"/>
          </a:p>
        </p:txBody>
      </p:sp>
    </p:spTree>
    <p:extLst>
      <p:ext uri="{BB962C8B-B14F-4D97-AF65-F5344CB8AC3E}">
        <p14:creationId xmlns:p14="http://schemas.microsoft.com/office/powerpoint/2010/main" val="186058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endParaRPr lang="en-AU" sz="1300" dirty="0">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B36846-8D7D-4A7F-B306-71575DC96BDF}" type="slidenum">
              <a:rPr lang="en-AU" smtClean="0"/>
              <a:t>3</a:t>
            </a:fld>
            <a:endParaRPr lang="en-AU"/>
          </a:p>
        </p:txBody>
      </p:sp>
    </p:spTree>
    <p:extLst>
      <p:ext uri="{BB962C8B-B14F-4D97-AF65-F5344CB8AC3E}">
        <p14:creationId xmlns:p14="http://schemas.microsoft.com/office/powerpoint/2010/main" val="311036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4</a:t>
            </a:fld>
            <a:endParaRPr lang="en-AU"/>
          </a:p>
        </p:txBody>
      </p:sp>
    </p:spTree>
    <p:extLst>
      <p:ext uri="{BB962C8B-B14F-4D97-AF65-F5344CB8AC3E}">
        <p14:creationId xmlns:p14="http://schemas.microsoft.com/office/powerpoint/2010/main" val="108306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5</a:t>
            </a:fld>
            <a:endParaRPr lang="en-AU"/>
          </a:p>
        </p:txBody>
      </p:sp>
    </p:spTree>
    <p:extLst>
      <p:ext uri="{BB962C8B-B14F-4D97-AF65-F5344CB8AC3E}">
        <p14:creationId xmlns:p14="http://schemas.microsoft.com/office/powerpoint/2010/main" val="2884082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i="1" dirty="0"/>
          </a:p>
        </p:txBody>
      </p:sp>
      <p:sp>
        <p:nvSpPr>
          <p:cNvPr id="4" name="Slide Number Placeholder 3"/>
          <p:cNvSpPr>
            <a:spLocks noGrp="1"/>
          </p:cNvSpPr>
          <p:nvPr>
            <p:ph type="sldNum" sz="quarter" idx="5"/>
          </p:nvPr>
        </p:nvSpPr>
        <p:spPr/>
        <p:txBody>
          <a:bodyPr/>
          <a:lstStyle/>
          <a:p>
            <a:fld id="{67B36846-8D7D-4A7F-B306-71575DC96BDF}" type="slidenum">
              <a:rPr lang="en-AU" smtClean="0"/>
              <a:t>6</a:t>
            </a:fld>
            <a:endParaRPr lang="en-AU"/>
          </a:p>
        </p:txBody>
      </p:sp>
    </p:spTree>
    <p:extLst>
      <p:ext uri="{BB962C8B-B14F-4D97-AF65-F5344CB8AC3E}">
        <p14:creationId xmlns:p14="http://schemas.microsoft.com/office/powerpoint/2010/main" val="2079187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solidFill>
                <a:srgbClr val="FFFF00"/>
              </a:solidFill>
            </a:endParaRPr>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7</a:t>
            </a:fld>
            <a:endParaRPr lang="en-AU"/>
          </a:p>
        </p:txBody>
      </p:sp>
    </p:spTree>
    <p:extLst>
      <p:ext uri="{BB962C8B-B14F-4D97-AF65-F5344CB8AC3E}">
        <p14:creationId xmlns:p14="http://schemas.microsoft.com/office/powerpoint/2010/main" val="151875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8</a:t>
            </a:fld>
            <a:endParaRPr lang="en-AU"/>
          </a:p>
        </p:txBody>
      </p:sp>
    </p:spTree>
    <p:extLst>
      <p:ext uri="{BB962C8B-B14F-4D97-AF65-F5344CB8AC3E}">
        <p14:creationId xmlns:p14="http://schemas.microsoft.com/office/powerpoint/2010/main" val="1718881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9</a:t>
            </a:fld>
            <a:endParaRPr lang="en-AU"/>
          </a:p>
        </p:txBody>
      </p:sp>
    </p:spTree>
    <p:extLst>
      <p:ext uri="{BB962C8B-B14F-4D97-AF65-F5344CB8AC3E}">
        <p14:creationId xmlns:p14="http://schemas.microsoft.com/office/powerpoint/2010/main" val="2279531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_Colo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4528" y="2348880"/>
            <a:ext cx="8420100" cy="1362075"/>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704528" y="4005064"/>
            <a:ext cx="8420100" cy="1500187"/>
          </a:xfrm>
        </p:spPr>
        <p:txBody>
          <a:bodyPr anchor="b">
            <a:norm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5" name="Rectangle 4"/>
          <p:cNvSpPr/>
          <p:nvPr userDrawn="1"/>
        </p:nvSpPr>
        <p:spPr>
          <a:xfrm>
            <a:off x="0" y="6669360"/>
            <a:ext cx="9906000"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1008112"/>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lvl1pPr algn="l">
              <a:defRPr/>
            </a:lvl1pPr>
          </a:lstStyle>
          <a:p>
            <a:r>
              <a:rPr lang="en-US"/>
              <a:t>Click icon to add picture</a:t>
            </a:r>
            <a:endParaRPr lang="en-AU"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extLst>
      <p:ext uri="{BB962C8B-B14F-4D97-AF65-F5344CB8AC3E}">
        <p14:creationId xmlns:p14="http://schemas.microsoft.com/office/powerpoint/2010/main" val="7026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White Background_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792088"/>
          </a:xfrm>
        </p:spPr>
        <p:txBody>
          <a:bodyPr anchor="t"/>
          <a:lstStyle>
            <a:lvl1pPr algn="l">
              <a:defRPr sz="3200" b="1" cap="none">
                <a:solidFill>
                  <a:schemeClr val="accent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600" b="1">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1" y="476672"/>
            <a:ext cx="2736305" cy="714210"/>
          </a:xfrm>
          <a:prstGeom prst="rect">
            <a:avLst/>
          </a:prstGeom>
        </p:spPr>
      </p:pic>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p>
            <a:r>
              <a:rPr lang="en-US"/>
              <a:t>Click icon to add picture</a:t>
            </a:r>
            <a:endParaRPr lang="en-AU" dirty="0"/>
          </a:p>
        </p:txBody>
      </p:sp>
    </p:spTree>
    <p:extLst>
      <p:ext uri="{BB962C8B-B14F-4D97-AF65-F5344CB8AC3E}">
        <p14:creationId xmlns:p14="http://schemas.microsoft.com/office/powerpoint/2010/main" val="388796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5213" y="1700212"/>
            <a:ext cx="5471964" cy="3312963"/>
          </a:xfrm>
        </p:spPr>
        <p:txBody>
          <a:bodyP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dirty="0"/>
              <a:t>Click to enter section divider title</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6" name="Straight Connector 5"/>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9530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503555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5" name="Straight Connector 4"/>
          <p:cNvCxnSpPr/>
          <p:nvPr userDrawn="1"/>
        </p:nvCxnSpPr>
        <p:spPr>
          <a:xfrm>
            <a:off x="506506" y="980728"/>
            <a:ext cx="889298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_full p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90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5" name="Straight Connector 4"/>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308">
          <p15:clr>
            <a:srgbClr val="FBAE40"/>
          </p15:clr>
        </p15:guide>
        <p15:guide id="4" pos="59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645" y="4800600"/>
            <a:ext cx="5943600" cy="566738"/>
          </a:xfrm>
        </p:spPr>
        <p:txBody>
          <a:bodyPr anchor="b"/>
          <a:lstStyle>
            <a:lvl1pPr algn="l">
              <a:defRPr sz="1400" b="0" spc="0">
                <a:solidFill>
                  <a:schemeClr val="tx1">
                    <a:lumMod val="75000"/>
                    <a:lumOff val="25000"/>
                  </a:schemeClr>
                </a:solidFill>
                <a:latin typeface="+mn-lt"/>
              </a:defRPr>
            </a:lvl1pPr>
          </a:lstStyle>
          <a:p>
            <a:r>
              <a:rPr lang="en-US" dirty="0"/>
              <a:t>CLICK TO EDIT MASTER TITLE STYLE</a:t>
            </a:r>
            <a:endParaRPr lang="en-AU"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706090"/>
          </a:xfrm>
          <a:prstGeom prst="rect">
            <a:avLst/>
          </a:prstGeom>
          <a:ln>
            <a:noFill/>
          </a:ln>
        </p:spPr>
        <p:txBody>
          <a:bodyPr vert="horz" lIns="91440" tIns="45720" rIns="91440" bIns="45720" rtlCol="0" anchor="b">
            <a:noAutofit/>
          </a:bodyPr>
          <a:lstStyle/>
          <a:p>
            <a:r>
              <a:rPr lang="en-US"/>
              <a:t>Click to edit Master title style</a:t>
            </a:r>
            <a:endParaRPr lang="en-AU" dirty="0"/>
          </a:p>
        </p:txBody>
      </p:sp>
      <p:sp>
        <p:nvSpPr>
          <p:cNvPr id="5" name="Rectangle 4"/>
          <p:cNvSpPr/>
          <p:nvPr userDrawn="1"/>
        </p:nvSpPr>
        <p:spPr>
          <a:xfrm>
            <a:off x="0" y="6021288"/>
            <a:ext cx="9906000"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 name="Text Placeholder 2"/>
          <p:cNvSpPr>
            <a:spLocks noGrp="1"/>
          </p:cNvSpPr>
          <p:nvPr>
            <p:ph type="body" idx="1"/>
          </p:nvPr>
        </p:nvSpPr>
        <p:spPr>
          <a:xfrm>
            <a:off x="495300" y="1196753"/>
            <a:ext cx="8915400" cy="4608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61312" y="6121871"/>
            <a:ext cx="1687470" cy="440452"/>
          </a:xfrm>
          <a:prstGeom prst="rect">
            <a:avLst/>
          </a:prstGeom>
        </p:spPr>
      </p:pic>
      <p:sp>
        <p:nvSpPr>
          <p:cNvPr id="10"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cxnSp>
        <p:nvCxnSpPr>
          <p:cNvPr id="7" name="Straight Connector 6"/>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5" r:id="rId2"/>
    <p:sldLayoutId id="2147483666" r:id="rId3"/>
    <p:sldLayoutId id="2147483662" r:id="rId4"/>
    <p:sldLayoutId id="2147483650" r:id="rId5"/>
    <p:sldLayoutId id="2147483652" r:id="rId6"/>
    <p:sldLayoutId id="2147483664" r:id="rId7"/>
    <p:sldLayoutId id="2147483654" r:id="rId8"/>
    <p:sldLayoutId id="2147483657" r:id="rId9"/>
  </p:sldLayoutIdLst>
  <p:hf hdr="0" ftr="0" dt="0"/>
  <p:txStyles>
    <p:titleStyle>
      <a:lvl1pPr algn="l" defTabSz="914400" rtl="0" eaLnBrk="1" latinLnBrk="0" hangingPunct="1">
        <a:spcBef>
          <a:spcPct val="0"/>
        </a:spcBef>
        <a:buNone/>
        <a:defRPr sz="2400" b="1" kern="1200" spc="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3">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308">
          <p15:clr>
            <a:srgbClr val="F26B43"/>
          </p15:clr>
        </p15:guide>
        <p15:guide id="4" pos="5932">
          <p15:clr>
            <a:srgbClr val="F26B43"/>
          </p15:clr>
        </p15:guide>
        <p15:guide id="5" orient="horz" pos="7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communityservices.act.gov.au/__data/assets/pdf_file/0006/1815189/ACTHDCSD-Commissioning-Roadmap-2021-2023.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AU" dirty="0"/>
              <a:t>AOD Policy Workshop: Women &amp; Families 2 February 2022</a:t>
            </a:r>
          </a:p>
        </p:txBody>
      </p:sp>
      <p:sp>
        <p:nvSpPr>
          <p:cNvPr id="5" name="Text Placeholder 4">
            <a:extLst>
              <a:ext uri="{FF2B5EF4-FFF2-40B4-BE49-F238E27FC236}">
                <a16:creationId xmlns:a16="http://schemas.microsoft.com/office/drawing/2014/main" id="{DEFCC3EB-365D-4070-A8B8-31CC7AF16D3A}"/>
              </a:ext>
            </a:extLst>
          </p:cNvPr>
          <p:cNvSpPr>
            <a:spLocks noGrp="1"/>
          </p:cNvSpPr>
          <p:nvPr>
            <p:ph type="body" idx="1"/>
          </p:nvPr>
        </p:nvSpPr>
        <p:spPr>
          <a:xfrm>
            <a:off x="674018" y="3789040"/>
            <a:ext cx="8420100" cy="1500187"/>
          </a:xfrm>
        </p:spPr>
        <p:txBody>
          <a:bodyPr>
            <a:normAutofit fontScale="92500" lnSpcReduction="10000"/>
          </a:bodyPr>
          <a:lstStyle/>
          <a:p>
            <a:pPr algn="ctr"/>
            <a:r>
              <a:rPr lang="en-AU" sz="2400" dirty="0"/>
              <a:t>Commissioning services to meet the needs of Women &amp; Families in the ACT</a:t>
            </a:r>
          </a:p>
          <a:p>
            <a:pPr algn="ctr"/>
            <a:endParaRPr lang="en-AU" sz="2400" dirty="0"/>
          </a:p>
          <a:p>
            <a:pPr algn="ctr"/>
            <a:r>
              <a:rPr lang="en-AU" sz="2400" dirty="0"/>
              <a:t>Alcohol and Other Drug Policy team, ACT Health</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F08E-CDCE-407A-8C11-790ED97A4A83}"/>
              </a:ext>
            </a:extLst>
          </p:cNvPr>
          <p:cNvSpPr>
            <a:spLocks noGrp="1"/>
          </p:cNvSpPr>
          <p:nvPr>
            <p:ph type="title"/>
          </p:nvPr>
        </p:nvSpPr>
        <p:spPr/>
        <p:txBody>
          <a:bodyPr/>
          <a:lstStyle/>
          <a:p>
            <a:r>
              <a:rPr lang="en-AU" dirty="0"/>
              <a:t>What we know: harm from alcohol use</a:t>
            </a:r>
          </a:p>
        </p:txBody>
      </p:sp>
      <p:sp>
        <p:nvSpPr>
          <p:cNvPr id="3" name="Content Placeholder 2">
            <a:extLst>
              <a:ext uri="{FF2B5EF4-FFF2-40B4-BE49-F238E27FC236}">
                <a16:creationId xmlns:a16="http://schemas.microsoft.com/office/drawing/2014/main" id="{3B830FF9-8563-4C6A-8C9B-BD96DF62407D}"/>
              </a:ext>
            </a:extLst>
          </p:cNvPr>
          <p:cNvSpPr>
            <a:spLocks noGrp="1"/>
          </p:cNvSpPr>
          <p:nvPr>
            <p:ph idx="1"/>
          </p:nvPr>
        </p:nvSpPr>
        <p:spPr/>
        <p:txBody>
          <a:bodyPr>
            <a:normAutofit fontScale="70000" lnSpcReduction="20000"/>
          </a:bodyPr>
          <a:lstStyle/>
          <a:p>
            <a:pPr marL="0" indent="0">
              <a:lnSpc>
                <a:spcPct val="107000"/>
              </a:lnSpc>
              <a:spcAft>
                <a:spcPts val="800"/>
              </a:spcAft>
              <a:buNone/>
            </a:pPr>
            <a:r>
              <a:rPr lang="en-AU" sz="3800" dirty="0">
                <a:ea typeface="Calibri" panose="020F0502020204030204" pitchFamily="34" charset="0"/>
                <a:cs typeface="Times New Roman" panose="02020603050405020304" pitchFamily="18" charset="0"/>
              </a:rPr>
              <a:t>R</a:t>
            </a:r>
            <a:r>
              <a:rPr lang="en-AU" sz="3800" dirty="0">
                <a:effectLst/>
                <a:ea typeface="Calibri" panose="020F0502020204030204" pitchFamily="34" charset="0"/>
                <a:cs typeface="Times New Roman" panose="02020603050405020304" pitchFamily="18" charset="0"/>
              </a:rPr>
              <a:t>esults from the 2019 National Drug Household Survey:</a:t>
            </a:r>
          </a:p>
          <a:p>
            <a:pPr>
              <a:lnSpc>
                <a:spcPct val="107000"/>
              </a:lnSpc>
              <a:spcAft>
                <a:spcPts val="800"/>
              </a:spcAft>
            </a:pPr>
            <a:r>
              <a:rPr lang="en-AU" sz="3800" dirty="0">
                <a:effectLst/>
                <a:ea typeface="Calibri" panose="020F0502020204030204" pitchFamily="34" charset="0"/>
                <a:cs typeface="Times New Roman" panose="02020603050405020304" pitchFamily="18" charset="0"/>
              </a:rPr>
              <a:t>77% of Australians aged 14 and over drank alcohol in the previous 12 months. ASSIST-Light scores indicated, of these:</a:t>
            </a:r>
          </a:p>
          <a:p>
            <a:pPr lvl="1">
              <a:lnSpc>
                <a:spcPct val="107000"/>
              </a:lnSpc>
              <a:spcAft>
                <a:spcPts val="800"/>
              </a:spcAft>
            </a:pPr>
            <a:r>
              <a:rPr lang="en-AU" sz="3800" dirty="0">
                <a:effectLst/>
                <a:ea typeface="Calibri" panose="020F0502020204030204" pitchFamily="34" charset="0"/>
                <a:cs typeface="Times New Roman" panose="02020603050405020304" pitchFamily="18" charset="0"/>
              </a:rPr>
              <a:t>9.9% were likely to meet the criteria for alcohol dependence. Males (13.5%) were more likely to receive this score compared to females (6.3%) </a:t>
            </a:r>
            <a:endParaRPr lang="en-AU" sz="3800" dirty="0">
              <a:ea typeface="Calibri" panose="020F0502020204030204" pitchFamily="34" charset="0"/>
              <a:cs typeface="Times New Roman" panose="02020603050405020304" pitchFamily="18" charset="0"/>
            </a:endParaRPr>
          </a:p>
          <a:p>
            <a:pPr lvl="1">
              <a:lnSpc>
                <a:spcPct val="107000"/>
              </a:lnSpc>
              <a:spcAft>
                <a:spcPts val="800"/>
              </a:spcAft>
            </a:pPr>
            <a:r>
              <a:rPr lang="en-AU" sz="3800" dirty="0">
                <a:effectLst/>
                <a:ea typeface="Calibri" panose="020F0502020204030204" pitchFamily="34" charset="0"/>
                <a:cs typeface="Times New Roman" panose="02020603050405020304" pitchFamily="18" charset="0"/>
              </a:rPr>
              <a:t>A further 29% of this population were using alcohol to a hazardous or harmful extent with males (36%) more likely to meet this threshold than females (22%)</a:t>
            </a:r>
          </a:p>
          <a:p>
            <a:endParaRPr lang="en-AU" dirty="0"/>
          </a:p>
        </p:txBody>
      </p:sp>
      <p:sp>
        <p:nvSpPr>
          <p:cNvPr id="4" name="Slide Number Placeholder 3">
            <a:extLst>
              <a:ext uri="{FF2B5EF4-FFF2-40B4-BE49-F238E27FC236}">
                <a16:creationId xmlns:a16="http://schemas.microsoft.com/office/drawing/2014/main" id="{1790FC1C-9E79-4231-B7E6-A6891DBE9355}"/>
              </a:ext>
            </a:extLst>
          </p:cNvPr>
          <p:cNvSpPr>
            <a:spLocks noGrp="1"/>
          </p:cNvSpPr>
          <p:nvPr>
            <p:ph type="sldNum" sz="quarter" idx="4"/>
          </p:nvPr>
        </p:nvSpPr>
        <p:spPr/>
        <p:txBody>
          <a:bodyPr/>
          <a:lstStyle/>
          <a:p>
            <a:fld id="{A111ABAE-1B12-4EB9-8E66-38B1E1BDD146}" type="slidenum">
              <a:rPr lang="en-AU" smtClean="0"/>
              <a:pPr/>
              <a:t>10</a:t>
            </a:fld>
            <a:endParaRPr lang="en-AU" dirty="0"/>
          </a:p>
        </p:txBody>
      </p:sp>
    </p:spTree>
    <p:extLst>
      <p:ext uri="{BB962C8B-B14F-4D97-AF65-F5344CB8AC3E}">
        <p14:creationId xmlns:p14="http://schemas.microsoft.com/office/powerpoint/2010/main" val="68795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4C4B-8296-4A18-8E89-3F0DDCD11D64}"/>
              </a:ext>
            </a:extLst>
          </p:cNvPr>
          <p:cNvSpPr>
            <a:spLocks noGrp="1"/>
          </p:cNvSpPr>
          <p:nvPr>
            <p:ph type="title"/>
          </p:nvPr>
        </p:nvSpPr>
        <p:spPr/>
        <p:txBody>
          <a:bodyPr/>
          <a:lstStyle/>
          <a:p>
            <a:r>
              <a:rPr lang="en-AU" dirty="0"/>
              <a:t>What we’ve heard: Recent submissions and Inquiries</a:t>
            </a:r>
          </a:p>
        </p:txBody>
      </p:sp>
      <p:sp>
        <p:nvSpPr>
          <p:cNvPr id="3" name="Content Placeholder 2">
            <a:extLst>
              <a:ext uri="{FF2B5EF4-FFF2-40B4-BE49-F238E27FC236}">
                <a16:creationId xmlns:a16="http://schemas.microsoft.com/office/drawing/2014/main" id="{0A75F4A2-BDB8-43E4-A0F0-5D5F3CC46630}"/>
              </a:ext>
            </a:extLst>
          </p:cNvPr>
          <p:cNvSpPr>
            <a:spLocks noGrp="1"/>
          </p:cNvSpPr>
          <p:nvPr>
            <p:ph idx="1"/>
          </p:nvPr>
        </p:nvSpPr>
        <p:spPr/>
        <p:txBody>
          <a:bodyPr>
            <a:normAutofit fontScale="92500" lnSpcReduction="10000"/>
          </a:bodyPr>
          <a:lstStyle/>
          <a:p>
            <a:r>
              <a:rPr lang="en-AU" sz="2000" dirty="0">
                <a:effectLst/>
                <a:ea typeface="Calibri" panose="020F0502020204030204" pitchFamily="34" charset="0"/>
                <a:cs typeface="Times New Roman" panose="02020603050405020304" pitchFamily="18" charset="0"/>
              </a:rPr>
              <a:t>Increase access to effective and affordable treatment and support services, for people who use drugs, but also for their families and carers</a:t>
            </a:r>
          </a:p>
          <a:p>
            <a:r>
              <a:rPr lang="en-AU" sz="1900" dirty="0"/>
              <a:t>Stigma remains an issue which can delay or stop people and families from seeking support</a:t>
            </a:r>
          </a:p>
          <a:p>
            <a:pPr lvl="1"/>
            <a:r>
              <a:rPr lang="en-AU" sz="1500" dirty="0">
                <a:latin typeface="Calibri" panose="020F0502020204030204" pitchFamily="34" charset="0"/>
                <a:ea typeface="Calibri" panose="020F0502020204030204" pitchFamily="34" charset="0"/>
                <a:cs typeface="Times New Roman" panose="02020603050405020304" pitchFamily="18" charset="0"/>
              </a:rPr>
              <a:t>Educate the community</a:t>
            </a:r>
            <a:r>
              <a:rPr lang="en-AU" sz="1500" dirty="0">
                <a:effectLst/>
                <a:latin typeface="Calibri" panose="020F0502020204030204" pitchFamily="34" charset="0"/>
                <a:ea typeface="Calibri" panose="020F0502020204030204" pitchFamily="34" charset="0"/>
                <a:cs typeface="Times New Roman" panose="02020603050405020304" pitchFamily="18" charset="0"/>
              </a:rPr>
              <a:t> to reduce stigma</a:t>
            </a:r>
            <a:endParaRPr lang="en-AU" sz="1500" dirty="0"/>
          </a:p>
          <a:p>
            <a:r>
              <a:rPr lang="en-AU" sz="1900" dirty="0">
                <a:effectLst/>
                <a:latin typeface="Calibri" panose="020F0502020204030204" pitchFamily="34" charset="0"/>
                <a:ea typeface="Calibri" panose="020F0502020204030204" pitchFamily="34" charset="0"/>
                <a:cs typeface="Times New Roman" panose="02020603050405020304" pitchFamily="18" charset="0"/>
              </a:rPr>
              <a:t>Focus on drug education for people who use drugs and </a:t>
            </a:r>
            <a:r>
              <a:rPr lang="en-AU" sz="1900" dirty="0">
                <a:latin typeface="Calibri" panose="020F0502020204030204" pitchFamily="34" charset="0"/>
                <a:ea typeface="Calibri" panose="020F0502020204030204" pitchFamily="34" charset="0"/>
                <a:cs typeface="Times New Roman" panose="02020603050405020304" pitchFamily="18" charset="0"/>
              </a:rPr>
              <a:t>their </a:t>
            </a:r>
            <a:r>
              <a:rPr lang="en-AU" sz="1900" dirty="0">
                <a:effectLst/>
                <a:latin typeface="Calibri" panose="020F0502020204030204" pitchFamily="34" charset="0"/>
                <a:ea typeface="Calibri" panose="020F0502020204030204" pitchFamily="34" charset="0"/>
                <a:cs typeface="Times New Roman" panose="02020603050405020304" pitchFamily="18" charset="0"/>
              </a:rPr>
              <a:t>families</a:t>
            </a:r>
          </a:p>
          <a:p>
            <a:r>
              <a:rPr lang="en-AU" sz="1900" dirty="0">
                <a:effectLst/>
                <a:latin typeface="Calibri" panose="020F0502020204030204" pitchFamily="34" charset="0"/>
                <a:ea typeface="Calibri" panose="020F0502020204030204" pitchFamily="34" charset="0"/>
                <a:cs typeface="Times New Roman" panose="02020603050405020304" pitchFamily="18" charset="0"/>
              </a:rPr>
              <a:t>Fund counselling for children of people who use drugs</a:t>
            </a:r>
            <a:endParaRPr lang="en-AU" sz="1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AU" sz="1900" dirty="0">
                <a:effectLst/>
                <a:latin typeface="Calibri" panose="020F0502020204030204" pitchFamily="34" charset="0"/>
                <a:ea typeface="Calibri" panose="020F0502020204030204" pitchFamily="34" charset="0"/>
                <a:cs typeface="Times New Roman" panose="02020603050405020304" pitchFamily="18" charset="0"/>
              </a:rPr>
              <a:t>Ensure culturally appropriate services for CALD people and Aboriginal and Torres Strait Islander people</a:t>
            </a:r>
          </a:p>
          <a:p>
            <a:r>
              <a:rPr lang="en-AU" sz="1900" dirty="0">
                <a:effectLst/>
                <a:ea typeface="Calibri" panose="020F0502020204030204" pitchFamily="34" charset="0"/>
                <a:cs typeface="Times New Roman" panose="02020603050405020304" pitchFamily="18" charset="0"/>
              </a:rPr>
              <a:t>Improve linkages between services, particularly AOD and mental health services</a:t>
            </a:r>
          </a:p>
          <a:p>
            <a:r>
              <a:rPr lang="en-AU" sz="1900" dirty="0">
                <a:effectLst/>
                <a:latin typeface="Calibri" panose="020F0502020204030204" pitchFamily="34" charset="0"/>
                <a:ea typeface="Calibri" panose="020F0502020204030204" pitchFamily="34" charset="0"/>
                <a:cs typeface="Times New Roman" panose="02020603050405020304" pitchFamily="18" charset="0"/>
              </a:rPr>
              <a:t>Adopt ‘housing </a:t>
            </a:r>
            <a:r>
              <a:rPr lang="en-AU" sz="1900" dirty="0">
                <a:latin typeface="Calibri" panose="020F0502020204030204" pitchFamily="34" charset="0"/>
                <a:ea typeface="Calibri" panose="020F0502020204030204" pitchFamily="34" charset="0"/>
                <a:cs typeface="Times New Roman" panose="02020603050405020304" pitchFamily="18" charset="0"/>
              </a:rPr>
              <a:t>f</a:t>
            </a:r>
            <a:r>
              <a:rPr lang="en-AU" sz="1900" dirty="0">
                <a:effectLst/>
                <a:latin typeface="Calibri" panose="020F0502020204030204" pitchFamily="34" charset="0"/>
                <a:ea typeface="Calibri" panose="020F0502020204030204" pitchFamily="34" charset="0"/>
                <a:cs typeface="Times New Roman" panose="02020603050405020304" pitchFamily="18" charset="0"/>
              </a:rPr>
              <a:t>irst’ approach for </a:t>
            </a:r>
            <a:r>
              <a:rPr lang="en-AU" sz="1900" dirty="0">
                <a:latin typeface="Calibri" panose="020F0502020204030204" pitchFamily="34" charset="0"/>
                <a:ea typeface="Calibri" panose="020F0502020204030204" pitchFamily="34" charset="0"/>
                <a:cs typeface="Times New Roman" panose="02020603050405020304" pitchFamily="18" charset="0"/>
              </a:rPr>
              <a:t>homeless people using AODs</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900" dirty="0">
                <a:latin typeface="Calibri" panose="020F0502020204030204" pitchFamily="34" charset="0"/>
                <a:ea typeface="Calibri" panose="020F0502020204030204" pitchFamily="34" charset="0"/>
                <a:cs typeface="Times New Roman" panose="02020603050405020304" pitchFamily="18" charset="0"/>
              </a:rPr>
              <a:t>I</a:t>
            </a:r>
            <a:r>
              <a:rPr lang="en-AU" sz="1900" dirty="0">
                <a:effectLst/>
                <a:latin typeface="Calibri" panose="020F0502020204030204" pitchFamily="34" charset="0"/>
                <a:ea typeface="Calibri" panose="020F0502020204030204" pitchFamily="34" charset="0"/>
                <a:cs typeface="Times New Roman" panose="02020603050405020304" pitchFamily="18" charset="0"/>
              </a:rPr>
              <a:t>nvestigate integrated care models for disadvantaged people</a:t>
            </a:r>
          </a:p>
          <a:p>
            <a:r>
              <a:rPr lang="en-AU" sz="1900" dirty="0">
                <a:effectLst/>
                <a:latin typeface="Calibri" panose="020F0502020204030204" pitchFamily="34" charset="0"/>
                <a:ea typeface="Calibri" panose="020F0502020204030204" pitchFamily="34" charset="0"/>
                <a:cs typeface="Times New Roman" panose="02020603050405020304" pitchFamily="18" charset="0"/>
              </a:rPr>
              <a:t>Support and encourage GP engagement in AOD</a:t>
            </a:r>
          </a:p>
          <a:p>
            <a:r>
              <a:rPr lang="en-AU" sz="1900" dirty="0">
                <a:effectLst/>
                <a:latin typeface="Calibri" panose="020F0502020204030204" pitchFamily="34" charset="0"/>
                <a:ea typeface="Calibri" panose="020F0502020204030204" pitchFamily="34" charset="0"/>
                <a:cs typeface="Times New Roman" panose="02020603050405020304" pitchFamily="18" charset="0"/>
              </a:rPr>
              <a:t>Consider impacts of law on family and carers</a:t>
            </a:r>
          </a:p>
          <a:p>
            <a:r>
              <a:rPr lang="en-AU" sz="1900" dirty="0">
                <a:effectLst/>
                <a:latin typeface="Calibri" panose="020F0502020204030204" pitchFamily="34" charset="0"/>
                <a:ea typeface="Calibri" panose="020F0502020204030204" pitchFamily="34" charset="0"/>
                <a:cs typeface="Times New Roman" panose="02020603050405020304" pitchFamily="18" charset="0"/>
              </a:rPr>
              <a:t>Increase sector workforce training funding</a:t>
            </a:r>
          </a:p>
          <a:p>
            <a:r>
              <a:rPr lang="en-AU" sz="1900" dirty="0">
                <a:effectLst/>
                <a:ea typeface="Calibri" panose="020F0502020204030204" pitchFamily="34" charset="0"/>
                <a:cs typeface="Times New Roman" panose="02020603050405020304" pitchFamily="18" charset="0"/>
              </a:rPr>
              <a:t>Ensure a highly qualified workforce, but also that staff are supported and sustained</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0305FB02-6DDA-4BE9-806B-D1CB27B54EE8}"/>
              </a:ext>
            </a:extLst>
          </p:cNvPr>
          <p:cNvSpPr>
            <a:spLocks noGrp="1"/>
          </p:cNvSpPr>
          <p:nvPr>
            <p:ph type="sldNum" sz="quarter" idx="4"/>
          </p:nvPr>
        </p:nvSpPr>
        <p:spPr/>
        <p:txBody>
          <a:bodyPr/>
          <a:lstStyle/>
          <a:p>
            <a:fld id="{A111ABAE-1B12-4EB9-8E66-38B1E1BDD146}" type="slidenum">
              <a:rPr lang="en-AU" smtClean="0"/>
              <a:pPr/>
              <a:t>11</a:t>
            </a:fld>
            <a:endParaRPr lang="en-AU" dirty="0"/>
          </a:p>
        </p:txBody>
      </p:sp>
    </p:spTree>
    <p:extLst>
      <p:ext uri="{BB962C8B-B14F-4D97-AF65-F5344CB8AC3E}">
        <p14:creationId xmlns:p14="http://schemas.microsoft.com/office/powerpoint/2010/main" val="148798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F3D1-3E10-40B2-9E8B-2362DB925249}"/>
              </a:ext>
            </a:extLst>
          </p:cNvPr>
          <p:cNvSpPr>
            <a:spLocks noGrp="1"/>
          </p:cNvSpPr>
          <p:nvPr>
            <p:ph type="title"/>
          </p:nvPr>
        </p:nvSpPr>
        <p:spPr/>
        <p:txBody>
          <a:bodyPr/>
          <a:lstStyle/>
          <a:p>
            <a:r>
              <a:rPr lang="en-AU" dirty="0"/>
              <a:t>What we know (1) : Existing AOD treatment and support services</a:t>
            </a:r>
          </a:p>
        </p:txBody>
      </p:sp>
      <p:sp>
        <p:nvSpPr>
          <p:cNvPr id="3" name="Content Placeholder 2">
            <a:extLst>
              <a:ext uri="{FF2B5EF4-FFF2-40B4-BE49-F238E27FC236}">
                <a16:creationId xmlns:a16="http://schemas.microsoft.com/office/drawing/2014/main" id="{3AF1B6CB-B2FB-443D-BAE9-5EA9AB6BE3C1}"/>
              </a:ext>
            </a:extLst>
          </p:cNvPr>
          <p:cNvSpPr>
            <a:spLocks noGrp="1"/>
          </p:cNvSpPr>
          <p:nvPr>
            <p:ph idx="1"/>
          </p:nvPr>
        </p:nvSpPr>
        <p:spPr/>
        <p:txBody>
          <a:bodyPr>
            <a:normAutofit/>
          </a:bodyPr>
          <a:lstStyle/>
          <a:p>
            <a:pPr>
              <a:lnSpc>
                <a:spcPct val="107000"/>
              </a:lnSpc>
            </a:pPr>
            <a:r>
              <a:rPr lang="en-AU" sz="1800" dirty="0">
                <a:effectLst/>
                <a:latin typeface="Calibri" panose="020F0502020204030204" pitchFamily="34" charset="0"/>
                <a:ea typeface="Calibri" panose="020F0502020204030204" pitchFamily="34" charset="0"/>
                <a:cs typeface="Times New Roman" panose="02020603050405020304" pitchFamily="18" charset="0"/>
              </a:rPr>
              <a:t>A wide range of AOD treatment and support services are delivered by publicly funded AOD treatment services (government </a:t>
            </a:r>
            <a:r>
              <a:rPr lang="en-AU" sz="1800" dirty="0">
                <a:latin typeface="Calibri" panose="020F0502020204030204" pitchFamily="34" charset="0"/>
                <a:ea typeface="Calibri" panose="020F0502020204030204" pitchFamily="34" charset="0"/>
                <a:cs typeface="Times New Roman" panose="02020603050405020304" pitchFamily="18" charset="0"/>
              </a:rPr>
              <a:t>and non-government) </a:t>
            </a:r>
            <a:r>
              <a:rPr lang="en-AU" sz="1800" dirty="0">
                <a:effectLst/>
                <a:latin typeface="Calibri" panose="020F0502020204030204" pitchFamily="34" charset="0"/>
                <a:ea typeface="Calibri" panose="020F0502020204030204" pitchFamily="34" charset="0"/>
                <a:cs typeface="Times New Roman" panose="02020603050405020304" pitchFamily="18" charset="0"/>
              </a:rPr>
              <a:t>to people with problematic drug use:</a:t>
            </a:r>
          </a:p>
          <a:p>
            <a:pPr lvl="1">
              <a:lnSpc>
                <a:spcPct val="107000"/>
              </a:lnSpc>
            </a:pPr>
            <a:r>
              <a:rPr lang="en-AU" sz="1800" dirty="0">
                <a:effectLst/>
                <a:latin typeface="Calibri" panose="020F0502020204030204" pitchFamily="34" charset="0"/>
                <a:ea typeface="Calibri" panose="020F0502020204030204" pitchFamily="34" charset="0"/>
                <a:cs typeface="Times New Roman" panose="02020603050405020304" pitchFamily="18" charset="0"/>
              </a:rPr>
              <a:t>Adults, young people, individuals and couples with accompanying children – generally up to the age of 12-13 years</a:t>
            </a:r>
          </a:p>
          <a:p>
            <a:pPr lvl="1">
              <a:lnSpc>
                <a:spcPct val="107000"/>
              </a:lnSpc>
            </a:pPr>
            <a:r>
              <a:rPr lang="en-AU" sz="1800" dirty="0">
                <a:effectLst/>
                <a:latin typeface="Calibri" panose="020F0502020204030204" pitchFamily="34" charset="0"/>
                <a:ea typeface="Calibri" panose="020F0502020204030204" pitchFamily="34" charset="0"/>
                <a:cs typeface="Times New Roman" panose="02020603050405020304" pitchFamily="18" charset="0"/>
              </a:rPr>
              <a:t>Families and carers of people who use drugs</a:t>
            </a:r>
          </a:p>
          <a:p>
            <a:pPr lvl="1">
              <a:lnSpc>
                <a:spcPct val="107000"/>
              </a:lnSpc>
            </a:pPr>
            <a:r>
              <a:rPr lang="en-AU" sz="1800" dirty="0">
                <a:effectLst/>
                <a:latin typeface="Calibri" panose="020F0502020204030204" pitchFamily="34" charset="0"/>
                <a:ea typeface="Calibri" panose="020F0502020204030204" pitchFamily="34" charset="0"/>
                <a:cs typeface="Times New Roman" panose="02020603050405020304" pitchFamily="18" charset="0"/>
              </a:rPr>
              <a:t>Women specific</a:t>
            </a:r>
            <a:r>
              <a:rPr lang="en-AU" sz="1800" dirty="0">
                <a:latin typeface="Calibri" panose="020F0502020204030204" pitchFamily="34" charset="0"/>
                <a:ea typeface="Calibri" panose="020F0502020204030204" pitchFamily="34" charset="0"/>
                <a:cs typeface="Times New Roman" panose="02020603050405020304" pitchFamily="18" charset="0"/>
              </a:rPr>
              <a:t> treatment and</a:t>
            </a:r>
            <a:r>
              <a:rPr lang="en-AU" sz="1800" dirty="0">
                <a:effectLst/>
                <a:latin typeface="Calibri" panose="020F0502020204030204" pitchFamily="34" charset="0"/>
                <a:ea typeface="Calibri" panose="020F0502020204030204" pitchFamily="34" charset="0"/>
                <a:cs typeface="Times New Roman" panose="02020603050405020304" pitchFamily="18" charset="0"/>
              </a:rPr>
              <a:t> support services </a:t>
            </a:r>
            <a:r>
              <a:rPr lang="en-AU" sz="1800" dirty="0">
                <a:latin typeface="Calibri" panose="020F0502020204030204" pitchFamily="34" charset="0"/>
                <a:ea typeface="Calibri" panose="020F0502020204030204" pitchFamily="34" charset="0"/>
                <a:cs typeface="Times New Roman" panose="02020603050405020304" pitchFamily="18" charset="0"/>
              </a:rPr>
              <a:t>(</a:t>
            </a:r>
            <a:r>
              <a:rPr lang="en-AU" sz="1800" dirty="0">
                <a:effectLst/>
                <a:latin typeface="Calibri" panose="020F0502020204030204" pitchFamily="34" charset="0"/>
                <a:ea typeface="Calibri" panose="020F0502020204030204" pitchFamily="34" charset="0"/>
                <a:cs typeface="Times New Roman" panose="02020603050405020304" pitchFamily="18" charset="0"/>
              </a:rPr>
              <a:t>provided by Toora Women)</a:t>
            </a: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AU" sz="1800" dirty="0">
                <a:effectLst/>
                <a:latin typeface="Calibri" panose="020F0502020204030204" pitchFamily="34" charset="0"/>
                <a:ea typeface="Calibri" panose="020F0502020204030204" pitchFamily="34" charset="0"/>
                <a:cs typeface="Times New Roman" panose="02020603050405020304" pitchFamily="18" charset="0"/>
              </a:rPr>
              <a:t>Young people specific</a:t>
            </a:r>
            <a:r>
              <a:rPr lang="en-AU" sz="1800" dirty="0">
                <a:latin typeface="Calibri" panose="020F0502020204030204" pitchFamily="34" charset="0"/>
                <a:ea typeface="Calibri" panose="020F0502020204030204" pitchFamily="34" charset="0"/>
                <a:cs typeface="Times New Roman" panose="02020603050405020304" pitchFamily="18" charset="0"/>
              </a:rPr>
              <a:t> treatment and support services</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dirty="0">
                <a:latin typeface="Calibri" panose="020F0502020204030204" pitchFamily="34" charset="0"/>
                <a:ea typeface="Calibri" panose="020F0502020204030204" pitchFamily="34" charset="0"/>
                <a:cs typeface="Times New Roman" panose="02020603050405020304" pitchFamily="18" charset="0"/>
              </a:rPr>
              <a:t>(</a:t>
            </a:r>
            <a:r>
              <a:rPr lang="en-AU" sz="1800" dirty="0">
                <a:effectLst/>
                <a:latin typeface="Calibri" panose="020F0502020204030204" pitchFamily="34" charset="0"/>
                <a:ea typeface="Calibri" panose="020F0502020204030204" pitchFamily="34" charset="0"/>
                <a:cs typeface="Times New Roman" panose="02020603050405020304" pitchFamily="18" charset="0"/>
              </a:rPr>
              <a:t>provided by Ted Noffs and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Gugan</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Gulwan</a:t>
            </a:r>
            <a:r>
              <a:rPr lang="en-AU" sz="1800" dirty="0">
                <a:effectLst/>
                <a:latin typeface="Calibri" panose="020F0502020204030204" pitchFamily="34" charset="0"/>
                <a:ea typeface="Calibri" panose="020F0502020204030204" pitchFamily="34" charset="0"/>
                <a:cs typeface="Times New Roman" panose="02020603050405020304" pitchFamily="18" charset="0"/>
              </a:rPr>
              <a:t> Youth Aboriginal Corporation)</a:t>
            </a:r>
          </a:p>
          <a:p>
            <a:pPr>
              <a:lnSpc>
                <a:spcPct val="107000"/>
              </a:lnSpc>
            </a:pPr>
            <a:r>
              <a:rPr lang="en-AU" sz="1800" dirty="0">
                <a:effectLst/>
                <a:latin typeface="Calibri" panose="020F0502020204030204" pitchFamily="34" charset="0"/>
                <a:ea typeface="Calibri" panose="020F0502020204030204" pitchFamily="34" charset="0"/>
                <a:cs typeface="Times New Roman" panose="02020603050405020304" pitchFamily="18" charset="0"/>
              </a:rPr>
              <a:t>AOD treatment and support services delivered in both residential and non-residential settings.</a:t>
            </a:r>
          </a:p>
          <a:p>
            <a:pPr>
              <a:lnSpc>
                <a:spcPct val="107000"/>
              </a:lnSpc>
            </a:pPr>
            <a:r>
              <a:rPr lang="en-AU" sz="1800" dirty="0">
                <a:effectLst/>
                <a:latin typeface="Calibri" panose="020F0502020204030204" pitchFamily="34" charset="0"/>
                <a:ea typeface="Calibri" panose="020F0502020204030204" pitchFamily="34" charset="0"/>
                <a:cs typeface="Times New Roman" panose="02020603050405020304" pitchFamily="18" charset="0"/>
              </a:rPr>
              <a:t>Children (under 5 years) of parents participating in AOD treatment (generally rehabilitation programs) have access to funded long day care places and out of school activities</a:t>
            </a:r>
          </a:p>
          <a:p>
            <a:pPr>
              <a:lnSpc>
                <a:spcPct val="107000"/>
              </a:lnSpc>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FB53B28D-23DE-42F1-8914-D1DD5C8E2D67}"/>
              </a:ext>
            </a:extLst>
          </p:cNvPr>
          <p:cNvSpPr>
            <a:spLocks noGrp="1"/>
          </p:cNvSpPr>
          <p:nvPr>
            <p:ph type="sldNum" sz="quarter" idx="4"/>
          </p:nvPr>
        </p:nvSpPr>
        <p:spPr/>
        <p:txBody>
          <a:bodyPr/>
          <a:lstStyle/>
          <a:p>
            <a:fld id="{A111ABAE-1B12-4EB9-8E66-38B1E1BDD146}" type="slidenum">
              <a:rPr lang="en-AU" smtClean="0"/>
              <a:pPr/>
              <a:t>12</a:t>
            </a:fld>
            <a:endParaRPr lang="en-AU" dirty="0"/>
          </a:p>
        </p:txBody>
      </p:sp>
    </p:spTree>
    <p:extLst>
      <p:ext uri="{BB962C8B-B14F-4D97-AF65-F5344CB8AC3E}">
        <p14:creationId xmlns:p14="http://schemas.microsoft.com/office/powerpoint/2010/main" val="392849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D4D76-FE90-4D7C-959C-28AC0DFD6095}"/>
              </a:ext>
            </a:extLst>
          </p:cNvPr>
          <p:cNvSpPr>
            <a:spLocks noGrp="1"/>
          </p:cNvSpPr>
          <p:nvPr>
            <p:ph type="title"/>
          </p:nvPr>
        </p:nvSpPr>
        <p:spPr/>
        <p:txBody>
          <a:bodyPr/>
          <a:lstStyle/>
          <a:p>
            <a:r>
              <a:rPr lang="en-AU" dirty="0"/>
              <a:t>What we know (2): Existing AOD treatment and support services</a:t>
            </a:r>
          </a:p>
        </p:txBody>
      </p:sp>
      <p:sp>
        <p:nvSpPr>
          <p:cNvPr id="3" name="Content Placeholder 2">
            <a:extLst>
              <a:ext uri="{FF2B5EF4-FFF2-40B4-BE49-F238E27FC236}">
                <a16:creationId xmlns:a16="http://schemas.microsoft.com/office/drawing/2014/main" id="{04CEB2B5-76C7-494F-9C08-0C5F03725EDB}"/>
              </a:ext>
            </a:extLst>
          </p:cNvPr>
          <p:cNvSpPr>
            <a:spLocks noGrp="1"/>
          </p:cNvSpPr>
          <p:nvPr>
            <p:ph idx="1"/>
          </p:nvPr>
        </p:nvSpPr>
        <p:spPr>
          <a:xfrm>
            <a:off x="495300" y="980728"/>
            <a:ext cx="8915400" cy="5040560"/>
          </a:xfrm>
        </p:spPr>
        <p:txBody>
          <a:bodyPr>
            <a:normAutofit fontScale="92500" lnSpcReduction="20000"/>
          </a:bodyPr>
          <a:lstStyle/>
          <a:p>
            <a:pPr marL="342900" lvl="0" indent="-342900">
              <a:lnSpc>
                <a:spcPct val="107000"/>
              </a:lnSpc>
              <a:buFont typeface="Symbol" panose="05050102010706020507" pitchFamily="18" charset="2"/>
              <a:buChar char=""/>
            </a:pPr>
            <a:r>
              <a:rPr lang="en-AU" sz="2200" dirty="0">
                <a:effectLst/>
                <a:latin typeface="Calibri" panose="020F0502020204030204" pitchFamily="34" charset="0"/>
                <a:ea typeface="Calibri" panose="020F0502020204030204" pitchFamily="34" charset="0"/>
                <a:cs typeface="Times New Roman" panose="02020603050405020304" pitchFamily="18" charset="0"/>
              </a:rPr>
              <a:t>A recent expansion of Drug Diversion Services (Police and Court) has increased capacity for ongoing case management with clients. This has also provided additional support to individuals at risk of contact with the criminal justice system, most notably, youth and family counselling</a:t>
            </a:r>
          </a:p>
          <a:p>
            <a:pPr marL="342900" lvl="0" indent="-342900">
              <a:lnSpc>
                <a:spcPct val="107000"/>
              </a:lnSpc>
              <a:buFont typeface="Symbol" panose="05050102010706020507" pitchFamily="18" charset="2"/>
              <a:buChar char=""/>
            </a:pPr>
            <a:r>
              <a:rPr lang="en-AU" sz="2200" dirty="0">
                <a:effectLst/>
                <a:latin typeface="Calibri" panose="020F0502020204030204" pitchFamily="34" charset="0"/>
                <a:ea typeface="Calibri" panose="020F0502020204030204" pitchFamily="34" charset="0"/>
                <a:cs typeface="Times New Roman" panose="02020603050405020304" pitchFamily="18" charset="0"/>
              </a:rPr>
              <a:t>FARE run the Ripple campaign, a project supporting women aged 40-65 to reduce the amount of alcohol they drink</a:t>
            </a:r>
          </a:p>
          <a:p>
            <a:pPr marL="342900" lvl="0" indent="-342900">
              <a:lnSpc>
                <a:spcPct val="107000"/>
              </a:lnSpc>
              <a:buFont typeface="Symbol" panose="05050102010706020507" pitchFamily="18" charset="2"/>
              <a:buChar char=""/>
            </a:pPr>
            <a:r>
              <a:rPr lang="en-AU" sz="2200" dirty="0">
                <a:effectLst/>
                <a:latin typeface="Calibri" panose="020F0502020204030204" pitchFamily="34" charset="0"/>
                <a:ea typeface="Calibri" panose="020F0502020204030204" pitchFamily="34" charset="0"/>
                <a:cs typeface="Times New Roman" panose="02020603050405020304" pitchFamily="18" charset="0"/>
              </a:rPr>
              <a:t>The Pregnant Pause program with a focus on creating supportive environments to help women have alcohol-free pregnancies was active in the ACT from June 2020 to 2021. The national website identifies the ACT and national support services to contact – including Directions Health Services and </a:t>
            </a:r>
            <a:r>
              <a:rPr lang="en-AU" sz="2200" dirty="0" err="1">
                <a:effectLst/>
                <a:latin typeface="Calibri" panose="020F0502020204030204" pitchFamily="34" charset="0"/>
                <a:ea typeface="Calibri" panose="020F0502020204030204" pitchFamily="34" charset="0"/>
                <a:cs typeface="Times New Roman" panose="02020603050405020304" pitchFamily="18" charset="0"/>
              </a:rPr>
              <a:t>CatholicCare</a:t>
            </a:r>
            <a:r>
              <a:rPr lang="en-AU" sz="22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r>
              <a:rPr lang="en-AU" sz="2200" dirty="0">
                <a:effectLst/>
                <a:latin typeface="Calibri" panose="020F0502020204030204" pitchFamily="34" charset="0"/>
                <a:ea typeface="Calibri" panose="020F0502020204030204" pitchFamily="34" charset="0"/>
                <a:cs typeface="Times New Roman" panose="02020603050405020304" pitchFamily="18" charset="0"/>
              </a:rPr>
              <a:t>Canberra Health Services’ Safer Baby Bundle program has a focus on reducing smoking during pregnancy</a:t>
            </a:r>
          </a:p>
          <a:p>
            <a:pPr>
              <a:lnSpc>
                <a:spcPct val="107000"/>
              </a:lnSpc>
              <a:spcAft>
                <a:spcPts val="800"/>
              </a:spcAft>
              <a:buFont typeface="Symbol" panose="05050102010706020507" pitchFamily="18" charset="2"/>
              <a:buChar char=""/>
            </a:pPr>
            <a:r>
              <a:rPr lang="en-AU" sz="2200" dirty="0">
                <a:effectLst/>
                <a:latin typeface="Calibri" panose="020F0502020204030204" pitchFamily="34" charset="0"/>
                <a:ea typeface="Calibri" panose="020F0502020204030204" pitchFamily="34" charset="0"/>
                <a:cs typeface="Times New Roman" panose="02020603050405020304" pitchFamily="18" charset="0"/>
              </a:rPr>
              <a:t>ACT Health’s new alcohol education webpage provides information about the effects of alcohol on health, ways to reduce drinking to reduce the risk of harm, and specific information for people who are pregnant or trying to become pregnant, children and families </a:t>
            </a:r>
          </a:p>
          <a:p>
            <a:pPr marL="342900" lvl="0" indent="-342900">
              <a:lnSpc>
                <a:spcPct val="107000"/>
              </a:lnSpc>
              <a:spcAft>
                <a:spcPts val="800"/>
              </a:spcAft>
              <a:buFont typeface="Symbol" panose="05050102010706020507" pitchFamily="18"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1B2402CD-690A-4FA1-BE10-AD8F61316894}"/>
              </a:ext>
            </a:extLst>
          </p:cNvPr>
          <p:cNvSpPr>
            <a:spLocks noGrp="1"/>
          </p:cNvSpPr>
          <p:nvPr>
            <p:ph type="sldNum" sz="quarter" idx="4"/>
          </p:nvPr>
        </p:nvSpPr>
        <p:spPr/>
        <p:txBody>
          <a:bodyPr/>
          <a:lstStyle/>
          <a:p>
            <a:fld id="{A111ABAE-1B12-4EB9-8E66-38B1E1BDD146}" type="slidenum">
              <a:rPr lang="en-AU" smtClean="0"/>
              <a:pPr/>
              <a:t>13</a:t>
            </a:fld>
            <a:endParaRPr lang="en-AU" dirty="0"/>
          </a:p>
        </p:txBody>
      </p:sp>
    </p:spTree>
    <p:extLst>
      <p:ext uri="{BB962C8B-B14F-4D97-AF65-F5344CB8AC3E}">
        <p14:creationId xmlns:p14="http://schemas.microsoft.com/office/powerpoint/2010/main" val="225227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72E-EB7D-49CE-A3D9-9B464098DDCE}"/>
              </a:ext>
            </a:extLst>
          </p:cNvPr>
          <p:cNvSpPr>
            <a:spLocks noGrp="1"/>
          </p:cNvSpPr>
          <p:nvPr>
            <p:ph type="title"/>
          </p:nvPr>
        </p:nvSpPr>
        <p:spPr/>
        <p:txBody>
          <a:bodyPr/>
          <a:lstStyle/>
          <a:p>
            <a:r>
              <a:rPr lang="en-AU" dirty="0"/>
              <a:t>What we know: Workforce development and capacity building in the ACT</a:t>
            </a:r>
          </a:p>
        </p:txBody>
      </p:sp>
      <p:sp>
        <p:nvSpPr>
          <p:cNvPr id="3" name="Content Placeholder 2">
            <a:extLst>
              <a:ext uri="{FF2B5EF4-FFF2-40B4-BE49-F238E27FC236}">
                <a16:creationId xmlns:a16="http://schemas.microsoft.com/office/drawing/2014/main" id="{95697365-8745-4464-A2ED-01F123C47E2F}"/>
              </a:ext>
            </a:extLst>
          </p:cNvPr>
          <p:cNvSpPr>
            <a:spLocks noGrp="1"/>
          </p:cNvSpPr>
          <p:nvPr>
            <p:ph idx="1"/>
          </p:nvPr>
        </p:nvSpPr>
        <p:spPr>
          <a:xfrm>
            <a:off x="495300" y="1196752"/>
            <a:ext cx="8915400" cy="5832647"/>
          </a:xfrm>
        </p:spPr>
        <p:txBody>
          <a:bodyPr>
            <a:normAutofit/>
          </a:bodyPr>
          <a:lstStyle/>
          <a:p>
            <a:pPr marL="342900" lvl="0" indent="-342900">
              <a:lnSpc>
                <a:spcPct val="107000"/>
              </a:lnSpc>
              <a:buFont typeface="Symbol" panose="05050102010706020507" pitchFamily="18" charset="2"/>
              <a:buChar char=""/>
            </a:pPr>
            <a:r>
              <a:rPr lang="en-AU" sz="2200" dirty="0">
                <a:effectLst/>
                <a:latin typeface="Calibri" panose="020F0502020204030204" pitchFamily="34" charset="0"/>
                <a:ea typeface="Calibri" panose="020F0502020204030204" pitchFamily="34" charset="0"/>
                <a:cs typeface="Times New Roman" panose="02020603050405020304" pitchFamily="18" charset="0"/>
              </a:rPr>
              <a:t>I</a:t>
            </a:r>
            <a:r>
              <a:rPr lang="en-AU" sz="2200" dirty="0">
                <a:latin typeface="Calibri" panose="020F0502020204030204" pitchFamily="34" charset="0"/>
                <a:ea typeface="Calibri" panose="020F0502020204030204" pitchFamily="34" charset="0"/>
                <a:cs typeface="Times New Roman" panose="02020603050405020304" pitchFamily="18" charset="0"/>
              </a:rPr>
              <a:t>ndustry delivered</a:t>
            </a:r>
            <a:r>
              <a:rPr lang="en-AU" sz="2200" dirty="0">
                <a:effectLst/>
                <a:latin typeface="Calibri" panose="020F0502020204030204" pitchFamily="34" charset="0"/>
                <a:ea typeface="Calibri" panose="020F0502020204030204" pitchFamily="34" charset="0"/>
                <a:cs typeface="Times New Roman" panose="02020603050405020304" pitchFamily="18" charset="0"/>
              </a:rPr>
              <a:t> alcohol, tobacco and other drug </a:t>
            </a:r>
            <a:r>
              <a:rPr lang="en-AU" sz="2200" dirty="0">
                <a:latin typeface="Calibri" panose="020F0502020204030204" pitchFamily="34" charset="0"/>
                <a:ea typeface="Calibri" panose="020F0502020204030204" pitchFamily="34" charset="0"/>
                <a:cs typeface="Times New Roman" panose="02020603050405020304" pitchFamily="18" charset="0"/>
              </a:rPr>
              <a:t>assessments and </a:t>
            </a:r>
            <a:r>
              <a:rPr lang="en-AU" sz="2200" dirty="0">
                <a:effectLst/>
                <a:latin typeface="Calibri" panose="020F0502020204030204" pitchFamily="34" charset="0"/>
                <a:ea typeface="Calibri" panose="020F0502020204030204" pitchFamily="34" charset="0"/>
                <a:cs typeface="Times New Roman" panose="02020603050405020304" pitchFamily="18" charset="0"/>
              </a:rPr>
              <a:t>training for allied sectors, which include youth, housing, multicultural, mental health and women’s services</a:t>
            </a:r>
          </a:p>
          <a:p>
            <a:pPr>
              <a:lnSpc>
                <a:spcPct val="107000"/>
              </a:lnSpc>
              <a:spcAft>
                <a:spcPts val="800"/>
              </a:spcAft>
              <a:buFont typeface="Symbol" panose="05050102010706020507" pitchFamily="18" charset="2"/>
              <a:buChar char=""/>
            </a:pPr>
            <a:r>
              <a:rPr lang="en-AU" sz="2200" dirty="0">
                <a:effectLst/>
                <a:latin typeface="Calibri" panose="020F0502020204030204" pitchFamily="34" charset="0"/>
                <a:ea typeface="Calibri" panose="020F0502020204030204" pitchFamily="34" charset="0"/>
                <a:cs typeface="Times New Roman" panose="02020603050405020304" pitchFamily="18" charset="0"/>
              </a:rPr>
              <a:t>In scope AOD treatment services participated in recent training to assist with identifying and responding effectively to domestic and family violence (</a:t>
            </a:r>
            <a:r>
              <a:rPr lang="en-AU" sz="2200" dirty="0">
                <a:latin typeface="Calibri" panose="020F0502020204030204" pitchFamily="34" charset="0"/>
                <a:ea typeface="Calibri" panose="020F0502020204030204" pitchFamily="34" charset="0"/>
                <a:cs typeface="Times New Roman" panose="02020603050405020304" pitchFamily="18" charset="0"/>
              </a:rPr>
              <a:t>DFV</a:t>
            </a:r>
            <a:r>
              <a:rPr lang="en-AU" sz="2200" dirty="0">
                <a:effectLst/>
                <a:latin typeface="Calibri" panose="020F0502020204030204" pitchFamily="34" charset="0"/>
                <a:ea typeface="Calibri" panose="020F0502020204030204" pitchFamily="34" charset="0"/>
                <a:cs typeface="Times New Roman" panose="02020603050405020304" pitchFamily="18" charset="0"/>
              </a:rPr>
              <a:t>). Existing AOD sector DFV training materials have been adapted for use by workers (workers in relevant roles)</a:t>
            </a:r>
          </a:p>
          <a:p>
            <a:pPr>
              <a:lnSpc>
                <a:spcPct val="107000"/>
              </a:lnSpc>
              <a:spcAft>
                <a:spcPts val="800"/>
              </a:spcAft>
              <a:buFont typeface="Symbol" panose="05050102010706020507" pitchFamily="18" charset="2"/>
              <a:buChar char=""/>
            </a:pPr>
            <a:r>
              <a:rPr lang="en-AU" sz="2200" dirty="0">
                <a:latin typeface="Calibri" panose="020F0502020204030204" pitchFamily="34" charset="0"/>
                <a:cs typeface="Times New Roman" panose="02020603050405020304" pitchFamily="18" charset="0"/>
              </a:rPr>
              <a:t>Capacity building of the ACT and surrounding region’s Aboriginal and Torres Strait Islander communities to address DFV in the context of AOD use</a:t>
            </a:r>
            <a:endParaRPr lang="en-AU" sz="2200" dirty="0"/>
          </a:p>
        </p:txBody>
      </p:sp>
      <p:sp>
        <p:nvSpPr>
          <p:cNvPr id="4" name="Slide Number Placeholder 3">
            <a:extLst>
              <a:ext uri="{FF2B5EF4-FFF2-40B4-BE49-F238E27FC236}">
                <a16:creationId xmlns:a16="http://schemas.microsoft.com/office/drawing/2014/main" id="{E370E036-8AB7-448D-B077-ACB24E8270F2}"/>
              </a:ext>
            </a:extLst>
          </p:cNvPr>
          <p:cNvSpPr>
            <a:spLocks noGrp="1"/>
          </p:cNvSpPr>
          <p:nvPr>
            <p:ph type="sldNum" sz="quarter" idx="4"/>
          </p:nvPr>
        </p:nvSpPr>
        <p:spPr/>
        <p:txBody>
          <a:bodyPr/>
          <a:lstStyle/>
          <a:p>
            <a:fld id="{A111ABAE-1B12-4EB9-8E66-38B1E1BDD146}" type="slidenum">
              <a:rPr lang="en-AU" smtClean="0"/>
              <a:pPr/>
              <a:t>14</a:t>
            </a:fld>
            <a:endParaRPr lang="en-AU" dirty="0"/>
          </a:p>
        </p:txBody>
      </p:sp>
    </p:spTree>
    <p:extLst>
      <p:ext uri="{BB962C8B-B14F-4D97-AF65-F5344CB8AC3E}">
        <p14:creationId xmlns:p14="http://schemas.microsoft.com/office/powerpoint/2010/main" val="58935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Government Policies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1800" i="1" dirty="0"/>
              <a:t>Healthy Canberra: ACT Preventive Health Plan 2020-25 </a:t>
            </a:r>
            <a:r>
              <a:rPr lang="en-AU" sz="1800" dirty="0"/>
              <a:t>aims to</a:t>
            </a:r>
          </a:p>
          <a:p>
            <a:pPr lvl="1"/>
            <a:r>
              <a:rPr lang="en-AU" sz="1800" dirty="0"/>
              <a:t>Lower rates of smoking among population groups at higher risk, including Aboriginal and Torres Strait Islander people</a:t>
            </a:r>
          </a:p>
          <a:p>
            <a:pPr lvl="1"/>
            <a:r>
              <a:rPr lang="en-AU" sz="1800" dirty="0"/>
              <a:t>Reduce drinking at risky levels</a:t>
            </a:r>
          </a:p>
          <a:p>
            <a:pPr fontAlgn="base">
              <a:lnSpc>
                <a:spcPct val="107000"/>
              </a:lnSpc>
              <a:spcAft>
                <a:spcPts val="80"/>
              </a:spcAft>
            </a:pPr>
            <a:r>
              <a:rPr lang="en-AU" sz="1800" dirty="0">
                <a:solidFill>
                  <a:srgbClr val="313131"/>
                </a:solidFill>
                <a:effectLst/>
                <a:ea typeface="Times New Roman" panose="02020603050405020304" pitchFamily="18" charset="0"/>
                <a:cs typeface="Calibri" panose="020F0502020204030204" pitchFamily="34" charset="0"/>
              </a:rPr>
              <a:t>The </a:t>
            </a:r>
            <a:r>
              <a:rPr lang="en-AU" sz="1800" i="1" dirty="0">
                <a:solidFill>
                  <a:srgbClr val="313131"/>
                </a:solidFill>
                <a:effectLst/>
                <a:ea typeface="Times New Roman" panose="02020603050405020304" pitchFamily="18" charset="0"/>
                <a:cs typeface="Calibri" panose="020F0502020204030204" pitchFamily="34" charset="0"/>
              </a:rPr>
              <a:t>ACT Women’s Plan 2016-26</a:t>
            </a:r>
            <a:r>
              <a:rPr lang="en-AU" sz="1800" dirty="0">
                <a:solidFill>
                  <a:srgbClr val="313131"/>
                </a:solidFill>
                <a:effectLst/>
                <a:ea typeface="Times New Roman" panose="02020603050405020304" pitchFamily="18" charset="0"/>
                <a:cs typeface="Calibri" panose="020F0502020204030204" pitchFamily="34" charset="0"/>
              </a:rPr>
              <a:t> identifies health and wellbeing, housing and homelessness, safety, economic security, and leadership as priority areas, with a focus on achieving improved outcomes </a:t>
            </a:r>
            <a:r>
              <a:rPr lang="en-AU" sz="1800" dirty="0">
                <a:solidFill>
                  <a:srgbClr val="313131"/>
                </a:solidFill>
                <a:ea typeface="Times New Roman" panose="02020603050405020304" pitchFamily="18" charset="0"/>
                <a:cs typeface="Calibri" panose="020F0502020204030204" pitchFamily="34" charset="0"/>
              </a:rPr>
              <a:t>in </a:t>
            </a:r>
            <a:r>
              <a:rPr lang="en-AU" sz="1800" dirty="0">
                <a:solidFill>
                  <a:srgbClr val="313131"/>
                </a:solidFill>
                <a:effectLst/>
                <a:ea typeface="Times New Roman" panose="02020603050405020304" pitchFamily="18" charset="0"/>
                <a:cs typeface="Calibri" panose="020F0502020204030204" pitchFamily="34" charset="0"/>
              </a:rPr>
              <a:t>the following population groups: </a:t>
            </a:r>
          </a:p>
          <a:p>
            <a:pPr lvl="1" fontAlgn="base">
              <a:lnSpc>
                <a:spcPct val="107000"/>
              </a:lnSpc>
              <a:spcAft>
                <a:spcPts val="80"/>
              </a:spcAft>
            </a:pPr>
            <a:r>
              <a:rPr lang="en-AU" sz="1800" dirty="0">
                <a:solidFill>
                  <a:srgbClr val="313131"/>
                </a:solidFill>
                <a:effectLst/>
                <a:ea typeface="Times New Roman" panose="02020603050405020304" pitchFamily="18" charset="0"/>
                <a:cs typeface="Calibri" panose="020F0502020204030204" pitchFamily="34" charset="0"/>
              </a:rPr>
              <a:t>Women with disability</a:t>
            </a:r>
          </a:p>
          <a:p>
            <a:pPr lvl="1" fontAlgn="base">
              <a:lnSpc>
                <a:spcPct val="107000"/>
              </a:lnSpc>
              <a:spcAft>
                <a:spcPts val="80"/>
              </a:spcAft>
            </a:pPr>
            <a:r>
              <a:rPr lang="en-AU" sz="1800" dirty="0">
                <a:solidFill>
                  <a:srgbClr val="313131"/>
                </a:solidFill>
                <a:effectLst/>
                <a:ea typeface="Times New Roman" panose="02020603050405020304" pitchFamily="18" charset="0"/>
                <a:cs typeface="Calibri" panose="020F0502020204030204" pitchFamily="34" charset="0"/>
              </a:rPr>
              <a:t>Aboriginal and Torres Strait Islander women</a:t>
            </a:r>
          </a:p>
          <a:p>
            <a:pPr lvl="1" fontAlgn="base">
              <a:lnSpc>
                <a:spcPct val="107000"/>
              </a:lnSpc>
              <a:spcAft>
                <a:spcPts val="80"/>
              </a:spcAft>
            </a:pPr>
            <a:r>
              <a:rPr lang="en-AU" sz="1800" dirty="0">
                <a:solidFill>
                  <a:srgbClr val="313131"/>
                </a:solidFill>
                <a:effectLst/>
                <a:ea typeface="Times New Roman" panose="02020603050405020304" pitchFamily="18" charset="0"/>
                <a:cs typeface="Calibri" panose="020F0502020204030204" pitchFamily="34" charset="0"/>
              </a:rPr>
              <a:t>Older women</a:t>
            </a:r>
          </a:p>
          <a:p>
            <a:pPr lvl="1" fontAlgn="base">
              <a:lnSpc>
                <a:spcPct val="107000"/>
              </a:lnSpc>
              <a:spcAft>
                <a:spcPts val="80"/>
              </a:spcAft>
            </a:pPr>
            <a:r>
              <a:rPr lang="en-AU" sz="1800" dirty="0">
                <a:solidFill>
                  <a:srgbClr val="313131"/>
                </a:solidFill>
                <a:effectLst/>
                <a:ea typeface="Times New Roman" panose="02020603050405020304" pitchFamily="18" charset="0"/>
                <a:cs typeface="Calibri" panose="020F0502020204030204" pitchFamily="34" charset="0"/>
              </a:rPr>
              <a:t>Women who have experienced violence</a:t>
            </a:r>
          </a:p>
          <a:p>
            <a:pPr lvl="1" fontAlgn="base">
              <a:lnSpc>
                <a:spcPct val="107000"/>
              </a:lnSpc>
              <a:spcAft>
                <a:spcPts val="80"/>
              </a:spcAft>
            </a:pPr>
            <a:r>
              <a:rPr lang="en-AU" sz="1800" dirty="0">
                <a:solidFill>
                  <a:srgbClr val="313131"/>
                </a:solidFill>
                <a:effectLst/>
                <a:ea typeface="Times New Roman" panose="02020603050405020304" pitchFamily="18" charset="0"/>
                <a:cs typeface="Calibri" panose="020F0502020204030204" pitchFamily="34" charset="0"/>
              </a:rPr>
              <a:t>Women from Culturally and Linguistically Diverse backgrounds</a:t>
            </a:r>
          </a:p>
          <a:p>
            <a:pPr lvl="1" fontAlgn="base">
              <a:lnSpc>
                <a:spcPct val="107000"/>
              </a:lnSpc>
              <a:spcAft>
                <a:spcPts val="80"/>
              </a:spcAft>
            </a:pPr>
            <a:r>
              <a:rPr lang="en-AU" sz="1800" dirty="0">
                <a:solidFill>
                  <a:srgbClr val="313131"/>
                </a:solidFill>
                <a:effectLst/>
                <a:ea typeface="Times New Roman" panose="02020603050405020304" pitchFamily="18" charset="0"/>
                <a:cs typeface="Calibri" panose="020F0502020204030204" pitchFamily="34" charset="0"/>
              </a:rPr>
              <a:t>Single parent women</a:t>
            </a:r>
            <a:endParaRPr lang="en-AU" sz="1800" dirty="0">
              <a:effectLst/>
              <a:ea typeface="Calibri" panose="020F0502020204030204" pitchFamily="34" charset="0"/>
              <a:cs typeface="Times New Roman" panose="02020603050405020304" pitchFamily="18" charset="0"/>
            </a:endParaRPr>
          </a:p>
          <a:p>
            <a:pPr marL="457200" lvl="1" indent="0">
              <a:buNone/>
            </a:pPr>
            <a:endParaRPr lang="en-AU" sz="1600" dirty="0">
              <a:highlight>
                <a:srgbClr val="FFFF00"/>
              </a:highlight>
            </a:endParaRP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15</a:t>
            </a:fld>
            <a:endParaRPr lang="en-AU" dirty="0"/>
          </a:p>
        </p:txBody>
      </p:sp>
    </p:spTree>
    <p:extLst>
      <p:ext uri="{BB962C8B-B14F-4D97-AF65-F5344CB8AC3E}">
        <p14:creationId xmlns:p14="http://schemas.microsoft.com/office/powerpoint/2010/main" val="1159316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96F62-689B-4B33-A281-AB0E4212B405}"/>
              </a:ext>
            </a:extLst>
          </p:cNvPr>
          <p:cNvSpPr>
            <a:spLocks noGrp="1"/>
          </p:cNvSpPr>
          <p:nvPr>
            <p:ph type="body" sz="quarter" idx="10"/>
          </p:nvPr>
        </p:nvSpPr>
        <p:spPr>
          <a:xfrm>
            <a:off x="2217018" y="2276277"/>
            <a:ext cx="5471964" cy="3312963"/>
          </a:xfrm>
        </p:spPr>
        <p:txBody>
          <a:bodyPr/>
          <a:lstStyle/>
          <a:p>
            <a:pPr algn="ctr"/>
            <a:r>
              <a:rPr lang="en-AU" dirty="0"/>
              <a:t>DISCUSSION</a:t>
            </a:r>
          </a:p>
          <a:p>
            <a:pPr algn="ctr"/>
            <a:endParaRPr lang="en-AU" dirty="0"/>
          </a:p>
        </p:txBody>
      </p:sp>
      <p:sp>
        <p:nvSpPr>
          <p:cNvPr id="3" name="Slide Number Placeholder 2">
            <a:extLst>
              <a:ext uri="{FF2B5EF4-FFF2-40B4-BE49-F238E27FC236}">
                <a16:creationId xmlns:a16="http://schemas.microsoft.com/office/drawing/2014/main" id="{EADE8DF0-F03A-450B-BC09-E23475172E8C}"/>
              </a:ext>
            </a:extLst>
          </p:cNvPr>
          <p:cNvSpPr>
            <a:spLocks noGrp="1"/>
          </p:cNvSpPr>
          <p:nvPr>
            <p:ph type="sldNum" sz="quarter" idx="4"/>
          </p:nvPr>
        </p:nvSpPr>
        <p:spPr/>
        <p:txBody>
          <a:bodyPr/>
          <a:lstStyle/>
          <a:p>
            <a:fld id="{A111ABAE-1B12-4EB9-8E66-38B1E1BDD146}" type="slidenum">
              <a:rPr lang="en-AU" smtClean="0"/>
              <a:pPr/>
              <a:t>16</a:t>
            </a:fld>
            <a:endParaRPr lang="en-AU" dirty="0"/>
          </a:p>
        </p:txBody>
      </p:sp>
    </p:spTree>
    <p:extLst>
      <p:ext uri="{BB962C8B-B14F-4D97-AF65-F5344CB8AC3E}">
        <p14:creationId xmlns:p14="http://schemas.microsoft.com/office/powerpoint/2010/main" val="414098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F0F1-4DBA-450C-8E6F-69CAC3671B61}"/>
              </a:ext>
            </a:extLst>
          </p:cNvPr>
          <p:cNvSpPr>
            <a:spLocks noGrp="1"/>
          </p:cNvSpPr>
          <p:nvPr>
            <p:ph type="title"/>
          </p:nvPr>
        </p:nvSpPr>
        <p:spPr/>
        <p:txBody>
          <a:bodyPr/>
          <a:lstStyle/>
          <a:p>
            <a:r>
              <a:rPr lang="en-AU" dirty="0"/>
              <a:t>Question 1 (10 minutes)</a:t>
            </a:r>
          </a:p>
        </p:txBody>
      </p:sp>
      <p:sp>
        <p:nvSpPr>
          <p:cNvPr id="3" name="Content Placeholder 2">
            <a:extLst>
              <a:ext uri="{FF2B5EF4-FFF2-40B4-BE49-F238E27FC236}">
                <a16:creationId xmlns:a16="http://schemas.microsoft.com/office/drawing/2014/main" id="{29CCA993-6D7D-490F-8647-FA2C5299D3FF}"/>
              </a:ext>
            </a:extLst>
          </p:cNvPr>
          <p:cNvSpPr>
            <a:spLocks noGrp="1"/>
          </p:cNvSpPr>
          <p:nvPr>
            <p:ph idx="1"/>
          </p:nvPr>
        </p:nvSpPr>
        <p:spPr/>
        <p:txBody>
          <a:bodyPr/>
          <a:lstStyle/>
          <a:p>
            <a:r>
              <a:rPr lang="en-AU" sz="3200" dirty="0"/>
              <a:t>How are current services working well to serve women and families around AOD?</a:t>
            </a:r>
          </a:p>
          <a:p>
            <a:pPr lvl="1"/>
            <a:r>
              <a:rPr lang="en-AU" sz="3200" dirty="0"/>
              <a:t>Where are the areas of strength in the sector or community that could be maintained or built upon?</a:t>
            </a:r>
          </a:p>
          <a:p>
            <a:pPr marL="0" indent="0">
              <a:buNone/>
            </a:pPr>
            <a:endParaRPr lang="en-AU" dirty="0"/>
          </a:p>
        </p:txBody>
      </p:sp>
      <p:sp>
        <p:nvSpPr>
          <p:cNvPr id="4" name="Slide Number Placeholder 3">
            <a:extLst>
              <a:ext uri="{FF2B5EF4-FFF2-40B4-BE49-F238E27FC236}">
                <a16:creationId xmlns:a16="http://schemas.microsoft.com/office/drawing/2014/main" id="{20914914-F53B-4A71-AA1D-6476A6ACB60B}"/>
              </a:ext>
            </a:extLst>
          </p:cNvPr>
          <p:cNvSpPr>
            <a:spLocks noGrp="1"/>
          </p:cNvSpPr>
          <p:nvPr>
            <p:ph type="sldNum" sz="quarter" idx="4"/>
          </p:nvPr>
        </p:nvSpPr>
        <p:spPr/>
        <p:txBody>
          <a:bodyPr/>
          <a:lstStyle/>
          <a:p>
            <a:fld id="{A111ABAE-1B12-4EB9-8E66-38B1E1BDD146}" type="slidenum">
              <a:rPr lang="en-AU" smtClean="0"/>
              <a:pPr/>
              <a:t>17</a:t>
            </a:fld>
            <a:endParaRPr lang="en-AU" dirty="0"/>
          </a:p>
        </p:txBody>
      </p:sp>
    </p:spTree>
    <p:extLst>
      <p:ext uri="{BB962C8B-B14F-4D97-AF65-F5344CB8AC3E}">
        <p14:creationId xmlns:p14="http://schemas.microsoft.com/office/powerpoint/2010/main" val="254073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CDFE-4B5D-4139-B2AF-450B14371D93}"/>
              </a:ext>
            </a:extLst>
          </p:cNvPr>
          <p:cNvSpPr>
            <a:spLocks noGrp="1"/>
          </p:cNvSpPr>
          <p:nvPr>
            <p:ph type="title"/>
          </p:nvPr>
        </p:nvSpPr>
        <p:spPr/>
        <p:txBody>
          <a:bodyPr/>
          <a:lstStyle/>
          <a:p>
            <a:r>
              <a:rPr lang="en-AU" dirty="0"/>
              <a:t>Question 2 (10 minutes)</a:t>
            </a:r>
          </a:p>
        </p:txBody>
      </p:sp>
      <p:sp>
        <p:nvSpPr>
          <p:cNvPr id="3" name="Content Placeholder 2">
            <a:extLst>
              <a:ext uri="{FF2B5EF4-FFF2-40B4-BE49-F238E27FC236}">
                <a16:creationId xmlns:a16="http://schemas.microsoft.com/office/drawing/2014/main" id="{41A0E2C4-C3A8-412E-9B8B-2BCAAC3CF1A9}"/>
              </a:ext>
            </a:extLst>
          </p:cNvPr>
          <p:cNvSpPr>
            <a:spLocks noGrp="1"/>
          </p:cNvSpPr>
          <p:nvPr>
            <p:ph idx="1"/>
          </p:nvPr>
        </p:nvSpPr>
        <p:spPr/>
        <p:txBody>
          <a:bodyPr/>
          <a:lstStyle/>
          <a:p>
            <a:r>
              <a:rPr lang="en-AU" sz="3200" dirty="0"/>
              <a:t>What are the key areas of need right now for women and families?</a:t>
            </a:r>
          </a:p>
          <a:p>
            <a:pPr lvl="1"/>
            <a:r>
              <a:rPr lang="en-AU" sz="3200" dirty="0"/>
              <a:t>Are there specific needs of women and families that are not being met?</a:t>
            </a:r>
          </a:p>
          <a:p>
            <a:endParaRPr lang="en-AU" dirty="0"/>
          </a:p>
        </p:txBody>
      </p:sp>
      <p:sp>
        <p:nvSpPr>
          <p:cNvPr id="4" name="Slide Number Placeholder 3">
            <a:extLst>
              <a:ext uri="{FF2B5EF4-FFF2-40B4-BE49-F238E27FC236}">
                <a16:creationId xmlns:a16="http://schemas.microsoft.com/office/drawing/2014/main" id="{9CCB1B94-CC37-4DD0-B370-5702F7FEB8CB}"/>
              </a:ext>
            </a:extLst>
          </p:cNvPr>
          <p:cNvSpPr>
            <a:spLocks noGrp="1"/>
          </p:cNvSpPr>
          <p:nvPr>
            <p:ph type="sldNum" sz="quarter" idx="4"/>
          </p:nvPr>
        </p:nvSpPr>
        <p:spPr/>
        <p:txBody>
          <a:bodyPr/>
          <a:lstStyle/>
          <a:p>
            <a:fld id="{A111ABAE-1B12-4EB9-8E66-38B1E1BDD146}" type="slidenum">
              <a:rPr lang="en-AU" smtClean="0"/>
              <a:pPr/>
              <a:t>18</a:t>
            </a:fld>
            <a:endParaRPr lang="en-AU" dirty="0"/>
          </a:p>
        </p:txBody>
      </p:sp>
    </p:spTree>
    <p:extLst>
      <p:ext uri="{BB962C8B-B14F-4D97-AF65-F5344CB8AC3E}">
        <p14:creationId xmlns:p14="http://schemas.microsoft.com/office/powerpoint/2010/main" val="627114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E208-3107-4B1C-AF36-DD2C691EDEAD}"/>
              </a:ext>
            </a:extLst>
          </p:cNvPr>
          <p:cNvSpPr>
            <a:spLocks noGrp="1"/>
          </p:cNvSpPr>
          <p:nvPr>
            <p:ph type="title"/>
          </p:nvPr>
        </p:nvSpPr>
        <p:spPr/>
        <p:txBody>
          <a:bodyPr/>
          <a:lstStyle/>
          <a:p>
            <a:r>
              <a:rPr lang="en-AU" dirty="0"/>
              <a:t>Question 3 (10 minutes)</a:t>
            </a:r>
          </a:p>
        </p:txBody>
      </p:sp>
      <p:sp>
        <p:nvSpPr>
          <p:cNvPr id="3" name="Content Placeholder 2">
            <a:extLst>
              <a:ext uri="{FF2B5EF4-FFF2-40B4-BE49-F238E27FC236}">
                <a16:creationId xmlns:a16="http://schemas.microsoft.com/office/drawing/2014/main" id="{37F5069A-093C-48A0-AE36-C8DEB5EB3C40}"/>
              </a:ext>
            </a:extLst>
          </p:cNvPr>
          <p:cNvSpPr>
            <a:spLocks noGrp="1"/>
          </p:cNvSpPr>
          <p:nvPr>
            <p:ph idx="1"/>
          </p:nvPr>
        </p:nvSpPr>
        <p:spPr/>
        <p:txBody>
          <a:bodyPr/>
          <a:lstStyle/>
          <a:p>
            <a:r>
              <a:rPr lang="en-AU" sz="3200" dirty="0"/>
              <a:t>Are there any emerging or anticipated areas of need?</a:t>
            </a:r>
            <a:endParaRPr lang="en-AU" dirty="0"/>
          </a:p>
        </p:txBody>
      </p:sp>
      <p:sp>
        <p:nvSpPr>
          <p:cNvPr id="4" name="Slide Number Placeholder 3">
            <a:extLst>
              <a:ext uri="{FF2B5EF4-FFF2-40B4-BE49-F238E27FC236}">
                <a16:creationId xmlns:a16="http://schemas.microsoft.com/office/drawing/2014/main" id="{5C46E9F3-0DC0-47D0-BE14-186ADC004576}"/>
              </a:ext>
            </a:extLst>
          </p:cNvPr>
          <p:cNvSpPr>
            <a:spLocks noGrp="1"/>
          </p:cNvSpPr>
          <p:nvPr>
            <p:ph type="sldNum" sz="quarter" idx="4"/>
          </p:nvPr>
        </p:nvSpPr>
        <p:spPr/>
        <p:txBody>
          <a:bodyPr/>
          <a:lstStyle/>
          <a:p>
            <a:fld id="{A111ABAE-1B12-4EB9-8E66-38B1E1BDD146}" type="slidenum">
              <a:rPr lang="en-AU" smtClean="0"/>
              <a:pPr/>
              <a:t>19</a:t>
            </a:fld>
            <a:endParaRPr lang="en-AU" dirty="0"/>
          </a:p>
        </p:txBody>
      </p:sp>
    </p:spTree>
    <p:extLst>
      <p:ext uri="{BB962C8B-B14F-4D97-AF65-F5344CB8AC3E}">
        <p14:creationId xmlns:p14="http://schemas.microsoft.com/office/powerpoint/2010/main" val="290610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Purpose of the session</a:t>
            </a:r>
          </a:p>
        </p:txBody>
      </p:sp>
      <p:sp>
        <p:nvSpPr>
          <p:cNvPr id="10" name="Content Placeholder 9"/>
          <p:cNvSpPr>
            <a:spLocks noGrp="1"/>
          </p:cNvSpPr>
          <p:nvPr>
            <p:ph idx="1"/>
          </p:nvPr>
        </p:nvSpPr>
        <p:spPr/>
        <p:txBody>
          <a:bodyPr/>
          <a:lstStyle/>
          <a:p>
            <a:pPr marL="342900" lvl="0" indent="-342900">
              <a:lnSpc>
                <a:spcPct val="107000"/>
              </a:lnSpc>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One of several workshops focusing on key areas</a:t>
            </a:r>
          </a:p>
          <a:p>
            <a:pPr lvl="1"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Young people</a:t>
            </a:r>
            <a:r>
              <a:rPr lang="en-AU" dirty="0">
                <a:effectLst/>
                <a:latin typeface="Calibri" panose="020F0502020204030204" pitchFamily="34" charset="0"/>
                <a:ea typeface="Calibri" panose="020F0502020204030204" pitchFamily="34" charset="0"/>
                <a:cs typeface="Times New Roman" panose="02020603050405020304" pitchFamily="18" charset="0"/>
              </a:rPr>
              <a:t>, women and familie</a:t>
            </a:r>
            <a:r>
              <a:rPr lang="en-AU" dirty="0">
                <a:latin typeface="Calibri" panose="020F0502020204030204" pitchFamily="34" charset="0"/>
                <a:ea typeface="Calibri" panose="020F0502020204030204" pitchFamily="34" charset="0"/>
                <a:cs typeface="Times New Roman" panose="02020603050405020304" pitchFamily="18" charset="0"/>
              </a:rPr>
              <a:t>s, lived experience and peer representatives, AOD and mental health, and AOD specialist services</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Informing our approach to commissioning the non-government AOD services our community needs from 1 January 2024</a:t>
            </a: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Collaboration with community and health sector partners, service users and other key stakeholders is a key part of this process</a:t>
            </a: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We are keen to hear from you. This session will be interactive</a:t>
            </a: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Feedback will also feed into development of the next Drug Strategy Action Plan, following conclusion of previous plan in 2021</a:t>
            </a:r>
          </a:p>
        </p:txBody>
      </p:sp>
      <p:sp>
        <p:nvSpPr>
          <p:cNvPr id="4" name="Slide Number Placeholder 3"/>
          <p:cNvSpPr>
            <a:spLocks noGrp="1"/>
          </p:cNvSpPr>
          <p:nvPr>
            <p:ph type="sldNum" sz="quarter" idx="4"/>
          </p:nvPr>
        </p:nvSpPr>
        <p:spPr/>
        <p:txBody>
          <a:bodyPr/>
          <a:lstStyle/>
          <a:p>
            <a:fld id="{A111ABAE-1B12-4EB9-8E66-38B1E1BDD146}" type="slidenum">
              <a:rPr lang="en-AU" smtClean="0"/>
              <a:pPr/>
              <a:t>2</a:t>
            </a:fld>
            <a:endParaRPr lang="en-AU" dirty="0"/>
          </a:p>
        </p:txBody>
      </p:sp>
    </p:spTree>
    <p:custDataLst>
      <p:tags r:id="rId1"/>
    </p:custDataLst>
    <p:extLst>
      <p:ext uri="{BB962C8B-B14F-4D97-AF65-F5344CB8AC3E}">
        <p14:creationId xmlns:p14="http://schemas.microsoft.com/office/powerpoint/2010/main" val="147416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E082-6DE0-43D7-9863-EB4AB39AD5F7}"/>
              </a:ext>
            </a:extLst>
          </p:cNvPr>
          <p:cNvSpPr>
            <a:spLocks noGrp="1"/>
          </p:cNvSpPr>
          <p:nvPr>
            <p:ph type="title"/>
          </p:nvPr>
        </p:nvSpPr>
        <p:spPr/>
        <p:txBody>
          <a:bodyPr/>
          <a:lstStyle/>
          <a:p>
            <a:r>
              <a:rPr lang="en-AU" dirty="0"/>
              <a:t>Question 4 (15 minutes)</a:t>
            </a:r>
          </a:p>
        </p:txBody>
      </p:sp>
      <p:sp>
        <p:nvSpPr>
          <p:cNvPr id="3" name="Content Placeholder 2">
            <a:extLst>
              <a:ext uri="{FF2B5EF4-FFF2-40B4-BE49-F238E27FC236}">
                <a16:creationId xmlns:a16="http://schemas.microsoft.com/office/drawing/2014/main" id="{B0029EA6-401C-475D-83F1-DF7EC42EB3EC}"/>
              </a:ext>
            </a:extLst>
          </p:cNvPr>
          <p:cNvSpPr>
            <a:spLocks noGrp="1"/>
          </p:cNvSpPr>
          <p:nvPr>
            <p:ph idx="1"/>
          </p:nvPr>
        </p:nvSpPr>
        <p:spPr/>
        <p:txBody>
          <a:bodyPr/>
          <a:lstStyle/>
          <a:p>
            <a:r>
              <a:rPr lang="en-AU" sz="3200" dirty="0"/>
              <a:t>Are there any friction points with current services, or things that could be improved?</a:t>
            </a:r>
          </a:p>
          <a:p>
            <a:pPr lvl="1"/>
            <a:r>
              <a:rPr lang="en-AU" sz="3200" dirty="0"/>
              <a:t>What is not working smoothly?</a:t>
            </a:r>
          </a:p>
          <a:p>
            <a:pPr lvl="1"/>
            <a:r>
              <a:rPr lang="en-AU" sz="3200" dirty="0"/>
              <a:t>Where is further integration or coordination between services/sectors needed?</a:t>
            </a:r>
          </a:p>
          <a:p>
            <a:pPr lvl="1"/>
            <a:r>
              <a:rPr lang="en-AU" sz="3200" dirty="0"/>
              <a:t>What would success look like?</a:t>
            </a:r>
          </a:p>
          <a:p>
            <a:endParaRPr lang="en-AU" dirty="0"/>
          </a:p>
        </p:txBody>
      </p:sp>
      <p:sp>
        <p:nvSpPr>
          <p:cNvPr id="4" name="Slide Number Placeholder 3">
            <a:extLst>
              <a:ext uri="{FF2B5EF4-FFF2-40B4-BE49-F238E27FC236}">
                <a16:creationId xmlns:a16="http://schemas.microsoft.com/office/drawing/2014/main" id="{E6999195-0002-41C6-AFC0-639D71F70211}"/>
              </a:ext>
            </a:extLst>
          </p:cNvPr>
          <p:cNvSpPr>
            <a:spLocks noGrp="1"/>
          </p:cNvSpPr>
          <p:nvPr>
            <p:ph type="sldNum" sz="quarter" idx="4"/>
          </p:nvPr>
        </p:nvSpPr>
        <p:spPr/>
        <p:txBody>
          <a:bodyPr/>
          <a:lstStyle/>
          <a:p>
            <a:fld id="{A111ABAE-1B12-4EB9-8E66-38B1E1BDD146}" type="slidenum">
              <a:rPr lang="en-AU" smtClean="0"/>
              <a:pPr/>
              <a:t>20</a:t>
            </a:fld>
            <a:endParaRPr lang="en-AU" dirty="0"/>
          </a:p>
        </p:txBody>
      </p:sp>
    </p:spTree>
    <p:extLst>
      <p:ext uri="{BB962C8B-B14F-4D97-AF65-F5344CB8AC3E}">
        <p14:creationId xmlns:p14="http://schemas.microsoft.com/office/powerpoint/2010/main" val="207159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52B8-09C7-40BD-A4C2-C8E1A7EFA048}"/>
              </a:ext>
            </a:extLst>
          </p:cNvPr>
          <p:cNvSpPr>
            <a:spLocks noGrp="1"/>
          </p:cNvSpPr>
          <p:nvPr>
            <p:ph type="title"/>
          </p:nvPr>
        </p:nvSpPr>
        <p:spPr/>
        <p:txBody>
          <a:bodyPr/>
          <a:lstStyle/>
          <a:p>
            <a:r>
              <a:rPr lang="en-AU" dirty="0"/>
              <a:t>Question 5 (20 minutes)</a:t>
            </a:r>
          </a:p>
        </p:txBody>
      </p:sp>
      <p:sp>
        <p:nvSpPr>
          <p:cNvPr id="3" name="Content Placeholder 2">
            <a:extLst>
              <a:ext uri="{FF2B5EF4-FFF2-40B4-BE49-F238E27FC236}">
                <a16:creationId xmlns:a16="http://schemas.microsoft.com/office/drawing/2014/main" id="{58D42404-09FC-42CA-A5D7-900406B06F9E}"/>
              </a:ext>
            </a:extLst>
          </p:cNvPr>
          <p:cNvSpPr>
            <a:spLocks noGrp="1"/>
          </p:cNvSpPr>
          <p:nvPr>
            <p:ph idx="1"/>
          </p:nvPr>
        </p:nvSpPr>
        <p:spPr/>
        <p:txBody>
          <a:bodyPr>
            <a:normAutofit/>
          </a:bodyPr>
          <a:lstStyle/>
          <a:p>
            <a:r>
              <a:rPr lang="en-AU" dirty="0"/>
              <a:t>What specific action/s could the sector, Government and non-government, take in the next 5 years to have an impact for women and families in relation to AOD?</a:t>
            </a:r>
          </a:p>
          <a:p>
            <a:r>
              <a:rPr lang="en-AU" dirty="0"/>
              <a:t>Think about…</a:t>
            </a:r>
          </a:p>
          <a:p>
            <a:pPr lvl="1"/>
            <a:r>
              <a:rPr lang="en-AU" dirty="0"/>
              <a:t>What would make the most impactful change?</a:t>
            </a:r>
          </a:p>
          <a:p>
            <a:pPr lvl="1"/>
            <a:r>
              <a:rPr lang="en-AU" dirty="0"/>
              <a:t>What would be an easy win with a small adjustment?</a:t>
            </a:r>
          </a:p>
          <a:p>
            <a:pPr lvl="1"/>
            <a:r>
              <a:rPr lang="en-AU" dirty="0"/>
              <a:t>How could work in the short/medium term help to move us towards a significant long-term goal?</a:t>
            </a:r>
          </a:p>
          <a:p>
            <a:pPr lvl="1"/>
            <a:r>
              <a:rPr lang="en-AU" dirty="0"/>
              <a:t>What evidence-based action could be implemented?</a:t>
            </a:r>
          </a:p>
          <a:p>
            <a:pPr lvl="1"/>
            <a:r>
              <a:rPr lang="en-AU" dirty="0"/>
              <a:t>How could existing resources be realigned to the benefit of the community?</a:t>
            </a:r>
          </a:p>
          <a:p>
            <a:pPr lvl="1"/>
            <a:r>
              <a:rPr lang="en-AU" dirty="0"/>
              <a:t>How can we better reach and provide services to women and families and as a community?</a:t>
            </a:r>
          </a:p>
          <a:p>
            <a:endParaRPr lang="en-AU" dirty="0"/>
          </a:p>
        </p:txBody>
      </p:sp>
      <p:sp>
        <p:nvSpPr>
          <p:cNvPr id="4" name="Slide Number Placeholder 3">
            <a:extLst>
              <a:ext uri="{FF2B5EF4-FFF2-40B4-BE49-F238E27FC236}">
                <a16:creationId xmlns:a16="http://schemas.microsoft.com/office/drawing/2014/main" id="{D8F6CFC0-FCE9-4591-9DAC-5C21F5BB3B30}"/>
              </a:ext>
            </a:extLst>
          </p:cNvPr>
          <p:cNvSpPr>
            <a:spLocks noGrp="1"/>
          </p:cNvSpPr>
          <p:nvPr>
            <p:ph type="sldNum" sz="quarter" idx="4"/>
          </p:nvPr>
        </p:nvSpPr>
        <p:spPr/>
        <p:txBody>
          <a:bodyPr/>
          <a:lstStyle/>
          <a:p>
            <a:fld id="{A111ABAE-1B12-4EB9-8E66-38B1E1BDD146}" type="slidenum">
              <a:rPr lang="en-AU" smtClean="0"/>
              <a:pPr/>
              <a:t>21</a:t>
            </a:fld>
            <a:endParaRPr lang="en-AU" dirty="0"/>
          </a:p>
        </p:txBody>
      </p:sp>
    </p:spTree>
    <p:extLst>
      <p:ext uri="{BB962C8B-B14F-4D97-AF65-F5344CB8AC3E}">
        <p14:creationId xmlns:p14="http://schemas.microsoft.com/office/powerpoint/2010/main" val="1370068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5AD4-06C6-450B-8778-25670256B849}"/>
              </a:ext>
            </a:extLst>
          </p:cNvPr>
          <p:cNvSpPr>
            <a:spLocks noGrp="1"/>
          </p:cNvSpPr>
          <p:nvPr>
            <p:ph type="title"/>
          </p:nvPr>
        </p:nvSpPr>
        <p:spPr/>
        <p:txBody>
          <a:bodyPr/>
          <a:lstStyle/>
          <a:p>
            <a:r>
              <a:rPr lang="en-AU" dirty="0"/>
              <a:t>Question 6 (10 minutes)</a:t>
            </a:r>
          </a:p>
        </p:txBody>
      </p:sp>
      <p:sp>
        <p:nvSpPr>
          <p:cNvPr id="3" name="Content Placeholder 2">
            <a:extLst>
              <a:ext uri="{FF2B5EF4-FFF2-40B4-BE49-F238E27FC236}">
                <a16:creationId xmlns:a16="http://schemas.microsoft.com/office/drawing/2014/main" id="{CF945DF4-197C-4FB9-9FF9-5C7873E03675}"/>
              </a:ext>
            </a:extLst>
          </p:cNvPr>
          <p:cNvSpPr>
            <a:spLocks noGrp="1"/>
          </p:cNvSpPr>
          <p:nvPr>
            <p:ph idx="1"/>
          </p:nvPr>
        </p:nvSpPr>
        <p:spPr/>
        <p:txBody>
          <a:bodyPr>
            <a:normAutofit/>
          </a:bodyPr>
          <a:lstStyle/>
          <a:p>
            <a:r>
              <a:rPr lang="en-AU" sz="3200" dirty="0"/>
              <a:t>Out of all the ideas raised so far, what would your top 1-2 priorities be?</a:t>
            </a:r>
          </a:p>
          <a:p>
            <a:r>
              <a:rPr lang="en-AU" sz="3200" dirty="0"/>
              <a:t>Are there others issues or ideas that we haven’t heard yet?</a:t>
            </a:r>
          </a:p>
        </p:txBody>
      </p:sp>
      <p:sp>
        <p:nvSpPr>
          <p:cNvPr id="4" name="Slide Number Placeholder 3">
            <a:extLst>
              <a:ext uri="{FF2B5EF4-FFF2-40B4-BE49-F238E27FC236}">
                <a16:creationId xmlns:a16="http://schemas.microsoft.com/office/drawing/2014/main" id="{BCCBF06A-A064-4289-BF7D-53C8EADDBF70}"/>
              </a:ext>
            </a:extLst>
          </p:cNvPr>
          <p:cNvSpPr>
            <a:spLocks noGrp="1"/>
          </p:cNvSpPr>
          <p:nvPr>
            <p:ph type="sldNum" sz="quarter" idx="4"/>
          </p:nvPr>
        </p:nvSpPr>
        <p:spPr/>
        <p:txBody>
          <a:bodyPr/>
          <a:lstStyle/>
          <a:p>
            <a:fld id="{A111ABAE-1B12-4EB9-8E66-38B1E1BDD146}" type="slidenum">
              <a:rPr lang="en-AU" smtClean="0"/>
              <a:pPr/>
              <a:t>22</a:t>
            </a:fld>
            <a:endParaRPr lang="en-AU" dirty="0"/>
          </a:p>
        </p:txBody>
      </p:sp>
    </p:spTree>
    <p:extLst>
      <p:ext uri="{BB962C8B-B14F-4D97-AF65-F5344CB8AC3E}">
        <p14:creationId xmlns:p14="http://schemas.microsoft.com/office/powerpoint/2010/main" val="2767190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31AFE-22AA-4134-8077-7995883F0DE5}"/>
              </a:ext>
            </a:extLst>
          </p:cNvPr>
          <p:cNvSpPr>
            <a:spLocks noGrp="1"/>
          </p:cNvSpPr>
          <p:nvPr>
            <p:ph type="title"/>
          </p:nvPr>
        </p:nvSpPr>
        <p:spPr/>
        <p:txBody>
          <a:bodyPr/>
          <a:lstStyle/>
          <a:p>
            <a:r>
              <a:rPr lang="en-AU" dirty="0"/>
              <a:t>Question 7 (10 minutes)</a:t>
            </a:r>
          </a:p>
        </p:txBody>
      </p:sp>
      <p:sp>
        <p:nvSpPr>
          <p:cNvPr id="3" name="Content Placeholder 2">
            <a:extLst>
              <a:ext uri="{FF2B5EF4-FFF2-40B4-BE49-F238E27FC236}">
                <a16:creationId xmlns:a16="http://schemas.microsoft.com/office/drawing/2014/main" id="{28F963E0-91F1-4638-9129-B9EA3E1BE32F}"/>
              </a:ext>
            </a:extLst>
          </p:cNvPr>
          <p:cNvSpPr>
            <a:spLocks noGrp="1"/>
          </p:cNvSpPr>
          <p:nvPr>
            <p:ph idx="1"/>
          </p:nvPr>
        </p:nvSpPr>
        <p:spPr/>
        <p:txBody>
          <a:bodyPr>
            <a:normAutofit/>
          </a:bodyPr>
          <a:lstStyle/>
          <a:p>
            <a:r>
              <a:rPr lang="en-AU" sz="3200" dirty="0"/>
              <a:t>What is the best way for Government to hear from women and </a:t>
            </a:r>
            <a:r>
              <a:rPr lang="en-AU" sz="3200"/>
              <a:t>families in </a:t>
            </a:r>
            <a:r>
              <a:rPr lang="en-AU" sz="3200" dirty="0"/>
              <a:t>this process?</a:t>
            </a:r>
          </a:p>
        </p:txBody>
      </p:sp>
      <p:sp>
        <p:nvSpPr>
          <p:cNvPr id="4" name="Slide Number Placeholder 3">
            <a:extLst>
              <a:ext uri="{FF2B5EF4-FFF2-40B4-BE49-F238E27FC236}">
                <a16:creationId xmlns:a16="http://schemas.microsoft.com/office/drawing/2014/main" id="{A955204A-01CA-40E2-B860-35846A348E83}"/>
              </a:ext>
            </a:extLst>
          </p:cNvPr>
          <p:cNvSpPr>
            <a:spLocks noGrp="1"/>
          </p:cNvSpPr>
          <p:nvPr>
            <p:ph type="sldNum" sz="quarter" idx="4"/>
          </p:nvPr>
        </p:nvSpPr>
        <p:spPr/>
        <p:txBody>
          <a:bodyPr/>
          <a:lstStyle/>
          <a:p>
            <a:fld id="{A111ABAE-1B12-4EB9-8E66-38B1E1BDD146}" type="slidenum">
              <a:rPr lang="en-AU" smtClean="0"/>
              <a:pPr/>
              <a:t>23</a:t>
            </a:fld>
            <a:endParaRPr lang="en-AU" dirty="0"/>
          </a:p>
        </p:txBody>
      </p:sp>
    </p:spTree>
    <p:extLst>
      <p:ext uri="{BB962C8B-B14F-4D97-AF65-F5344CB8AC3E}">
        <p14:creationId xmlns:p14="http://schemas.microsoft.com/office/powerpoint/2010/main" val="4072599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2679-C0A1-4888-BCA7-12E96C3513F0}"/>
              </a:ext>
            </a:extLst>
          </p:cNvPr>
          <p:cNvSpPr>
            <a:spLocks noGrp="1"/>
          </p:cNvSpPr>
          <p:nvPr>
            <p:ph type="title"/>
          </p:nvPr>
        </p:nvSpPr>
        <p:spPr/>
        <p:txBody>
          <a:bodyPr/>
          <a:lstStyle/>
          <a:p>
            <a:r>
              <a:rPr lang="en-AU" dirty="0"/>
              <a:t>Next steps</a:t>
            </a:r>
          </a:p>
        </p:txBody>
      </p:sp>
      <p:sp>
        <p:nvSpPr>
          <p:cNvPr id="3" name="Content Placeholder 2">
            <a:extLst>
              <a:ext uri="{FF2B5EF4-FFF2-40B4-BE49-F238E27FC236}">
                <a16:creationId xmlns:a16="http://schemas.microsoft.com/office/drawing/2014/main" id="{E2F46857-570C-4061-A0D8-9399EDF9BF89}"/>
              </a:ext>
            </a:extLst>
          </p:cNvPr>
          <p:cNvSpPr>
            <a:spLocks noGrp="1"/>
          </p:cNvSpPr>
          <p:nvPr>
            <p:ph idx="1"/>
          </p:nvPr>
        </p:nvSpPr>
        <p:spPr/>
        <p:txBody>
          <a:bodyPr>
            <a:normAutofit fontScale="92500" lnSpcReduction="10000"/>
          </a:bodyPr>
          <a:lstStyle/>
          <a:p>
            <a:r>
              <a:rPr lang="en-AU" dirty="0"/>
              <a:t>Next workshops:</a:t>
            </a:r>
            <a:r>
              <a:rPr lang="en-AU" dirty="0">
                <a:latin typeface="Calibri" panose="020F0502020204030204" pitchFamily="34" charset="0"/>
                <a:cs typeface="Times New Roman" panose="02020603050405020304" pitchFamily="18" charset="0"/>
              </a:rPr>
              <a:t> </a:t>
            </a:r>
            <a:r>
              <a:rPr lang="en-AU" dirty="0">
                <a:latin typeface="Calibri" panose="020F0502020204030204" pitchFamily="34" charset="0"/>
                <a:ea typeface="Calibri" panose="020F0502020204030204" pitchFamily="34" charset="0"/>
                <a:cs typeface="Times New Roman" panose="02020603050405020304" pitchFamily="18" charset="0"/>
              </a:rPr>
              <a:t>lived experience and peer representatives, AOD and mental health, and AOD specialist services</a:t>
            </a:r>
            <a:endParaRPr lang="en-AU" dirty="0"/>
          </a:p>
          <a:p>
            <a:r>
              <a:rPr lang="en-AU" dirty="0"/>
              <a:t>Written summary of the ‘</a:t>
            </a:r>
            <a:r>
              <a:rPr lang="en-AU" dirty="0" err="1"/>
              <a:t>strategise</a:t>
            </a:r>
            <a:r>
              <a:rPr lang="en-AU" dirty="0"/>
              <a:t>’ process, including these workshops, will be circulated and made public </a:t>
            </a:r>
          </a:p>
          <a:p>
            <a:r>
              <a:rPr lang="en-AU" dirty="0"/>
              <a:t>Next commissioning phase: collaborative design, will follow when the </a:t>
            </a:r>
            <a:r>
              <a:rPr lang="en-AU" dirty="0" err="1"/>
              <a:t>strategise</a:t>
            </a:r>
            <a:r>
              <a:rPr lang="en-AU" dirty="0"/>
              <a:t> phase is complete. This process will also be open to participation</a:t>
            </a:r>
            <a:endParaRPr lang="en-AU" dirty="0">
              <a:highlight>
                <a:srgbClr val="FFFF00"/>
              </a:highlight>
            </a:endParaRPr>
          </a:p>
          <a:p>
            <a:r>
              <a:rPr lang="en-AU" dirty="0"/>
              <a:t>Drug Strategy Action Plan (DSAP) Progress Report 2020-21 and Review are out for feedback until 11 February and will be released publicly following consultation</a:t>
            </a:r>
          </a:p>
          <a:p>
            <a:r>
              <a:rPr lang="en-AU" dirty="0"/>
              <a:t>Discussion paper on the next DSAP out for feedback until 18 February</a:t>
            </a:r>
          </a:p>
          <a:p>
            <a:r>
              <a:rPr lang="en-AU" dirty="0"/>
              <a:t>There will be further opportunities for input on commissioning and next DSAP </a:t>
            </a:r>
          </a:p>
        </p:txBody>
      </p:sp>
      <p:sp>
        <p:nvSpPr>
          <p:cNvPr id="4" name="Slide Number Placeholder 3">
            <a:extLst>
              <a:ext uri="{FF2B5EF4-FFF2-40B4-BE49-F238E27FC236}">
                <a16:creationId xmlns:a16="http://schemas.microsoft.com/office/drawing/2014/main" id="{DC184808-E416-44D7-ACF8-191592DE4E22}"/>
              </a:ext>
            </a:extLst>
          </p:cNvPr>
          <p:cNvSpPr>
            <a:spLocks noGrp="1"/>
          </p:cNvSpPr>
          <p:nvPr>
            <p:ph type="sldNum" sz="quarter" idx="4"/>
          </p:nvPr>
        </p:nvSpPr>
        <p:spPr/>
        <p:txBody>
          <a:bodyPr/>
          <a:lstStyle/>
          <a:p>
            <a:fld id="{A111ABAE-1B12-4EB9-8E66-38B1E1BDD146}" type="slidenum">
              <a:rPr lang="en-AU" smtClean="0"/>
              <a:pPr/>
              <a:t>24</a:t>
            </a:fld>
            <a:endParaRPr lang="en-AU" dirty="0"/>
          </a:p>
        </p:txBody>
      </p:sp>
    </p:spTree>
    <p:extLst>
      <p:ext uri="{BB962C8B-B14F-4D97-AF65-F5344CB8AC3E}">
        <p14:creationId xmlns:p14="http://schemas.microsoft.com/office/powerpoint/2010/main" val="222068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96F62-689B-4B33-A281-AB0E4212B405}"/>
              </a:ext>
            </a:extLst>
          </p:cNvPr>
          <p:cNvSpPr>
            <a:spLocks noGrp="1"/>
          </p:cNvSpPr>
          <p:nvPr>
            <p:ph type="body" sz="quarter" idx="10"/>
          </p:nvPr>
        </p:nvSpPr>
        <p:spPr>
          <a:xfrm>
            <a:off x="2217018" y="1700808"/>
            <a:ext cx="5471964" cy="3312963"/>
          </a:xfrm>
        </p:spPr>
        <p:txBody>
          <a:bodyPr/>
          <a:lstStyle/>
          <a:p>
            <a:pPr algn="ctr"/>
            <a:r>
              <a:rPr lang="en-AU" dirty="0"/>
              <a:t>Questions/comments?</a:t>
            </a:r>
          </a:p>
          <a:p>
            <a:pPr algn="ctr"/>
            <a:endParaRPr lang="en-AU" dirty="0"/>
          </a:p>
          <a:p>
            <a:pPr algn="ctr"/>
            <a:endParaRPr lang="en-AU" sz="2000" dirty="0"/>
          </a:p>
          <a:p>
            <a:pPr algn="ctr"/>
            <a:endParaRPr lang="en-AU" sz="2000" dirty="0"/>
          </a:p>
          <a:p>
            <a:pPr algn="ctr"/>
            <a:endParaRPr lang="en-AU" sz="2000" dirty="0"/>
          </a:p>
          <a:p>
            <a:pPr algn="ctr"/>
            <a:r>
              <a:rPr lang="en-AU" sz="2000" dirty="0"/>
              <a:t>Contact Us</a:t>
            </a:r>
          </a:p>
          <a:p>
            <a:pPr algn="ctr"/>
            <a:r>
              <a:rPr lang="en-AU" sz="2000" dirty="0"/>
              <a:t>AODpolicy@act.gov.au</a:t>
            </a:r>
          </a:p>
          <a:p>
            <a:pPr algn="ctr"/>
            <a:endParaRPr lang="en-AU" dirty="0"/>
          </a:p>
          <a:p>
            <a:pPr algn="ctr"/>
            <a:endParaRPr lang="en-AU" dirty="0"/>
          </a:p>
          <a:p>
            <a:endParaRPr lang="en-AU" dirty="0"/>
          </a:p>
        </p:txBody>
      </p:sp>
      <p:sp>
        <p:nvSpPr>
          <p:cNvPr id="3" name="Slide Number Placeholder 2">
            <a:extLst>
              <a:ext uri="{FF2B5EF4-FFF2-40B4-BE49-F238E27FC236}">
                <a16:creationId xmlns:a16="http://schemas.microsoft.com/office/drawing/2014/main" id="{EADE8DF0-F03A-450B-BC09-E23475172E8C}"/>
              </a:ext>
            </a:extLst>
          </p:cNvPr>
          <p:cNvSpPr>
            <a:spLocks noGrp="1"/>
          </p:cNvSpPr>
          <p:nvPr>
            <p:ph type="sldNum" sz="quarter" idx="4"/>
          </p:nvPr>
        </p:nvSpPr>
        <p:spPr/>
        <p:txBody>
          <a:bodyPr/>
          <a:lstStyle/>
          <a:p>
            <a:fld id="{A111ABAE-1B12-4EB9-8E66-38B1E1BDD146}" type="slidenum">
              <a:rPr lang="en-AU" smtClean="0"/>
              <a:pPr/>
              <a:t>25</a:t>
            </a:fld>
            <a:endParaRPr lang="en-AU" dirty="0"/>
          </a:p>
        </p:txBody>
      </p:sp>
    </p:spTree>
    <p:extLst>
      <p:ext uri="{BB962C8B-B14F-4D97-AF65-F5344CB8AC3E}">
        <p14:creationId xmlns:p14="http://schemas.microsoft.com/office/powerpoint/2010/main" val="421043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502F-32B9-41B6-8833-5E1A475516D4}"/>
              </a:ext>
            </a:extLst>
          </p:cNvPr>
          <p:cNvSpPr>
            <a:spLocks noGrp="1"/>
          </p:cNvSpPr>
          <p:nvPr>
            <p:ph type="title"/>
          </p:nvPr>
        </p:nvSpPr>
        <p:spPr/>
        <p:txBody>
          <a:bodyPr/>
          <a:lstStyle/>
          <a:p>
            <a:r>
              <a:rPr lang="en-AU" dirty="0"/>
              <a:t>Commissioning Roadmap</a:t>
            </a:r>
          </a:p>
        </p:txBody>
      </p:sp>
      <p:sp>
        <p:nvSpPr>
          <p:cNvPr id="3" name="Content Placeholder 2">
            <a:extLst>
              <a:ext uri="{FF2B5EF4-FFF2-40B4-BE49-F238E27FC236}">
                <a16:creationId xmlns:a16="http://schemas.microsoft.com/office/drawing/2014/main" id="{1E02999F-831F-4724-857F-73654BEB8EA1}"/>
              </a:ext>
            </a:extLst>
          </p:cNvPr>
          <p:cNvSpPr>
            <a:spLocks noGrp="1"/>
          </p:cNvSpPr>
          <p:nvPr>
            <p:ph idx="1"/>
          </p:nvPr>
        </p:nvSpPr>
        <p:spPr>
          <a:xfrm>
            <a:off x="495299" y="1196753"/>
            <a:ext cx="4457701" cy="4608512"/>
          </a:xfrm>
        </p:spPr>
        <p:txBody>
          <a:bodyPr>
            <a:normAutofit fontScale="47500" lnSpcReduction="20000"/>
          </a:bodyPr>
          <a:lstStyle/>
          <a:p>
            <a:pPr marL="0" indent="0">
              <a:buNone/>
            </a:pPr>
            <a:r>
              <a:rPr lang="en-AU" sz="3600" b="1" dirty="0"/>
              <a:t>Commissioning cycle</a:t>
            </a:r>
          </a:p>
          <a:p>
            <a:pPr marL="457200" indent="-457200">
              <a:buFont typeface="+mj-lt"/>
              <a:buAutoNum type="arabicPeriod"/>
            </a:pPr>
            <a:r>
              <a:rPr lang="en-AU" sz="3600" b="1" dirty="0" err="1"/>
              <a:t>Strategise</a:t>
            </a:r>
            <a:endParaRPr lang="en-AU" sz="3600" b="1" dirty="0"/>
          </a:p>
          <a:p>
            <a:pPr marL="457200" indent="-457200">
              <a:buFont typeface="+mj-lt"/>
              <a:buAutoNum type="arabicPeriod"/>
            </a:pPr>
            <a:r>
              <a:rPr lang="en-AU" sz="3600" dirty="0"/>
              <a:t>Design</a:t>
            </a:r>
          </a:p>
          <a:p>
            <a:pPr marL="457200" indent="-457200">
              <a:buFont typeface="+mj-lt"/>
              <a:buAutoNum type="arabicPeriod"/>
            </a:pPr>
            <a:r>
              <a:rPr lang="en-AU" sz="3600" dirty="0"/>
              <a:t>Procure</a:t>
            </a:r>
          </a:p>
          <a:p>
            <a:pPr marL="457200" indent="-457200">
              <a:buFont typeface="+mj-lt"/>
              <a:buAutoNum type="arabicPeriod"/>
            </a:pPr>
            <a:r>
              <a:rPr lang="en-AU" sz="3600" dirty="0"/>
              <a:t>Deliver Outcomes</a:t>
            </a:r>
          </a:p>
          <a:p>
            <a:pPr marL="0" indent="0">
              <a:buNone/>
            </a:pPr>
            <a:r>
              <a:rPr lang="en-AU" sz="3600" dirty="0"/>
              <a:t>Continuous evaluation</a:t>
            </a:r>
          </a:p>
          <a:p>
            <a:pPr marL="0" indent="0">
              <a:buNone/>
            </a:pPr>
            <a:endParaRPr lang="en-AU" sz="3600" dirty="0"/>
          </a:p>
          <a:p>
            <a:pPr marL="0" indent="0">
              <a:buNone/>
            </a:pPr>
            <a:r>
              <a:rPr lang="en-AU" sz="3600" b="1" dirty="0" err="1"/>
              <a:t>Strategise</a:t>
            </a:r>
            <a:r>
              <a:rPr lang="en-AU" sz="3600" b="1" dirty="0"/>
              <a:t> phase</a:t>
            </a:r>
          </a:p>
          <a:p>
            <a:r>
              <a:rPr lang="en-AU" sz="3600" dirty="0"/>
              <a:t>Understand current services and population need</a:t>
            </a:r>
          </a:p>
          <a:p>
            <a:r>
              <a:rPr lang="en-AU" sz="3600" dirty="0"/>
              <a:t>Identify service gaps and emerging priorities</a:t>
            </a:r>
          </a:p>
          <a:p>
            <a:r>
              <a:rPr lang="en-AU" sz="3600" dirty="0"/>
              <a:t>Define system outcomes we are seeking to achieve</a:t>
            </a:r>
          </a:p>
          <a:p>
            <a:r>
              <a:rPr lang="en-AU" sz="3600" dirty="0"/>
              <a:t>Engage with service users and sector partners to test and refine understanding</a:t>
            </a:r>
          </a:p>
          <a:p>
            <a:r>
              <a:rPr lang="en-AU" sz="3600" dirty="0"/>
              <a:t>Develop strategic plan, including priorities for commissioning</a:t>
            </a:r>
          </a:p>
          <a:p>
            <a:r>
              <a:rPr lang="en-AU" sz="3600" dirty="0"/>
              <a:t>Identify areas for collaborative design</a:t>
            </a:r>
          </a:p>
          <a:p>
            <a:endParaRPr lang="en-AU" dirty="0"/>
          </a:p>
        </p:txBody>
      </p:sp>
      <p:sp>
        <p:nvSpPr>
          <p:cNvPr id="4" name="Slide Number Placeholder 3">
            <a:extLst>
              <a:ext uri="{FF2B5EF4-FFF2-40B4-BE49-F238E27FC236}">
                <a16:creationId xmlns:a16="http://schemas.microsoft.com/office/drawing/2014/main" id="{8AEDB66C-6EA6-4A31-AB79-9F78A5D8A9A9}"/>
              </a:ext>
            </a:extLst>
          </p:cNvPr>
          <p:cNvSpPr>
            <a:spLocks noGrp="1"/>
          </p:cNvSpPr>
          <p:nvPr>
            <p:ph type="sldNum" sz="quarter" idx="4"/>
          </p:nvPr>
        </p:nvSpPr>
        <p:spPr/>
        <p:txBody>
          <a:bodyPr/>
          <a:lstStyle/>
          <a:p>
            <a:fld id="{A111ABAE-1B12-4EB9-8E66-38B1E1BDD146}" type="slidenum">
              <a:rPr lang="en-AU" smtClean="0"/>
              <a:pPr/>
              <a:t>3</a:t>
            </a:fld>
            <a:endParaRPr lang="en-AU" dirty="0"/>
          </a:p>
        </p:txBody>
      </p:sp>
      <p:pic>
        <p:nvPicPr>
          <p:cNvPr id="6" name="Picture 5">
            <a:extLst>
              <a:ext uri="{FF2B5EF4-FFF2-40B4-BE49-F238E27FC236}">
                <a16:creationId xmlns:a16="http://schemas.microsoft.com/office/drawing/2014/main" id="{296691E2-94BF-443B-880F-5942B45BEDE2}"/>
              </a:ext>
            </a:extLst>
          </p:cNvPr>
          <p:cNvPicPr>
            <a:picLocks noChangeAspect="1"/>
          </p:cNvPicPr>
          <p:nvPr/>
        </p:nvPicPr>
        <p:blipFill rotWithShape="1">
          <a:blip r:embed="rId3"/>
          <a:srcRect l="11807" t="14564" r="73608" b="43216"/>
          <a:stretch/>
        </p:blipFill>
        <p:spPr>
          <a:xfrm>
            <a:off x="4880992" y="1052736"/>
            <a:ext cx="4953001" cy="4608512"/>
          </a:xfrm>
          <a:prstGeom prst="rect">
            <a:avLst/>
          </a:prstGeom>
        </p:spPr>
      </p:pic>
      <p:sp>
        <p:nvSpPr>
          <p:cNvPr id="7" name="TextBox 6">
            <a:extLst>
              <a:ext uri="{FF2B5EF4-FFF2-40B4-BE49-F238E27FC236}">
                <a16:creationId xmlns:a16="http://schemas.microsoft.com/office/drawing/2014/main" id="{47368FCC-A759-45FE-953A-3B8C29F28AEC}"/>
              </a:ext>
            </a:extLst>
          </p:cNvPr>
          <p:cNvSpPr txBox="1"/>
          <p:nvPr/>
        </p:nvSpPr>
        <p:spPr>
          <a:xfrm>
            <a:off x="5199753" y="5620385"/>
            <a:ext cx="4315477" cy="369332"/>
          </a:xfrm>
          <a:prstGeom prst="rect">
            <a:avLst/>
          </a:prstGeom>
          <a:noFill/>
        </p:spPr>
        <p:txBody>
          <a:bodyPr wrap="none" rtlCol="0">
            <a:spAutoFit/>
          </a:bodyPr>
          <a:lstStyle/>
          <a:p>
            <a:r>
              <a:rPr lang="en-AU" dirty="0"/>
              <a:t>Commissioning Roadmap can be found </a:t>
            </a:r>
            <a:r>
              <a:rPr lang="en-AU" dirty="0">
                <a:hlinkClick r:id="rId4"/>
              </a:rPr>
              <a:t>here</a:t>
            </a:r>
            <a:endParaRPr lang="en-AU" dirty="0"/>
          </a:p>
        </p:txBody>
      </p:sp>
    </p:spTree>
    <p:extLst>
      <p:ext uri="{BB962C8B-B14F-4D97-AF65-F5344CB8AC3E}">
        <p14:creationId xmlns:p14="http://schemas.microsoft.com/office/powerpoint/2010/main" val="147387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DD00-4934-4718-BF78-4D7191B832BA}"/>
              </a:ext>
            </a:extLst>
          </p:cNvPr>
          <p:cNvSpPr>
            <a:spLocks noGrp="1"/>
          </p:cNvSpPr>
          <p:nvPr>
            <p:ph type="title"/>
          </p:nvPr>
        </p:nvSpPr>
        <p:spPr/>
        <p:txBody>
          <a:bodyPr/>
          <a:lstStyle/>
          <a:p>
            <a:r>
              <a:rPr lang="en-AU" dirty="0"/>
              <a:t>Next Drug Strategy Action Plan (DSAP)</a:t>
            </a:r>
          </a:p>
        </p:txBody>
      </p:sp>
      <p:sp>
        <p:nvSpPr>
          <p:cNvPr id="3" name="Content Placeholder 2">
            <a:extLst>
              <a:ext uri="{FF2B5EF4-FFF2-40B4-BE49-F238E27FC236}">
                <a16:creationId xmlns:a16="http://schemas.microsoft.com/office/drawing/2014/main" id="{8998AA76-36C8-49B5-8EE5-38C3B23F732F}"/>
              </a:ext>
            </a:extLst>
          </p:cNvPr>
          <p:cNvSpPr>
            <a:spLocks noGrp="1"/>
          </p:cNvSpPr>
          <p:nvPr>
            <p:ph idx="1"/>
          </p:nvPr>
        </p:nvSpPr>
        <p:spPr/>
        <p:txBody>
          <a:bodyPr>
            <a:normAutofit fontScale="92500"/>
          </a:bodyPr>
          <a:lstStyle/>
          <a:p>
            <a:r>
              <a:rPr lang="en-AU" dirty="0"/>
              <a:t>The ACT Drug Strategy Action Plan (DSAP) is the ACT’s jurisdictional plan underneath the </a:t>
            </a:r>
            <a:r>
              <a:rPr lang="en-AU" i="1" dirty="0"/>
              <a:t>National Drug Strategy 2017-26</a:t>
            </a:r>
          </a:p>
          <a:p>
            <a:r>
              <a:rPr lang="en-AU" dirty="0"/>
              <a:t>The Drug Strategy Action Plan 2018-2021 ended in December</a:t>
            </a:r>
          </a:p>
          <a:p>
            <a:r>
              <a:rPr lang="en-AU" dirty="0"/>
              <a:t>Final Progress Report 2020-21 and DSAP policy review will be released following consultation to reflect on achievements and challenges</a:t>
            </a:r>
          </a:p>
          <a:p>
            <a:r>
              <a:rPr lang="en-AU" dirty="0"/>
              <a:t>The next DSAP is beginning to be developed</a:t>
            </a:r>
          </a:p>
          <a:p>
            <a:r>
              <a:rPr lang="en-AU" dirty="0"/>
              <a:t>Discussion paper on the next DSAP out for feedback until 18 February</a:t>
            </a:r>
          </a:p>
          <a:p>
            <a:r>
              <a:rPr lang="en-AU" dirty="0"/>
              <a:t>We are keen to hear your input in this session on priorities for youth</a:t>
            </a:r>
          </a:p>
          <a:p>
            <a:r>
              <a:rPr lang="en-AU" dirty="0"/>
              <a:t>There will be further consultation on the next DSAP but we can take on early ideas at this stage</a:t>
            </a:r>
          </a:p>
        </p:txBody>
      </p:sp>
      <p:sp>
        <p:nvSpPr>
          <p:cNvPr id="4" name="Slide Number Placeholder 3">
            <a:extLst>
              <a:ext uri="{FF2B5EF4-FFF2-40B4-BE49-F238E27FC236}">
                <a16:creationId xmlns:a16="http://schemas.microsoft.com/office/drawing/2014/main" id="{E6616CFA-A35B-4080-AA7E-E3C0B0074C18}"/>
              </a:ext>
            </a:extLst>
          </p:cNvPr>
          <p:cNvSpPr>
            <a:spLocks noGrp="1"/>
          </p:cNvSpPr>
          <p:nvPr>
            <p:ph type="sldNum" sz="quarter" idx="4"/>
          </p:nvPr>
        </p:nvSpPr>
        <p:spPr/>
        <p:txBody>
          <a:bodyPr/>
          <a:lstStyle/>
          <a:p>
            <a:fld id="{A111ABAE-1B12-4EB9-8E66-38B1E1BDD146}" type="slidenum">
              <a:rPr lang="en-AU" smtClean="0"/>
              <a:pPr/>
              <a:t>4</a:t>
            </a:fld>
            <a:endParaRPr lang="en-AU" dirty="0"/>
          </a:p>
        </p:txBody>
      </p:sp>
    </p:spTree>
    <p:extLst>
      <p:ext uri="{BB962C8B-B14F-4D97-AF65-F5344CB8AC3E}">
        <p14:creationId xmlns:p14="http://schemas.microsoft.com/office/powerpoint/2010/main" val="124207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0DBDF5-12C4-4842-9755-550CDEC53F51}"/>
              </a:ext>
            </a:extLst>
          </p:cNvPr>
          <p:cNvSpPr>
            <a:spLocks noGrp="1"/>
          </p:cNvSpPr>
          <p:nvPr>
            <p:ph type="body" sz="quarter" idx="10"/>
          </p:nvPr>
        </p:nvSpPr>
        <p:spPr>
          <a:xfrm>
            <a:off x="2217018" y="1700808"/>
            <a:ext cx="5471964" cy="3312963"/>
          </a:xfrm>
        </p:spPr>
        <p:txBody>
          <a:bodyPr/>
          <a:lstStyle/>
          <a:p>
            <a:pPr algn="ctr"/>
            <a:endParaRPr lang="en-AU" dirty="0"/>
          </a:p>
          <a:p>
            <a:pPr algn="ctr"/>
            <a:endParaRPr lang="en-AU" dirty="0"/>
          </a:p>
          <a:p>
            <a:pPr algn="ctr"/>
            <a:r>
              <a:rPr lang="en-AU" dirty="0"/>
              <a:t>SETTING THE SCENE</a:t>
            </a:r>
          </a:p>
        </p:txBody>
      </p:sp>
      <p:sp>
        <p:nvSpPr>
          <p:cNvPr id="3" name="Slide Number Placeholder 2">
            <a:extLst>
              <a:ext uri="{FF2B5EF4-FFF2-40B4-BE49-F238E27FC236}">
                <a16:creationId xmlns:a16="http://schemas.microsoft.com/office/drawing/2014/main" id="{81DE08E7-510C-4569-9330-10A1AC7E801F}"/>
              </a:ext>
            </a:extLst>
          </p:cNvPr>
          <p:cNvSpPr>
            <a:spLocks noGrp="1"/>
          </p:cNvSpPr>
          <p:nvPr>
            <p:ph type="sldNum" sz="quarter" idx="4"/>
          </p:nvPr>
        </p:nvSpPr>
        <p:spPr/>
        <p:txBody>
          <a:bodyPr/>
          <a:lstStyle/>
          <a:p>
            <a:fld id="{A111ABAE-1B12-4EB9-8E66-38B1E1BDD146}" type="slidenum">
              <a:rPr lang="en-AU" smtClean="0"/>
              <a:pPr/>
              <a:t>5</a:t>
            </a:fld>
            <a:endParaRPr lang="en-AU" dirty="0"/>
          </a:p>
        </p:txBody>
      </p:sp>
    </p:spTree>
    <p:extLst>
      <p:ext uri="{BB962C8B-B14F-4D97-AF65-F5344CB8AC3E}">
        <p14:creationId xmlns:p14="http://schemas.microsoft.com/office/powerpoint/2010/main" val="371332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5D21-A690-4E9B-B7AF-5BE3A9E8E475}"/>
              </a:ext>
            </a:extLst>
          </p:cNvPr>
          <p:cNvSpPr>
            <a:spLocks noGrp="1"/>
          </p:cNvSpPr>
          <p:nvPr>
            <p:ph type="title"/>
          </p:nvPr>
        </p:nvSpPr>
        <p:spPr/>
        <p:txBody>
          <a:bodyPr/>
          <a:lstStyle/>
          <a:p>
            <a:r>
              <a:rPr lang="en-AU" dirty="0"/>
              <a:t>Why women and families?</a:t>
            </a:r>
          </a:p>
        </p:txBody>
      </p:sp>
      <p:sp>
        <p:nvSpPr>
          <p:cNvPr id="3" name="Content Placeholder 2">
            <a:extLst>
              <a:ext uri="{FF2B5EF4-FFF2-40B4-BE49-F238E27FC236}">
                <a16:creationId xmlns:a16="http://schemas.microsoft.com/office/drawing/2014/main" id="{781EC8C8-B1A0-446D-9CE2-5AAFC2CB2278}"/>
              </a:ext>
            </a:extLst>
          </p:cNvPr>
          <p:cNvSpPr>
            <a:spLocks noGrp="1"/>
          </p:cNvSpPr>
          <p:nvPr>
            <p:ph idx="1"/>
          </p:nvPr>
        </p:nvSpPr>
        <p:spPr/>
        <p:txBody>
          <a:bodyPr>
            <a:normAutofit/>
          </a:bodyPr>
          <a:lstStyle/>
          <a:p>
            <a:r>
              <a:rPr lang="en-AU" dirty="0">
                <a:effectLst/>
                <a:latin typeface="Calibri" panose="020F0502020204030204" pitchFamily="34" charset="0"/>
                <a:ea typeface="Calibri" panose="020F0502020204030204" pitchFamily="34" charset="0"/>
                <a:cs typeface="Times New Roman" panose="02020603050405020304" pitchFamily="18" charset="0"/>
              </a:rPr>
              <a:t>Women and families are an identified priority group in the ACT Drug Strategy Action Plan</a:t>
            </a:r>
          </a:p>
          <a:p>
            <a:r>
              <a:rPr lang="en-AU" dirty="0">
                <a:latin typeface="Calibri" panose="020F0502020204030204" pitchFamily="34" charset="0"/>
                <a:ea typeface="Calibri" panose="020F0502020204030204" pitchFamily="34" charset="0"/>
                <a:cs typeface="Times New Roman" panose="02020603050405020304" pitchFamily="18" charset="0"/>
              </a:rPr>
              <a:t>Alcohol, tobacco and other drug use is a significant risk factor contributing to burden of disease in women</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r>
              <a:rPr lang="en-AU" dirty="0">
                <a:ea typeface="Calibri" panose="020F0502020204030204" pitchFamily="34" charset="0"/>
              </a:rPr>
              <a:t>W</a:t>
            </a:r>
            <a:r>
              <a:rPr lang="en-AU" dirty="0">
                <a:effectLst/>
                <a:ea typeface="Calibri" panose="020F0502020204030204" pitchFamily="34" charset="0"/>
              </a:rPr>
              <a:t>omen, and particularly women with children, have specific needs when accessing alcohol and other drug (</a:t>
            </a:r>
            <a:r>
              <a:rPr lang="en-AU" dirty="0">
                <a:ea typeface="Calibri" panose="020F0502020204030204" pitchFamily="34" charset="0"/>
              </a:rPr>
              <a:t>AOD)</a:t>
            </a:r>
            <a:r>
              <a:rPr lang="en-AU" dirty="0">
                <a:effectLst/>
                <a:ea typeface="Calibri" panose="020F0502020204030204" pitchFamily="34" charset="0"/>
              </a:rPr>
              <a:t> treatment services and programs</a:t>
            </a:r>
            <a:endParaRPr lang="en-AU" dirty="0">
              <a:effectLst/>
              <a:ea typeface="Calibri" panose="020F0502020204030204" pitchFamily="34" charset="0"/>
              <a:cs typeface="Times New Roman" panose="02020603050405020304" pitchFamily="18" charset="0"/>
            </a:endParaRPr>
          </a:p>
          <a:p>
            <a:r>
              <a:rPr lang="en-AU" dirty="0">
                <a:effectLst/>
                <a:latin typeface="Calibri" panose="020F0502020204030204" pitchFamily="34" charset="0"/>
                <a:ea typeface="Calibri" panose="020F0502020204030204" pitchFamily="34" charset="0"/>
                <a:cs typeface="Times New Roman" panose="02020603050405020304" pitchFamily="18" charset="0"/>
              </a:rPr>
              <a:t>Some women experience multiple levels of disadvantage (disability, CALD, housing &amp; homelessness, safety) and have complex needs</a:t>
            </a:r>
          </a:p>
          <a:p>
            <a:r>
              <a:rPr lang="en-AU" dirty="0">
                <a:latin typeface="Calibri" panose="020F0502020204030204" pitchFamily="34" charset="0"/>
                <a:ea typeface="Calibri" panose="020F0502020204030204" pitchFamily="34" charset="0"/>
                <a:cs typeface="Times New Roman" panose="02020603050405020304" pitchFamily="18" charset="0"/>
              </a:rPr>
              <a:t>AOD use has adverse health, social and economic consequences for people using drugs, their families, carers, and the wider community</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9C9694C-74C9-46F3-96C3-049498F91700}"/>
              </a:ext>
            </a:extLst>
          </p:cNvPr>
          <p:cNvSpPr>
            <a:spLocks noGrp="1"/>
          </p:cNvSpPr>
          <p:nvPr>
            <p:ph type="sldNum" sz="quarter" idx="4"/>
          </p:nvPr>
        </p:nvSpPr>
        <p:spPr/>
        <p:txBody>
          <a:bodyPr/>
          <a:lstStyle/>
          <a:p>
            <a:fld id="{A111ABAE-1B12-4EB9-8E66-38B1E1BDD146}" type="slidenum">
              <a:rPr lang="en-AU" smtClean="0"/>
              <a:pPr/>
              <a:t>6</a:t>
            </a:fld>
            <a:endParaRPr lang="en-AU" dirty="0"/>
          </a:p>
        </p:txBody>
      </p:sp>
    </p:spTree>
    <p:extLst>
      <p:ext uri="{BB962C8B-B14F-4D97-AF65-F5344CB8AC3E}">
        <p14:creationId xmlns:p14="http://schemas.microsoft.com/office/powerpoint/2010/main" val="2417444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A24D-4EC4-4B43-9BDF-551D41DE6646}"/>
              </a:ext>
            </a:extLst>
          </p:cNvPr>
          <p:cNvSpPr>
            <a:spLocks noGrp="1"/>
          </p:cNvSpPr>
          <p:nvPr>
            <p:ph type="title"/>
          </p:nvPr>
        </p:nvSpPr>
        <p:spPr/>
        <p:txBody>
          <a:bodyPr/>
          <a:lstStyle/>
          <a:p>
            <a:r>
              <a:rPr lang="en-AU" dirty="0"/>
              <a:t>What we know: AOD treatment (2019-20)</a:t>
            </a:r>
          </a:p>
        </p:txBody>
      </p:sp>
      <p:sp>
        <p:nvSpPr>
          <p:cNvPr id="3" name="Content Placeholder 2">
            <a:extLst>
              <a:ext uri="{FF2B5EF4-FFF2-40B4-BE49-F238E27FC236}">
                <a16:creationId xmlns:a16="http://schemas.microsoft.com/office/drawing/2014/main" id="{893697B5-5E69-47A4-BD2A-FFE21069FEF7}"/>
              </a:ext>
            </a:extLst>
          </p:cNvPr>
          <p:cNvSpPr>
            <a:spLocks noGrp="1"/>
          </p:cNvSpPr>
          <p:nvPr>
            <p:ph idx="1"/>
          </p:nvPr>
        </p:nvSpPr>
        <p:spPr>
          <a:xfrm>
            <a:off x="495300" y="980728"/>
            <a:ext cx="8915400" cy="4824537"/>
          </a:xfrm>
        </p:spPr>
        <p:txBody>
          <a:bodyPr>
            <a:normAutofit fontScale="25000" lnSpcReduction="20000"/>
          </a:bodyPr>
          <a:lstStyle/>
          <a:p>
            <a:endParaRPr lang="en-AU" dirty="0"/>
          </a:p>
          <a:p>
            <a:pPr marL="342900" lvl="0" indent="-342900">
              <a:lnSpc>
                <a:spcPct val="107000"/>
              </a:lnSpc>
              <a:buFont typeface="Symbol" panose="05050102010706020507" pitchFamily="18" charset="2"/>
              <a:buChar char=""/>
            </a:pPr>
            <a:r>
              <a:rPr lang="en-AU" sz="8800" dirty="0">
                <a:effectLst/>
                <a:ea typeface="Calibri" panose="020F0502020204030204" pitchFamily="34" charset="0"/>
                <a:cs typeface="Times New Roman" panose="02020603050405020304" pitchFamily="18" charset="0"/>
              </a:rPr>
              <a:t>35.8% of the clients who received AOD treatment in the ACT were female</a:t>
            </a:r>
          </a:p>
          <a:p>
            <a:pPr marL="342900" lvl="0" indent="-342900">
              <a:lnSpc>
                <a:spcPct val="107000"/>
              </a:lnSpc>
              <a:buFont typeface="Symbol" panose="05050102010706020507" pitchFamily="18" charset="2"/>
              <a:buChar char=""/>
            </a:pPr>
            <a:r>
              <a:rPr lang="en-AU" sz="8800" dirty="0">
                <a:effectLst/>
                <a:ea typeface="Calibri" panose="020F0502020204030204" pitchFamily="34" charset="0"/>
                <a:cs typeface="Times New Roman" panose="02020603050405020304" pitchFamily="18" charset="0"/>
              </a:rPr>
              <a:t>Clients receiving treatment for someone else’s AOD use were more likely to be female (76%)</a:t>
            </a:r>
          </a:p>
          <a:p>
            <a:pPr marL="342900" lvl="0" indent="-342900">
              <a:lnSpc>
                <a:spcPct val="107000"/>
              </a:lnSpc>
              <a:buFont typeface="Symbol" panose="05050102010706020507" pitchFamily="18" charset="2"/>
              <a:buChar char=""/>
            </a:pPr>
            <a:r>
              <a:rPr lang="en-AU" sz="8800" dirty="0">
                <a:effectLst/>
                <a:ea typeface="Calibri" panose="020F0502020204030204" pitchFamily="34" charset="0"/>
                <a:cs typeface="Times New Roman" panose="02020603050405020304" pitchFamily="18" charset="0"/>
              </a:rPr>
              <a:t>The four most common drugs women sought treatment for (for their own AOD use) were alcohol, amphetamines, cannabis and heroin</a:t>
            </a:r>
          </a:p>
          <a:p>
            <a:pPr marL="342900" lvl="0" indent="-342900">
              <a:lnSpc>
                <a:spcPct val="107000"/>
              </a:lnSpc>
              <a:buFont typeface="Symbol" panose="05050102010706020507" pitchFamily="18" charset="2"/>
              <a:buChar char=""/>
            </a:pPr>
            <a:r>
              <a:rPr lang="en-AU" sz="8800" dirty="0">
                <a:effectLst/>
                <a:ea typeface="Calibri" panose="020F0502020204030204" pitchFamily="34" charset="0"/>
                <a:cs typeface="Times New Roman" panose="02020603050405020304" pitchFamily="18" charset="0"/>
              </a:rPr>
              <a:t>The four most common treatment types delivered to women (for their own and for someone else’s AOD use) were counselling, information and education, support and case management and assessment only</a:t>
            </a:r>
          </a:p>
          <a:p>
            <a:pPr marL="342900" lvl="0" indent="-342900">
              <a:lnSpc>
                <a:spcPct val="107000"/>
              </a:lnSpc>
              <a:buFont typeface="Symbol" panose="05050102010706020507" pitchFamily="18" charset="2"/>
              <a:buChar char=""/>
            </a:pPr>
            <a:r>
              <a:rPr lang="en-AU" sz="8800" dirty="0">
                <a:effectLst/>
                <a:ea typeface="Calibri" panose="020F0502020204030204" pitchFamily="34" charset="0"/>
                <a:cs typeface="Times New Roman" panose="02020603050405020304" pitchFamily="18" charset="0"/>
              </a:rPr>
              <a:t>On </a:t>
            </a:r>
            <a:r>
              <a:rPr lang="en-AU" sz="8800" dirty="0">
                <a:ea typeface="Calibri" panose="020F0502020204030204" pitchFamily="34" charset="0"/>
                <a:cs typeface="Times New Roman" panose="02020603050405020304" pitchFamily="18" charset="0"/>
              </a:rPr>
              <a:t>a </a:t>
            </a:r>
            <a:r>
              <a:rPr lang="en-AU" sz="8800" dirty="0">
                <a:effectLst/>
                <a:ea typeface="Calibri" panose="020F0502020204030204" pitchFamily="34" charset="0"/>
                <a:cs typeface="Times New Roman" panose="02020603050405020304" pitchFamily="18" charset="0"/>
              </a:rPr>
              <a:t>survey day in 2018 (particularly service users accessing ACT non-residential AOD services): 61.2% of adult service users were parents; and of these, 70.8% had children aged under 18 years (Service Users Satisfaction &amp; Outcome Survey 2018)</a:t>
            </a:r>
          </a:p>
          <a:p>
            <a:pPr>
              <a:lnSpc>
                <a:spcPct val="107000"/>
              </a:lnSpc>
              <a:buFont typeface="Symbol" panose="05050102010706020507" pitchFamily="18" charset="2"/>
              <a:buChar char=""/>
            </a:pPr>
            <a:r>
              <a:rPr lang="en-AU" sz="8800" dirty="0">
                <a:effectLst/>
                <a:ea typeface="Calibri" panose="020F0502020204030204" pitchFamily="34" charset="0"/>
                <a:cs typeface="Times New Roman" panose="02020603050405020304" pitchFamily="18" charset="0"/>
              </a:rPr>
              <a:t>34.64% of clients receiving opioid pharmacotherapy treatment </a:t>
            </a:r>
            <a:r>
              <a:rPr lang="en-AU" sz="8800" dirty="0">
                <a:ea typeface="Calibri" panose="020F0502020204030204" pitchFamily="34" charset="0"/>
                <a:cs typeface="Times New Roman" panose="02020603050405020304" pitchFamily="18" charset="0"/>
              </a:rPr>
              <a:t>on a</a:t>
            </a:r>
            <a:r>
              <a:rPr lang="en-AU" sz="8800" dirty="0">
                <a:effectLst/>
                <a:ea typeface="Calibri" panose="020F0502020204030204" pitchFamily="34" charset="0"/>
                <a:cs typeface="Times New Roman" panose="02020603050405020304" pitchFamily="18" charset="0"/>
              </a:rPr>
              <a:t> snapshot day in June 2020 were female (NOPSAD 2020)</a:t>
            </a:r>
          </a:p>
          <a:p>
            <a:endParaRPr lang="en-AU" dirty="0"/>
          </a:p>
          <a:p>
            <a:endParaRPr lang="en-AU" dirty="0"/>
          </a:p>
        </p:txBody>
      </p:sp>
      <p:sp>
        <p:nvSpPr>
          <p:cNvPr id="4" name="Slide Number Placeholder 3">
            <a:extLst>
              <a:ext uri="{FF2B5EF4-FFF2-40B4-BE49-F238E27FC236}">
                <a16:creationId xmlns:a16="http://schemas.microsoft.com/office/drawing/2014/main" id="{729CE0BF-CF91-4BBA-B62D-020556624BF5}"/>
              </a:ext>
            </a:extLst>
          </p:cNvPr>
          <p:cNvSpPr>
            <a:spLocks noGrp="1"/>
          </p:cNvSpPr>
          <p:nvPr>
            <p:ph type="sldNum" sz="quarter" idx="4"/>
          </p:nvPr>
        </p:nvSpPr>
        <p:spPr/>
        <p:txBody>
          <a:bodyPr/>
          <a:lstStyle/>
          <a:p>
            <a:fld id="{A111ABAE-1B12-4EB9-8E66-38B1E1BDD146}" type="slidenum">
              <a:rPr lang="en-AU" smtClean="0"/>
              <a:pPr/>
              <a:t>7</a:t>
            </a:fld>
            <a:endParaRPr lang="en-AU" dirty="0"/>
          </a:p>
        </p:txBody>
      </p:sp>
    </p:spTree>
    <p:extLst>
      <p:ext uri="{BB962C8B-B14F-4D97-AF65-F5344CB8AC3E}">
        <p14:creationId xmlns:p14="http://schemas.microsoft.com/office/powerpoint/2010/main" val="184200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F2C9-8F7D-455C-890B-47B2CE0E6FC6}"/>
              </a:ext>
            </a:extLst>
          </p:cNvPr>
          <p:cNvSpPr>
            <a:spLocks noGrp="1"/>
          </p:cNvSpPr>
          <p:nvPr>
            <p:ph type="title"/>
          </p:nvPr>
        </p:nvSpPr>
        <p:spPr/>
        <p:txBody>
          <a:bodyPr/>
          <a:lstStyle/>
          <a:p>
            <a:r>
              <a:rPr lang="en-AU" dirty="0"/>
              <a:t>What we know: Injecting drug use</a:t>
            </a:r>
          </a:p>
        </p:txBody>
      </p:sp>
      <p:sp>
        <p:nvSpPr>
          <p:cNvPr id="3" name="Content Placeholder 2">
            <a:extLst>
              <a:ext uri="{FF2B5EF4-FFF2-40B4-BE49-F238E27FC236}">
                <a16:creationId xmlns:a16="http://schemas.microsoft.com/office/drawing/2014/main" id="{0AE6FC41-6258-4757-AD69-65A45E2AB641}"/>
              </a:ext>
            </a:extLst>
          </p:cNvPr>
          <p:cNvSpPr>
            <a:spLocks noGrp="1"/>
          </p:cNvSpPr>
          <p:nvPr>
            <p:ph idx="1"/>
          </p:nvPr>
        </p:nvSpPr>
        <p:spPr/>
        <p:txBody>
          <a:bodyPr>
            <a:normAutofit fontScale="77500" lnSpcReduction="20000"/>
          </a:bodyPr>
          <a:lstStyle/>
          <a:p>
            <a:pPr marL="0" indent="0">
              <a:buNone/>
            </a:pPr>
            <a:r>
              <a:rPr lang="en-AU" sz="2600" dirty="0"/>
              <a:t>Data reported for needle and syringe program (NSP) outlets operating nationally on 30 June 2021:</a:t>
            </a:r>
          </a:p>
          <a:p>
            <a:r>
              <a:rPr lang="en-AU" sz="2600" dirty="0"/>
              <a:t>One quarter of occasions of service recorded involved females.</a:t>
            </a:r>
          </a:p>
          <a:p>
            <a:pPr marL="0" indent="0">
              <a:buNone/>
            </a:pPr>
            <a:endParaRPr lang="en-AU" sz="2600" dirty="0"/>
          </a:p>
          <a:p>
            <a:pPr marL="0" indent="0">
              <a:buNone/>
            </a:pPr>
            <a:r>
              <a:rPr lang="en-AU" sz="2600" dirty="0"/>
              <a:t>Illicit Drug Reporting System 2021:</a:t>
            </a:r>
          </a:p>
          <a:p>
            <a:pPr>
              <a:spcBef>
                <a:spcPts val="0"/>
              </a:spcBef>
            </a:pPr>
            <a:r>
              <a:rPr lang="en-AU" sz="2600" dirty="0"/>
              <a:t>100 people (18 years and over) from Canberra participated in the survey</a:t>
            </a:r>
          </a:p>
          <a:p>
            <a:pPr>
              <a:spcBef>
                <a:spcPts val="0"/>
              </a:spcBef>
            </a:pPr>
            <a:r>
              <a:rPr lang="en-AU" sz="2600" dirty="0">
                <a:ea typeface="Calibri" panose="020F0502020204030204" pitchFamily="34" charset="0"/>
                <a:cs typeface="Times New Roman" panose="02020603050405020304" pitchFamily="18" charset="0"/>
              </a:rPr>
              <a:t>30% were female</a:t>
            </a:r>
          </a:p>
          <a:p>
            <a:pPr>
              <a:lnSpc>
                <a:spcPct val="107000"/>
              </a:lnSpc>
              <a:spcBef>
                <a:spcPts val="0"/>
              </a:spcBef>
            </a:pPr>
            <a:r>
              <a:rPr lang="en-AU" sz="2600" dirty="0">
                <a:ea typeface="Calibri" panose="020F0502020204030204" pitchFamily="34" charset="0"/>
                <a:cs typeface="Times New Roman" panose="02020603050405020304" pitchFamily="18" charset="0"/>
              </a:rPr>
              <a:t>Mean age -  44 years</a:t>
            </a:r>
          </a:p>
          <a:p>
            <a:pPr>
              <a:lnSpc>
                <a:spcPct val="107000"/>
              </a:lnSpc>
              <a:spcBef>
                <a:spcPts val="0"/>
              </a:spcBef>
            </a:pPr>
            <a:r>
              <a:rPr lang="en-AU" sz="2600" dirty="0">
                <a:ea typeface="Calibri" panose="020F0502020204030204" pitchFamily="34" charset="0"/>
                <a:cs typeface="Times New Roman" panose="02020603050405020304" pitchFamily="18" charset="0"/>
              </a:rPr>
              <a:t>88% were unemployed</a:t>
            </a:r>
          </a:p>
          <a:p>
            <a:pPr>
              <a:lnSpc>
                <a:spcPct val="107000"/>
              </a:lnSpc>
              <a:spcBef>
                <a:spcPts val="0"/>
              </a:spcBef>
            </a:pPr>
            <a:r>
              <a:rPr lang="en-AU" sz="2600" dirty="0">
                <a:ea typeface="Calibri" panose="020F0502020204030204" pitchFamily="34" charset="0"/>
                <a:cs typeface="Times New Roman" panose="02020603050405020304" pitchFamily="18" charset="0"/>
              </a:rPr>
              <a:t>52% were currently in drug treatment</a:t>
            </a:r>
          </a:p>
          <a:p>
            <a:pPr>
              <a:lnSpc>
                <a:spcPct val="107000"/>
              </a:lnSpc>
              <a:spcBef>
                <a:spcPts val="0"/>
              </a:spcBef>
            </a:pPr>
            <a:r>
              <a:rPr lang="en-AU" sz="2600" dirty="0">
                <a:ea typeface="Calibri" panose="020F0502020204030204" pitchFamily="34" charset="0"/>
                <a:cs typeface="Times New Roman" panose="02020603050405020304" pitchFamily="18" charset="0"/>
              </a:rPr>
              <a:t>13% experienced a non fatal overdose in the previous 12 months</a:t>
            </a:r>
          </a:p>
          <a:p>
            <a:pPr>
              <a:lnSpc>
                <a:spcPct val="107000"/>
              </a:lnSpc>
              <a:spcBef>
                <a:spcPts val="0"/>
              </a:spcBef>
            </a:pPr>
            <a:r>
              <a:rPr lang="en-AU" sz="2600" dirty="0">
                <a:ea typeface="Calibri" panose="020F0502020204030204" pitchFamily="34" charset="0"/>
                <a:cs typeface="Times New Roman" panose="02020603050405020304" pitchFamily="18" charset="0"/>
              </a:rPr>
              <a:t>42% self reported a mental health problem in the 6 months prior to interview</a:t>
            </a:r>
          </a:p>
          <a:p>
            <a:pPr>
              <a:lnSpc>
                <a:spcPct val="107000"/>
              </a:lnSpc>
              <a:spcBef>
                <a:spcPts val="0"/>
              </a:spcBef>
            </a:pPr>
            <a:r>
              <a:rPr lang="en-AU" sz="2600" dirty="0">
                <a:ea typeface="Calibri" panose="020F0502020204030204" pitchFamily="34" charset="0"/>
                <a:cs typeface="Times New Roman" panose="02020603050405020304" pitchFamily="18" charset="0"/>
              </a:rPr>
              <a:t>26% had seen a mental health professional</a:t>
            </a:r>
          </a:p>
          <a:p>
            <a:pPr>
              <a:lnSpc>
                <a:spcPct val="107000"/>
              </a:lnSpc>
              <a:spcBef>
                <a:spcPts val="0"/>
              </a:spcBef>
            </a:pPr>
            <a:r>
              <a:rPr lang="en-AU" sz="2600" dirty="0">
                <a:ea typeface="Calibri" panose="020F0502020204030204" pitchFamily="34" charset="0"/>
                <a:cs typeface="Times New Roman" panose="02020603050405020304" pitchFamily="18" charset="0"/>
              </a:rPr>
              <a:t>Of those who commented, the three most common mental health issues reported were depression, anxiety and PTSD </a:t>
            </a:r>
          </a:p>
          <a:p>
            <a:pPr marL="0" indent="0">
              <a:lnSpc>
                <a:spcPct val="107000"/>
              </a:lnSpc>
              <a:spcBef>
                <a:spcPts val="0"/>
              </a:spcBef>
              <a:buNone/>
            </a:pPr>
            <a:endParaRPr lang="en-AU" dirty="0">
              <a:ea typeface="Calibri" panose="020F0502020204030204" pitchFamily="34" charset="0"/>
              <a:cs typeface="Times New Roman" panose="02020603050405020304" pitchFamily="18" charset="0"/>
            </a:endParaRPr>
          </a:p>
          <a:p>
            <a:pPr marL="0" indent="0">
              <a:lnSpc>
                <a:spcPct val="107000"/>
              </a:lnSpc>
              <a:spcBef>
                <a:spcPts val="0"/>
              </a:spcBef>
              <a:buNone/>
            </a:pPr>
            <a:endParaRPr lang="en-AU" dirty="0">
              <a:ea typeface="Calibri" panose="020F0502020204030204" pitchFamily="34" charset="0"/>
              <a:cs typeface="Times New Roman" panose="02020603050405020304" pitchFamily="18" charset="0"/>
            </a:endParaRPr>
          </a:p>
          <a:p>
            <a:pPr>
              <a:lnSpc>
                <a:spcPct val="107000"/>
              </a:lnSpc>
              <a:spcBef>
                <a:spcPts val="0"/>
              </a:spcBef>
            </a:pPr>
            <a:endParaRPr lang="en-AU"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2377661-9904-4707-ADE8-9528F202F607}"/>
              </a:ext>
            </a:extLst>
          </p:cNvPr>
          <p:cNvSpPr>
            <a:spLocks noGrp="1"/>
          </p:cNvSpPr>
          <p:nvPr>
            <p:ph type="sldNum" sz="quarter" idx="4"/>
          </p:nvPr>
        </p:nvSpPr>
        <p:spPr/>
        <p:txBody>
          <a:bodyPr/>
          <a:lstStyle/>
          <a:p>
            <a:fld id="{A111ABAE-1B12-4EB9-8E66-38B1E1BDD146}" type="slidenum">
              <a:rPr lang="en-AU" smtClean="0"/>
              <a:pPr/>
              <a:t>8</a:t>
            </a:fld>
            <a:endParaRPr lang="en-AU" dirty="0"/>
          </a:p>
        </p:txBody>
      </p:sp>
    </p:spTree>
    <p:extLst>
      <p:ext uri="{BB962C8B-B14F-4D97-AF65-F5344CB8AC3E}">
        <p14:creationId xmlns:p14="http://schemas.microsoft.com/office/powerpoint/2010/main" val="98111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D638B-D3C9-428D-8EFF-8182F8C777DD}"/>
              </a:ext>
            </a:extLst>
          </p:cNvPr>
          <p:cNvSpPr>
            <a:spLocks noGrp="1"/>
          </p:cNvSpPr>
          <p:nvPr>
            <p:ph type="title"/>
          </p:nvPr>
        </p:nvSpPr>
        <p:spPr/>
        <p:txBody>
          <a:bodyPr/>
          <a:lstStyle/>
          <a:p>
            <a:r>
              <a:rPr lang="en-AU" dirty="0"/>
              <a:t>What we know: ATOD use by women</a:t>
            </a:r>
          </a:p>
        </p:txBody>
      </p:sp>
      <p:sp>
        <p:nvSpPr>
          <p:cNvPr id="3" name="Content Placeholder 2">
            <a:extLst>
              <a:ext uri="{FF2B5EF4-FFF2-40B4-BE49-F238E27FC236}">
                <a16:creationId xmlns:a16="http://schemas.microsoft.com/office/drawing/2014/main" id="{E343EC5D-8BB2-499A-9F6B-268A10454914}"/>
              </a:ext>
            </a:extLst>
          </p:cNvPr>
          <p:cNvSpPr>
            <a:spLocks noGrp="1"/>
          </p:cNvSpPr>
          <p:nvPr>
            <p:ph idx="1"/>
          </p:nvPr>
        </p:nvSpPr>
        <p:spPr/>
        <p:txBody>
          <a:bodyPr>
            <a:normAutofit/>
          </a:bodyPr>
          <a:lstStyle/>
          <a:p>
            <a:pPr marL="0" indent="0">
              <a:lnSpc>
                <a:spcPct val="107000"/>
              </a:lnSpc>
              <a:buNone/>
            </a:pPr>
            <a:r>
              <a:rPr lang="en-AU" dirty="0">
                <a:ea typeface="Calibri" panose="020F0502020204030204" pitchFamily="34" charset="0"/>
                <a:cs typeface="Times New Roman" panose="02020603050405020304" pitchFamily="18" charset="0"/>
              </a:rPr>
              <a:t>National r</a:t>
            </a:r>
            <a:r>
              <a:rPr lang="en-AU" dirty="0">
                <a:effectLst/>
                <a:ea typeface="Calibri" panose="020F0502020204030204" pitchFamily="34" charset="0"/>
                <a:cs typeface="Times New Roman" panose="02020603050405020304" pitchFamily="18" charset="0"/>
              </a:rPr>
              <a:t>esults from the 2019 National Drug Household Survey:</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16% of females consumed more than 4 standard drinks in a single occasion at least once a month. However of all the people who consumed more than 4 standard drinks in a single occasion, 34% of them were female</a:t>
            </a:r>
          </a:p>
          <a:p>
            <a:pPr marL="342900" lvl="0" indent="-342900">
              <a:lnSpc>
                <a:spcPct val="107000"/>
              </a:lnSpc>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9.4% of females consumed an average of more than 2 standard drinks per day, however of all the people who consumed more than 2 standard drinks per day, 29% were female</a:t>
            </a:r>
          </a:p>
          <a:p>
            <a:pPr marL="342900" lvl="0" indent="-342900">
              <a:lnSpc>
                <a:spcPct val="107000"/>
              </a:lnSpc>
              <a:spcAft>
                <a:spcPts val="800"/>
              </a:spcAft>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9.9% of females were daily smokers. However of all the people who were daily smokers, 46% were female</a:t>
            </a:r>
          </a:p>
          <a:p>
            <a:endParaRPr lang="en-AU" dirty="0"/>
          </a:p>
        </p:txBody>
      </p:sp>
      <p:sp>
        <p:nvSpPr>
          <p:cNvPr id="4" name="Slide Number Placeholder 3">
            <a:extLst>
              <a:ext uri="{FF2B5EF4-FFF2-40B4-BE49-F238E27FC236}">
                <a16:creationId xmlns:a16="http://schemas.microsoft.com/office/drawing/2014/main" id="{B432F100-4D6B-4968-824E-0D08892F8198}"/>
              </a:ext>
            </a:extLst>
          </p:cNvPr>
          <p:cNvSpPr>
            <a:spLocks noGrp="1"/>
          </p:cNvSpPr>
          <p:nvPr>
            <p:ph type="sldNum" sz="quarter" idx="4"/>
          </p:nvPr>
        </p:nvSpPr>
        <p:spPr/>
        <p:txBody>
          <a:bodyPr/>
          <a:lstStyle/>
          <a:p>
            <a:fld id="{A111ABAE-1B12-4EB9-8E66-38B1E1BDD146}" type="slidenum">
              <a:rPr lang="en-AU" smtClean="0"/>
              <a:pPr/>
              <a:t>9</a:t>
            </a:fld>
            <a:endParaRPr lang="en-AU" dirty="0"/>
          </a:p>
        </p:txBody>
      </p:sp>
    </p:spTree>
    <p:extLst>
      <p:ext uri="{BB962C8B-B14F-4D97-AF65-F5344CB8AC3E}">
        <p14:creationId xmlns:p14="http://schemas.microsoft.com/office/powerpoint/2010/main" val="19414759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irectorate">
      <a:dk1>
        <a:srgbClr val="323232"/>
      </a:dk1>
      <a:lt1>
        <a:sysClr val="window" lastClr="FFFFFF"/>
      </a:lt1>
      <a:dk2>
        <a:srgbClr val="1F497D"/>
      </a:dk2>
      <a:lt2>
        <a:srgbClr val="EEECE1"/>
      </a:lt2>
      <a:accent1>
        <a:srgbClr val="002677"/>
      </a:accent1>
      <a:accent2>
        <a:srgbClr val="78D5E1"/>
      </a:accent2>
      <a:accent3>
        <a:srgbClr val="53565A"/>
      </a:accent3>
      <a:accent4>
        <a:srgbClr val="00797C"/>
      </a:accent4>
      <a:accent5>
        <a:srgbClr val="333092"/>
      </a:accent5>
      <a:accent6>
        <a:srgbClr val="AB4399"/>
      </a:accent6>
      <a:hlink>
        <a:srgbClr val="002677"/>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rectorate Powerpoint Template" id="{7A0F5A81-B897-4598-88AB-850CA009143D}" vid="{5374775D-7A75-433D-BCE0-B240B4B117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f6c841be-bb08-4901-87b0-0033aa80d2c6" xsi:nil="true"/>
    <DocumentType xmlns="f6c841be-bb08-4901-87b0-0033aa80d2c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0D9B5854DD0943985B1931B7971495" ma:contentTypeVersion="9" ma:contentTypeDescription="Create a new document." ma:contentTypeScope="" ma:versionID="9385ab3f1d2873a1963a3455395ec953">
  <xsd:schema xmlns:xsd="http://www.w3.org/2001/XMLSchema" xmlns:xs="http://www.w3.org/2001/XMLSchema" xmlns:p="http://schemas.microsoft.com/office/2006/metadata/properties" xmlns:ns2="f6c841be-bb08-4901-87b0-0033aa80d2c6" xmlns:ns3="4d47241e-7224-40da-83d9-1113ff4a4334" targetNamespace="http://schemas.microsoft.com/office/2006/metadata/properties" ma:root="true" ma:fieldsID="9e8e38d44e022d07d67ee02009398247" ns2:_="" ns3:_="">
    <xsd:import namespace="f6c841be-bb08-4901-87b0-0033aa80d2c6"/>
    <xsd:import namespace="4d47241e-7224-40da-83d9-1113ff4a4334"/>
    <xsd:element name="properties">
      <xsd:complexType>
        <xsd:sequence>
          <xsd:element name="documentManagement">
            <xsd:complexType>
              <xsd:all>
                <xsd:element ref="ns2:MediaServiceMetadata" minOccurs="0"/>
                <xsd:element ref="ns2:MediaServiceFastMetadata" minOccurs="0"/>
                <xsd:element ref="ns2:_Flow_SignoffStatus" minOccurs="0"/>
                <xsd:element ref="ns2:DocumentType"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841be-bb08-4901-87b0-0033aa80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DocumentType" ma:index="11" nillable="true" ma:displayName="Document Type" ma:format="Dropdown" ma:internalName="DocumentType">
      <xsd:simpleType>
        <xsd:restriction base="dms:Choice">
          <xsd:enumeration value="Guideline"/>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47241e-7224-40da-83d9-1113ff4a43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2B2E1D-9C00-45AC-8BDF-395AB1FA49B2}">
  <ds:schemaRefs>
    <ds:schemaRef ds:uri="http://schemas.microsoft.com/office/2006/metadata/properties"/>
    <ds:schemaRef ds:uri="http://schemas.microsoft.com/office/2006/documentManagement/types"/>
    <ds:schemaRef ds:uri="f6c841be-bb08-4901-87b0-0033aa80d2c6"/>
    <ds:schemaRef ds:uri="http://purl.org/dc/dcmitype/"/>
    <ds:schemaRef ds:uri="http://purl.org/dc/terms/"/>
    <ds:schemaRef ds:uri="4d47241e-7224-40da-83d9-1113ff4a4334"/>
    <ds:schemaRef ds:uri="http://schemas.openxmlformats.org/package/2006/metadata/core-properties"/>
    <ds:schemaRef ds:uri="http://purl.org/dc/elements/1.1/"/>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89E08DC4-0F88-4680-9B54-7F6203DA92A9}">
  <ds:schemaRefs>
    <ds:schemaRef ds:uri="http://schemas.microsoft.com/sharepoint/v3/contenttype/forms"/>
  </ds:schemaRefs>
</ds:datastoreItem>
</file>

<file path=customXml/itemProps3.xml><?xml version="1.0" encoding="utf-8"?>
<ds:datastoreItem xmlns:ds="http://schemas.openxmlformats.org/officeDocument/2006/customXml" ds:itemID="{E325E1BA-13C9-433D-A0D2-F5B1BC222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841be-bb08-4901-87b0-0033aa80d2c6"/>
    <ds:schemaRef ds:uri="4d47241e-7224-40da-83d9-1113ff4a4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11359</TotalTime>
  <Words>2107</Words>
  <Application>Microsoft Office PowerPoint</Application>
  <PresentationFormat>A4 Paper (210x297 mm)</PresentationFormat>
  <Paragraphs>217</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Symbol</vt:lpstr>
      <vt:lpstr>Office Theme</vt:lpstr>
      <vt:lpstr>AOD Policy Workshop: Women &amp; Families 2 February 2022</vt:lpstr>
      <vt:lpstr>Purpose of the session</vt:lpstr>
      <vt:lpstr>Commissioning Roadmap</vt:lpstr>
      <vt:lpstr>Next Drug Strategy Action Plan (DSAP)</vt:lpstr>
      <vt:lpstr>PowerPoint Presentation</vt:lpstr>
      <vt:lpstr>Why women and families?</vt:lpstr>
      <vt:lpstr>What we know: AOD treatment (2019-20)</vt:lpstr>
      <vt:lpstr>What we know: Injecting drug use</vt:lpstr>
      <vt:lpstr>What we know: ATOD use by women</vt:lpstr>
      <vt:lpstr>What we know: harm from alcohol use</vt:lpstr>
      <vt:lpstr>What we’ve heard: Recent submissions and Inquiries</vt:lpstr>
      <vt:lpstr>What we know (1) : Existing AOD treatment and support services</vt:lpstr>
      <vt:lpstr>What we know (2): Existing AOD treatment and support services</vt:lpstr>
      <vt:lpstr>What we know: Workforce development and capacity building in the ACT</vt:lpstr>
      <vt:lpstr>Government Policies</vt:lpstr>
      <vt:lpstr>PowerPoint Presentation</vt:lpstr>
      <vt:lpstr>Question 1 (10 minutes)</vt:lpstr>
      <vt:lpstr>Question 2 (10 minutes)</vt:lpstr>
      <vt:lpstr>Question 3 (10 minutes)</vt:lpstr>
      <vt:lpstr>Question 4 (15 minutes)</vt:lpstr>
      <vt:lpstr>Question 5 (20 minutes)</vt:lpstr>
      <vt:lpstr>Question 6 (10 minutes)</vt:lpstr>
      <vt:lpstr>Question 7 (10 minutes)</vt:lpstr>
      <vt:lpstr>Next steps</vt:lpstr>
      <vt:lpstr>PowerPoint Presentation</vt:lpstr>
    </vt:vector>
  </TitlesOfParts>
  <Company>ACT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AOD Policy Workshop Women and Families</dc:title>
  <dc:creator>ACT Government</dc:creator>
  <cp:keywords>AOD Policy Workshop Women and Families</cp:keywords>
  <cp:lastModifiedBy>Abramovic, Michelle</cp:lastModifiedBy>
  <cp:revision>460</cp:revision>
  <cp:lastPrinted>2022-01-31T00:27:29Z</cp:lastPrinted>
  <dcterms:created xsi:type="dcterms:W3CDTF">2021-07-21T00:56:54Z</dcterms:created>
  <dcterms:modified xsi:type="dcterms:W3CDTF">2022-02-17T04:06:06Z</dcterms:modified>
  <cp:category>AOD Policy Workshop Women and Families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0x010100190D9B5854DD0943985B1931B7971495</vt:lpwstr>
  </property>
  <property fmtid="{D5CDD505-2E9C-101B-9397-08002B2CF9AE}" pid="3" name="ArticulateGUID">
    <vt:lpwstr>A4AADEC2-FA29-4AC9-B367-3EFCF5E89BF6</vt:lpwstr>
  </property>
  <property fmtid="{D5CDD505-2E9C-101B-9397-08002B2CF9AE}" pid="4" name="ArticulatePath">
    <vt:lpwstr>AOD strategic planning</vt:lpwstr>
  </property>
</Properties>
</file>