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7"/>
  </p:notesMasterIdLst>
  <p:handoutMasterIdLst>
    <p:handoutMasterId r:id="rId18"/>
  </p:handoutMasterIdLst>
  <p:sldIdLst>
    <p:sldId id="264" r:id="rId5"/>
    <p:sldId id="4200" r:id="rId6"/>
    <p:sldId id="4198" r:id="rId7"/>
    <p:sldId id="4196" r:id="rId8"/>
    <p:sldId id="4192" r:id="rId9"/>
    <p:sldId id="4182" r:id="rId10"/>
    <p:sldId id="3358" r:id="rId11"/>
    <p:sldId id="4186" r:id="rId12"/>
    <p:sldId id="4190" r:id="rId13"/>
    <p:sldId id="4187" r:id="rId14"/>
    <p:sldId id="4188" r:id="rId15"/>
    <p:sldId id="4189" r:id="rId16"/>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5EE158F-7EF6-BB8E-477C-E11406FF0460}" name="Russell, Catherine" initials="RC" userId="S::Catherine.Russell@act.gov.au::2e1ac32d-2133-4d74-9b00-2777abfdc883"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162B5E"/>
    <a:srgbClr val="592D8C"/>
    <a:srgbClr val="1AA5B8"/>
    <a:srgbClr val="099F86"/>
    <a:srgbClr val="077F79"/>
    <a:srgbClr val="0ACCE0"/>
    <a:srgbClr val="003366"/>
    <a:srgbClr val="F1621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84"/>
    <p:restoredTop sz="93792" autoAdjust="0"/>
  </p:normalViewPr>
  <p:slideViewPr>
    <p:cSldViewPr>
      <p:cViewPr varScale="1">
        <p:scale>
          <a:sx n="110" d="100"/>
          <a:sy n="110" d="100"/>
        </p:scale>
        <p:origin x="510" y="108"/>
      </p:cViewPr>
      <p:guideLst>
        <p:guide orient="horz" pos="2160"/>
        <p:guide pos="384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91" d="100"/>
          <a:sy n="91" d="100"/>
        </p:scale>
        <p:origin x="-3000" y="-114"/>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8/10/relationships/authors" Target="authors.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0972D168-E79F-4683-BBD5-1B16F1798CB0}" type="datetimeFigureOut">
              <a:rPr lang="en-AU" smtClean="0"/>
              <a:pPr/>
              <a:t>25/10/2022</a:t>
            </a:fld>
            <a:endParaRPr lang="en-AU"/>
          </a:p>
        </p:txBody>
      </p:sp>
      <p:sp>
        <p:nvSpPr>
          <p:cNvPr id="4" name="Footer Placeholder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en-AU"/>
          </a:p>
        </p:txBody>
      </p:sp>
      <p:sp>
        <p:nvSpPr>
          <p:cNvPr id="5" name="Slide Number Placeholder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F3E7A8ED-4FA0-4FFB-8138-19355E8C2C90}" type="slidenum">
              <a:rPr lang="en-AU" smtClean="0"/>
              <a:pPr/>
              <a:t>‹#›</a:t>
            </a:fld>
            <a:endParaRPr lang="en-AU"/>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8C002963-1259-4026-8B23-FDF8432B274C}" type="datetimeFigureOut">
              <a:rPr lang="en-AU" smtClean="0"/>
              <a:t>25/10/2022</a:t>
            </a:fld>
            <a:endParaRPr lang="en-AU"/>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2F8F83AF-E522-42F1-9469-C2F3FDB6F280}" type="slidenum">
              <a:rPr lang="en-AU" smtClean="0"/>
              <a:t>‹#›</a:t>
            </a:fld>
            <a:endParaRPr lang="en-AU"/>
          </a:p>
        </p:txBody>
      </p:sp>
    </p:spTree>
    <p:extLst>
      <p:ext uri="{BB962C8B-B14F-4D97-AF65-F5344CB8AC3E}">
        <p14:creationId xmlns:p14="http://schemas.microsoft.com/office/powerpoint/2010/main" val="20747964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xxx</a:t>
            </a:r>
          </a:p>
          <a:p>
            <a:endParaRPr lang="en-AU" dirty="0"/>
          </a:p>
        </p:txBody>
      </p:sp>
      <p:sp>
        <p:nvSpPr>
          <p:cNvPr id="4" name="Slide Number Placeholder 3"/>
          <p:cNvSpPr>
            <a:spLocks noGrp="1"/>
          </p:cNvSpPr>
          <p:nvPr>
            <p:ph type="sldNum" sz="quarter" idx="5"/>
          </p:nvPr>
        </p:nvSpPr>
        <p:spPr/>
        <p:txBody>
          <a:bodyPr/>
          <a:lstStyle/>
          <a:p>
            <a:fld id="{2F8F83AF-E522-42F1-9469-C2F3FDB6F280}" type="slidenum">
              <a:rPr lang="en-AU" smtClean="0"/>
              <a:t>1</a:t>
            </a:fld>
            <a:endParaRPr lang="en-AU"/>
          </a:p>
        </p:txBody>
      </p:sp>
    </p:spTree>
    <p:extLst>
      <p:ext uri="{BB962C8B-B14F-4D97-AF65-F5344CB8AC3E}">
        <p14:creationId xmlns:p14="http://schemas.microsoft.com/office/powerpoint/2010/main" val="31111684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solidFill>
                  <a:schemeClr val="bg1"/>
                </a:solidFill>
                <a:latin typeface="Montserrat Light" panose="00000400000000000000" pitchFamily="2" charset="0"/>
              </a:rPr>
              <a:t>Collaborative design is used in the definition of commissioning</a:t>
            </a:r>
            <a:br>
              <a:rPr lang="en-AU" dirty="0">
                <a:solidFill>
                  <a:schemeClr val="bg1"/>
                </a:solidFill>
                <a:latin typeface="Montserrat Light" panose="00000400000000000000" pitchFamily="2" charset="0"/>
              </a:rPr>
            </a:br>
            <a:endParaRPr lang="en-AU" dirty="0">
              <a:solidFill>
                <a:schemeClr val="bg1"/>
              </a:solidFill>
              <a:latin typeface="Montserrat Light" panose="00000400000000000000" pitchFamily="2" charset="0"/>
            </a:endParaRPr>
          </a:p>
          <a:p>
            <a:r>
              <a:rPr lang="en-AU" dirty="0">
                <a:solidFill>
                  <a:schemeClr val="bg1"/>
                </a:solidFill>
                <a:latin typeface="Montserrat Light" panose="00000400000000000000" pitchFamily="2" charset="0"/>
              </a:rPr>
              <a:t>This is what we mean when we say collaborative design</a:t>
            </a:r>
          </a:p>
          <a:p>
            <a:endParaRPr lang="en-AU" dirty="0">
              <a:solidFill>
                <a:schemeClr val="bg1"/>
              </a:solidFill>
              <a:latin typeface="Montserrat Light" panose="00000400000000000000" pitchFamily="2" charset="0"/>
            </a:endParaRPr>
          </a:p>
          <a:p>
            <a:r>
              <a:rPr lang="en-AU" dirty="0">
                <a:solidFill>
                  <a:schemeClr val="bg1"/>
                </a:solidFill>
                <a:latin typeface="Montserrat Light" panose="00000400000000000000" pitchFamily="2" charset="0"/>
              </a:rPr>
              <a:t>We can use this definition to test whether a particular process is consistent with our intended approach</a:t>
            </a:r>
          </a:p>
          <a:p>
            <a:endParaRPr lang="en-AU" dirty="0">
              <a:solidFill>
                <a:schemeClr val="bg1"/>
              </a:solidFill>
              <a:latin typeface="Montserrat Light" panose="00000400000000000000" pitchFamily="2" charset="0"/>
            </a:endParaRPr>
          </a:p>
          <a:p>
            <a:r>
              <a:rPr lang="en-AU" dirty="0">
                <a:solidFill>
                  <a:schemeClr val="bg1"/>
                </a:solidFill>
                <a:latin typeface="Montserrat Light" panose="00000400000000000000" pitchFamily="2" charset="0"/>
              </a:rPr>
              <a:t>Keep this in mind – because we will come to this at the end …. </a:t>
            </a:r>
          </a:p>
          <a:p>
            <a:endParaRPr lang="en-AU" dirty="0"/>
          </a:p>
        </p:txBody>
      </p:sp>
      <p:sp>
        <p:nvSpPr>
          <p:cNvPr id="4" name="Slide Number Placeholder 3"/>
          <p:cNvSpPr>
            <a:spLocks noGrp="1"/>
          </p:cNvSpPr>
          <p:nvPr>
            <p:ph type="sldNum" sz="quarter" idx="5"/>
          </p:nvPr>
        </p:nvSpPr>
        <p:spPr/>
        <p:txBody>
          <a:bodyPr/>
          <a:lstStyle/>
          <a:p>
            <a:fld id="{2F8F83AF-E522-42F1-9469-C2F3FDB6F280}" type="slidenum">
              <a:rPr lang="en-AU" smtClean="0"/>
              <a:t>6</a:t>
            </a:fld>
            <a:endParaRPr lang="en-AU"/>
          </a:p>
        </p:txBody>
      </p:sp>
    </p:spTree>
    <p:extLst>
      <p:ext uri="{BB962C8B-B14F-4D97-AF65-F5344CB8AC3E}">
        <p14:creationId xmlns:p14="http://schemas.microsoft.com/office/powerpoint/2010/main" val="204759483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1">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914400" y="1844825"/>
            <a:ext cx="10846229" cy="1470025"/>
          </a:xfrm>
        </p:spPr>
        <p:txBody>
          <a:bodyPr lIns="0" anchor="t">
            <a:normAutofit/>
          </a:bodyPr>
          <a:lstStyle>
            <a:lvl1pPr algn="l">
              <a:defRPr sz="3200" b="1" spc="-150" baseline="0">
                <a:solidFill>
                  <a:schemeClr val="bg1"/>
                </a:solidFill>
                <a:latin typeface="Arial" pitchFamily="34" charset="0"/>
                <a:ea typeface="Arial Unicode MS" pitchFamily="34" charset="-128"/>
                <a:cs typeface="Arial" pitchFamily="34" charset="0"/>
              </a:defRPr>
            </a:lvl1pPr>
          </a:lstStyle>
          <a:p>
            <a:r>
              <a:rPr lang="en-US" dirty="0"/>
              <a:t>Click to edit master title style </a:t>
            </a:r>
            <a:br>
              <a:rPr lang="en-US" dirty="0"/>
            </a:br>
            <a:r>
              <a:rPr lang="en-US" dirty="0"/>
              <a:t>(sentence case)</a:t>
            </a:r>
            <a:endParaRPr lang="en-AU" dirty="0"/>
          </a:p>
        </p:txBody>
      </p:sp>
      <p:sp>
        <p:nvSpPr>
          <p:cNvPr id="8" name="Title 1"/>
          <p:cNvSpPr txBox="1">
            <a:spLocks/>
          </p:cNvSpPr>
          <p:nvPr userDrawn="1"/>
        </p:nvSpPr>
        <p:spPr>
          <a:xfrm>
            <a:off x="911424" y="1340768"/>
            <a:ext cx="6525749" cy="504056"/>
          </a:xfrm>
          <a:prstGeom prst="rect">
            <a:avLst/>
          </a:prstGeom>
        </p:spPr>
        <p:txBody>
          <a:bodyPr vert="horz" lIns="0" tIns="45720" rIns="91440" bIns="45720" rtlCol="0" anchor="b">
            <a:normAutofit/>
          </a:bodyPr>
          <a:lstStyle>
            <a:lvl1pPr algn="l">
              <a:defRPr sz="3200" b="1" baseline="0">
                <a:solidFill>
                  <a:schemeClr val="bg1"/>
                </a:solidFill>
                <a:latin typeface="Arial" pitchFamily="34" charset="0"/>
                <a:ea typeface="Arial Unicode MS" pitchFamily="34" charset="-128"/>
                <a:cs typeface="Arial" pitchFamily="34" charset="0"/>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000" b="0" i="0" u="none" strike="noStrike" kern="1200" cap="none" spc="-100" normalizeH="0" baseline="0" noProof="0" dirty="0">
                <a:ln>
                  <a:noFill/>
                </a:ln>
                <a:solidFill>
                  <a:schemeClr val="bg1"/>
                </a:solidFill>
                <a:effectLst/>
                <a:uLnTx/>
                <a:uFillTx/>
                <a:latin typeface="Arial" pitchFamily="34" charset="0"/>
                <a:ea typeface="Arial Unicode MS" pitchFamily="34" charset="-128"/>
                <a:cs typeface="Arial" pitchFamily="34" charset="0"/>
              </a:rPr>
              <a:t>ACT Government</a:t>
            </a:r>
            <a:endParaRPr kumimoji="0" lang="en-AU" sz="2000" b="0" i="0" u="none" strike="noStrike" kern="1200" cap="none" spc="-100" normalizeH="0" baseline="0" noProof="0" dirty="0">
              <a:ln>
                <a:noFill/>
              </a:ln>
              <a:solidFill>
                <a:schemeClr val="bg1"/>
              </a:solidFill>
              <a:effectLst/>
              <a:uLnTx/>
              <a:uFillTx/>
              <a:latin typeface="Arial" pitchFamily="34" charset="0"/>
              <a:ea typeface="Arial Unicode MS" pitchFamily="34" charset="-128"/>
              <a:cs typeface="Arial"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a:t>Click to edit master title style</a:t>
            </a:r>
            <a:endParaRPr lang="en-AU" dirty="0"/>
          </a:p>
        </p:txBody>
      </p:sp>
      <p:sp>
        <p:nvSpPr>
          <p:cNvPr id="3" name="Text Placeholder 2"/>
          <p:cNvSpPr>
            <a:spLocks noGrp="1"/>
          </p:cNvSpPr>
          <p:nvPr>
            <p:ph type="body" idx="1" hasCustomPrompt="1"/>
          </p:nvPr>
        </p:nvSpPr>
        <p:spPr>
          <a:xfrm>
            <a:off x="609600" y="1196752"/>
            <a:ext cx="5386917" cy="639762"/>
          </a:xfrm>
        </p:spPr>
        <p:txBody>
          <a:bodyPr anchor="b">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hasCustomPrompt="1"/>
          </p:nvPr>
        </p:nvSpPr>
        <p:spPr>
          <a:xfrm>
            <a:off x="609600" y="1836514"/>
            <a:ext cx="5386917" cy="4112766"/>
          </a:xfrm>
        </p:spPr>
        <p:txBody>
          <a:bodyPr>
            <a:normAutofit/>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5" name="Text Placeholder 4"/>
          <p:cNvSpPr>
            <a:spLocks noGrp="1"/>
          </p:cNvSpPr>
          <p:nvPr>
            <p:ph type="body" sz="quarter" idx="3" hasCustomPrompt="1"/>
          </p:nvPr>
        </p:nvSpPr>
        <p:spPr>
          <a:xfrm>
            <a:off x="6193368" y="1196752"/>
            <a:ext cx="5389033" cy="639762"/>
          </a:xfrm>
        </p:spPr>
        <p:txBody>
          <a:bodyPr anchor="b">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hasCustomPrompt="1"/>
          </p:nvPr>
        </p:nvSpPr>
        <p:spPr>
          <a:xfrm>
            <a:off x="6193368" y="1836514"/>
            <a:ext cx="5389033" cy="4112766"/>
          </a:xfrm>
        </p:spPr>
        <p:txBody>
          <a:bodyPr>
            <a:normAutofit/>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cxnSp>
        <p:nvCxnSpPr>
          <p:cNvPr id="7" name="Straight Connector 6"/>
          <p:cNvCxnSpPr/>
          <p:nvPr userDrawn="1"/>
        </p:nvCxnSpPr>
        <p:spPr>
          <a:xfrm>
            <a:off x="623392" y="980728"/>
            <a:ext cx="10945216" cy="0"/>
          </a:xfrm>
          <a:prstGeom prst="line">
            <a:avLst/>
          </a:prstGeom>
          <a:ln>
            <a:solidFill>
              <a:srgbClr val="7030A0"/>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601" y="273050"/>
            <a:ext cx="4011084" cy="1162050"/>
          </a:xfrm>
        </p:spPr>
        <p:txBody>
          <a:bodyPr anchor="b"/>
          <a:lstStyle>
            <a:lvl1pPr algn="l">
              <a:defRPr sz="2000" b="1" spc="-100" baseline="0"/>
            </a:lvl1pPr>
          </a:lstStyle>
          <a:p>
            <a:r>
              <a:rPr lang="en-US" dirty="0"/>
              <a:t>Click to edit master text styles</a:t>
            </a:r>
            <a:endParaRPr lang="en-AU" dirty="0"/>
          </a:p>
        </p:txBody>
      </p:sp>
      <p:sp>
        <p:nvSpPr>
          <p:cNvPr id="3" name="Content Placeholder 2"/>
          <p:cNvSpPr>
            <a:spLocks noGrp="1"/>
          </p:cNvSpPr>
          <p:nvPr>
            <p:ph idx="1" hasCustomPrompt="1"/>
          </p:nvPr>
        </p:nvSpPr>
        <p:spPr>
          <a:xfrm>
            <a:off x="4766733" y="273051"/>
            <a:ext cx="6815667" cy="5676230"/>
          </a:xfrm>
        </p:spPr>
        <p:txBody>
          <a:bodyPr>
            <a:normAutofit/>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4" name="Text Placeholder 3"/>
          <p:cNvSpPr>
            <a:spLocks noGrp="1"/>
          </p:cNvSpPr>
          <p:nvPr>
            <p:ph type="body" sz="half" idx="2" hasCustomPrompt="1"/>
          </p:nvPr>
        </p:nvSpPr>
        <p:spPr>
          <a:xfrm>
            <a:off x="609601" y="1435101"/>
            <a:ext cx="4011084" cy="45141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a:t>Click to edit master text styles</a:t>
            </a:r>
            <a:endParaRPr lang="en-AU" dirty="0"/>
          </a:p>
        </p:txBody>
      </p:sp>
      <p:cxnSp>
        <p:nvCxnSpPr>
          <p:cNvPr id="3" name="Straight Connector 2"/>
          <p:cNvCxnSpPr/>
          <p:nvPr userDrawn="1"/>
        </p:nvCxnSpPr>
        <p:spPr>
          <a:xfrm>
            <a:off x="623392" y="980728"/>
            <a:ext cx="10945216" cy="0"/>
          </a:xfrm>
          <a:prstGeom prst="line">
            <a:avLst/>
          </a:prstGeom>
          <a:ln>
            <a:solidFill>
              <a:srgbClr val="7030A0"/>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Default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8999232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2">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914400" y="1844825"/>
            <a:ext cx="10846229" cy="1470025"/>
          </a:xfrm>
        </p:spPr>
        <p:txBody>
          <a:bodyPr lIns="0" anchor="t">
            <a:normAutofit/>
          </a:bodyPr>
          <a:lstStyle>
            <a:lvl1pPr algn="l">
              <a:defRPr sz="3200" b="1" spc="-150" baseline="0">
                <a:solidFill>
                  <a:schemeClr val="bg1"/>
                </a:solidFill>
                <a:latin typeface="Arial" pitchFamily="34" charset="0"/>
                <a:ea typeface="Arial Unicode MS" pitchFamily="34" charset="-128"/>
                <a:cs typeface="Arial" pitchFamily="34" charset="0"/>
              </a:defRPr>
            </a:lvl1pPr>
          </a:lstStyle>
          <a:p>
            <a:r>
              <a:rPr lang="en-US" dirty="0"/>
              <a:t>Click to edit master title style </a:t>
            </a:r>
            <a:br>
              <a:rPr lang="en-US" dirty="0"/>
            </a:br>
            <a:r>
              <a:rPr lang="en-US" dirty="0"/>
              <a:t>(sentence case)</a:t>
            </a:r>
            <a:endParaRPr lang="en-AU" dirty="0"/>
          </a:p>
        </p:txBody>
      </p:sp>
      <p:sp>
        <p:nvSpPr>
          <p:cNvPr id="8" name="Title 1"/>
          <p:cNvSpPr txBox="1">
            <a:spLocks/>
          </p:cNvSpPr>
          <p:nvPr userDrawn="1"/>
        </p:nvSpPr>
        <p:spPr>
          <a:xfrm>
            <a:off x="911424" y="1340768"/>
            <a:ext cx="6525749" cy="504056"/>
          </a:xfrm>
          <a:prstGeom prst="rect">
            <a:avLst/>
          </a:prstGeom>
        </p:spPr>
        <p:txBody>
          <a:bodyPr vert="horz" lIns="0" tIns="45720" rIns="91440" bIns="45720" rtlCol="0" anchor="b">
            <a:normAutofit/>
          </a:bodyPr>
          <a:lstStyle>
            <a:lvl1pPr algn="l">
              <a:defRPr sz="3200" b="1" baseline="0">
                <a:solidFill>
                  <a:schemeClr val="bg1"/>
                </a:solidFill>
                <a:latin typeface="Arial" pitchFamily="34" charset="0"/>
                <a:ea typeface="Arial Unicode MS" pitchFamily="34" charset="-128"/>
                <a:cs typeface="Arial" pitchFamily="34" charset="0"/>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000" b="0" i="0" u="none" strike="noStrike" kern="1200" cap="none" spc="-100" normalizeH="0" baseline="0" noProof="0" dirty="0">
                <a:ln>
                  <a:noFill/>
                </a:ln>
                <a:solidFill>
                  <a:schemeClr val="bg1"/>
                </a:solidFill>
                <a:effectLst/>
                <a:uLnTx/>
                <a:uFillTx/>
                <a:latin typeface="Arial" pitchFamily="34" charset="0"/>
                <a:ea typeface="Arial Unicode MS" pitchFamily="34" charset="-128"/>
                <a:cs typeface="Arial" pitchFamily="34" charset="0"/>
              </a:rPr>
              <a:t>ACT Government</a:t>
            </a:r>
            <a:endParaRPr kumimoji="0" lang="en-AU" sz="2000" b="0" i="0" u="none" strike="noStrike" kern="1200" cap="none" spc="-100" normalizeH="0" baseline="0" noProof="0" dirty="0">
              <a:ln>
                <a:noFill/>
              </a:ln>
              <a:solidFill>
                <a:schemeClr val="bg1"/>
              </a:solidFill>
              <a:effectLst/>
              <a:uLnTx/>
              <a:uFillTx/>
              <a:latin typeface="Arial" pitchFamily="34" charset="0"/>
              <a:ea typeface="Arial Unicode MS" pitchFamily="34" charset="-128"/>
              <a:cs typeface="Arial" pitchFamily="34" charset="0"/>
            </a:endParaRPr>
          </a:p>
        </p:txBody>
      </p:sp>
    </p:spTree>
    <p:extLst>
      <p:ext uri="{BB962C8B-B14F-4D97-AF65-F5344CB8AC3E}">
        <p14:creationId xmlns:p14="http://schemas.microsoft.com/office/powerpoint/2010/main" val="39192559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3">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914400" y="1844825"/>
            <a:ext cx="10846229" cy="1470025"/>
          </a:xfrm>
        </p:spPr>
        <p:txBody>
          <a:bodyPr lIns="0" anchor="t">
            <a:normAutofit/>
          </a:bodyPr>
          <a:lstStyle>
            <a:lvl1pPr algn="l">
              <a:defRPr sz="3200" b="1" spc="-150" baseline="0">
                <a:solidFill>
                  <a:schemeClr val="bg1"/>
                </a:solidFill>
                <a:latin typeface="Arial" pitchFamily="34" charset="0"/>
                <a:ea typeface="Arial Unicode MS" pitchFamily="34" charset="-128"/>
                <a:cs typeface="Arial" pitchFamily="34" charset="0"/>
              </a:defRPr>
            </a:lvl1pPr>
          </a:lstStyle>
          <a:p>
            <a:r>
              <a:rPr lang="en-US" dirty="0"/>
              <a:t>Click to edit master title style </a:t>
            </a:r>
            <a:br>
              <a:rPr lang="en-US" dirty="0"/>
            </a:br>
            <a:r>
              <a:rPr lang="en-US" dirty="0"/>
              <a:t>(sentence case)</a:t>
            </a:r>
            <a:endParaRPr lang="en-AU" dirty="0"/>
          </a:p>
        </p:txBody>
      </p:sp>
      <p:sp>
        <p:nvSpPr>
          <p:cNvPr id="8" name="Title 1"/>
          <p:cNvSpPr txBox="1">
            <a:spLocks/>
          </p:cNvSpPr>
          <p:nvPr userDrawn="1"/>
        </p:nvSpPr>
        <p:spPr>
          <a:xfrm>
            <a:off x="911424" y="1340768"/>
            <a:ext cx="6525749" cy="504056"/>
          </a:xfrm>
          <a:prstGeom prst="rect">
            <a:avLst/>
          </a:prstGeom>
        </p:spPr>
        <p:txBody>
          <a:bodyPr vert="horz" lIns="0" tIns="45720" rIns="91440" bIns="45720" rtlCol="0" anchor="b">
            <a:normAutofit/>
          </a:bodyPr>
          <a:lstStyle>
            <a:lvl1pPr algn="l">
              <a:defRPr sz="3200" b="1" baseline="0">
                <a:solidFill>
                  <a:schemeClr val="bg1"/>
                </a:solidFill>
                <a:latin typeface="Arial" pitchFamily="34" charset="0"/>
                <a:ea typeface="Arial Unicode MS" pitchFamily="34" charset="-128"/>
                <a:cs typeface="Arial" pitchFamily="34" charset="0"/>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000" b="0" i="0" u="none" strike="noStrike" kern="1200" cap="none" spc="-100" normalizeH="0" baseline="0" noProof="0" dirty="0">
                <a:ln>
                  <a:noFill/>
                </a:ln>
                <a:solidFill>
                  <a:schemeClr val="bg1"/>
                </a:solidFill>
                <a:effectLst/>
                <a:uLnTx/>
                <a:uFillTx/>
                <a:latin typeface="Arial" pitchFamily="34" charset="0"/>
                <a:ea typeface="Arial Unicode MS" pitchFamily="34" charset="-128"/>
                <a:cs typeface="Arial" pitchFamily="34" charset="0"/>
              </a:rPr>
              <a:t>ACT Government</a:t>
            </a:r>
            <a:endParaRPr kumimoji="0" lang="en-AU" sz="2000" b="0" i="0" u="none" strike="noStrike" kern="1200" cap="none" spc="-100" normalizeH="0" baseline="0" noProof="0" dirty="0">
              <a:ln>
                <a:noFill/>
              </a:ln>
              <a:solidFill>
                <a:schemeClr val="bg1"/>
              </a:solidFill>
              <a:effectLst/>
              <a:uLnTx/>
              <a:uFillTx/>
              <a:latin typeface="Arial" pitchFamily="34" charset="0"/>
              <a:ea typeface="Arial Unicode MS" pitchFamily="34" charset="-128"/>
              <a:cs typeface="Arial" pitchFamily="34" charset="0"/>
            </a:endParaRPr>
          </a:p>
        </p:txBody>
      </p:sp>
    </p:spTree>
    <p:extLst>
      <p:ext uri="{BB962C8B-B14F-4D97-AF65-F5344CB8AC3E}">
        <p14:creationId xmlns:p14="http://schemas.microsoft.com/office/powerpoint/2010/main" val="34254680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Slide 4">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914400" y="1844825"/>
            <a:ext cx="10846229" cy="792088"/>
          </a:xfrm>
        </p:spPr>
        <p:txBody>
          <a:bodyPr lIns="0" anchor="t">
            <a:normAutofit/>
          </a:bodyPr>
          <a:lstStyle>
            <a:lvl1pPr algn="l">
              <a:defRPr sz="3200" b="1" spc="-150" baseline="0">
                <a:solidFill>
                  <a:schemeClr val="bg2">
                    <a:lumMod val="25000"/>
                  </a:schemeClr>
                </a:solidFill>
                <a:latin typeface="Arial" pitchFamily="34" charset="0"/>
                <a:ea typeface="Arial Unicode MS" pitchFamily="34" charset="-128"/>
                <a:cs typeface="Arial" pitchFamily="34" charset="0"/>
              </a:defRPr>
            </a:lvl1pPr>
          </a:lstStyle>
          <a:p>
            <a:r>
              <a:rPr lang="en-US" dirty="0"/>
              <a:t>Click to edit master title style (sentence case)</a:t>
            </a:r>
            <a:endParaRPr lang="en-AU" dirty="0"/>
          </a:p>
        </p:txBody>
      </p:sp>
      <p:sp>
        <p:nvSpPr>
          <p:cNvPr id="8" name="Title 1"/>
          <p:cNvSpPr txBox="1">
            <a:spLocks/>
          </p:cNvSpPr>
          <p:nvPr userDrawn="1"/>
        </p:nvSpPr>
        <p:spPr>
          <a:xfrm>
            <a:off x="911424" y="1340768"/>
            <a:ext cx="6525749" cy="504056"/>
          </a:xfrm>
          <a:prstGeom prst="rect">
            <a:avLst/>
          </a:prstGeom>
        </p:spPr>
        <p:txBody>
          <a:bodyPr vert="horz" lIns="0" tIns="45720" rIns="91440" bIns="45720" rtlCol="0" anchor="b">
            <a:normAutofit/>
          </a:bodyPr>
          <a:lstStyle>
            <a:lvl1pPr algn="l">
              <a:defRPr sz="3200" b="1" baseline="0">
                <a:solidFill>
                  <a:schemeClr val="bg1"/>
                </a:solidFill>
                <a:latin typeface="Arial" pitchFamily="34" charset="0"/>
                <a:ea typeface="Arial Unicode MS" pitchFamily="34" charset="-128"/>
                <a:cs typeface="Arial" pitchFamily="34" charset="0"/>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000" b="0" i="0" u="none" strike="noStrike" kern="1200" cap="none" spc="-100" normalizeH="0" baseline="0" noProof="0" dirty="0">
                <a:ln>
                  <a:noFill/>
                </a:ln>
                <a:solidFill>
                  <a:schemeClr val="bg2">
                    <a:lumMod val="25000"/>
                  </a:schemeClr>
                </a:solidFill>
                <a:effectLst/>
                <a:uLnTx/>
                <a:uFillTx/>
                <a:latin typeface="Arial" pitchFamily="34" charset="0"/>
                <a:ea typeface="Arial Unicode MS" pitchFamily="34" charset="-128"/>
                <a:cs typeface="Arial" pitchFamily="34" charset="0"/>
              </a:rPr>
              <a:t>ACT Government</a:t>
            </a:r>
            <a:endParaRPr kumimoji="0" lang="en-AU" sz="2000" b="0" i="0" u="none" strike="noStrike" kern="1200" cap="none" spc="-100" normalizeH="0" baseline="0" noProof="0" dirty="0">
              <a:ln>
                <a:noFill/>
              </a:ln>
              <a:solidFill>
                <a:schemeClr val="bg2">
                  <a:lumMod val="25000"/>
                </a:schemeClr>
              </a:solidFill>
              <a:effectLst/>
              <a:uLnTx/>
              <a:uFillTx/>
              <a:latin typeface="Arial" pitchFamily="34" charset="0"/>
              <a:ea typeface="Arial Unicode MS" pitchFamily="34" charset="-128"/>
              <a:cs typeface="Arial" pitchFamily="34" charset="0"/>
            </a:endParaRPr>
          </a:p>
        </p:txBody>
      </p:sp>
    </p:spTree>
    <p:extLst>
      <p:ext uri="{BB962C8B-B14F-4D97-AF65-F5344CB8AC3E}">
        <p14:creationId xmlns:p14="http://schemas.microsoft.com/office/powerpoint/2010/main" val="41437292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Click to edit master title style</a:t>
            </a:r>
            <a:endParaRPr lang="en-AU" dirty="0"/>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cxnSp>
        <p:nvCxnSpPr>
          <p:cNvPr id="4" name="Straight Connector 3"/>
          <p:cNvCxnSpPr/>
          <p:nvPr userDrawn="1"/>
        </p:nvCxnSpPr>
        <p:spPr>
          <a:xfrm>
            <a:off x="623392" y="980728"/>
            <a:ext cx="10945216" cy="0"/>
          </a:xfrm>
          <a:prstGeom prst="line">
            <a:avLst/>
          </a:prstGeom>
          <a:ln>
            <a:solidFill>
              <a:srgbClr val="7030A0"/>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Picture_in shape">
    <p:spTree>
      <p:nvGrpSpPr>
        <p:cNvPr id="1" name=""/>
        <p:cNvGrpSpPr/>
        <p:nvPr/>
      </p:nvGrpSpPr>
      <p:grpSpPr>
        <a:xfrm>
          <a:off x="0" y="0"/>
          <a:ext cx="0" cy="0"/>
          <a:chOff x="0" y="0"/>
          <a:chExt cx="0" cy="0"/>
        </a:xfrm>
      </p:grpSpPr>
      <p:sp>
        <p:nvSpPr>
          <p:cNvPr id="6" name="Content Placeholder 2"/>
          <p:cNvSpPr>
            <a:spLocks noGrp="1"/>
          </p:cNvSpPr>
          <p:nvPr>
            <p:ph idx="10" hasCustomPrompt="1"/>
          </p:nvPr>
        </p:nvSpPr>
        <p:spPr>
          <a:xfrm>
            <a:off x="609600" y="1196753"/>
            <a:ext cx="5966453" cy="4608512"/>
          </a:xfrm>
        </p:spPr>
        <p:txBody>
          <a:bodyPr/>
          <a:lstStyle>
            <a:lvl1pPr>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11" name="Freeform 10"/>
          <p:cNvSpPr/>
          <p:nvPr userDrawn="1"/>
        </p:nvSpPr>
        <p:spPr>
          <a:xfrm rot="13564843">
            <a:off x="7156561" y="4688202"/>
            <a:ext cx="375056" cy="595447"/>
          </a:xfrm>
          <a:custGeom>
            <a:avLst/>
            <a:gdLst>
              <a:gd name="connsiteX0" fmla="*/ 0 w 360040"/>
              <a:gd name="connsiteY0" fmla="*/ 576064 h 576064"/>
              <a:gd name="connsiteX1" fmla="*/ 180020 w 360040"/>
              <a:gd name="connsiteY1" fmla="*/ 0 h 576064"/>
              <a:gd name="connsiteX2" fmla="*/ 360040 w 360040"/>
              <a:gd name="connsiteY2" fmla="*/ 576064 h 576064"/>
              <a:gd name="connsiteX3" fmla="*/ 0 w 360040"/>
              <a:gd name="connsiteY3" fmla="*/ 576064 h 576064"/>
            </a:gdLst>
            <a:ahLst/>
            <a:cxnLst>
              <a:cxn ang="0">
                <a:pos x="connsiteX0" y="connsiteY0"/>
              </a:cxn>
              <a:cxn ang="0">
                <a:pos x="connsiteX1" y="connsiteY1"/>
              </a:cxn>
              <a:cxn ang="0">
                <a:pos x="connsiteX2" y="connsiteY2"/>
              </a:cxn>
              <a:cxn ang="0">
                <a:pos x="connsiteX3" y="connsiteY3"/>
              </a:cxn>
            </a:cxnLst>
            <a:rect l="l" t="t" r="r" b="b"/>
            <a:pathLst>
              <a:path w="360040" h="576064">
                <a:moveTo>
                  <a:pt x="0" y="576064"/>
                </a:moveTo>
                <a:lnTo>
                  <a:pt x="180020" y="0"/>
                </a:lnTo>
                <a:lnTo>
                  <a:pt x="360040" y="576064"/>
                </a:lnTo>
                <a:lnTo>
                  <a:pt x="0" y="576064"/>
                </a:lnTo>
                <a:close/>
              </a:path>
            </a:pathLst>
          </a:cu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800"/>
          </a:p>
        </p:txBody>
      </p:sp>
      <p:sp>
        <p:nvSpPr>
          <p:cNvPr id="3" name="Picture Placeholder 2"/>
          <p:cNvSpPr>
            <a:spLocks noGrp="1" noChangeAspect="1"/>
          </p:cNvSpPr>
          <p:nvPr>
            <p:ph type="pic" idx="1"/>
          </p:nvPr>
        </p:nvSpPr>
        <p:spPr>
          <a:xfrm>
            <a:off x="6768075" y="1196752"/>
            <a:ext cx="5760000" cy="4320000"/>
          </a:xfrm>
          <a:prstGeom prst="ellipse">
            <a:avLst/>
          </a:prstGeom>
          <a:ln>
            <a:solidFill>
              <a:schemeClr val="bg1">
                <a:lumMod val="75000"/>
              </a:schemeClr>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dirty="0"/>
          </a:p>
        </p:txBody>
      </p:sp>
      <p:sp>
        <p:nvSpPr>
          <p:cNvPr id="12" name="Title 1"/>
          <p:cNvSpPr>
            <a:spLocks noGrp="1"/>
          </p:cNvSpPr>
          <p:nvPr>
            <p:ph type="title" hasCustomPrompt="1"/>
          </p:nvPr>
        </p:nvSpPr>
        <p:spPr>
          <a:xfrm>
            <a:off x="609600" y="274638"/>
            <a:ext cx="10972800" cy="706090"/>
          </a:xfrm>
        </p:spPr>
        <p:txBody>
          <a:bodyPr/>
          <a:lstStyle/>
          <a:p>
            <a:r>
              <a:rPr lang="en-US" dirty="0"/>
              <a:t>Click to edit master title style</a:t>
            </a:r>
            <a:endParaRPr lang="en-A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389717" y="4800600"/>
            <a:ext cx="7315200" cy="566738"/>
          </a:xfrm>
        </p:spPr>
        <p:txBody>
          <a:bodyPr anchor="b"/>
          <a:lstStyle>
            <a:lvl1pPr algn="l">
              <a:defRPr sz="1400" b="0" spc="0">
                <a:solidFill>
                  <a:schemeClr val="tx1">
                    <a:lumMod val="75000"/>
                    <a:lumOff val="25000"/>
                  </a:schemeClr>
                </a:solidFill>
                <a:latin typeface="+mn-lt"/>
              </a:defRPr>
            </a:lvl1pPr>
          </a:lstStyle>
          <a:p>
            <a:r>
              <a:rPr lang="en-US" dirty="0"/>
              <a:t>CLICK TO EDIT MASTER TITLE STYLE</a:t>
            </a:r>
            <a:endParaRPr lang="en-AU" dirty="0"/>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Picture_full pag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392" y="6093296"/>
            <a:ext cx="7315200" cy="494730"/>
          </a:xfrm>
        </p:spPr>
        <p:txBody>
          <a:bodyPr anchor="ctr" anchorCtr="0"/>
          <a:lstStyle>
            <a:lvl1pPr algn="l">
              <a:defRPr sz="1400" b="0" spc="0">
                <a:solidFill>
                  <a:schemeClr val="bg1"/>
                </a:solidFill>
                <a:latin typeface="+mn-lt"/>
              </a:defRPr>
            </a:lvl1pPr>
          </a:lstStyle>
          <a:p>
            <a:r>
              <a:rPr lang="en-US" dirty="0"/>
              <a:t>CLICK TO EDIT MASTER TITLE STYLE</a:t>
            </a:r>
            <a:endParaRPr lang="en-AU" dirty="0"/>
          </a:p>
        </p:txBody>
      </p:sp>
      <p:sp>
        <p:nvSpPr>
          <p:cNvPr id="3" name="Picture Placeholder 2"/>
          <p:cNvSpPr>
            <a:spLocks noGrp="1"/>
          </p:cNvSpPr>
          <p:nvPr>
            <p:ph type="pic" idx="1"/>
          </p:nvPr>
        </p:nvSpPr>
        <p:spPr>
          <a:xfrm>
            <a:off x="0" y="0"/>
            <a:ext cx="12192000" cy="6858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Click to edit master title style</a:t>
            </a:r>
            <a:endParaRPr lang="en-AU" dirty="0"/>
          </a:p>
        </p:txBody>
      </p:sp>
      <p:sp>
        <p:nvSpPr>
          <p:cNvPr id="3" name="Content Placeholder 2"/>
          <p:cNvSpPr>
            <a:spLocks noGrp="1"/>
          </p:cNvSpPr>
          <p:nvPr>
            <p:ph sz="half" idx="1" hasCustomPrompt="1"/>
          </p:nvPr>
        </p:nvSpPr>
        <p:spPr>
          <a:xfrm>
            <a:off x="609600" y="1196753"/>
            <a:ext cx="5384800" cy="4752529"/>
          </a:xfrm>
        </p:spPr>
        <p:txBody>
          <a:bodyPr>
            <a:normAutofit/>
          </a:bodyPr>
          <a:lstStyle>
            <a:lvl1pPr>
              <a:buFont typeface="Arial" pitchFamily="34" charset="0"/>
              <a:buChar char="•"/>
              <a:defRPr sz="2400">
                <a:solidFill>
                  <a:schemeClr val="tx1">
                    <a:lumMod val="85000"/>
                    <a:lumOff val="15000"/>
                  </a:schemeClr>
                </a:solidFill>
              </a:defRPr>
            </a:lvl1pPr>
            <a:lvl2pPr>
              <a:defRPr sz="2000">
                <a:solidFill>
                  <a:schemeClr val="tx1">
                    <a:lumMod val="85000"/>
                    <a:lumOff val="15000"/>
                  </a:schemeClr>
                </a:solidFill>
              </a:defRPr>
            </a:lvl2pPr>
            <a:lvl3pPr>
              <a:defRPr sz="1800">
                <a:solidFill>
                  <a:schemeClr val="tx1">
                    <a:lumMod val="85000"/>
                    <a:lumOff val="15000"/>
                  </a:schemeClr>
                </a:solidFill>
              </a:defRPr>
            </a:lvl3pPr>
            <a:lvl4pPr>
              <a:defRPr sz="1600">
                <a:solidFill>
                  <a:schemeClr val="tx1">
                    <a:lumMod val="85000"/>
                    <a:lumOff val="15000"/>
                  </a:schemeClr>
                </a:solidFill>
              </a:defRPr>
            </a:lvl4pPr>
            <a:lvl5pPr>
              <a:defRPr sz="1600">
                <a:solidFill>
                  <a:schemeClr val="tx1">
                    <a:lumMod val="85000"/>
                    <a:lumOff val="15000"/>
                  </a:schemeClr>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4" name="Content Placeholder 3"/>
          <p:cNvSpPr>
            <a:spLocks noGrp="1"/>
          </p:cNvSpPr>
          <p:nvPr>
            <p:ph sz="half" idx="2" hasCustomPrompt="1"/>
          </p:nvPr>
        </p:nvSpPr>
        <p:spPr>
          <a:xfrm>
            <a:off x="6197600" y="1196753"/>
            <a:ext cx="5384800" cy="4752529"/>
          </a:xfrm>
        </p:spPr>
        <p:txBody>
          <a:bodyPr>
            <a:normAutofit/>
          </a:bodyPr>
          <a:lstStyle>
            <a:lvl1pPr>
              <a:buFont typeface="Arial" pitchFamily="34" charset="0"/>
              <a:buChar char="•"/>
              <a:defRPr sz="2400">
                <a:solidFill>
                  <a:schemeClr val="tx1">
                    <a:lumMod val="85000"/>
                    <a:lumOff val="15000"/>
                  </a:schemeClr>
                </a:solidFill>
              </a:defRPr>
            </a:lvl1pPr>
            <a:lvl2pPr>
              <a:defRPr sz="2000">
                <a:solidFill>
                  <a:schemeClr val="tx1">
                    <a:lumMod val="85000"/>
                    <a:lumOff val="15000"/>
                  </a:schemeClr>
                </a:solidFill>
              </a:defRPr>
            </a:lvl2pPr>
            <a:lvl3pPr>
              <a:defRPr sz="1800">
                <a:solidFill>
                  <a:schemeClr val="tx1">
                    <a:lumMod val="85000"/>
                    <a:lumOff val="15000"/>
                  </a:schemeClr>
                </a:solidFill>
              </a:defRPr>
            </a:lvl3pPr>
            <a:lvl4pPr>
              <a:defRPr sz="1600">
                <a:solidFill>
                  <a:schemeClr val="tx1">
                    <a:lumMod val="85000"/>
                    <a:lumOff val="15000"/>
                  </a:schemeClr>
                </a:solidFill>
              </a:defRPr>
            </a:lvl4pPr>
            <a:lvl5pPr>
              <a:defRPr sz="1600">
                <a:solidFill>
                  <a:schemeClr val="tx1">
                    <a:lumMod val="85000"/>
                    <a:lumOff val="15000"/>
                  </a:schemeClr>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cxnSp>
        <p:nvCxnSpPr>
          <p:cNvPr id="5" name="Straight Connector 4"/>
          <p:cNvCxnSpPr/>
          <p:nvPr userDrawn="1"/>
        </p:nvCxnSpPr>
        <p:spPr>
          <a:xfrm>
            <a:off x="623392" y="980728"/>
            <a:ext cx="10945216" cy="0"/>
          </a:xfrm>
          <a:prstGeom prst="line">
            <a:avLst/>
          </a:prstGeom>
          <a:ln>
            <a:solidFill>
              <a:srgbClr val="7030A0"/>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706090"/>
          </a:xfrm>
          <a:prstGeom prst="rect">
            <a:avLst/>
          </a:prstGeom>
          <a:ln>
            <a:noFill/>
          </a:ln>
        </p:spPr>
        <p:txBody>
          <a:bodyPr vert="horz" lIns="91440" tIns="45720" rIns="91440" bIns="45720" rtlCol="0" anchor="b">
            <a:noAutofit/>
          </a:bodyPr>
          <a:lstStyle/>
          <a:p>
            <a:r>
              <a:rPr lang="en-US" dirty="0"/>
              <a:t>Click to edit master title style</a:t>
            </a:r>
            <a:endParaRPr lang="en-AU" dirty="0"/>
          </a:p>
        </p:txBody>
      </p:sp>
      <p:sp>
        <p:nvSpPr>
          <p:cNvPr id="3" name="Text Placeholder 2"/>
          <p:cNvSpPr>
            <a:spLocks noGrp="1"/>
          </p:cNvSpPr>
          <p:nvPr>
            <p:ph type="body" idx="1"/>
          </p:nvPr>
        </p:nvSpPr>
        <p:spPr>
          <a:xfrm>
            <a:off x="609600" y="1196753"/>
            <a:ext cx="10972800" cy="460851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Tree>
  </p:cSld>
  <p:clrMap bg1="lt1" tx1="dk1" bg2="lt2" tx2="dk2" accent1="accent1" accent2="accent2" accent3="accent3" accent4="accent4" accent5="accent5" accent6="accent6" hlink="hlink" folHlink="folHlink"/>
  <p:sldLayoutIdLst>
    <p:sldLayoutId id="2147483661" r:id="rId1"/>
    <p:sldLayoutId id="2147483667" r:id="rId2"/>
    <p:sldLayoutId id="2147483668" r:id="rId3"/>
    <p:sldLayoutId id="2147483666" r:id="rId4"/>
    <p:sldLayoutId id="2147483650" r:id="rId5"/>
    <p:sldLayoutId id="2147483665" r:id="rId6"/>
    <p:sldLayoutId id="2147483657" r:id="rId7"/>
    <p:sldLayoutId id="2147483664" r:id="rId8"/>
    <p:sldLayoutId id="2147483652" r:id="rId9"/>
    <p:sldLayoutId id="2147483653" r:id="rId10"/>
    <p:sldLayoutId id="2147483656" r:id="rId11"/>
    <p:sldLayoutId id="2147483654" r:id="rId12"/>
    <p:sldLayoutId id="2147483669" r:id="rId13"/>
  </p:sldLayoutIdLst>
  <p:txStyles>
    <p:titleStyle>
      <a:lvl1pPr algn="l" defTabSz="914400" rtl="0" eaLnBrk="1" latinLnBrk="0" hangingPunct="1">
        <a:spcBef>
          <a:spcPct val="0"/>
        </a:spcBef>
        <a:buNone/>
        <a:defRPr sz="3200" b="1" kern="1200" cap="none" spc="0" baseline="0">
          <a:solidFill>
            <a:schemeClr val="bg2">
              <a:lumMod val="50000"/>
            </a:schemeClr>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sz="2400" kern="1200">
          <a:solidFill>
            <a:schemeClr val="bg2">
              <a:lumMod val="2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000" kern="1200">
          <a:solidFill>
            <a:schemeClr val="bg2">
              <a:lumMod val="25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bg2">
              <a:lumMod val="25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600" kern="1200">
          <a:solidFill>
            <a:schemeClr val="bg2">
              <a:lumMod val="25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bg2">
              <a:lumMod val="2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2.xml"/><Relationship Id="rId5" Type="http://schemas.openxmlformats.org/officeDocument/2006/relationships/image" Target="../media/image8.png"/><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12.xml"/><Relationship Id="rId5" Type="http://schemas.openxmlformats.org/officeDocument/2006/relationships/image" Target="../media/image12.png"/><Relationship Id="rId4" Type="http://schemas.openxmlformats.org/officeDocument/2006/relationships/image" Target="../media/image11.png"/></Relationships>
</file>

<file path=ppt/slides/_rels/slide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53C89B-93A1-0D49-B5B3-0894B823B72F}"/>
              </a:ext>
            </a:extLst>
          </p:cNvPr>
          <p:cNvSpPr>
            <a:spLocks noGrp="1"/>
          </p:cNvSpPr>
          <p:nvPr>
            <p:ph type="ctrTitle"/>
          </p:nvPr>
        </p:nvSpPr>
        <p:spPr/>
        <p:txBody>
          <a:bodyPr anchor="ctr"/>
          <a:lstStyle/>
          <a:p>
            <a:r>
              <a:rPr lang="en-US" dirty="0"/>
              <a:t>Commissioning for Outcomes</a:t>
            </a:r>
          </a:p>
        </p:txBody>
      </p:sp>
      <p:sp>
        <p:nvSpPr>
          <p:cNvPr id="3" name="TextBox 2">
            <a:extLst>
              <a:ext uri="{FF2B5EF4-FFF2-40B4-BE49-F238E27FC236}">
                <a16:creationId xmlns:a16="http://schemas.microsoft.com/office/drawing/2014/main" id="{88F906FB-863A-4E83-8D99-ED6CAEBF0674}"/>
              </a:ext>
            </a:extLst>
          </p:cNvPr>
          <p:cNvSpPr txBox="1"/>
          <p:nvPr/>
        </p:nvSpPr>
        <p:spPr>
          <a:xfrm>
            <a:off x="914400" y="3429000"/>
            <a:ext cx="8349952" cy="1815882"/>
          </a:xfrm>
          <a:prstGeom prst="rect">
            <a:avLst/>
          </a:prstGeom>
          <a:noFill/>
        </p:spPr>
        <p:txBody>
          <a:bodyPr wrap="square" rtlCol="0">
            <a:spAutoFit/>
          </a:bodyPr>
          <a:lstStyle/>
          <a:p>
            <a:r>
              <a:rPr lang="en-AU" sz="2800" b="1" dirty="0">
                <a:solidFill>
                  <a:schemeClr val="bg1"/>
                </a:solidFill>
              </a:rPr>
              <a:t>GUIDE </a:t>
            </a:r>
          </a:p>
          <a:p>
            <a:r>
              <a:rPr lang="en-AU" sz="2800" b="1" dirty="0">
                <a:solidFill>
                  <a:schemeClr val="bg1"/>
                </a:solidFill>
              </a:rPr>
              <a:t> </a:t>
            </a:r>
          </a:p>
          <a:p>
            <a:r>
              <a:rPr lang="en-AU" sz="2800" dirty="0">
                <a:solidFill>
                  <a:schemeClr val="bg1"/>
                </a:solidFill>
              </a:rPr>
              <a:t>Selecting collaborative and engaging activities for commissioning  </a:t>
            </a:r>
          </a:p>
        </p:txBody>
      </p:sp>
    </p:spTree>
    <p:extLst>
      <p:ext uri="{BB962C8B-B14F-4D97-AF65-F5344CB8AC3E}">
        <p14:creationId xmlns:p14="http://schemas.microsoft.com/office/powerpoint/2010/main" val="40977334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 name="TextBox 56">
            <a:extLst>
              <a:ext uri="{FF2B5EF4-FFF2-40B4-BE49-F238E27FC236}">
                <a16:creationId xmlns:a16="http://schemas.microsoft.com/office/drawing/2014/main" id="{49A1C3AB-4AF9-8541-9A83-8ADFC515F139}"/>
              </a:ext>
            </a:extLst>
          </p:cNvPr>
          <p:cNvSpPr txBox="1"/>
          <p:nvPr/>
        </p:nvSpPr>
        <p:spPr>
          <a:xfrm>
            <a:off x="3465491" y="692696"/>
            <a:ext cx="1399743" cy="338554"/>
          </a:xfrm>
          <a:prstGeom prst="rect">
            <a:avLst/>
          </a:prstGeom>
          <a:noFill/>
        </p:spPr>
        <p:txBody>
          <a:bodyPr wrap="none" rtlCol="0" anchor="b" anchorCtr="0">
            <a:spAutoFit/>
          </a:bodyPr>
          <a:lstStyle/>
          <a:p>
            <a:pPr algn="ctr"/>
            <a:r>
              <a:rPr lang="en-US" sz="1600" b="1" dirty="0">
                <a:solidFill>
                  <a:schemeClr val="accent6"/>
                </a:solidFill>
                <a:latin typeface="Poppins" pitchFamily="2" charset="77"/>
                <a:ea typeface="League Spartan" charset="0"/>
                <a:cs typeface="Poppins" pitchFamily="2" charset="77"/>
              </a:rPr>
              <a:t>Description</a:t>
            </a:r>
          </a:p>
        </p:txBody>
      </p:sp>
      <p:sp>
        <p:nvSpPr>
          <p:cNvPr id="58" name="TextBox 57">
            <a:extLst>
              <a:ext uri="{FF2B5EF4-FFF2-40B4-BE49-F238E27FC236}">
                <a16:creationId xmlns:a16="http://schemas.microsoft.com/office/drawing/2014/main" id="{D44068EE-1ACE-A34D-951C-83CF83EF30AF}"/>
              </a:ext>
            </a:extLst>
          </p:cNvPr>
          <p:cNvSpPr txBox="1"/>
          <p:nvPr/>
        </p:nvSpPr>
        <p:spPr>
          <a:xfrm>
            <a:off x="6266705" y="692696"/>
            <a:ext cx="1042273" cy="338554"/>
          </a:xfrm>
          <a:prstGeom prst="rect">
            <a:avLst/>
          </a:prstGeom>
          <a:noFill/>
        </p:spPr>
        <p:txBody>
          <a:bodyPr wrap="none" rtlCol="0" anchor="b" anchorCtr="0">
            <a:spAutoFit/>
          </a:bodyPr>
          <a:lstStyle/>
          <a:p>
            <a:pPr algn="ctr"/>
            <a:r>
              <a:rPr lang="en-US" sz="1600" b="1" dirty="0">
                <a:solidFill>
                  <a:schemeClr val="accent6"/>
                </a:solidFill>
                <a:latin typeface="Poppins" pitchFamily="2" charset="77"/>
                <a:ea typeface="League Spartan" charset="0"/>
                <a:cs typeface="Poppins" pitchFamily="2" charset="77"/>
              </a:rPr>
              <a:t>Benefits</a:t>
            </a:r>
          </a:p>
        </p:txBody>
      </p:sp>
      <p:sp>
        <p:nvSpPr>
          <p:cNvPr id="59" name="TextBox 58">
            <a:extLst>
              <a:ext uri="{FF2B5EF4-FFF2-40B4-BE49-F238E27FC236}">
                <a16:creationId xmlns:a16="http://schemas.microsoft.com/office/drawing/2014/main" id="{DB1DE231-924A-2D4C-9EE6-F0CB096C9E0B}"/>
              </a:ext>
            </a:extLst>
          </p:cNvPr>
          <p:cNvSpPr txBox="1"/>
          <p:nvPr/>
        </p:nvSpPr>
        <p:spPr>
          <a:xfrm>
            <a:off x="8724075" y="692696"/>
            <a:ext cx="1372492" cy="338554"/>
          </a:xfrm>
          <a:prstGeom prst="rect">
            <a:avLst/>
          </a:prstGeom>
          <a:noFill/>
        </p:spPr>
        <p:txBody>
          <a:bodyPr wrap="none" rtlCol="0" anchor="b" anchorCtr="0">
            <a:spAutoFit/>
          </a:bodyPr>
          <a:lstStyle/>
          <a:p>
            <a:pPr algn="ctr"/>
            <a:r>
              <a:rPr lang="en-US" sz="1600" b="1" dirty="0">
                <a:solidFill>
                  <a:schemeClr val="accent6"/>
                </a:solidFill>
                <a:latin typeface="Poppins" pitchFamily="2" charset="77"/>
                <a:ea typeface="League Spartan" charset="0"/>
                <a:cs typeface="Poppins" pitchFamily="2" charset="77"/>
              </a:rPr>
              <a:t>Limitations</a:t>
            </a:r>
          </a:p>
        </p:txBody>
      </p:sp>
      <p:sp>
        <p:nvSpPr>
          <p:cNvPr id="10" name="Freeform 9">
            <a:extLst>
              <a:ext uri="{FF2B5EF4-FFF2-40B4-BE49-F238E27FC236}">
                <a16:creationId xmlns:a16="http://schemas.microsoft.com/office/drawing/2014/main" id="{B18914AE-A9CA-554D-97EC-B8D9F6342DCC}"/>
              </a:ext>
            </a:extLst>
          </p:cNvPr>
          <p:cNvSpPr/>
          <p:nvPr/>
        </p:nvSpPr>
        <p:spPr>
          <a:xfrm>
            <a:off x="335360" y="1222201"/>
            <a:ext cx="2518761" cy="637028"/>
          </a:xfrm>
          <a:custGeom>
            <a:avLst/>
            <a:gdLst>
              <a:gd name="connsiteX0" fmla="*/ 0 w 4821609"/>
              <a:gd name="connsiteY0" fmla="*/ 0 h 1219448"/>
              <a:gd name="connsiteX1" fmla="*/ 4821609 w 4821609"/>
              <a:gd name="connsiteY1" fmla="*/ 0 h 1219448"/>
              <a:gd name="connsiteX2" fmla="*/ 4821609 w 4821609"/>
              <a:gd name="connsiteY2" fmla="*/ 1219448 h 1219448"/>
              <a:gd name="connsiteX3" fmla="*/ 0 w 4821609"/>
              <a:gd name="connsiteY3" fmla="*/ 1219448 h 1219448"/>
              <a:gd name="connsiteX4" fmla="*/ 633547 w 4821609"/>
              <a:gd name="connsiteY4" fmla="*/ 609725 h 1219448"/>
              <a:gd name="connsiteX5" fmla="*/ 0 w 4821609"/>
              <a:gd name="connsiteY5" fmla="*/ 1 h 12194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821609" h="1219448">
                <a:moveTo>
                  <a:pt x="0" y="0"/>
                </a:moveTo>
                <a:lnTo>
                  <a:pt x="4821609" y="0"/>
                </a:lnTo>
                <a:lnTo>
                  <a:pt x="4821609" y="1219448"/>
                </a:lnTo>
                <a:lnTo>
                  <a:pt x="0" y="1219448"/>
                </a:lnTo>
                <a:lnTo>
                  <a:pt x="633547" y="609725"/>
                </a:lnTo>
                <a:lnTo>
                  <a:pt x="0" y="1"/>
                </a:lnTo>
                <a:close/>
              </a:path>
            </a:pathLst>
          </a:custGeom>
          <a:solidFill>
            <a:schemeClr val="accent6">
              <a:lumMod val="7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24" name="TextBox 23">
            <a:extLst>
              <a:ext uri="{FF2B5EF4-FFF2-40B4-BE49-F238E27FC236}">
                <a16:creationId xmlns:a16="http://schemas.microsoft.com/office/drawing/2014/main" id="{5B9C56CF-6155-A142-A58E-140439F4A14B}"/>
              </a:ext>
            </a:extLst>
          </p:cNvPr>
          <p:cNvSpPr txBox="1"/>
          <p:nvPr/>
        </p:nvSpPr>
        <p:spPr>
          <a:xfrm>
            <a:off x="674760" y="1337421"/>
            <a:ext cx="2106667" cy="338554"/>
          </a:xfrm>
          <a:prstGeom prst="rect">
            <a:avLst/>
          </a:prstGeom>
          <a:noFill/>
        </p:spPr>
        <p:txBody>
          <a:bodyPr wrap="none" rtlCol="0" anchor="ctr" anchorCtr="0">
            <a:spAutoFit/>
          </a:bodyPr>
          <a:lstStyle/>
          <a:p>
            <a:pPr algn="ctr"/>
            <a:r>
              <a:rPr lang="en-US" sz="1600" b="1" dirty="0">
                <a:solidFill>
                  <a:schemeClr val="bg1"/>
                </a:solidFill>
                <a:latin typeface="Poppins" pitchFamily="2" charset="77"/>
                <a:ea typeface="League Spartan" charset="0"/>
                <a:cs typeface="Poppins" pitchFamily="2" charset="77"/>
              </a:rPr>
              <a:t>ACTION RESEARCH</a:t>
            </a:r>
          </a:p>
        </p:txBody>
      </p:sp>
      <p:sp>
        <p:nvSpPr>
          <p:cNvPr id="30" name="Rectangle 29">
            <a:extLst>
              <a:ext uri="{FF2B5EF4-FFF2-40B4-BE49-F238E27FC236}">
                <a16:creationId xmlns:a16="http://schemas.microsoft.com/office/drawing/2014/main" id="{69B4D4C7-E9A9-A940-A6D5-AF2091B851C5}"/>
              </a:ext>
            </a:extLst>
          </p:cNvPr>
          <p:cNvSpPr/>
          <p:nvPr/>
        </p:nvSpPr>
        <p:spPr>
          <a:xfrm>
            <a:off x="2854121" y="1188184"/>
            <a:ext cx="2622480" cy="637028"/>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2"/>
              </a:solidFill>
            </a:endParaRPr>
          </a:p>
        </p:txBody>
      </p:sp>
      <p:sp>
        <p:nvSpPr>
          <p:cNvPr id="33" name="Rectangle 32">
            <a:extLst>
              <a:ext uri="{FF2B5EF4-FFF2-40B4-BE49-F238E27FC236}">
                <a16:creationId xmlns:a16="http://schemas.microsoft.com/office/drawing/2014/main" id="{26DBB283-CCA8-D442-8CCD-74E98D60B4F7}"/>
              </a:ext>
            </a:extLst>
          </p:cNvPr>
          <p:cNvSpPr/>
          <p:nvPr/>
        </p:nvSpPr>
        <p:spPr>
          <a:xfrm>
            <a:off x="5476601" y="1188184"/>
            <a:ext cx="2622480" cy="637028"/>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2"/>
              </a:solidFill>
            </a:endParaRPr>
          </a:p>
        </p:txBody>
      </p:sp>
      <p:sp>
        <p:nvSpPr>
          <p:cNvPr id="34" name="Rectangle 33">
            <a:extLst>
              <a:ext uri="{FF2B5EF4-FFF2-40B4-BE49-F238E27FC236}">
                <a16:creationId xmlns:a16="http://schemas.microsoft.com/office/drawing/2014/main" id="{6184B26F-B8E4-6446-AF0B-2AAC99F9EF43}"/>
              </a:ext>
            </a:extLst>
          </p:cNvPr>
          <p:cNvSpPr/>
          <p:nvPr/>
        </p:nvSpPr>
        <p:spPr>
          <a:xfrm>
            <a:off x="8099081" y="1188184"/>
            <a:ext cx="2622480" cy="637028"/>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2"/>
              </a:solidFill>
            </a:endParaRPr>
          </a:p>
        </p:txBody>
      </p:sp>
      <p:sp>
        <p:nvSpPr>
          <p:cNvPr id="60" name="Subtitle 2">
            <a:extLst>
              <a:ext uri="{FF2B5EF4-FFF2-40B4-BE49-F238E27FC236}">
                <a16:creationId xmlns:a16="http://schemas.microsoft.com/office/drawing/2014/main" id="{C20B81B0-D017-9441-9C2C-4C3DB178E836}"/>
              </a:ext>
            </a:extLst>
          </p:cNvPr>
          <p:cNvSpPr txBox="1">
            <a:spLocks/>
          </p:cNvSpPr>
          <p:nvPr/>
        </p:nvSpPr>
        <p:spPr>
          <a:xfrm>
            <a:off x="3071058" y="1258641"/>
            <a:ext cx="2188605" cy="415498"/>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800" dirty="0">
                <a:solidFill>
                  <a:schemeClr val="accent6"/>
                </a:solidFill>
                <a:latin typeface="Lato Light" panose="020F0502020204030203" pitchFamily="34" charset="0"/>
                <a:ea typeface="Lato Light" panose="020F0502020204030203" pitchFamily="34" charset="0"/>
                <a:cs typeface="Mukta ExtraLight" panose="020B0000000000000000" pitchFamily="34" charset="77"/>
              </a:rPr>
              <a:t>Using a set of agreed research methods for participants to explore challenges, issues and the problem. </a:t>
            </a:r>
          </a:p>
        </p:txBody>
      </p:sp>
      <p:sp>
        <p:nvSpPr>
          <p:cNvPr id="12" name="Freeform 11">
            <a:extLst>
              <a:ext uri="{FF2B5EF4-FFF2-40B4-BE49-F238E27FC236}">
                <a16:creationId xmlns:a16="http://schemas.microsoft.com/office/drawing/2014/main" id="{34E9E2E6-A754-F44A-ACDF-8725247DC0A0}"/>
              </a:ext>
            </a:extLst>
          </p:cNvPr>
          <p:cNvSpPr/>
          <p:nvPr/>
        </p:nvSpPr>
        <p:spPr>
          <a:xfrm>
            <a:off x="335360" y="2016323"/>
            <a:ext cx="2518761" cy="637028"/>
          </a:xfrm>
          <a:custGeom>
            <a:avLst/>
            <a:gdLst>
              <a:gd name="connsiteX0" fmla="*/ 0 w 4821609"/>
              <a:gd name="connsiteY0" fmla="*/ 0 h 1219448"/>
              <a:gd name="connsiteX1" fmla="*/ 4821609 w 4821609"/>
              <a:gd name="connsiteY1" fmla="*/ 0 h 1219448"/>
              <a:gd name="connsiteX2" fmla="*/ 4821609 w 4821609"/>
              <a:gd name="connsiteY2" fmla="*/ 1219448 h 1219448"/>
              <a:gd name="connsiteX3" fmla="*/ 0 w 4821609"/>
              <a:gd name="connsiteY3" fmla="*/ 1219448 h 1219448"/>
              <a:gd name="connsiteX4" fmla="*/ 633547 w 4821609"/>
              <a:gd name="connsiteY4" fmla="*/ 609725 h 1219448"/>
              <a:gd name="connsiteX5" fmla="*/ 0 w 4821609"/>
              <a:gd name="connsiteY5" fmla="*/ 1 h 12194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821609" h="1219448">
                <a:moveTo>
                  <a:pt x="0" y="0"/>
                </a:moveTo>
                <a:lnTo>
                  <a:pt x="4821609" y="0"/>
                </a:lnTo>
                <a:lnTo>
                  <a:pt x="4821609" y="1219448"/>
                </a:lnTo>
                <a:lnTo>
                  <a:pt x="0" y="1219448"/>
                </a:lnTo>
                <a:lnTo>
                  <a:pt x="633547" y="609725"/>
                </a:lnTo>
                <a:lnTo>
                  <a:pt x="0" y="1"/>
                </a:lnTo>
                <a:close/>
              </a:path>
            </a:pathLst>
          </a:custGeom>
          <a:solidFill>
            <a:schemeClr val="accent6">
              <a:lumMod val="7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25" name="TextBox 24">
            <a:extLst>
              <a:ext uri="{FF2B5EF4-FFF2-40B4-BE49-F238E27FC236}">
                <a16:creationId xmlns:a16="http://schemas.microsoft.com/office/drawing/2014/main" id="{96B84E9B-2FE7-AF45-A90C-EA772BB4BE95}"/>
              </a:ext>
            </a:extLst>
          </p:cNvPr>
          <p:cNvSpPr txBox="1"/>
          <p:nvPr/>
        </p:nvSpPr>
        <p:spPr>
          <a:xfrm>
            <a:off x="653920" y="2131543"/>
            <a:ext cx="2148345" cy="338554"/>
          </a:xfrm>
          <a:prstGeom prst="rect">
            <a:avLst/>
          </a:prstGeom>
          <a:noFill/>
        </p:spPr>
        <p:txBody>
          <a:bodyPr wrap="none" rtlCol="0" anchor="ctr" anchorCtr="0">
            <a:spAutoFit/>
          </a:bodyPr>
          <a:lstStyle/>
          <a:p>
            <a:pPr algn="ctr"/>
            <a:r>
              <a:rPr lang="en-US" sz="1600" b="1" dirty="0">
                <a:solidFill>
                  <a:schemeClr val="bg1"/>
                </a:solidFill>
                <a:latin typeface="Poppins" pitchFamily="2" charset="77"/>
                <a:ea typeface="League Spartan" charset="0"/>
                <a:cs typeface="Poppins" pitchFamily="2" charset="77"/>
              </a:rPr>
              <a:t>ADVISORY GROUPS</a:t>
            </a:r>
          </a:p>
        </p:txBody>
      </p:sp>
      <p:sp>
        <p:nvSpPr>
          <p:cNvPr id="37" name="Rectangle 36">
            <a:extLst>
              <a:ext uri="{FF2B5EF4-FFF2-40B4-BE49-F238E27FC236}">
                <a16:creationId xmlns:a16="http://schemas.microsoft.com/office/drawing/2014/main" id="{82182A38-ACB4-2B4F-8FC1-847766B83131}"/>
              </a:ext>
            </a:extLst>
          </p:cNvPr>
          <p:cNvSpPr/>
          <p:nvPr/>
        </p:nvSpPr>
        <p:spPr>
          <a:xfrm>
            <a:off x="2854121" y="1982146"/>
            <a:ext cx="2622480" cy="637028"/>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2"/>
              </a:solidFill>
            </a:endParaRPr>
          </a:p>
        </p:txBody>
      </p:sp>
      <p:sp>
        <p:nvSpPr>
          <p:cNvPr id="38" name="Rectangle 37">
            <a:extLst>
              <a:ext uri="{FF2B5EF4-FFF2-40B4-BE49-F238E27FC236}">
                <a16:creationId xmlns:a16="http://schemas.microsoft.com/office/drawing/2014/main" id="{D74C88E3-4B5B-F549-967E-2586190B6FB2}"/>
              </a:ext>
            </a:extLst>
          </p:cNvPr>
          <p:cNvSpPr/>
          <p:nvPr/>
        </p:nvSpPr>
        <p:spPr>
          <a:xfrm>
            <a:off x="5476601" y="1982146"/>
            <a:ext cx="2622480" cy="637028"/>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2"/>
              </a:solidFill>
            </a:endParaRPr>
          </a:p>
        </p:txBody>
      </p:sp>
      <p:sp>
        <p:nvSpPr>
          <p:cNvPr id="39" name="Rectangle 38">
            <a:extLst>
              <a:ext uri="{FF2B5EF4-FFF2-40B4-BE49-F238E27FC236}">
                <a16:creationId xmlns:a16="http://schemas.microsoft.com/office/drawing/2014/main" id="{6A313FD9-B692-C34B-86AA-CFB91A75855A}"/>
              </a:ext>
            </a:extLst>
          </p:cNvPr>
          <p:cNvSpPr/>
          <p:nvPr/>
        </p:nvSpPr>
        <p:spPr>
          <a:xfrm>
            <a:off x="8099081" y="1982146"/>
            <a:ext cx="2622480" cy="637028"/>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2"/>
              </a:solidFill>
            </a:endParaRPr>
          </a:p>
        </p:txBody>
      </p:sp>
      <p:sp>
        <p:nvSpPr>
          <p:cNvPr id="16" name="Freeform 15">
            <a:extLst>
              <a:ext uri="{FF2B5EF4-FFF2-40B4-BE49-F238E27FC236}">
                <a16:creationId xmlns:a16="http://schemas.microsoft.com/office/drawing/2014/main" id="{72450167-84D1-4242-A638-012EB10B513A}"/>
              </a:ext>
            </a:extLst>
          </p:cNvPr>
          <p:cNvSpPr/>
          <p:nvPr/>
        </p:nvSpPr>
        <p:spPr>
          <a:xfrm>
            <a:off x="335360" y="2810286"/>
            <a:ext cx="2518761" cy="637028"/>
          </a:xfrm>
          <a:custGeom>
            <a:avLst/>
            <a:gdLst>
              <a:gd name="connsiteX0" fmla="*/ 0 w 4821609"/>
              <a:gd name="connsiteY0" fmla="*/ 0 h 1219448"/>
              <a:gd name="connsiteX1" fmla="*/ 4821609 w 4821609"/>
              <a:gd name="connsiteY1" fmla="*/ 0 h 1219448"/>
              <a:gd name="connsiteX2" fmla="*/ 4821609 w 4821609"/>
              <a:gd name="connsiteY2" fmla="*/ 1219448 h 1219448"/>
              <a:gd name="connsiteX3" fmla="*/ 1 w 4821609"/>
              <a:gd name="connsiteY3" fmla="*/ 1219448 h 1219448"/>
              <a:gd name="connsiteX4" fmla="*/ 633547 w 4821609"/>
              <a:gd name="connsiteY4" fmla="*/ 609725 h 1219448"/>
              <a:gd name="connsiteX5" fmla="*/ 0 w 4821609"/>
              <a:gd name="connsiteY5" fmla="*/ 1 h 12194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821609" h="1219448">
                <a:moveTo>
                  <a:pt x="0" y="0"/>
                </a:moveTo>
                <a:lnTo>
                  <a:pt x="4821609" y="0"/>
                </a:lnTo>
                <a:lnTo>
                  <a:pt x="4821609" y="1219448"/>
                </a:lnTo>
                <a:lnTo>
                  <a:pt x="1" y="1219448"/>
                </a:lnTo>
                <a:lnTo>
                  <a:pt x="633547" y="609725"/>
                </a:lnTo>
                <a:lnTo>
                  <a:pt x="0" y="1"/>
                </a:lnTo>
                <a:close/>
              </a:path>
            </a:pathLst>
          </a:custGeom>
          <a:solidFill>
            <a:schemeClr val="accent6">
              <a:lumMod val="7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26" name="TextBox 25">
            <a:extLst>
              <a:ext uri="{FF2B5EF4-FFF2-40B4-BE49-F238E27FC236}">
                <a16:creationId xmlns:a16="http://schemas.microsoft.com/office/drawing/2014/main" id="{5308DA51-C5C0-0B48-B0CF-21D80479E607}"/>
              </a:ext>
            </a:extLst>
          </p:cNvPr>
          <p:cNvSpPr txBox="1"/>
          <p:nvPr/>
        </p:nvSpPr>
        <p:spPr>
          <a:xfrm>
            <a:off x="815025" y="2802395"/>
            <a:ext cx="1826141" cy="584775"/>
          </a:xfrm>
          <a:prstGeom prst="rect">
            <a:avLst/>
          </a:prstGeom>
          <a:noFill/>
        </p:spPr>
        <p:txBody>
          <a:bodyPr wrap="none" rtlCol="0" anchor="ctr" anchorCtr="0">
            <a:spAutoFit/>
          </a:bodyPr>
          <a:lstStyle/>
          <a:p>
            <a:pPr algn="ctr"/>
            <a:r>
              <a:rPr lang="en-US" sz="1600" b="1" dirty="0">
                <a:solidFill>
                  <a:schemeClr val="bg1"/>
                </a:solidFill>
                <a:latin typeface="Poppins" pitchFamily="2" charset="77"/>
                <a:ea typeface="League Spartan" charset="0"/>
                <a:cs typeface="Poppins" pitchFamily="2" charset="77"/>
              </a:rPr>
              <a:t>REVOLVING </a:t>
            </a:r>
          </a:p>
          <a:p>
            <a:pPr algn="ctr"/>
            <a:r>
              <a:rPr lang="en-US" sz="1600" b="1" dirty="0">
                <a:solidFill>
                  <a:schemeClr val="bg1"/>
                </a:solidFill>
                <a:latin typeface="Poppins" pitchFamily="2" charset="77"/>
                <a:ea typeface="League Spartan" charset="0"/>
                <a:cs typeface="Poppins" pitchFamily="2" charset="77"/>
              </a:rPr>
              <a:t>CONVERSATION</a:t>
            </a:r>
          </a:p>
        </p:txBody>
      </p:sp>
      <p:sp>
        <p:nvSpPr>
          <p:cNvPr id="41" name="Rectangle 40">
            <a:extLst>
              <a:ext uri="{FF2B5EF4-FFF2-40B4-BE49-F238E27FC236}">
                <a16:creationId xmlns:a16="http://schemas.microsoft.com/office/drawing/2014/main" id="{345721E0-C9FD-6144-9600-82EDB39E4896}"/>
              </a:ext>
            </a:extLst>
          </p:cNvPr>
          <p:cNvSpPr/>
          <p:nvPr/>
        </p:nvSpPr>
        <p:spPr>
          <a:xfrm>
            <a:off x="2854121" y="2776268"/>
            <a:ext cx="2622480" cy="637028"/>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2"/>
              </a:solidFill>
            </a:endParaRPr>
          </a:p>
        </p:txBody>
      </p:sp>
      <p:sp>
        <p:nvSpPr>
          <p:cNvPr id="42" name="Rectangle 41">
            <a:extLst>
              <a:ext uri="{FF2B5EF4-FFF2-40B4-BE49-F238E27FC236}">
                <a16:creationId xmlns:a16="http://schemas.microsoft.com/office/drawing/2014/main" id="{CD0877EB-B88C-794E-BE5E-D79EDBF3FE7F}"/>
              </a:ext>
            </a:extLst>
          </p:cNvPr>
          <p:cNvSpPr/>
          <p:nvPr/>
        </p:nvSpPr>
        <p:spPr>
          <a:xfrm>
            <a:off x="5476601" y="2776268"/>
            <a:ext cx="2622480" cy="637028"/>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2"/>
              </a:solidFill>
            </a:endParaRPr>
          </a:p>
        </p:txBody>
      </p:sp>
      <p:sp>
        <p:nvSpPr>
          <p:cNvPr id="43" name="Rectangle 42">
            <a:extLst>
              <a:ext uri="{FF2B5EF4-FFF2-40B4-BE49-F238E27FC236}">
                <a16:creationId xmlns:a16="http://schemas.microsoft.com/office/drawing/2014/main" id="{39417A46-1B27-5B41-9BA1-540B736D556E}"/>
              </a:ext>
            </a:extLst>
          </p:cNvPr>
          <p:cNvSpPr/>
          <p:nvPr/>
        </p:nvSpPr>
        <p:spPr>
          <a:xfrm>
            <a:off x="8099081" y="2776268"/>
            <a:ext cx="2622480" cy="637028"/>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2"/>
              </a:solidFill>
            </a:endParaRPr>
          </a:p>
        </p:txBody>
      </p:sp>
      <p:sp>
        <p:nvSpPr>
          <p:cNvPr id="17" name="Freeform 16">
            <a:extLst>
              <a:ext uri="{FF2B5EF4-FFF2-40B4-BE49-F238E27FC236}">
                <a16:creationId xmlns:a16="http://schemas.microsoft.com/office/drawing/2014/main" id="{B6234A9E-54CC-9546-AA6A-03A66A274E7F}"/>
              </a:ext>
            </a:extLst>
          </p:cNvPr>
          <p:cNvSpPr/>
          <p:nvPr/>
        </p:nvSpPr>
        <p:spPr>
          <a:xfrm>
            <a:off x="335360" y="3604327"/>
            <a:ext cx="2518761" cy="637028"/>
          </a:xfrm>
          <a:custGeom>
            <a:avLst/>
            <a:gdLst>
              <a:gd name="connsiteX0" fmla="*/ 0 w 4821609"/>
              <a:gd name="connsiteY0" fmla="*/ 0 h 1219448"/>
              <a:gd name="connsiteX1" fmla="*/ 4821609 w 4821609"/>
              <a:gd name="connsiteY1" fmla="*/ 0 h 1219448"/>
              <a:gd name="connsiteX2" fmla="*/ 4821609 w 4821609"/>
              <a:gd name="connsiteY2" fmla="*/ 1219448 h 1219448"/>
              <a:gd name="connsiteX3" fmla="*/ 1 w 4821609"/>
              <a:gd name="connsiteY3" fmla="*/ 1219448 h 1219448"/>
              <a:gd name="connsiteX4" fmla="*/ 633547 w 4821609"/>
              <a:gd name="connsiteY4" fmla="*/ 609725 h 1219448"/>
              <a:gd name="connsiteX5" fmla="*/ 0 w 4821609"/>
              <a:gd name="connsiteY5" fmla="*/ 2 h 12194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821609" h="1219448">
                <a:moveTo>
                  <a:pt x="0" y="0"/>
                </a:moveTo>
                <a:lnTo>
                  <a:pt x="4821609" y="0"/>
                </a:lnTo>
                <a:lnTo>
                  <a:pt x="4821609" y="1219448"/>
                </a:lnTo>
                <a:lnTo>
                  <a:pt x="1" y="1219448"/>
                </a:lnTo>
                <a:lnTo>
                  <a:pt x="633547" y="609725"/>
                </a:lnTo>
                <a:lnTo>
                  <a:pt x="0" y="2"/>
                </a:lnTo>
                <a:close/>
              </a:path>
            </a:pathLst>
          </a:custGeom>
          <a:solidFill>
            <a:schemeClr val="accent6">
              <a:lumMod val="7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27" name="TextBox 26">
            <a:extLst>
              <a:ext uri="{FF2B5EF4-FFF2-40B4-BE49-F238E27FC236}">
                <a16:creationId xmlns:a16="http://schemas.microsoft.com/office/drawing/2014/main" id="{AD55BA1D-6D64-244A-9B77-6D7B2C77ED81}"/>
              </a:ext>
            </a:extLst>
          </p:cNvPr>
          <p:cNvSpPr txBox="1"/>
          <p:nvPr/>
        </p:nvSpPr>
        <p:spPr>
          <a:xfrm>
            <a:off x="1105163" y="3719547"/>
            <a:ext cx="1245855" cy="338554"/>
          </a:xfrm>
          <a:prstGeom prst="rect">
            <a:avLst/>
          </a:prstGeom>
          <a:noFill/>
        </p:spPr>
        <p:txBody>
          <a:bodyPr wrap="none" rtlCol="0" anchor="ctr" anchorCtr="0">
            <a:spAutoFit/>
          </a:bodyPr>
          <a:lstStyle/>
          <a:p>
            <a:pPr algn="ctr"/>
            <a:r>
              <a:rPr lang="en-US" sz="1600" b="1" dirty="0">
                <a:solidFill>
                  <a:schemeClr val="bg1"/>
                </a:solidFill>
                <a:latin typeface="Poppins" pitchFamily="2" charset="77"/>
                <a:ea typeface="League Spartan" charset="0"/>
                <a:cs typeface="Poppins" pitchFamily="2" charset="77"/>
              </a:rPr>
              <a:t>FISHBOWL</a:t>
            </a:r>
          </a:p>
        </p:txBody>
      </p:sp>
      <p:sp>
        <p:nvSpPr>
          <p:cNvPr id="45" name="Rectangle 44">
            <a:extLst>
              <a:ext uri="{FF2B5EF4-FFF2-40B4-BE49-F238E27FC236}">
                <a16:creationId xmlns:a16="http://schemas.microsoft.com/office/drawing/2014/main" id="{D67E21B1-73DA-7C4D-8B53-C7B4CB240E54}"/>
              </a:ext>
            </a:extLst>
          </p:cNvPr>
          <p:cNvSpPr/>
          <p:nvPr/>
        </p:nvSpPr>
        <p:spPr>
          <a:xfrm>
            <a:off x="2854121" y="3570230"/>
            <a:ext cx="2622480" cy="637028"/>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2"/>
              </a:solidFill>
            </a:endParaRPr>
          </a:p>
        </p:txBody>
      </p:sp>
      <p:sp>
        <p:nvSpPr>
          <p:cNvPr id="46" name="Rectangle 45">
            <a:extLst>
              <a:ext uri="{FF2B5EF4-FFF2-40B4-BE49-F238E27FC236}">
                <a16:creationId xmlns:a16="http://schemas.microsoft.com/office/drawing/2014/main" id="{AB0C6DE0-53DB-A046-AD0A-F38C91C71414}"/>
              </a:ext>
            </a:extLst>
          </p:cNvPr>
          <p:cNvSpPr/>
          <p:nvPr/>
        </p:nvSpPr>
        <p:spPr>
          <a:xfrm>
            <a:off x="5476601" y="3570230"/>
            <a:ext cx="2622480" cy="637028"/>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2"/>
              </a:solidFill>
            </a:endParaRPr>
          </a:p>
        </p:txBody>
      </p:sp>
      <p:sp>
        <p:nvSpPr>
          <p:cNvPr id="47" name="Rectangle 46">
            <a:extLst>
              <a:ext uri="{FF2B5EF4-FFF2-40B4-BE49-F238E27FC236}">
                <a16:creationId xmlns:a16="http://schemas.microsoft.com/office/drawing/2014/main" id="{5E85109B-5939-D743-ABA0-78F96FF66C64}"/>
              </a:ext>
            </a:extLst>
          </p:cNvPr>
          <p:cNvSpPr/>
          <p:nvPr/>
        </p:nvSpPr>
        <p:spPr>
          <a:xfrm>
            <a:off x="8099081" y="3570230"/>
            <a:ext cx="2622480" cy="637028"/>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2"/>
              </a:solidFill>
            </a:endParaRPr>
          </a:p>
        </p:txBody>
      </p:sp>
      <p:sp>
        <p:nvSpPr>
          <p:cNvPr id="18" name="Freeform 17">
            <a:extLst>
              <a:ext uri="{FF2B5EF4-FFF2-40B4-BE49-F238E27FC236}">
                <a16:creationId xmlns:a16="http://schemas.microsoft.com/office/drawing/2014/main" id="{71AB2FC1-49A9-1D42-9BE2-EC9AF1ED7066}"/>
              </a:ext>
            </a:extLst>
          </p:cNvPr>
          <p:cNvSpPr/>
          <p:nvPr/>
        </p:nvSpPr>
        <p:spPr>
          <a:xfrm>
            <a:off x="335360" y="4398290"/>
            <a:ext cx="2518761" cy="637028"/>
          </a:xfrm>
          <a:custGeom>
            <a:avLst/>
            <a:gdLst>
              <a:gd name="connsiteX0" fmla="*/ 0 w 4821609"/>
              <a:gd name="connsiteY0" fmla="*/ 0 h 1219448"/>
              <a:gd name="connsiteX1" fmla="*/ 4821609 w 4821609"/>
              <a:gd name="connsiteY1" fmla="*/ 0 h 1219448"/>
              <a:gd name="connsiteX2" fmla="*/ 4821609 w 4821609"/>
              <a:gd name="connsiteY2" fmla="*/ 1219448 h 1219448"/>
              <a:gd name="connsiteX3" fmla="*/ 1 w 4821609"/>
              <a:gd name="connsiteY3" fmla="*/ 1219448 h 1219448"/>
              <a:gd name="connsiteX4" fmla="*/ 633547 w 4821609"/>
              <a:gd name="connsiteY4" fmla="*/ 609725 h 1219448"/>
              <a:gd name="connsiteX5" fmla="*/ 0 w 4821609"/>
              <a:gd name="connsiteY5" fmla="*/ 2 h 12194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821609" h="1219448">
                <a:moveTo>
                  <a:pt x="0" y="0"/>
                </a:moveTo>
                <a:lnTo>
                  <a:pt x="4821609" y="0"/>
                </a:lnTo>
                <a:lnTo>
                  <a:pt x="4821609" y="1219448"/>
                </a:lnTo>
                <a:lnTo>
                  <a:pt x="1" y="1219448"/>
                </a:lnTo>
                <a:lnTo>
                  <a:pt x="633547" y="609725"/>
                </a:lnTo>
                <a:lnTo>
                  <a:pt x="0" y="2"/>
                </a:lnTo>
                <a:close/>
              </a:path>
            </a:pathLst>
          </a:custGeom>
          <a:solidFill>
            <a:schemeClr val="accent6">
              <a:lumMod val="7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28" name="TextBox 27">
            <a:extLst>
              <a:ext uri="{FF2B5EF4-FFF2-40B4-BE49-F238E27FC236}">
                <a16:creationId xmlns:a16="http://schemas.microsoft.com/office/drawing/2014/main" id="{7C469E4E-0481-5043-BBCF-E184DEA01706}"/>
              </a:ext>
            </a:extLst>
          </p:cNvPr>
          <p:cNvSpPr txBox="1"/>
          <p:nvPr/>
        </p:nvSpPr>
        <p:spPr>
          <a:xfrm>
            <a:off x="1094745" y="4513509"/>
            <a:ext cx="1266693" cy="338554"/>
          </a:xfrm>
          <a:prstGeom prst="rect">
            <a:avLst/>
          </a:prstGeom>
          <a:noFill/>
        </p:spPr>
        <p:txBody>
          <a:bodyPr wrap="none" rtlCol="0" anchor="ctr" anchorCtr="0">
            <a:spAutoFit/>
          </a:bodyPr>
          <a:lstStyle/>
          <a:p>
            <a:pPr algn="ctr"/>
            <a:r>
              <a:rPr lang="en-US" sz="1600" b="1" dirty="0">
                <a:solidFill>
                  <a:schemeClr val="bg1"/>
                </a:solidFill>
                <a:latin typeface="Poppins" pitchFamily="2" charset="77"/>
                <a:ea typeface="League Spartan" charset="0"/>
                <a:cs typeface="Poppins" pitchFamily="2" charset="77"/>
              </a:rPr>
              <a:t>SYMPOSIA</a:t>
            </a:r>
          </a:p>
        </p:txBody>
      </p:sp>
      <p:sp>
        <p:nvSpPr>
          <p:cNvPr id="49" name="Rectangle 48">
            <a:extLst>
              <a:ext uri="{FF2B5EF4-FFF2-40B4-BE49-F238E27FC236}">
                <a16:creationId xmlns:a16="http://schemas.microsoft.com/office/drawing/2014/main" id="{EF9C1575-5027-234B-80E6-E4C26FC5B956}"/>
              </a:ext>
            </a:extLst>
          </p:cNvPr>
          <p:cNvSpPr/>
          <p:nvPr/>
        </p:nvSpPr>
        <p:spPr>
          <a:xfrm>
            <a:off x="2854121" y="4364272"/>
            <a:ext cx="2622480" cy="637028"/>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2"/>
              </a:solidFill>
            </a:endParaRPr>
          </a:p>
        </p:txBody>
      </p:sp>
      <p:sp>
        <p:nvSpPr>
          <p:cNvPr id="50" name="Rectangle 49">
            <a:extLst>
              <a:ext uri="{FF2B5EF4-FFF2-40B4-BE49-F238E27FC236}">
                <a16:creationId xmlns:a16="http://schemas.microsoft.com/office/drawing/2014/main" id="{80D70916-674B-CE45-9426-F4E0833B371D}"/>
              </a:ext>
            </a:extLst>
          </p:cNvPr>
          <p:cNvSpPr/>
          <p:nvPr/>
        </p:nvSpPr>
        <p:spPr>
          <a:xfrm>
            <a:off x="5476601" y="4364272"/>
            <a:ext cx="2622480" cy="637028"/>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2"/>
              </a:solidFill>
            </a:endParaRPr>
          </a:p>
        </p:txBody>
      </p:sp>
      <p:sp>
        <p:nvSpPr>
          <p:cNvPr id="51" name="Rectangle 50">
            <a:extLst>
              <a:ext uri="{FF2B5EF4-FFF2-40B4-BE49-F238E27FC236}">
                <a16:creationId xmlns:a16="http://schemas.microsoft.com/office/drawing/2014/main" id="{DADFFF27-3EC0-8240-A9B2-28B28A330979}"/>
              </a:ext>
            </a:extLst>
          </p:cNvPr>
          <p:cNvSpPr/>
          <p:nvPr/>
        </p:nvSpPr>
        <p:spPr>
          <a:xfrm>
            <a:off x="8099081" y="4364272"/>
            <a:ext cx="2622480" cy="637028"/>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2"/>
              </a:solidFill>
            </a:endParaRPr>
          </a:p>
        </p:txBody>
      </p:sp>
      <p:sp>
        <p:nvSpPr>
          <p:cNvPr id="20" name="Freeform 19">
            <a:extLst>
              <a:ext uri="{FF2B5EF4-FFF2-40B4-BE49-F238E27FC236}">
                <a16:creationId xmlns:a16="http://schemas.microsoft.com/office/drawing/2014/main" id="{AFBC5A8F-85C8-0C40-8D45-B529E14798DF}"/>
              </a:ext>
            </a:extLst>
          </p:cNvPr>
          <p:cNvSpPr/>
          <p:nvPr/>
        </p:nvSpPr>
        <p:spPr>
          <a:xfrm>
            <a:off x="335360" y="5158234"/>
            <a:ext cx="2518761" cy="637028"/>
          </a:xfrm>
          <a:custGeom>
            <a:avLst/>
            <a:gdLst>
              <a:gd name="connsiteX0" fmla="*/ 0 w 4821609"/>
              <a:gd name="connsiteY0" fmla="*/ 0 h 1219448"/>
              <a:gd name="connsiteX1" fmla="*/ 4821609 w 4821609"/>
              <a:gd name="connsiteY1" fmla="*/ 0 h 1219448"/>
              <a:gd name="connsiteX2" fmla="*/ 4821609 w 4821609"/>
              <a:gd name="connsiteY2" fmla="*/ 1219448 h 1219448"/>
              <a:gd name="connsiteX3" fmla="*/ 1 w 4821609"/>
              <a:gd name="connsiteY3" fmla="*/ 1219448 h 1219448"/>
              <a:gd name="connsiteX4" fmla="*/ 633547 w 4821609"/>
              <a:gd name="connsiteY4" fmla="*/ 609725 h 1219448"/>
              <a:gd name="connsiteX5" fmla="*/ 0 w 4821609"/>
              <a:gd name="connsiteY5" fmla="*/ 2 h 12194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821609" h="1219448">
                <a:moveTo>
                  <a:pt x="0" y="0"/>
                </a:moveTo>
                <a:lnTo>
                  <a:pt x="4821609" y="0"/>
                </a:lnTo>
                <a:lnTo>
                  <a:pt x="4821609" y="1219448"/>
                </a:lnTo>
                <a:lnTo>
                  <a:pt x="1" y="1219448"/>
                </a:lnTo>
                <a:lnTo>
                  <a:pt x="633547" y="609725"/>
                </a:lnTo>
                <a:lnTo>
                  <a:pt x="0" y="2"/>
                </a:lnTo>
                <a:close/>
              </a:path>
            </a:pathLst>
          </a:custGeom>
          <a:solidFill>
            <a:schemeClr val="accent6">
              <a:lumMod val="7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29" name="TextBox 28">
            <a:extLst>
              <a:ext uri="{FF2B5EF4-FFF2-40B4-BE49-F238E27FC236}">
                <a16:creationId xmlns:a16="http://schemas.microsoft.com/office/drawing/2014/main" id="{D9F59509-47CB-EE4B-B549-6A5CB9127C92}"/>
              </a:ext>
            </a:extLst>
          </p:cNvPr>
          <p:cNvSpPr txBox="1"/>
          <p:nvPr/>
        </p:nvSpPr>
        <p:spPr>
          <a:xfrm>
            <a:off x="817427" y="5307470"/>
            <a:ext cx="1821332" cy="338554"/>
          </a:xfrm>
          <a:prstGeom prst="rect">
            <a:avLst/>
          </a:prstGeom>
          <a:noFill/>
        </p:spPr>
        <p:txBody>
          <a:bodyPr wrap="none" rtlCol="0" anchor="ctr" anchorCtr="0">
            <a:spAutoFit/>
          </a:bodyPr>
          <a:lstStyle/>
          <a:p>
            <a:pPr algn="ctr"/>
            <a:r>
              <a:rPr lang="en-US" sz="1600" b="1" dirty="0">
                <a:solidFill>
                  <a:schemeClr val="bg1"/>
                </a:solidFill>
                <a:latin typeface="Poppins" pitchFamily="2" charset="77"/>
                <a:ea typeface="League Spartan" charset="0"/>
                <a:cs typeface="Poppins" pitchFamily="2" charset="77"/>
              </a:rPr>
              <a:t>PRIORITISATION</a:t>
            </a:r>
          </a:p>
        </p:txBody>
      </p:sp>
      <p:sp>
        <p:nvSpPr>
          <p:cNvPr id="53" name="Rectangle 52">
            <a:extLst>
              <a:ext uri="{FF2B5EF4-FFF2-40B4-BE49-F238E27FC236}">
                <a16:creationId xmlns:a16="http://schemas.microsoft.com/office/drawing/2014/main" id="{9402B2F9-7B3B-164B-A10B-D904C63E7AE1}"/>
              </a:ext>
            </a:extLst>
          </p:cNvPr>
          <p:cNvSpPr/>
          <p:nvPr/>
        </p:nvSpPr>
        <p:spPr>
          <a:xfrm>
            <a:off x="2854121" y="5158234"/>
            <a:ext cx="2622480" cy="637028"/>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2"/>
              </a:solidFill>
            </a:endParaRPr>
          </a:p>
        </p:txBody>
      </p:sp>
      <p:sp>
        <p:nvSpPr>
          <p:cNvPr id="54" name="Rectangle 53">
            <a:extLst>
              <a:ext uri="{FF2B5EF4-FFF2-40B4-BE49-F238E27FC236}">
                <a16:creationId xmlns:a16="http://schemas.microsoft.com/office/drawing/2014/main" id="{943C37EC-DF49-0F40-B602-4BF44C8DF9D6}"/>
              </a:ext>
            </a:extLst>
          </p:cNvPr>
          <p:cNvSpPr/>
          <p:nvPr/>
        </p:nvSpPr>
        <p:spPr>
          <a:xfrm>
            <a:off x="5476601" y="5158234"/>
            <a:ext cx="2622480" cy="637028"/>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2"/>
              </a:solidFill>
            </a:endParaRPr>
          </a:p>
        </p:txBody>
      </p:sp>
      <p:sp>
        <p:nvSpPr>
          <p:cNvPr id="55" name="Rectangle 54">
            <a:extLst>
              <a:ext uri="{FF2B5EF4-FFF2-40B4-BE49-F238E27FC236}">
                <a16:creationId xmlns:a16="http://schemas.microsoft.com/office/drawing/2014/main" id="{29920943-72E3-9A4B-B97B-3705E668FFEF}"/>
              </a:ext>
            </a:extLst>
          </p:cNvPr>
          <p:cNvSpPr/>
          <p:nvPr/>
        </p:nvSpPr>
        <p:spPr>
          <a:xfrm>
            <a:off x="8099081" y="5158234"/>
            <a:ext cx="2622480" cy="637028"/>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2"/>
              </a:solidFill>
            </a:endParaRPr>
          </a:p>
        </p:txBody>
      </p:sp>
      <p:sp>
        <p:nvSpPr>
          <p:cNvPr id="56" name="Subtitle 2">
            <a:extLst>
              <a:ext uri="{FF2B5EF4-FFF2-40B4-BE49-F238E27FC236}">
                <a16:creationId xmlns:a16="http://schemas.microsoft.com/office/drawing/2014/main" id="{AA8F8DD3-345D-4688-A031-28BDF4193354}"/>
              </a:ext>
            </a:extLst>
          </p:cNvPr>
          <p:cNvSpPr txBox="1">
            <a:spLocks/>
          </p:cNvSpPr>
          <p:nvPr/>
        </p:nvSpPr>
        <p:spPr>
          <a:xfrm>
            <a:off x="3071057" y="2029681"/>
            <a:ext cx="2188605" cy="415498"/>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800" dirty="0">
                <a:solidFill>
                  <a:schemeClr val="accent6"/>
                </a:solidFill>
                <a:latin typeface="Lato Light" panose="020F0502020204030203" pitchFamily="34" charset="0"/>
                <a:ea typeface="Lato Light" panose="020F0502020204030203" pitchFamily="34" charset="0"/>
                <a:cs typeface="Mukta ExtraLight" panose="020B0000000000000000" pitchFamily="34" charset="77"/>
              </a:rPr>
              <a:t>Representatives who are appointed to provide detailed or specific information on the challenge, problem or solution. </a:t>
            </a:r>
          </a:p>
        </p:txBody>
      </p:sp>
      <p:sp>
        <p:nvSpPr>
          <p:cNvPr id="78" name="Subtitle 2">
            <a:extLst>
              <a:ext uri="{FF2B5EF4-FFF2-40B4-BE49-F238E27FC236}">
                <a16:creationId xmlns:a16="http://schemas.microsoft.com/office/drawing/2014/main" id="{949576D9-E3CA-4C27-8854-98C2118A172A}"/>
              </a:ext>
            </a:extLst>
          </p:cNvPr>
          <p:cNvSpPr txBox="1">
            <a:spLocks/>
          </p:cNvSpPr>
          <p:nvPr/>
        </p:nvSpPr>
        <p:spPr>
          <a:xfrm>
            <a:off x="3052679" y="2846726"/>
            <a:ext cx="2188605" cy="415498"/>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800" dirty="0">
                <a:solidFill>
                  <a:schemeClr val="accent6"/>
                </a:solidFill>
                <a:latin typeface="Lato Light" panose="020F0502020204030203" pitchFamily="34" charset="0"/>
                <a:ea typeface="Lato Light" panose="020F0502020204030203" pitchFamily="34" charset="0"/>
                <a:cs typeface="Mukta ExtraLight" panose="020B0000000000000000" pitchFamily="34" charset="77"/>
              </a:rPr>
              <a:t>A leaderless form of meeting of diverse participants that continues until everyone who wishes to speak has spoken with a talking piece.</a:t>
            </a:r>
          </a:p>
        </p:txBody>
      </p:sp>
      <p:sp>
        <p:nvSpPr>
          <p:cNvPr id="79" name="Subtitle 2">
            <a:extLst>
              <a:ext uri="{FF2B5EF4-FFF2-40B4-BE49-F238E27FC236}">
                <a16:creationId xmlns:a16="http://schemas.microsoft.com/office/drawing/2014/main" id="{CBD2BE0E-A85C-44ED-80DC-9A15035BE00B}"/>
              </a:ext>
            </a:extLst>
          </p:cNvPr>
          <p:cNvSpPr txBox="1">
            <a:spLocks/>
          </p:cNvSpPr>
          <p:nvPr/>
        </p:nvSpPr>
        <p:spPr>
          <a:xfrm>
            <a:off x="3052678" y="3693224"/>
            <a:ext cx="2188605" cy="415498"/>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800" dirty="0">
                <a:solidFill>
                  <a:schemeClr val="accent6"/>
                </a:solidFill>
                <a:latin typeface="Lato Light" panose="020F0502020204030203" pitchFamily="34" charset="0"/>
                <a:ea typeface="Lato Light" panose="020F0502020204030203" pitchFamily="34" charset="0"/>
                <a:cs typeface="Mukta ExtraLight" panose="020B0000000000000000" pitchFamily="34" charset="77"/>
              </a:rPr>
              <a:t>Where a select group of participants – the commissioner and service providers work through activities with observers present. </a:t>
            </a:r>
          </a:p>
        </p:txBody>
      </p:sp>
      <p:sp>
        <p:nvSpPr>
          <p:cNvPr id="80" name="Subtitle 2">
            <a:extLst>
              <a:ext uri="{FF2B5EF4-FFF2-40B4-BE49-F238E27FC236}">
                <a16:creationId xmlns:a16="http://schemas.microsoft.com/office/drawing/2014/main" id="{AB75D1D5-452B-495A-A47A-8E3DDACA3A4A}"/>
              </a:ext>
            </a:extLst>
          </p:cNvPr>
          <p:cNvSpPr txBox="1">
            <a:spLocks/>
          </p:cNvSpPr>
          <p:nvPr/>
        </p:nvSpPr>
        <p:spPr>
          <a:xfrm>
            <a:off x="3106756" y="4475037"/>
            <a:ext cx="2188605" cy="415498"/>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800" dirty="0">
                <a:solidFill>
                  <a:schemeClr val="accent6"/>
                </a:solidFill>
                <a:latin typeface="Lato Light" panose="020F0502020204030203" pitchFamily="34" charset="0"/>
                <a:ea typeface="Lato Light" panose="020F0502020204030203" pitchFamily="34" charset="0"/>
                <a:cs typeface="Mukta ExtraLight" panose="020B0000000000000000" pitchFamily="34" charset="77"/>
              </a:rPr>
              <a:t>A meeting with a panel of multiple speakers with different perspectives on the challenge or problem. </a:t>
            </a:r>
          </a:p>
        </p:txBody>
      </p:sp>
      <p:sp>
        <p:nvSpPr>
          <p:cNvPr id="81" name="Subtitle 2">
            <a:extLst>
              <a:ext uri="{FF2B5EF4-FFF2-40B4-BE49-F238E27FC236}">
                <a16:creationId xmlns:a16="http://schemas.microsoft.com/office/drawing/2014/main" id="{B55E9A8C-1DF1-40F2-9CA0-468D0552397E}"/>
              </a:ext>
            </a:extLst>
          </p:cNvPr>
          <p:cNvSpPr txBox="1">
            <a:spLocks/>
          </p:cNvSpPr>
          <p:nvPr/>
        </p:nvSpPr>
        <p:spPr>
          <a:xfrm>
            <a:off x="3061051" y="5197019"/>
            <a:ext cx="2188605" cy="415498"/>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800" dirty="0">
                <a:solidFill>
                  <a:schemeClr val="accent6"/>
                </a:solidFill>
                <a:latin typeface="Lato Light" panose="020F0502020204030203" pitchFamily="34" charset="0"/>
                <a:ea typeface="Lato Light" panose="020F0502020204030203" pitchFamily="34" charset="0"/>
                <a:cs typeface="Mukta ExtraLight" panose="020B0000000000000000" pitchFamily="34" charset="77"/>
              </a:rPr>
              <a:t>An activity where participants are guided to </a:t>
            </a:r>
            <a:r>
              <a:rPr lang="en-US" sz="800" dirty="0" err="1">
                <a:solidFill>
                  <a:schemeClr val="accent6"/>
                </a:solidFill>
                <a:latin typeface="Lato Light" panose="020F0502020204030203" pitchFamily="34" charset="0"/>
                <a:ea typeface="Lato Light" panose="020F0502020204030203" pitchFamily="34" charset="0"/>
                <a:cs typeface="Mukta ExtraLight" panose="020B0000000000000000" pitchFamily="34" charset="77"/>
              </a:rPr>
              <a:t>prioritise</a:t>
            </a:r>
            <a:r>
              <a:rPr lang="en-US" sz="800" dirty="0">
                <a:solidFill>
                  <a:schemeClr val="accent6"/>
                </a:solidFill>
                <a:latin typeface="Lato Light" panose="020F0502020204030203" pitchFamily="34" charset="0"/>
                <a:ea typeface="Lato Light" panose="020F0502020204030203" pitchFamily="34" charset="0"/>
                <a:cs typeface="Mukta ExtraLight" panose="020B0000000000000000" pitchFamily="34" charset="77"/>
              </a:rPr>
              <a:t> information, input,  ideas or solutions – using a scale or evidence base. </a:t>
            </a:r>
          </a:p>
        </p:txBody>
      </p:sp>
      <p:sp>
        <p:nvSpPr>
          <p:cNvPr id="82" name="Subtitle 2">
            <a:extLst>
              <a:ext uri="{FF2B5EF4-FFF2-40B4-BE49-F238E27FC236}">
                <a16:creationId xmlns:a16="http://schemas.microsoft.com/office/drawing/2014/main" id="{15A08DE2-8A08-4EFD-AE7F-7F82A8B48E75}"/>
              </a:ext>
            </a:extLst>
          </p:cNvPr>
          <p:cNvSpPr txBox="1">
            <a:spLocks/>
          </p:cNvSpPr>
          <p:nvPr/>
        </p:nvSpPr>
        <p:spPr>
          <a:xfrm>
            <a:off x="5683531" y="1297114"/>
            <a:ext cx="2188605" cy="292388"/>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800" dirty="0">
                <a:solidFill>
                  <a:schemeClr val="accent6"/>
                </a:solidFill>
                <a:latin typeface="Lato Light" panose="020F0502020204030203" pitchFamily="34" charset="0"/>
                <a:ea typeface="Lato Light" panose="020F0502020204030203" pitchFamily="34" charset="0"/>
                <a:cs typeface="Mukta ExtraLight" panose="020B0000000000000000" pitchFamily="34" charset="77"/>
              </a:rPr>
              <a:t>An inclusive way to understand the problem and build ownership to solve it. </a:t>
            </a:r>
          </a:p>
        </p:txBody>
      </p:sp>
      <p:sp>
        <p:nvSpPr>
          <p:cNvPr id="83" name="Subtitle 2">
            <a:extLst>
              <a:ext uri="{FF2B5EF4-FFF2-40B4-BE49-F238E27FC236}">
                <a16:creationId xmlns:a16="http://schemas.microsoft.com/office/drawing/2014/main" id="{7F36F561-3CA0-47A2-A26B-C1264167B0FE}"/>
              </a:ext>
            </a:extLst>
          </p:cNvPr>
          <p:cNvSpPr txBox="1">
            <a:spLocks/>
          </p:cNvSpPr>
          <p:nvPr/>
        </p:nvSpPr>
        <p:spPr>
          <a:xfrm>
            <a:off x="5600468" y="2083346"/>
            <a:ext cx="2188605" cy="292388"/>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800" dirty="0">
                <a:solidFill>
                  <a:schemeClr val="accent6"/>
                </a:solidFill>
                <a:latin typeface="Lato Light" panose="020F0502020204030203" pitchFamily="34" charset="0"/>
                <a:ea typeface="Lato Light" panose="020F0502020204030203" pitchFamily="34" charset="0"/>
                <a:cs typeface="Mukta ExtraLight" panose="020B0000000000000000" pitchFamily="34" charset="77"/>
              </a:rPr>
              <a:t>Values a wide range of technical and expert knowledge – including lived experience.</a:t>
            </a:r>
          </a:p>
        </p:txBody>
      </p:sp>
      <p:sp>
        <p:nvSpPr>
          <p:cNvPr id="84" name="Subtitle 2">
            <a:extLst>
              <a:ext uri="{FF2B5EF4-FFF2-40B4-BE49-F238E27FC236}">
                <a16:creationId xmlns:a16="http://schemas.microsoft.com/office/drawing/2014/main" id="{056C7AFD-153A-4510-AC81-501D6B136514}"/>
              </a:ext>
            </a:extLst>
          </p:cNvPr>
          <p:cNvSpPr txBox="1">
            <a:spLocks/>
          </p:cNvSpPr>
          <p:nvPr/>
        </p:nvSpPr>
        <p:spPr>
          <a:xfrm>
            <a:off x="5739085" y="2824461"/>
            <a:ext cx="2188605" cy="415498"/>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800" dirty="0">
                <a:solidFill>
                  <a:schemeClr val="accent6"/>
                </a:solidFill>
                <a:latin typeface="Lato Light" panose="020F0502020204030203" pitchFamily="34" charset="0"/>
                <a:ea typeface="Lato Light" panose="020F0502020204030203" pitchFamily="34" charset="0"/>
                <a:cs typeface="Mukta ExtraLight" panose="020B0000000000000000" pitchFamily="34" charset="77"/>
              </a:rPr>
              <a:t>Gives voice to diverse participants. Often shifts understanding and appreciation for different participant viewpoints. </a:t>
            </a:r>
          </a:p>
        </p:txBody>
      </p:sp>
      <p:sp>
        <p:nvSpPr>
          <p:cNvPr id="85" name="Subtitle 2">
            <a:extLst>
              <a:ext uri="{FF2B5EF4-FFF2-40B4-BE49-F238E27FC236}">
                <a16:creationId xmlns:a16="http://schemas.microsoft.com/office/drawing/2014/main" id="{D29463A1-91D1-4E84-9B1D-0D3A780BA4E5}"/>
              </a:ext>
            </a:extLst>
          </p:cNvPr>
          <p:cNvSpPr txBox="1">
            <a:spLocks/>
          </p:cNvSpPr>
          <p:nvPr/>
        </p:nvSpPr>
        <p:spPr>
          <a:xfrm>
            <a:off x="5715300" y="3680995"/>
            <a:ext cx="2188605" cy="415498"/>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800" dirty="0">
                <a:solidFill>
                  <a:schemeClr val="accent6"/>
                </a:solidFill>
                <a:latin typeface="Lato Light" panose="020F0502020204030203" pitchFamily="34" charset="0"/>
                <a:ea typeface="Lato Light" panose="020F0502020204030203" pitchFamily="34" charset="0"/>
                <a:cs typeface="Mukta ExtraLight" panose="020B0000000000000000" pitchFamily="34" charset="77"/>
              </a:rPr>
              <a:t>Demonstrates rationale and reasons for decision making transparently. Can be informed by other activities involving other participants.</a:t>
            </a:r>
          </a:p>
        </p:txBody>
      </p:sp>
      <p:sp>
        <p:nvSpPr>
          <p:cNvPr id="86" name="Subtitle 2">
            <a:extLst>
              <a:ext uri="{FF2B5EF4-FFF2-40B4-BE49-F238E27FC236}">
                <a16:creationId xmlns:a16="http://schemas.microsoft.com/office/drawing/2014/main" id="{BDB9FC5B-F7C0-4C7C-A2EC-769FF8BFD7CB}"/>
              </a:ext>
            </a:extLst>
          </p:cNvPr>
          <p:cNvSpPr txBox="1">
            <a:spLocks/>
          </p:cNvSpPr>
          <p:nvPr/>
        </p:nvSpPr>
        <p:spPr>
          <a:xfrm>
            <a:off x="5707759" y="4459592"/>
            <a:ext cx="2188605" cy="415498"/>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800" dirty="0">
                <a:solidFill>
                  <a:schemeClr val="accent6"/>
                </a:solidFill>
                <a:latin typeface="Lato Light" panose="020F0502020204030203" pitchFamily="34" charset="0"/>
                <a:ea typeface="Lato Light" panose="020F0502020204030203" pitchFamily="34" charset="0"/>
                <a:cs typeface="Mukta ExtraLight" panose="020B0000000000000000" pitchFamily="34" charset="77"/>
              </a:rPr>
              <a:t>Provides an opportunity for different participants to have divergent views and exposes participants to multiple perspectives .</a:t>
            </a:r>
          </a:p>
        </p:txBody>
      </p:sp>
      <p:sp>
        <p:nvSpPr>
          <p:cNvPr id="87" name="Subtitle 2">
            <a:extLst>
              <a:ext uri="{FF2B5EF4-FFF2-40B4-BE49-F238E27FC236}">
                <a16:creationId xmlns:a16="http://schemas.microsoft.com/office/drawing/2014/main" id="{01BFE1C9-FE00-451B-9A6B-A3BE992C75E2}"/>
              </a:ext>
            </a:extLst>
          </p:cNvPr>
          <p:cNvSpPr txBox="1">
            <a:spLocks/>
          </p:cNvSpPr>
          <p:nvPr/>
        </p:nvSpPr>
        <p:spPr>
          <a:xfrm>
            <a:off x="5667491" y="5245915"/>
            <a:ext cx="2188605" cy="415498"/>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800" dirty="0">
                <a:solidFill>
                  <a:schemeClr val="accent6"/>
                </a:solidFill>
                <a:latin typeface="Lato Light" panose="020F0502020204030203" pitchFamily="34" charset="0"/>
                <a:ea typeface="Lato Light" panose="020F0502020204030203" pitchFamily="34" charset="0"/>
                <a:cs typeface="Mukta ExtraLight" panose="020B0000000000000000" pitchFamily="34" charset="77"/>
              </a:rPr>
              <a:t>Participants collaboratively work through what is important to focus on which can drive the next collaborative activity. </a:t>
            </a:r>
          </a:p>
        </p:txBody>
      </p:sp>
      <p:sp>
        <p:nvSpPr>
          <p:cNvPr id="88" name="Subtitle 2">
            <a:extLst>
              <a:ext uri="{FF2B5EF4-FFF2-40B4-BE49-F238E27FC236}">
                <a16:creationId xmlns:a16="http://schemas.microsoft.com/office/drawing/2014/main" id="{14CC2ACE-7E3D-4439-B313-D101BB25AEF7}"/>
              </a:ext>
            </a:extLst>
          </p:cNvPr>
          <p:cNvSpPr txBox="1">
            <a:spLocks/>
          </p:cNvSpPr>
          <p:nvPr/>
        </p:nvSpPr>
        <p:spPr>
          <a:xfrm>
            <a:off x="8306011" y="1235559"/>
            <a:ext cx="2188605" cy="415498"/>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800" dirty="0">
                <a:solidFill>
                  <a:schemeClr val="accent6"/>
                </a:solidFill>
                <a:latin typeface="Lato Light" panose="020F0502020204030203" pitchFamily="34" charset="0"/>
                <a:ea typeface="Lato Light" panose="020F0502020204030203" pitchFamily="34" charset="0"/>
                <a:cs typeface="Mukta ExtraLight" panose="020B0000000000000000" pitchFamily="34" charset="77"/>
              </a:rPr>
              <a:t>Difficult to gather relevant information – needs to be framed effectively- delivery methods can affect results. </a:t>
            </a:r>
          </a:p>
        </p:txBody>
      </p:sp>
      <p:sp>
        <p:nvSpPr>
          <p:cNvPr id="89" name="Subtitle 2">
            <a:extLst>
              <a:ext uri="{FF2B5EF4-FFF2-40B4-BE49-F238E27FC236}">
                <a16:creationId xmlns:a16="http://schemas.microsoft.com/office/drawing/2014/main" id="{2EF15052-8D74-445B-88A0-3DFDE7883104}"/>
              </a:ext>
            </a:extLst>
          </p:cNvPr>
          <p:cNvSpPr txBox="1">
            <a:spLocks/>
          </p:cNvSpPr>
          <p:nvPr/>
        </p:nvSpPr>
        <p:spPr>
          <a:xfrm>
            <a:off x="8316018" y="2021791"/>
            <a:ext cx="2188605" cy="415498"/>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800" dirty="0">
                <a:solidFill>
                  <a:schemeClr val="accent6"/>
                </a:solidFill>
                <a:latin typeface="Lato Light" panose="020F0502020204030203" pitchFamily="34" charset="0"/>
                <a:ea typeface="Lato Light" panose="020F0502020204030203" pitchFamily="34" charset="0"/>
                <a:cs typeface="Mukta ExtraLight" panose="020B0000000000000000" pitchFamily="34" charset="77"/>
              </a:rPr>
              <a:t>May be too brief for participants to provide their full insights without considering information prior to the group meeting..</a:t>
            </a:r>
          </a:p>
        </p:txBody>
      </p:sp>
      <p:sp>
        <p:nvSpPr>
          <p:cNvPr id="90" name="Subtitle 2">
            <a:extLst>
              <a:ext uri="{FF2B5EF4-FFF2-40B4-BE49-F238E27FC236}">
                <a16:creationId xmlns:a16="http://schemas.microsoft.com/office/drawing/2014/main" id="{F358ACD9-7171-4D58-A574-11C0A2473BE4}"/>
              </a:ext>
            </a:extLst>
          </p:cNvPr>
          <p:cNvSpPr txBox="1">
            <a:spLocks/>
          </p:cNvSpPr>
          <p:nvPr/>
        </p:nvSpPr>
        <p:spPr>
          <a:xfrm>
            <a:off x="8257455" y="2926323"/>
            <a:ext cx="2188605" cy="292388"/>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800" dirty="0">
                <a:solidFill>
                  <a:schemeClr val="accent6"/>
                </a:solidFill>
                <a:latin typeface="Lato Light" panose="020F0502020204030203" pitchFamily="34" charset="0"/>
                <a:ea typeface="Lato Light" panose="020F0502020204030203" pitchFamily="34" charset="0"/>
                <a:cs typeface="Mukta ExtraLight" panose="020B0000000000000000" pitchFamily="34" charset="77"/>
              </a:rPr>
              <a:t>Can take time, requires a scribe to capture what is being heard in each group and then collate. </a:t>
            </a:r>
          </a:p>
        </p:txBody>
      </p:sp>
      <p:sp>
        <p:nvSpPr>
          <p:cNvPr id="91" name="Subtitle 2">
            <a:extLst>
              <a:ext uri="{FF2B5EF4-FFF2-40B4-BE49-F238E27FC236}">
                <a16:creationId xmlns:a16="http://schemas.microsoft.com/office/drawing/2014/main" id="{1AB5EB04-E697-4AE2-B6DD-48CCA7E6D257}"/>
              </a:ext>
            </a:extLst>
          </p:cNvPr>
          <p:cNvSpPr txBox="1">
            <a:spLocks/>
          </p:cNvSpPr>
          <p:nvPr/>
        </p:nvSpPr>
        <p:spPr>
          <a:xfrm>
            <a:off x="8337780" y="3596437"/>
            <a:ext cx="2188605" cy="538609"/>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800" dirty="0">
                <a:solidFill>
                  <a:schemeClr val="accent6"/>
                </a:solidFill>
                <a:latin typeface="Lato Light" panose="020F0502020204030203" pitchFamily="34" charset="0"/>
                <a:ea typeface="Lato Light" panose="020F0502020204030203" pitchFamily="34" charset="0"/>
                <a:cs typeface="Mukta ExtraLight" panose="020B0000000000000000" pitchFamily="34" charset="77"/>
              </a:rPr>
              <a:t>Observers can feel frustrated, or they can fan or flag – heading in the right direction or heading in the wrong direction – this can work well with people with lived experience.  </a:t>
            </a:r>
          </a:p>
        </p:txBody>
      </p:sp>
      <p:sp>
        <p:nvSpPr>
          <p:cNvPr id="92" name="Subtitle 2">
            <a:extLst>
              <a:ext uri="{FF2B5EF4-FFF2-40B4-BE49-F238E27FC236}">
                <a16:creationId xmlns:a16="http://schemas.microsoft.com/office/drawing/2014/main" id="{0A2EE378-4382-458E-B0BD-448D6D451F32}"/>
              </a:ext>
            </a:extLst>
          </p:cNvPr>
          <p:cNvSpPr txBox="1">
            <a:spLocks/>
          </p:cNvSpPr>
          <p:nvPr/>
        </p:nvSpPr>
        <p:spPr>
          <a:xfrm>
            <a:off x="8283787" y="4449729"/>
            <a:ext cx="2188605" cy="415498"/>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800" dirty="0">
                <a:solidFill>
                  <a:schemeClr val="accent6"/>
                </a:solidFill>
                <a:latin typeface="Lato Light" panose="020F0502020204030203" pitchFamily="34" charset="0"/>
                <a:ea typeface="Lato Light" panose="020F0502020204030203" pitchFamily="34" charset="0"/>
                <a:cs typeface="Mukta ExtraLight" panose="020B0000000000000000" pitchFamily="34" charset="77"/>
              </a:rPr>
              <a:t>Can require pre-briefing with panel participants. The same panel can be used multiple times to explore a complex challenge.</a:t>
            </a:r>
          </a:p>
        </p:txBody>
      </p:sp>
      <p:sp>
        <p:nvSpPr>
          <p:cNvPr id="93" name="Subtitle 2">
            <a:extLst>
              <a:ext uri="{FF2B5EF4-FFF2-40B4-BE49-F238E27FC236}">
                <a16:creationId xmlns:a16="http://schemas.microsoft.com/office/drawing/2014/main" id="{CDF73CFC-3852-4896-B245-CC316179A2BB}"/>
              </a:ext>
            </a:extLst>
          </p:cNvPr>
          <p:cNvSpPr txBox="1">
            <a:spLocks/>
          </p:cNvSpPr>
          <p:nvPr/>
        </p:nvSpPr>
        <p:spPr>
          <a:xfrm>
            <a:off x="8306011" y="5307470"/>
            <a:ext cx="2188605" cy="292388"/>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800" dirty="0">
                <a:solidFill>
                  <a:schemeClr val="accent6"/>
                </a:solidFill>
                <a:latin typeface="Lato Light" panose="020F0502020204030203" pitchFamily="34" charset="0"/>
                <a:ea typeface="Lato Light" panose="020F0502020204030203" pitchFamily="34" charset="0"/>
                <a:cs typeface="Mukta ExtraLight" panose="020B0000000000000000" pitchFamily="34" charset="77"/>
              </a:rPr>
              <a:t>Needs a trusted evidence base or criteria for </a:t>
            </a:r>
            <a:r>
              <a:rPr lang="en-US" sz="800" dirty="0" err="1">
                <a:solidFill>
                  <a:schemeClr val="accent6"/>
                </a:solidFill>
                <a:latin typeface="Lato Light" panose="020F0502020204030203" pitchFamily="34" charset="0"/>
                <a:ea typeface="Lato Light" panose="020F0502020204030203" pitchFamily="34" charset="0"/>
                <a:cs typeface="Mukta ExtraLight" panose="020B0000000000000000" pitchFamily="34" charset="77"/>
              </a:rPr>
              <a:t>prioritising</a:t>
            </a:r>
            <a:r>
              <a:rPr lang="en-US" sz="800" dirty="0">
                <a:solidFill>
                  <a:schemeClr val="accent6"/>
                </a:solidFill>
                <a:latin typeface="Lato Light" panose="020F0502020204030203" pitchFamily="34" charset="0"/>
                <a:ea typeface="Lato Light" panose="020F0502020204030203" pitchFamily="34" charset="0"/>
                <a:cs typeface="Mukta ExtraLight" panose="020B0000000000000000" pitchFamily="34" charset="77"/>
              </a:rPr>
              <a:t> that participants agree upon. </a:t>
            </a:r>
          </a:p>
        </p:txBody>
      </p:sp>
      <p:sp>
        <p:nvSpPr>
          <p:cNvPr id="62" name="TextBox 61">
            <a:extLst>
              <a:ext uri="{FF2B5EF4-FFF2-40B4-BE49-F238E27FC236}">
                <a16:creationId xmlns:a16="http://schemas.microsoft.com/office/drawing/2014/main" id="{CE88B9CE-D8B2-4C73-A1FE-A22D9E6DADB0}"/>
              </a:ext>
            </a:extLst>
          </p:cNvPr>
          <p:cNvSpPr txBox="1"/>
          <p:nvPr/>
        </p:nvSpPr>
        <p:spPr>
          <a:xfrm rot="16200000">
            <a:off x="8924337" y="3088546"/>
            <a:ext cx="4745624" cy="369332"/>
          </a:xfrm>
          <a:prstGeom prst="rect">
            <a:avLst/>
          </a:prstGeom>
          <a:noFill/>
        </p:spPr>
        <p:txBody>
          <a:bodyPr wrap="square" rtlCol="0">
            <a:spAutoFit/>
          </a:bodyPr>
          <a:lstStyle/>
          <a:p>
            <a:pPr algn="ctr"/>
            <a:r>
              <a:rPr lang="en-AU" b="1" dirty="0">
                <a:solidFill>
                  <a:schemeClr val="accent6"/>
                </a:solidFill>
                <a:latin typeface="Poppins" panose="00000500000000000000" pitchFamily="2" charset="0"/>
                <a:cs typeface="Poppins" panose="00000500000000000000" pitchFamily="2" charset="0"/>
              </a:rPr>
              <a:t>BRINGING PEOPLE TOGETHER</a:t>
            </a:r>
          </a:p>
        </p:txBody>
      </p:sp>
      <p:pic>
        <p:nvPicPr>
          <p:cNvPr id="64" name="Picture 63" descr="A picture containing diagram&#10;&#10;Description automatically generated">
            <a:extLst>
              <a:ext uri="{FF2B5EF4-FFF2-40B4-BE49-F238E27FC236}">
                <a16:creationId xmlns:a16="http://schemas.microsoft.com/office/drawing/2014/main" id="{843A2703-B018-4ED5-A75D-EE24C84B33D1}"/>
              </a:ext>
            </a:extLst>
          </p:cNvPr>
          <p:cNvPicPr>
            <a:picLocks noChangeAspect="1"/>
          </p:cNvPicPr>
          <p:nvPr/>
        </p:nvPicPr>
        <p:blipFill rotWithShape="1">
          <a:blip r:embed="rId2">
            <a:duotone>
              <a:schemeClr val="accent6">
                <a:shade val="45000"/>
                <a:satMod val="135000"/>
              </a:schemeClr>
              <a:prstClr val="white"/>
            </a:duotone>
            <a:extLst>
              <a:ext uri="{28A0092B-C50C-407E-A947-70E740481C1C}">
                <a14:useLocalDpi xmlns:a14="http://schemas.microsoft.com/office/drawing/2010/main" val="0"/>
              </a:ext>
            </a:extLst>
          </a:blip>
          <a:srcRect l="11518" t="33416" r="66287" b="42982"/>
          <a:stretch/>
        </p:blipFill>
        <p:spPr>
          <a:xfrm>
            <a:off x="710185" y="32110"/>
            <a:ext cx="2011067" cy="1156073"/>
          </a:xfrm>
          <a:prstGeom prst="rect">
            <a:avLst/>
          </a:prstGeom>
        </p:spPr>
      </p:pic>
    </p:spTree>
    <p:extLst>
      <p:ext uri="{BB962C8B-B14F-4D97-AF65-F5344CB8AC3E}">
        <p14:creationId xmlns:p14="http://schemas.microsoft.com/office/powerpoint/2010/main" val="3284599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 name="TextBox 56">
            <a:extLst>
              <a:ext uri="{FF2B5EF4-FFF2-40B4-BE49-F238E27FC236}">
                <a16:creationId xmlns:a16="http://schemas.microsoft.com/office/drawing/2014/main" id="{49A1C3AB-4AF9-8541-9A83-8ADFC515F139}"/>
              </a:ext>
            </a:extLst>
          </p:cNvPr>
          <p:cNvSpPr txBox="1"/>
          <p:nvPr/>
        </p:nvSpPr>
        <p:spPr>
          <a:xfrm>
            <a:off x="3465491" y="692696"/>
            <a:ext cx="1399743" cy="338554"/>
          </a:xfrm>
          <a:prstGeom prst="rect">
            <a:avLst/>
          </a:prstGeom>
          <a:noFill/>
        </p:spPr>
        <p:txBody>
          <a:bodyPr wrap="none" rtlCol="0" anchor="b" anchorCtr="0">
            <a:spAutoFit/>
          </a:bodyPr>
          <a:lstStyle/>
          <a:p>
            <a:pPr algn="ctr"/>
            <a:r>
              <a:rPr lang="en-US" sz="1600" b="1" dirty="0">
                <a:solidFill>
                  <a:srgbClr val="1AA5B8"/>
                </a:solidFill>
                <a:latin typeface="Poppins" pitchFamily="2" charset="77"/>
                <a:ea typeface="League Spartan" charset="0"/>
                <a:cs typeface="Poppins" pitchFamily="2" charset="77"/>
              </a:rPr>
              <a:t>Description</a:t>
            </a:r>
          </a:p>
        </p:txBody>
      </p:sp>
      <p:sp>
        <p:nvSpPr>
          <p:cNvPr id="58" name="TextBox 57">
            <a:extLst>
              <a:ext uri="{FF2B5EF4-FFF2-40B4-BE49-F238E27FC236}">
                <a16:creationId xmlns:a16="http://schemas.microsoft.com/office/drawing/2014/main" id="{D44068EE-1ACE-A34D-951C-83CF83EF30AF}"/>
              </a:ext>
            </a:extLst>
          </p:cNvPr>
          <p:cNvSpPr txBox="1"/>
          <p:nvPr/>
        </p:nvSpPr>
        <p:spPr>
          <a:xfrm>
            <a:off x="6266705" y="692696"/>
            <a:ext cx="1042273" cy="338554"/>
          </a:xfrm>
          <a:prstGeom prst="rect">
            <a:avLst/>
          </a:prstGeom>
          <a:noFill/>
        </p:spPr>
        <p:txBody>
          <a:bodyPr wrap="none" rtlCol="0" anchor="b" anchorCtr="0">
            <a:spAutoFit/>
          </a:bodyPr>
          <a:lstStyle/>
          <a:p>
            <a:pPr algn="ctr"/>
            <a:r>
              <a:rPr lang="en-US" sz="1600" b="1" dirty="0">
                <a:solidFill>
                  <a:srgbClr val="1AA5B8"/>
                </a:solidFill>
                <a:latin typeface="Poppins" pitchFamily="2" charset="77"/>
                <a:ea typeface="League Spartan" charset="0"/>
                <a:cs typeface="Poppins" pitchFamily="2" charset="77"/>
              </a:rPr>
              <a:t>Benefits</a:t>
            </a:r>
          </a:p>
        </p:txBody>
      </p:sp>
      <p:sp>
        <p:nvSpPr>
          <p:cNvPr id="59" name="TextBox 58">
            <a:extLst>
              <a:ext uri="{FF2B5EF4-FFF2-40B4-BE49-F238E27FC236}">
                <a16:creationId xmlns:a16="http://schemas.microsoft.com/office/drawing/2014/main" id="{DB1DE231-924A-2D4C-9EE6-F0CB096C9E0B}"/>
              </a:ext>
            </a:extLst>
          </p:cNvPr>
          <p:cNvSpPr txBox="1"/>
          <p:nvPr/>
        </p:nvSpPr>
        <p:spPr>
          <a:xfrm>
            <a:off x="8724075" y="692696"/>
            <a:ext cx="1372492" cy="338554"/>
          </a:xfrm>
          <a:prstGeom prst="rect">
            <a:avLst/>
          </a:prstGeom>
          <a:noFill/>
        </p:spPr>
        <p:txBody>
          <a:bodyPr wrap="none" rtlCol="0" anchor="b" anchorCtr="0">
            <a:spAutoFit/>
          </a:bodyPr>
          <a:lstStyle/>
          <a:p>
            <a:pPr algn="ctr"/>
            <a:r>
              <a:rPr lang="en-US" sz="1600" b="1" dirty="0">
                <a:solidFill>
                  <a:srgbClr val="1AA5B8"/>
                </a:solidFill>
                <a:latin typeface="Poppins" pitchFamily="2" charset="77"/>
                <a:ea typeface="League Spartan" charset="0"/>
                <a:cs typeface="Poppins" pitchFamily="2" charset="77"/>
              </a:rPr>
              <a:t>Limitations</a:t>
            </a:r>
          </a:p>
        </p:txBody>
      </p:sp>
      <p:sp>
        <p:nvSpPr>
          <p:cNvPr id="10" name="Freeform 9">
            <a:extLst>
              <a:ext uri="{FF2B5EF4-FFF2-40B4-BE49-F238E27FC236}">
                <a16:creationId xmlns:a16="http://schemas.microsoft.com/office/drawing/2014/main" id="{B18914AE-A9CA-554D-97EC-B8D9F6342DCC}"/>
              </a:ext>
            </a:extLst>
          </p:cNvPr>
          <p:cNvSpPr/>
          <p:nvPr/>
        </p:nvSpPr>
        <p:spPr>
          <a:xfrm>
            <a:off x="335360" y="1188184"/>
            <a:ext cx="2518761" cy="637028"/>
          </a:xfrm>
          <a:custGeom>
            <a:avLst/>
            <a:gdLst>
              <a:gd name="connsiteX0" fmla="*/ 0 w 4821609"/>
              <a:gd name="connsiteY0" fmla="*/ 0 h 1219448"/>
              <a:gd name="connsiteX1" fmla="*/ 4821609 w 4821609"/>
              <a:gd name="connsiteY1" fmla="*/ 0 h 1219448"/>
              <a:gd name="connsiteX2" fmla="*/ 4821609 w 4821609"/>
              <a:gd name="connsiteY2" fmla="*/ 1219448 h 1219448"/>
              <a:gd name="connsiteX3" fmla="*/ 0 w 4821609"/>
              <a:gd name="connsiteY3" fmla="*/ 1219448 h 1219448"/>
              <a:gd name="connsiteX4" fmla="*/ 633547 w 4821609"/>
              <a:gd name="connsiteY4" fmla="*/ 609725 h 1219448"/>
              <a:gd name="connsiteX5" fmla="*/ 0 w 4821609"/>
              <a:gd name="connsiteY5" fmla="*/ 1 h 12194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821609" h="1219448">
                <a:moveTo>
                  <a:pt x="0" y="0"/>
                </a:moveTo>
                <a:lnTo>
                  <a:pt x="4821609" y="0"/>
                </a:lnTo>
                <a:lnTo>
                  <a:pt x="4821609" y="1219448"/>
                </a:lnTo>
                <a:lnTo>
                  <a:pt x="0" y="1219448"/>
                </a:lnTo>
                <a:lnTo>
                  <a:pt x="633547" y="609725"/>
                </a:lnTo>
                <a:lnTo>
                  <a:pt x="0" y="1"/>
                </a:lnTo>
                <a:close/>
              </a:path>
            </a:pathLst>
          </a:custGeom>
          <a:solidFill>
            <a:srgbClr val="1AA5B8"/>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24" name="TextBox 23">
            <a:extLst>
              <a:ext uri="{FF2B5EF4-FFF2-40B4-BE49-F238E27FC236}">
                <a16:creationId xmlns:a16="http://schemas.microsoft.com/office/drawing/2014/main" id="{5B9C56CF-6155-A142-A58E-140439F4A14B}"/>
              </a:ext>
            </a:extLst>
          </p:cNvPr>
          <p:cNvSpPr txBox="1"/>
          <p:nvPr/>
        </p:nvSpPr>
        <p:spPr>
          <a:xfrm>
            <a:off x="713233" y="1214311"/>
            <a:ext cx="2029723" cy="584775"/>
          </a:xfrm>
          <a:prstGeom prst="rect">
            <a:avLst/>
          </a:prstGeom>
          <a:noFill/>
        </p:spPr>
        <p:txBody>
          <a:bodyPr wrap="none" rtlCol="0" anchor="ctr" anchorCtr="0">
            <a:spAutoFit/>
          </a:bodyPr>
          <a:lstStyle/>
          <a:p>
            <a:pPr algn="ctr"/>
            <a:r>
              <a:rPr lang="en-US" sz="1600" b="1" dirty="0">
                <a:solidFill>
                  <a:schemeClr val="bg1"/>
                </a:solidFill>
                <a:latin typeface="Poppins" pitchFamily="2" charset="77"/>
                <a:ea typeface="League Spartan" charset="0"/>
                <a:cs typeface="Poppins" pitchFamily="2" charset="77"/>
              </a:rPr>
              <a:t>DELIBERATIVE </a:t>
            </a:r>
          </a:p>
          <a:p>
            <a:pPr algn="ctr"/>
            <a:r>
              <a:rPr lang="en-US" sz="1600" b="1" dirty="0">
                <a:solidFill>
                  <a:schemeClr val="bg1"/>
                </a:solidFill>
                <a:latin typeface="Poppins" pitchFamily="2" charset="77"/>
                <a:ea typeface="League Spartan" charset="0"/>
                <a:cs typeface="Poppins" pitchFamily="2" charset="77"/>
              </a:rPr>
              <a:t>POLLING PROCESS</a:t>
            </a:r>
          </a:p>
        </p:txBody>
      </p:sp>
      <p:sp>
        <p:nvSpPr>
          <p:cNvPr id="30" name="Rectangle 29">
            <a:extLst>
              <a:ext uri="{FF2B5EF4-FFF2-40B4-BE49-F238E27FC236}">
                <a16:creationId xmlns:a16="http://schemas.microsoft.com/office/drawing/2014/main" id="{69B4D4C7-E9A9-A940-A6D5-AF2091B851C5}"/>
              </a:ext>
            </a:extLst>
          </p:cNvPr>
          <p:cNvSpPr/>
          <p:nvPr/>
        </p:nvSpPr>
        <p:spPr>
          <a:xfrm>
            <a:off x="2854121" y="1188184"/>
            <a:ext cx="2622480" cy="637028"/>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2"/>
              </a:solidFill>
            </a:endParaRPr>
          </a:p>
        </p:txBody>
      </p:sp>
      <p:sp>
        <p:nvSpPr>
          <p:cNvPr id="33" name="Rectangle 32">
            <a:extLst>
              <a:ext uri="{FF2B5EF4-FFF2-40B4-BE49-F238E27FC236}">
                <a16:creationId xmlns:a16="http://schemas.microsoft.com/office/drawing/2014/main" id="{26DBB283-CCA8-D442-8CCD-74E98D60B4F7}"/>
              </a:ext>
            </a:extLst>
          </p:cNvPr>
          <p:cNvSpPr/>
          <p:nvPr/>
        </p:nvSpPr>
        <p:spPr>
          <a:xfrm>
            <a:off x="5476601" y="1188184"/>
            <a:ext cx="2622480" cy="637028"/>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2"/>
              </a:solidFill>
            </a:endParaRPr>
          </a:p>
        </p:txBody>
      </p:sp>
      <p:sp>
        <p:nvSpPr>
          <p:cNvPr id="34" name="Rectangle 33">
            <a:extLst>
              <a:ext uri="{FF2B5EF4-FFF2-40B4-BE49-F238E27FC236}">
                <a16:creationId xmlns:a16="http://schemas.microsoft.com/office/drawing/2014/main" id="{6184B26F-B8E4-6446-AF0B-2AAC99F9EF43}"/>
              </a:ext>
            </a:extLst>
          </p:cNvPr>
          <p:cNvSpPr/>
          <p:nvPr/>
        </p:nvSpPr>
        <p:spPr>
          <a:xfrm>
            <a:off x="8099081" y="1188184"/>
            <a:ext cx="2622480" cy="637028"/>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2"/>
              </a:solidFill>
            </a:endParaRPr>
          </a:p>
        </p:txBody>
      </p:sp>
      <p:sp>
        <p:nvSpPr>
          <p:cNvPr id="60" name="Subtitle 2">
            <a:extLst>
              <a:ext uri="{FF2B5EF4-FFF2-40B4-BE49-F238E27FC236}">
                <a16:creationId xmlns:a16="http://schemas.microsoft.com/office/drawing/2014/main" id="{C20B81B0-D017-9441-9C2C-4C3DB178E836}"/>
              </a:ext>
            </a:extLst>
          </p:cNvPr>
          <p:cNvSpPr txBox="1">
            <a:spLocks/>
          </p:cNvSpPr>
          <p:nvPr/>
        </p:nvSpPr>
        <p:spPr>
          <a:xfrm>
            <a:off x="3071058" y="1225386"/>
            <a:ext cx="2188605" cy="415498"/>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800" dirty="0">
                <a:solidFill>
                  <a:srgbClr val="1AA5B8"/>
                </a:solidFill>
                <a:latin typeface="Lato Light" panose="020F0502020204030203" pitchFamily="34" charset="0"/>
                <a:ea typeface="Lato Light" panose="020F0502020204030203" pitchFamily="34" charset="0"/>
                <a:cs typeface="Mukta ExtraLight" panose="020B0000000000000000" pitchFamily="34" charset="77"/>
              </a:rPr>
              <a:t>Measures informed opinion or experience on an issue, problem or challenge. Participants discuss the issue before voting on a question. </a:t>
            </a:r>
          </a:p>
        </p:txBody>
      </p:sp>
      <p:sp>
        <p:nvSpPr>
          <p:cNvPr id="12" name="Freeform 11">
            <a:extLst>
              <a:ext uri="{FF2B5EF4-FFF2-40B4-BE49-F238E27FC236}">
                <a16:creationId xmlns:a16="http://schemas.microsoft.com/office/drawing/2014/main" id="{34E9E2E6-A754-F44A-ACDF-8725247DC0A0}"/>
              </a:ext>
            </a:extLst>
          </p:cNvPr>
          <p:cNvSpPr/>
          <p:nvPr/>
        </p:nvSpPr>
        <p:spPr>
          <a:xfrm>
            <a:off x="335360" y="1982306"/>
            <a:ext cx="2518761" cy="637028"/>
          </a:xfrm>
          <a:custGeom>
            <a:avLst/>
            <a:gdLst>
              <a:gd name="connsiteX0" fmla="*/ 0 w 4821609"/>
              <a:gd name="connsiteY0" fmla="*/ 0 h 1219448"/>
              <a:gd name="connsiteX1" fmla="*/ 4821609 w 4821609"/>
              <a:gd name="connsiteY1" fmla="*/ 0 h 1219448"/>
              <a:gd name="connsiteX2" fmla="*/ 4821609 w 4821609"/>
              <a:gd name="connsiteY2" fmla="*/ 1219448 h 1219448"/>
              <a:gd name="connsiteX3" fmla="*/ 0 w 4821609"/>
              <a:gd name="connsiteY3" fmla="*/ 1219448 h 1219448"/>
              <a:gd name="connsiteX4" fmla="*/ 633547 w 4821609"/>
              <a:gd name="connsiteY4" fmla="*/ 609725 h 1219448"/>
              <a:gd name="connsiteX5" fmla="*/ 0 w 4821609"/>
              <a:gd name="connsiteY5" fmla="*/ 1 h 12194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821609" h="1219448">
                <a:moveTo>
                  <a:pt x="0" y="0"/>
                </a:moveTo>
                <a:lnTo>
                  <a:pt x="4821609" y="0"/>
                </a:lnTo>
                <a:lnTo>
                  <a:pt x="4821609" y="1219448"/>
                </a:lnTo>
                <a:lnTo>
                  <a:pt x="0" y="1219448"/>
                </a:lnTo>
                <a:lnTo>
                  <a:pt x="633547" y="609725"/>
                </a:lnTo>
                <a:lnTo>
                  <a:pt x="0" y="1"/>
                </a:lnTo>
                <a:close/>
              </a:path>
            </a:pathLst>
          </a:custGeom>
          <a:solidFill>
            <a:srgbClr val="1AA5B8"/>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25" name="TextBox 24">
            <a:extLst>
              <a:ext uri="{FF2B5EF4-FFF2-40B4-BE49-F238E27FC236}">
                <a16:creationId xmlns:a16="http://schemas.microsoft.com/office/drawing/2014/main" id="{96B84E9B-2FE7-AF45-A90C-EA772BB4BE95}"/>
              </a:ext>
            </a:extLst>
          </p:cNvPr>
          <p:cNvSpPr txBox="1"/>
          <p:nvPr/>
        </p:nvSpPr>
        <p:spPr>
          <a:xfrm>
            <a:off x="810213" y="2131543"/>
            <a:ext cx="1835759" cy="338554"/>
          </a:xfrm>
          <a:prstGeom prst="rect">
            <a:avLst/>
          </a:prstGeom>
          <a:noFill/>
        </p:spPr>
        <p:txBody>
          <a:bodyPr wrap="none" rtlCol="0" anchor="ctr" anchorCtr="0">
            <a:spAutoFit/>
          </a:bodyPr>
          <a:lstStyle/>
          <a:p>
            <a:pPr algn="ctr"/>
            <a:r>
              <a:rPr lang="en-US" sz="1600" b="1" dirty="0">
                <a:solidFill>
                  <a:schemeClr val="bg1"/>
                </a:solidFill>
                <a:latin typeface="Poppins" pitchFamily="2" charset="77"/>
                <a:ea typeface="League Spartan" charset="0"/>
                <a:cs typeface="Poppins" pitchFamily="2" charset="77"/>
              </a:rPr>
              <a:t>CITIZENS JURIES</a:t>
            </a:r>
          </a:p>
        </p:txBody>
      </p:sp>
      <p:sp>
        <p:nvSpPr>
          <p:cNvPr id="37" name="Rectangle 36">
            <a:extLst>
              <a:ext uri="{FF2B5EF4-FFF2-40B4-BE49-F238E27FC236}">
                <a16:creationId xmlns:a16="http://schemas.microsoft.com/office/drawing/2014/main" id="{82182A38-ACB4-2B4F-8FC1-847766B83131}"/>
              </a:ext>
            </a:extLst>
          </p:cNvPr>
          <p:cNvSpPr/>
          <p:nvPr/>
        </p:nvSpPr>
        <p:spPr>
          <a:xfrm>
            <a:off x="2854121" y="1982146"/>
            <a:ext cx="2622480" cy="637028"/>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2"/>
              </a:solidFill>
            </a:endParaRPr>
          </a:p>
        </p:txBody>
      </p:sp>
      <p:sp>
        <p:nvSpPr>
          <p:cNvPr id="38" name="Rectangle 37">
            <a:extLst>
              <a:ext uri="{FF2B5EF4-FFF2-40B4-BE49-F238E27FC236}">
                <a16:creationId xmlns:a16="http://schemas.microsoft.com/office/drawing/2014/main" id="{D74C88E3-4B5B-F549-967E-2586190B6FB2}"/>
              </a:ext>
            </a:extLst>
          </p:cNvPr>
          <p:cNvSpPr/>
          <p:nvPr/>
        </p:nvSpPr>
        <p:spPr>
          <a:xfrm>
            <a:off x="5476601" y="1982146"/>
            <a:ext cx="2622480" cy="637028"/>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2"/>
              </a:solidFill>
            </a:endParaRPr>
          </a:p>
        </p:txBody>
      </p:sp>
      <p:sp>
        <p:nvSpPr>
          <p:cNvPr id="39" name="Rectangle 38">
            <a:extLst>
              <a:ext uri="{FF2B5EF4-FFF2-40B4-BE49-F238E27FC236}">
                <a16:creationId xmlns:a16="http://schemas.microsoft.com/office/drawing/2014/main" id="{6A313FD9-B692-C34B-86AA-CFB91A75855A}"/>
              </a:ext>
            </a:extLst>
          </p:cNvPr>
          <p:cNvSpPr/>
          <p:nvPr/>
        </p:nvSpPr>
        <p:spPr>
          <a:xfrm>
            <a:off x="8099081" y="1982146"/>
            <a:ext cx="2622480" cy="637028"/>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2"/>
              </a:solidFill>
            </a:endParaRPr>
          </a:p>
        </p:txBody>
      </p:sp>
      <p:sp>
        <p:nvSpPr>
          <p:cNvPr id="16" name="Freeform 15">
            <a:extLst>
              <a:ext uri="{FF2B5EF4-FFF2-40B4-BE49-F238E27FC236}">
                <a16:creationId xmlns:a16="http://schemas.microsoft.com/office/drawing/2014/main" id="{72450167-84D1-4242-A638-012EB10B513A}"/>
              </a:ext>
            </a:extLst>
          </p:cNvPr>
          <p:cNvSpPr/>
          <p:nvPr/>
        </p:nvSpPr>
        <p:spPr>
          <a:xfrm>
            <a:off x="335360" y="2776269"/>
            <a:ext cx="2518761" cy="637028"/>
          </a:xfrm>
          <a:custGeom>
            <a:avLst/>
            <a:gdLst>
              <a:gd name="connsiteX0" fmla="*/ 0 w 4821609"/>
              <a:gd name="connsiteY0" fmla="*/ 0 h 1219448"/>
              <a:gd name="connsiteX1" fmla="*/ 4821609 w 4821609"/>
              <a:gd name="connsiteY1" fmla="*/ 0 h 1219448"/>
              <a:gd name="connsiteX2" fmla="*/ 4821609 w 4821609"/>
              <a:gd name="connsiteY2" fmla="*/ 1219448 h 1219448"/>
              <a:gd name="connsiteX3" fmla="*/ 1 w 4821609"/>
              <a:gd name="connsiteY3" fmla="*/ 1219448 h 1219448"/>
              <a:gd name="connsiteX4" fmla="*/ 633547 w 4821609"/>
              <a:gd name="connsiteY4" fmla="*/ 609725 h 1219448"/>
              <a:gd name="connsiteX5" fmla="*/ 0 w 4821609"/>
              <a:gd name="connsiteY5" fmla="*/ 1 h 12194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821609" h="1219448">
                <a:moveTo>
                  <a:pt x="0" y="0"/>
                </a:moveTo>
                <a:lnTo>
                  <a:pt x="4821609" y="0"/>
                </a:lnTo>
                <a:lnTo>
                  <a:pt x="4821609" y="1219448"/>
                </a:lnTo>
                <a:lnTo>
                  <a:pt x="1" y="1219448"/>
                </a:lnTo>
                <a:lnTo>
                  <a:pt x="633547" y="609725"/>
                </a:lnTo>
                <a:lnTo>
                  <a:pt x="0" y="1"/>
                </a:lnTo>
                <a:close/>
              </a:path>
            </a:pathLst>
          </a:custGeom>
          <a:solidFill>
            <a:srgbClr val="1AA5B8"/>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26" name="TextBox 25">
            <a:extLst>
              <a:ext uri="{FF2B5EF4-FFF2-40B4-BE49-F238E27FC236}">
                <a16:creationId xmlns:a16="http://schemas.microsoft.com/office/drawing/2014/main" id="{5308DA51-C5C0-0B48-B0CF-21D80479E607}"/>
              </a:ext>
            </a:extLst>
          </p:cNvPr>
          <p:cNvSpPr txBox="1"/>
          <p:nvPr/>
        </p:nvSpPr>
        <p:spPr>
          <a:xfrm>
            <a:off x="977727" y="2925505"/>
            <a:ext cx="1500732" cy="338554"/>
          </a:xfrm>
          <a:prstGeom prst="rect">
            <a:avLst/>
          </a:prstGeom>
          <a:noFill/>
        </p:spPr>
        <p:txBody>
          <a:bodyPr wrap="none" rtlCol="0" anchor="ctr" anchorCtr="0">
            <a:spAutoFit/>
          </a:bodyPr>
          <a:lstStyle/>
          <a:p>
            <a:pPr algn="ctr"/>
            <a:r>
              <a:rPr lang="en-US" sz="1600" b="1" dirty="0">
                <a:solidFill>
                  <a:schemeClr val="bg1"/>
                </a:solidFill>
                <a:latin typeface="Poppins" pitchFamily="2" charset="77"/>
                <a:ea typeface="League Spartan" charset="0"/>
                <a:cs typeface="Poppins" pitchFamily="2" charset="77"/>
              </a:rPr>
              <a:t>CHARRETTES</a:t>
            </a:r>
          </a:p>
        </p:txBody>
      </p:sp>
      <p:sp>
        <p:nvSpPr>
          <p:cNvPr id="41" name="Rectangle 40">
            <a:extLst>
              <a:ext uri="{FF2B5EF4-FFF2-40B4-BE49-F238E27FC236}">
                <a16:creationId xmlns:a16="http://schemas.microsoft.com/office/drawing/2014/main" id="{345721E0-C9FD-6144-9600-82EDB39E4896}"/>
              </a:ext>
            </a:extLst>
          </p:cNvPr>
          <p:cNvSpPr/>
          <p:nvPr/>
        </p:nvSpPr>
        <p:spPr>
          <a:xfrm>
            <a:off x="2854121" y="2776268"/>
            <a:ext cx="2622480" cy="637028"/>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2"/>
              </a:solidFill>
            </a:endParaRPr>
          </a:p>
        </p:txBody>
      </p:sp>
      <p:sp>
        <p:nvSpPr>
          <p:cNvPr id="42" name="Rectangle 41">
            <a:extLst>
              <a:ext uri="{FF2B5EF4-FFF2-40B4-BE49-F238E27FC236}">
                <a16:creationId xmlns:a16="http://schemas.microsoft.com/office/drawing/2014/main" id="{CD0877EB-B88C-794E-BE5E-D79EDBF3FE7F}"/>
              </a:ext>
            </a:extLst>
          </p:cNvPr>
          <p:cNvSpPr/>
          <p:nvPr/>
        </p:nvSpPr>
        <p:spPr>
          <a:xfrm>
            <a:off x="5476601" y="2776268"/>
            <a:ext cx="2622480" cy="637028"/>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2"/>
              </a:solidFill>
            </a:endParaRPr>
          </a:p>
        </p:txBody>
      </p:sp>
      <p:sp>
        <p:nvSpPr>
          <p:cNvPr id="43" name="Rectangle 42">
            <a:extLst>
              <a:ext uri="{FF2B5EF4-FFF2-40B4-BE49-F238E27FC236}">
                <a16:creationId xmlns:a16="http://schemas.microsoft.com/office/drawing/2014/main" id="{39417A46-1B27-5B41-9BA1-540B736D556E}"/>
              </a:ext>
            </a:extLst>
          </p:cNvPr>
          <p:cNvSpPr/>
          <p:nvPr/>
        </p:nvSpPr>
        <p:spPr>
          <a:xfrm>
            <a:off x="8099081" y="2776268"/>
            <a:ext cx="2622480" cy="637028"/>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2"/>
              </a:solidFill>
            </a:endParaRPr>
          </a:p>
        </p:txBody>
      </p:sp>
      <p:sp>
        <p:nvSpPr>
          <p:cNvPr id="17" name="Freeform 16">
            <a:extLst>
              <a:ext uri="{FF2B5EF4-FFF2-40B4-BE49-F238E27FC236}">
                <a16:creationId xmlns:a16="http://schemas.microsoft.com/office/drawing/2014/main" id="{B6234A9E-54CC-9546-AA6A-03A66A274E7F}"/>
              </a:ext>
            </a:extLst>
          </p:cNvPr>
          <p:cNvSpPr/>
          <p:nvPr/>
        </p:nvSpPr>
        <p:spPr>
          <a:xfrm>
            <a:off x="335360" y="3570310"/>
            <a:ext cx="2518761" cy="637028"/>
          </a:xfrm>
          <a:custGeom>
            <a:avLst/>
            <a:gdLst>
              <a:gd name="connsiteX0" fmla="*/ 0 w 4821609"/>
              <a:gd name="connsiteY0" fmla="*/ 0 h 1219448"/>
              <a:gd name="connsiteX1" fmla="*/ 4821609 w 4821609"/>
              <a:gd name="connsiteY1" fmla="*/ 0 h 1219448"/>
              <a:gd name="connsiteX2" fmla="*/ 4821609 w 4821609"/>
              <a:gd name="connsiteY2" fmla="*/ 1219448 h 1219448"/>
              <a:gd name="connsiteX3" fmla="*/ 1 w 4821609"/>
              <a:gd name="connsiteY3" fmla="*/ 1219448 h 1219448"/>
              <a:gd name="connsiteX4" fmla="*/ 633547 w 4821609"/>
              <a:gd name="connsiteY4" fmla="*/ 609725 h 1219448"/>
              <a:gd name="connsiteX5" fmla="*/ 0 w 4821609"/>
              <a:gd name="connsiteY5" fmla="*/ 2 h 12194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821609" h="1219448">
                <a:moveTo>
                  <a:pt x="0" y="0"/>
                </a:moveTo>
                <a:lnTo>
                  <a:pt x="4821609" y="0"/>
                </a:lnTo>
                <a:lnTo>
                  <a:pt x="4821609" y="1219448"/>
                </a:lnTo>
                <a:lnTo>
                  <a:pt x="1" y="1219448"/>
                </a:lnTo>
                <a:lnTo>
                  <a:pt x="633547" y="609725"/>
                </a:lnTo>
                <a:lnTo>
                  <a:pt x="0" y="2"/>
                </a:lnTo>
                <a:close/>
              </a:path>
            </a:pathLst>
          </a:custGeom>
          <a:solidFill>
            <a:srgbClr val="1AA5B8"/>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27" name="TextBox 26">
            <a:extLst>
              <a:ext uri="{FF2B5EF4-FFF2-40B4-BE49-F238E27FC236}">
                <a16:creationId xmlns:a16="http://schemas.microsoft.com/office/drawing/2014/main" id="{AD55BA1D-6D64-244A-9B77-6D7B2C77ED81}"/>
              </a:ext>
            </a:extLst>
          </p:cNvPr>
          <p:cNvSpPr txBox="1"/>
          <p:nvPr/>
        </p:nvSpPr>
        <p:spPr>
          <a:xfrm>
            <a:off x="852694" y="3719547"/>
            <a:ext cx="1750800" cy="338554"/>
          </a:xfrm>
          <a:prstGeom prst="rect">
            <a:avLst/>
          </a:prstGeom>
          <a:noFill/>
        </p:spPr>
        <p:txBody>
          <a:bodyPr wrap="none" rtlCol="0" anchor="ctr" anchorCtr="0">
            <a:spAutoFit/>
          </a:bodyPr>
          <a:lstStyle/>
          <a:p>
            <a:pPr algn="ctr"/>
            <a:r>
              <a:rPr lang="en-US" sz="1600" b="1" dirty="0">
                <a:solidFill>
                  <a:schemeClr val="bg1"/>
                </a:solidFill>
                <a:latin typeface="Poppins" pitchFamily="2" charset="77"/>
                <a:ea typeface="League Spartan" charset="0"/>
                <a:cs typeface="Poppins" pitchFamily="2" charset="77"/>
              </a:rPr>
              <a:t>STUDY CIRCLES</a:t>
            </a:r>
          </a:p>
        </p:txBody>
      </p:sp>
      <p:sp>
        <p:nvSpPr>
          <p:cNvPr id="45" name="Rectangle 44">
            <a:extLst>
              <a:ext uri="{FF2B5EF4-FFF2-40B4-BE49-F238E27FC236}">
                <a16:creationId xmlns:a16="http://schemas.microsoft.com/office/drawing/2014/main" id="{D67E21B1-73DA-7C4D-8B53-C7B4CB240E54}"/>
              </a:ext>
            </a:extLst>
          </p:cNvPr>
          <p:cNvSpPr/>
          <p:nvPr/>
        </p:nvSpPr>
        <p:spPr>
          <a:xfrm>
            <a:off x="2854121" y="3570230"/>
            <a:ext cx="2622480" cy="637028"/>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2"/>
              </a:solidFill>
            </a:endParaRPr>
          </a:p>
        </p:txBody>
      </p:sp>
      <p:sp>
        <p:nvSpPr>
          <p:cNvPr id="46" name="Rectangle 45">
            <a:extLst>
              <a:ext uri="{FF2B5EF4-FFF2-40B4-BE49-F238E27FC236}">
                <a16:creationId xmlns:a16="http://schemas.microsoft.com/office/drawing/2014/main" id="{AB0C6DE0-53DB-A046-AD0A-F38C91C71414}"/>
              </a:ext>
            </a:extLst>
          </p:cNvPr>
          <p:cNvSpPr/>
          <p:nvPr/>
        </p:nvSpPr>
        <p:spPr>
          <a:xfrm>
            <a:off x="5476601" y="3570230"/>
            <a:ext cx="2622480" cy="637028"/>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2"/>
              </a:solidFill>
            </a:endParaRPr>
          </a:p>
        </p:txBody>
      </p:sp>
      <p:sp>
        <p:nvSpPr>
          <p:cNvPr id="47" name="Rectangle 46">
            <a:extLst>
              <a:ext uri="{FF2B5EF4-FFF2-40B4-BE49-F238E27FC236}">
                <a16:creationId xmlns:a16="http://schemas.microsoft.com/office/drawing/2014/main" id="{5E85109B-5939-D743-ABA0-78F96FF66C64}"/>
              </a:ext>
            </a:extLst>
          </p:cNvPr>
          <p:cNvSpPr/>
          <p:nvPr/>
        </p:nvSpPr>
        <p:spPr>
          <a:xfrm>
            <a:off x="8099081" y="3570230"/>
            <a:ext cx="2622480" cy="637028"/>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2"/>
              </a:solidFill>
            </a:endParaRPr>
          </a:p>
        </p:txBody>
      </p:sp>
      <p:sp>
        <p:nvSpPr>
          <p:cNvPr id="18" name="Freeform 17">
            <a:extLst>
              <a:ext uri="{FF2B5EF4-FFF2-40B4-BE49-F238E27FC236}">
                <a16:creationId xmlns:a16="http://schemas.microsoft.com/office/drawing/2014/main" id="{71AB2FC1-49A9-1D42-9BE2-EC9AF1ED7066}"/>
              </a:ext>
            </a:extLst>
          </p:cNvPr>
          <p:cNvSpPr/>
          <p:nvPr/>
        </p:nvSpPr>
        <p:spPr>
          <a:xfrm>
            <a:off x="335360" y="4364273"/>
            <a:ext cx="2518761" cy="637028"/>
          </a:xfrm>
          <a:custGeom>
            <a:avLst/>
            <a:gdLst>
              <a:gd name="connsiteX0" fmla="*/ 0 w 4821609"/>
              <a:gd name="connsiteY0" fmla="*/ 0 h 1219448"/>
              <a:gd name="connsiteX1" fmla="*/ 4821609 w 4821609"/>
              <a:gd name="connsiteY1" fmla="*/ 0 h 1219448"/>
              <a:gd name="connsiteX2" fmla="*/ 4821609 w 4821609"/>
              <a:gd name="connsiteY2" fmla="*/ 1219448 h 1219448"/>
              <a:gd name="connsiteX3" fmla="*/ 1 w 4821609"/>
              <a:gd name="connsiteY3" fmla="*/ 1219448 h 1219448"/>
              <a:gd name="connsiteX4" fmla="*/ 633547 w 4821609"/>
              <a:gd name="connsiteY4" fmla="*/ 609725 h 1219448"/>
              <a:gd name="connsiteX5" fmla="*/ 0 w 4821609"/>
              <a:gd name="connsiteY5" fmla="*/ 2 h 12194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821609" h="1219448">
                <a:moveTo>
                  <a:pt x="0" y="0"/>
                </a:moveTo>
                <a:lnTo>
                  <a:pt x="4821609" y="0"/>
                </a:lnTo>
                <a:lnTo>
                  <a:pt x="4821609" y="1219448"/>
                </a:lnTo>
                <a:lnTo>
                  <a:pt x="1" y="1219448"/>
                </a:lnTo>
                <a:lnTo>
                  <a:pt x="633547" y="609725"/>
                </a:lnTo>
                <a:lnTo>
                  <a:pt x="0" y="2"/>
                </a:lnTo>
                <a:close/>
              </a:path>
            </a:pathLst>
          </a:custGeom>
          <a:solidFill>
            <a:srgbClr val="1AA5B8"/>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28" name="TextBox 27">
            <a:extLst>
              <a:ext uri="{FF2B5EF4-FFF2-40B4-BE49-F238E27FC236}">
                <a16:creationId xmlns:a16="http://schemas.microsoft.com/office/drawing/2014/main" id="{7C469E4E-0481-5043-BBCF-E184DEA01706}"/>
              </a:ext>
            </a:extLst>
          </p:cNvPr>
          <p:cNvSpPr txBox="1"/>
          <p:nvPr/>
        </p:nvSpPr>
        <p:spPr>
          <a:xfrm>
            <a:off x="816628" y="4390399"/>
            <a:ext cx="1822935" cy="584775"/>
          </a:xfrm>
          <a:prstGeom prst="rect">
            <a:avLst/>
          </a:prstGeom>
          <a:noFill/>
        </p:spPr>
        <p:txBody>
          <a:bodyPr wrap="none" rtlCol="0" anchor="ctr" anchorCtr="0">
            <a:spAutoFit/>
          </a:bodyPr>
          <a:lstStyle/>
          <a:p>
            <a:pPr algn="ctr"/>
            <a:r>
              <a:rPr lang="en-US" sz="1600" b="1" dirty="0">
                <a:solidFill>
                  <a:schemeClr val="bg1"/>
                </a:solidFill>
                <a:latin typeface="Poppins" pitchFamily="2" charset="77"/>
                <a:ea typeface="League Spartan" charset="0"/>
                <a:cs typeface="Poppins" pitchFamily="2" charset="77"/>
              </a:rPr>
              <a:t>FUTURE SEARCH</a:t>
            </a:r>
          </a:p>
          <a:p>
            <a:pPr algn="ctr"/>
            <a:r>
              <a:rPr lang="en-US" sz="1600" b="1" dirty="0">
                <a:solidFill>
                  <a:schemeClr val="bg1"/>
                </a:solidFill>
                <a:latin typeface="Poppins" pitchFamily="2" charset="77"/>
                <a:ea typeface="League Spartan" charset="0"/>
                <a:cs typeface="Poppins" pitchFamily="2" charset="77"/>
              </a:rPr>
              <a:t>CONFERENCE</a:t>
            </a:r>
          </a:p>
        </p:txBody>
      </p:sp>
      <p:sp>
        <p:nvSpPr>
          <p:cNvPr id="49" name="Rectangle 48">
            <a:extLst>
              <a:ext uri="{FF2B5EF4-FFF2-40B4-BE49-F238E27FC236}">
                <a16:creationId xmlns:a16="http://schemas.microsoft.com/office/drawing/2014/main" id="{EF9C1575-5027-234B-80E6-E4C26FC5B956}"/>
              </a:ext>
            </a:extLst>
          </p:cNvPr>
          <p:cNvSpPr/>
          <p:nvPr/>
        </p:nvSpPr>
        <p:spPr>
          <a:xfrm>
            <a:off x="2854121" y="4364272"/>
            <a:ext cx="2622480" cy="637028"/>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2"/>
              </a:solidFill>
            </a:endParaRPr>
          </a:p>
        </p:txBody>
      </p:sp>
      <p:sp>
        <p:nvSpPr>
          <p:cNvPr id="50" name="Rectangle 49">
            <a:extLst>
              <a:ext uri="{FF2B5EF4-FFF2-40B4-BE49-F238E27FC236}">
                <a16:creationId xmlns:a16="http://schemas.microsoft.com/office/drawing/2014/main" id="{80D70916-674B-CE45-9426-F4E0833B371D}"/>
              </a:ext>
            </a:extLst>
          </p:cNvPr>
          <p:cNvSpPr/>
          <p:nvPr/>
        </p:nvSpPr>
        <p:spPr>
          <a:xfrm>
            <a:off x="5476601" y="4364272"/>
            <a:ext cx="2622480" cy="637028"/>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2"/>
              </a:solidFill>
            </a:endParaRPr>
          </a:p>
        </p:txBody>
      </p:sp>
      <p:sp>
        <p:nvSpPr>
          <p:cNvPr id="51" name="Rectangle 50">
            <a:extLst>
              <a:ext uri="{FF2B5EF4-FFF2-40B4-BE49-F238E27FC236}">
                <a16:creationId xmlns:a16="http://schemas.microsoft.com/office/drawing/2014/main" id="{DADFFF27-3EC0-8240-A9B2-28B28A330979}"/>
              </a:ext>
            </a:extLst>
          </p:cNvPr>
          <p:cNvSpPr/>
          <p:nvPr/>
        </p:nvSpPr>
        <p:spPr>
          <a:xfrm>
            <a:off x="8099081" y="4364272"/>
            <a:ext cx="2622480" cy="637028"/>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2"/>
              </a:solidFill>
            </a:endParaRPr>
          </a:p>
        </p:txBody>
      </p:sp>
      <p:sp>
        <p:nvSpPr>
          <p:cNvPr id="20" name="Freeform 19">
            <a:extLst>
              <a:ext uri="{FF2B5EF4-FFF2-40B4-BE49-F238E27FC236}">
                <a16:creationId xmlns:a16="http://schemas.microsoft.com/office/drawing/2014/main" id="{AFBC5A8F-85C8-0C40-8D45-B529E14798DF}"/>
              </a:ext>
            </a:extLst>
          </p:cNvPr>
          <p:cNvSpPr/>
          <p:nvPr/>
        </p:nvSpPr>
        <p:spPr>
          <a:xfrm>
            <a:off x="335360" y="5158234"/>
            <a:ext cx="2518761" cy="637028"/>
          </a:xfrm>
          <a:custGeom>
            <a:avLst/>
            <a:gdLst>
              <a:gd name="connsiteX0" fmla="*/ 0 w 4821609"/>
              <a:gd name="connsiteY0" fmla="*/ 0 h 1219448"/>
              <a:gd name="connsiteX1" fmla="*/ 4821609 w 4821609"/>
              <a:gd name="connsiteY1" fmla="*/ 0 h 1219448"/>
              <a:gd name="connsiteX2" fmla="*/ 4821609 w 4821609"/>
              <a:gd name="connsiteY2" fmla="*/ 1219448 h 1219448"/>
              <a:gd name="connsiteX3" fmla="*/ 1 w 4821609"/>
              <a:gd name="connsiteY3" fmla="*/ 1219448 h 1219448"/>
              <a:gd name="connsiteX4" fmla="*/ 633547 w 4821609"/>
              <a:gd name="connsiteY4" fmla="*/ 609725 h 1219448"/>
              <a:gd name="connsiteX5" fmla="*/ 0 w 4821609"/>
              <a:gd name="connsiteY5" fmla="*/ 2 h 12194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821609" h="1219448">
                <a:moveTo>
                  <a:pt x="0" y="0"/>
                </a:moveTo>
                <a:lnTo>
                  <a:pt x="4821609" y="0"/>
                </a:lnTo>
                <a:lnTo>
                  <a:pt x="4821609" y="1219448"/>
                </a:lnTo>
                <a:lnTo>
                  <a:pt x="1" y="1219448"/>
                </a:lnTo>
                <a:lnTo>
                  <a:pt x="633547" y="609725"/>
                </a:lnTo>
                <a:lnTo>
                  <a:pt x="0" y="2"/>
                </a:lnTo>
                <a:close/>
              </a:path>
            </a:pathLst>
          </a:custGeom>
          <a:solidFill>
            <a:srgbClr val="1AA5B8"/>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29" name="TextBox 28">
            <a:extLst>
              <a:ext uri="{FF2B5EF4-FFF2-40B4-BE49-F238E27FC236}">
                <a16:creationId xmlns:a16="http://schemas.microsoft.com/office/drawing/2014/main" id="{D9F59509-47CB-EE4B-B549-6A5CB9127C92}"/>
              </a:ext>
            </a:extLst>
          </p:cNvPr>
          <p:cNvSpPr txBox="1"/>
          <p:nvPr/>
        </p:nvSpPr>
        <p:spPr>
          <a:xfrm>
            <a:off x="751703" y="5184360"/>
            <a:ext cx="1952779" cy="584775"/>
          </a:xfrm>
          <a:prstGeom prst="rect">
            <a:avLst/>
          </a:prstGeom>
          <a:noFill/>
        </p:spPr>
        <p:txBody>
          <a:bodyPr wrap="none" rtlCol="0" anchor="ctr" anchorCtr="0">
            <a:spAutoFit/>
          </a:bodyPr>
          <a:lstStyle/>
          <a:p>
            <a:pPr algn="ctr"/>
            <a:r>
              <a:rPr lang="en-US" sz="1600" b="1" dirty="0">
                <a:solidFill>
                  <a:schemeClr val="bg1"/>
                </a:solidFill>
                <a:latin typeface="Poppins" pitchFamily="2" charset="77"/>
                <a:ea typeface="League Spartan" charset="0"/>
                <a:cs typeface="Poppins" pitchFamily="2" charset="77"/>
              </a:rPr>
              <a:t>FOCUSED </a:t>
            </a:r>
          </a:p>
          <a:p>
            <a:pPr algn="ctr"/>
            <a:r>
              <a:rPr lang="en-US" sz="1600" b="1" dirty="0">
                <a:solidFill>
                  <a:schemeClr val="bg1"/>
                </a:solidFill>
                <a:latin typeface="Poppins" pitchFamily="2" charset="77"/>
                <a:ea typeface="League Spartan" charset="0"/>
                <a:cs typeface="Poppins" pitchFamily="2" charset="77"/>
              </a:rPr>
              <a:t>CONVERSATIONS</a:t>
            </a:r>
          </a:p>
        </p:txBody>
      </p:sp>
      <p:sp>
        <p:nvSpPr>
          <p:cNvPr id="53" name="Rectangle 52">
            <a:extLst>
              <a:ext uri="{FF2B5EF4-FFF2-40B4-BE49-F238E27FC236}">
                <a16:creationId xmlns:a16="http://schemas.microsoft.com/office/drawing/2014/main" id="{9402B2F9-7B3B-164B-A10B-D904C63E7AE1}"/>
              </a:ext>
            </a:extLst>
          </p:cNvPr>
          <p:cNvSpPr/>
          <p:nvPr/>
        </p:nvSpPr>
        <p:spPr>
          <a:xfrm>
            <a:off x="2854121" y="5158234"/>
            <a:ext cx="2622480" cy="637028"/>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2"/>
              </a:solidFill>
            </a:endParaRPr>
          </a:p>
        </p:txBody>
      </p:sp>
      <p:sp>
        <p:nvSpPr>
          <p:cNvPr id="54" name="Rectangle 53">
            <a:extLst>
              <a:ext uri="{FF2B5EF4-FFF2-40B4-BE49-F238E27FC236}">
                <a16:creationId xmlns:a16="http://schemas.microsoft.com/office/drawing/2014/main" id="{943C37EC-DF49-0F40-B602-4BF44C8DF9D6}"/>
              </a:ext>
            </a:extLst>
          </p:cNvPr>
          <p:cNvSpPr/>
          <p:nvPr/>
        </p:nvSpPr>
        <p:spPr>
          <a:xfrm>
            <a:off x="5476601" y="5110959"/>
            <a:ext cx="2622480" cy="637028"/>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rgbClr val="1AA5B8"/>
              </a:solidFill>
            </a:endParaRPr>
          </a:p>
        </p:txBody>
      </p:sp>
      <p:sp>
        <p:nvSpPr>
          <p:cNvPr id="55" name="Rectangle 54">
            <a:extLst>
              <a:ext uri="{FF2B5EF4-FFF2-40B4-BE49-F238E27FC236}">
                <a16:creationId xmlns:a16="http://schemas.microsoft.com/office/drawing/2014/main" id="{29920943-72E3-9A4B-B97B-3705E668FFEF}"/>
              </a:ext>
            </a:extLst>
          </p:cNvPr>
          <p:cNvSpPr/>
          <p:nvPr/>
        </p:nvSpPr>
        <p:spPr>
          <a:xfrm>
            <a:off x="8099081" y="5158234"/>
            <a:ext cx="2622480" cy="637028"/>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2"/>
              </a:solidFill>
            </a:endParaRPr>
          </a:p>
        </p:txBody>
      </p:sp>
      <p:sp>
        <p:nvSpPr>
          <p:cNvPr id="56" name="Subtitle 2">
            <a:extLst>
              <a:ext uri="{FF2B5EF4-FFF2-40B4-BE49-F238E27FC236}">
                <a16:creationId xmlns:a16="http://schemas.microsoft.com/office/drawing/2014/main" id="{AA8F8DD3-345D-4688-A031-28BDF4193354}"/>
              </a:ext>
            </a:extLst>
          </p:cNvPr>
          <p:cNvSpPr txBox="1">
            <a:spLocks/>
          </p:cNvSpPr>
          <p:nvPr/>
        </p:nvSpPr>
        <p:spPr>
          <a:xfrm>
            <a:off x="3071057" y="1988840"/>
            <a:ext cx="2188605" cy="538609"/>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800" dirty="0">
                <a:solidFill>
                  <a:srgbClr val="1AA5B8"/>
                </a:solidFill>
                <a:latin typeface="Lato Light" panose="020F0502020204030203" pitchFamily="34" charset="0"/>
                <a:ea typeface="Lato Light" panose="020F0502020204030203" pitchFamily="34" charset="0"/>
                <a:cs typeface="Mukta ExtraLight" panose="020B0000000000000000" pitchFamily="34" charset="77"/>
              </a:rPr>
              <a:t>Randomly selected and demographically representative panel of citizens who gather for several days to examine an issue, problem or challenge and then present recommendations.</a:t>
            </a:r>
          </a:p>
        </p:txBody>
      </p:sp>
      <p:sp>
        <p:nvSpPr>
          <p:cNvPr id="78" name="Subtitle 2">
            <a:extLst>
              <a:ext uri="{FF2B5EF4-FFF2-40B4-BE49-F238E27FC236}">
                <a16:creationId xmlns:a16="http://schemas.microsoft.com/office/drawing/2014/main" id="{949576D9-E3CA-4C27-8854-98C2118A172A}"/>
              </a:ext>
            </a:extLst>
          </p:cNvPr>
          <p:cNvSpPr txBox="1">
            <a:spLocks/>
          </p:cNvSpPr>
          <p:nvPr/>
        </p:nvSpPr>
        <p:spPr>
          <a:xfrm>
            <a:off x="3052679" y="2901313"/>
            <a:ext cx="2188605" cy="292388"/>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800" dirty="0">
                <a:solidFill>
                  <a:srgbClr val="1AA5B8"/>
                </a:solidFill>
                <a:latin typeface="Lato Light" panose="020F0502020204030203" pitchFamily="34" charset="0"/>
                <a:ea typeface="Lato Light" panose="020F0502020204030203" pitchFamily="34" charset="0"/>
                <a:cs typeface="Mukta ExtraLight" panose="020B0000000000000000" pitchFamily="34" charset="77"/>
              </a:rPr>
              <a:t>Intense process brings together all participant perspectives for a prolonged working meeting. </a:t>
            </a:r>
          </a:p>
        </p:txBody>
      </p:sp>
      <p:sp>
        <p:nvSpPr>
          <p:cNvPr id="79" name="Subtitle 2">
            <a:extLst>
              <a:ext uri="{FF2B5EF4-FFF2-40B4-BE49-F238E27FC236}">
                <a16:creationId xmlns:a16="http://schemas.microsoft.com/office/drawing/2014/main" id="{CBD2BE0E-A85C-44ED-80DC-9A15035BE00B}"/>
              </a:ext>
            </a:extLst>
          </p:cNvPr>
          <p:cNvSpPr txBox="1">
            <a:spLocks/>
          </p:cNvSpPr>
          <p:nvPr/>
        </p:nvSpPr>
        <p:spPr>
          <a:xfrm>
            <a:off x="3052678" y="3584394"/>
            <a:ext cx="2188605" cy="538609"/>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800" dirty="0">
                <a:solidFill>
                  <a:srgbClr val="1AA5B8"/>
                </a:solidFill>
                <a:latin typeface="Lato Light" panose="020F0502020204030203" pitchFamily="34" charset="0"/>
                <a:ea typeface="Lato Light" panose="020F0502020204030203" pitchFamily="34" charset="0"/>
                <a:cs typeface="Mukta ExtraLight" panose="020B0000000000000000" pitchFamily="34" charset="77"/>
              </a:rPr>
              <a:t>Small group process where participants meet several times to discuss critical issues using a structured process that builds on the previous discussion. </a:t>
            </a:r>
          </a:p>
        </p:txBody>
      </p:sp>
      <p:sp>
        <p:nvSpPr>
          <p:cNvPr id="80" name="Subtitle 2">
            <a:extLst>
              <a:ext uri="{FF2B5EF4-FFF2-40B4-BE49-F238E27FC236}">
                <a16:creationId xmlns:a16="http://schemas.microsoft.com/office/drawing/2014/main" id="{AB75D1D5-452B-495A-A47A-8E3DDACA3A4A}"/>
              </a:ext>
            </a:extLst>
          </p:cNvPr>
          <p:cNvSpPr txBox="1">
            <a:spLocks/>
          </p:cNvSpPr>
          <p:nvPr/>
        </p:nvSpPr>
        <p:spPr>
          <a:xfrm>
            <a:off x="3099127" y="4412317"/>
            <a:ext cx="2188605" cy="415498"/>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800" dirty="0">
                <a:solidFill>
                  <a:srgbClr val="1AA5B8"/>
                </a:solidFill>
                <a:latin typeface="Lato Light" panose="020F0502020204030203" pitchFamily="34" charset="0"/>
                <a:ea typeface="Lato Light" panose="020F0502020204030203" pitchFamily="34" charset="0"/>
                <a:cs typeface="Mukta ExtraLight" panose="020B0000000000000000" pitchFamily="34" charset="77"/>
              </a:rPr>
              <a:t>Acknowledge the past, clarify what is happening in the present and explore what might be the future. </a:t>
            </a:r>
          </a:p>
        </p:txBody>
      </p:sp>
      <p:sp>
        <p:nvSpPr>
          <p:cNvPr id="81" name="Subtitle 2">
            <a:extLst>
              <a:ext uri="{FF2B5EF4-FFF2-40B4-BE49-F238E27FC236}">
                <a16:creationId xmlns:a16="http://schemas.microsoft.com/office/drawing/2014/main" id="{B55E9A8C-1DF1-40F2-9CA0-468D0552397E}"/>
              </a:ext>
            </a:extLst>
          </p:cNvPr>
          <p:cNvSpPr txBox="1">
            <a:spLocks/>
          </p:cNvSpPr>
          <p:nvPr/>
        </p:nvSpPr>
        <p:spPr>
          <a:xfrm>
            <a:off x="3052678" y="5147372"/>
            <a:ext cx="2188605" cy="538609"/>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800" dirty="0">
                <a:solidFill>
                  <a:srgbClr val="1AA5B8"/>
                </a:solidFill>
                <a:latin typeface="Lato Light" panose="020F0502020204030203" pitchFamily="34" charset="0"/>
                <a:ea typeface="Lato Light" panose="020F0502020204030203" pitchFamily="34" charset="0"/>
                <a:cs typeface="Mukta ExtraLight" panose="020B0000000000000000" pitchFamily="34" charset="77"/>
              </a:rPr>
              <a:t>An objective approach to exploring or challenging situations using questions in four stages – objective; reflective; interpretive; decisional. </a:t>
            </a:r>
          </a:p>
        </p:txBody>
      </p:sp>
      <p:sp>
        <p:nvSpPr>
          <p:cNvPr id="82" name="Subtitle 2">
            <a:extLst>
              <a:ext uri="{FF2B5EF4-FFF2-40B4-BE49-F238E27FC236}">
                <a16:creationId xmlns:a16="http://schemas.microsoft.com/office/drawing/2014/main" id="{15A08DE2-8A08-4EFD-AE7F-7F82A8B48E75}"/>
              </a:ext>
            </a:extLst>
          </p:cNvPr>
          <p:cNvSpPr txBox="1">
            <a:spLocks/>
          </p:cNvSpPr>
          <p:nvPr/>
        </p:nvSpPr>
        <p:spPr>
          <a:xfrm>
            <a:off x="5683531" y="1252201"/>
            <a:ext cx="2188605" cy="415498"/>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800" dirty="0">
                <a:solidFill>
                  <a:srgbClr val="1AA5B8"/>
                </a:solidFill>
                <a:latin typeface="Lato Light" panose="020F0502020204030203" pitchFamily="34" charset="0"/>
                <a:ea typeface="Lato Light" panose="020F0502020204030203" pitchFamily="34" charset="0"/>
                <a:cs typeface="Mukta ExtraLight" panose="020B0000000000000000" pitchFamily="34" charset="77"/>
              </a:rPr>
              <a:t>Encourages participants to become well-informed; pre-polling can track if views change; can engage silent or passive participants. </a:t>
            </a:r>
          </a:p>
        </p:txBody>
      </p:sp>
      <p:sp>
        <p:nvSpPr>
          <p:cNvPr id="83" name="Subtitle 2">
            <a:extLst>
              <a:ext uri="{FF2B5EF4-FFF2-40B4-BE49-F238E27FC236}">
                <a16:creationId xmlns:a16="http://schemas.microsoft.com/office/drawing/2014/main" id="{7F36F561-3CA0-47A2-A26B-C1264167B0FE}"/>
              </a:ext>
            </a:extLst>
          </p:cNvPr>
          <p:cNvSpPr txBox="1">
            <a:spLocks/>
          </p:cNvSpPr>
          <p:nvPr/>
        </p:nvSpPr>
        <p:spPr>
          <a:xfrm>
            <a:off x="5600468" y="1976878"/>
            <a:ext cx="2327222" cy="538609"/>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800" dirty="0">
                <a:solidFill>
                  <a:srgbClr val="1AA5B8"/>
                </a:solidFill>
                <a:latin typeface="Lato Light" panose="020F0502020204030203" pitchFamily="34" charset="0"/>
                <a:ea typeface="Lato Light" panose="020F0502020204030203" pitchFamily="34" charset="0"/>
                <a:cs typeface="Mukta ExtraLight" panose="020B0000000000000000" pitchFamily="34" charset="77"/>
              </a:rPr>
              <a:t>Enables high quality dialogue about a key issue or challenge. Creates ownership for the solution. Involves expert presentations or perspectives for consideration.</a:t>
            </a:r>
          </a:p>
        </p:txBody>
      </p:sp>
      <p:sp>
        <p:nvSpPr>
          <p:cNvPr id="84" name="Subtitle 2">
            <a:extLst>
              <a:ext uri="{FF2B5EF4-FFF2-40B4-BE49-F238E27FC236}">
                <a16:creationId xmlns:a16="http://schemas.microsoft.com/office/drawing/2014/main" id="{056C7AFD-153A-4510-AC81-501D6B136514}"/>
              </a:ext>
            </a:extLst>
          </p:cNvPr>
          <p:cNvSpPr txBox="1">
            <a:spLocks/>
          </p:cNvSpPr>
          <p:nvPr/>
        </p:nvSpPr>
        <p:spPr>
          <a:xfrm>
            <a:off x="5739085" y="2841103"/>
            <a:ext cx="2188605" cy="415498"/>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800" dirty="0">
                <a:solidFill>
                  <a:srgbClr val="1AA5B8"/>
                </a:solidFill>
                <a:latin typeface="Lato Light" panose="020F0502020204030203" pitchFamily="34" charset="0"/>
                <a:ea typeface="Lato Light" panose="020F0502020204030203" pitchFamily="34" charset="0"/>
                <a:cs typeface="Mukta ExtraLight" panose="020B0000000000000000" pitchFamily="34" charset="77"/>
              </a:rPr>
              <a:t>Works best for physical design and planning. Allows participants to witness how concepts, ideas and solutions are developed. </a:t>
            </a:r>
          </a:p>
        </p:txBody>
      </p:sp>
      <p:sp>
        <p:nvSpPr>
          <p:cNvPr id="85" name="Subtitle 2">
            <a:extLst>
              <a:ext uri="{FF2B5EF4-FFF2-40B4-BE49-F238E27FC236}">
                <a16:creationId xmlns:a16="http://schemas.microsoft.com/office/drawing/2014/main" id="{D29463A1-91D1-4E84-9B1D-0D3A780BA4E5}"/>
              </a:ext>
            </a:extLst>
          </p:cNvPr>
          <p:cNvSpPr txBox="1">
            <a:spLocks/>
          </p:cNvSpPr>
          <p:nvPr/>
        </p:nvSpPr>
        <p:spPr>
          <a:xfrm>
            <a:off x="5715300" y="3633720"/>
            <a:ext cx="2188605" cy="415498"/>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800" dirty="0">
                <a:solidFill>
                  <a:srgbClr val="1AA5B8"/>
                </a:solidFill>
                <a:latin typeface="Lato Light" panose="020F0502020204030203" pitchFamily="34" charset="0"/>
                <a:ea typeface="Lato Light" panose="020F0502020204030203" pitchFamily="34" charset="0"/>
                <a:cs typeface="Mukta ExtraLight" panose="020B0000000000000000" pitchFamily="34" charset="77"/>
              </a:rPr>
              <a:t>Enables multiple groups to work in their own time in detail on the same issue – process often starts with personal stories. </a:t>
            </a:r>
          </a:p>
        </p:txBody>
      </p:sp>
      <p:sp>
        <p:nvSpPr>
          <p:cNvPr id="86" name="Subtitle 2">
            <a:extLst>
              <a:ext uri="{FF2B5EF4-FFF2-40B4-BE49-F238E27FC236}">
                <a16:creationId xmlns:a16="http://schemas.microsoft.com/office/drawing/2014/main" id="{BDB9FC5B-F7C0-4C7C-A2EC-769FF8BFD7CB}"/>
              </a:ext>
            </a:extLst>
          </p:cNvPr>
          <p:cNvSpPr txBox="1">
            <a:spLocks/>
          </p:cNvSpPr>
          <p:nvPr/>
        </p:nvSpPr>
        <p:spPr>
          <a:xfrm>
            <a:off x="5707759" y="4412317"/>
            <a:ext cx="2188605" cy="415498"/>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800" dirty="0">
                <a:solidFill>
                  <a:srgbClr val="1AA5B8"/>
                </a:solidFill>
                <a:latin typeface="Lato Light" panose="020F0502020204030203" pitchFamily="34" charset="0"/>
                <a:ea typeface="Lato Light" panose="020F0502020204030203" pitchFamily="34" charset="0"/>
                <a:cs typeface="Mukta ExtraLight" panose="020B0000000000000000" pitchFamily="34" charset="77"/>
              </a:rPr>
              <a:t>Find shared goals and shared actions to achieve those goals. Celebrate what is working and create future scenarios to address.</a:t>
            </a:r>
          </a:p>
        </p:txBody>
      </p:sp>
      <p:sp>
        <p:nvSpPr>
          <p:cNvPr id="87" name="Subtitle 2">
            <a:extLst>
              <a:ext uri="{FF2B5EF4-FFF2-40B4-BE49-F238E27FC236}">
                <a16:creationId xmlns:a16="http://schemas.microsoft.com/office/drawing/2014/main" id="{01BFE1C9-FE00-451B-9A6B-A3BE992C75E2}"/>
              </a:ext>
            </a:extLst>
          </p:cNvPr>
          <p:cNvSpPr txBox="1">
            <a:spLocks/>
          </p:cNvSpPr>
          <p:nvPr/>
        </p:nvSpPr>
        <p:spPr>
          <a:xfrm>
            <a:off x="5667491" y="5245915"/>
            <a:ext cx="2188605" cy="415498"/>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800" dirty="0">
                <a:solidFill>
                  <a:srgbClr val="1AA5B8"/>
                </a:solidFill>
                <a:latin typeface="Lato Light" panose="020F0502020204030203" pitchFamily="34" charset="0"/>
                <a:ea typeface="Lato Light" panose="020F0502020204030203" pitchFamily="34" charset="0"/>
                <a:cs typeface="Mukta ExtraLight" panose="020B0000000000000000" pitchFamily="34" charset="77"/>
              </a:rPr>
              <a:t>Can be used as an activity as part of a full day, helps participants structure their responses consciously. </a:t>
            </a:r>
          </a:p>
        </p:txBody>
      </p:sp>
      <p:sp>
        <p:nvSpPr>
          <p:cNvPr id="88" name="Subtitle 2">
            <a:extLst>
              <a:ext uri="{FF2B5EF4-FFF2-40B4-BE49-F238E27FC236}">
                <a16:creationId xmlns:a16="http://schemas.microsoft.com/office/drawing/2014/main" id="{14CC2ACE-7E3D-4439-B313-D101BB25AEF7}"/>
              </a:ext>
            </a:extLst>
          </p:cNvPr>
          <p:cNvSpPr txBox="1">
            <a:spLocks/>
          </p:cNvSpPr>
          <p:nvPr/>
        </p:nvSpPr>
        <p:spPr>
          <a:xfrm>
            <a:off x="8056146" y="1252201"/>
            <a:ext cx="2579527" cy="415498"/>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800" dirty="0">
                <a:solidFill>
                  <a:srgbClr val="1AA5B8"/>
                </a:solidFill>
                <a:latin typeface="Lato Light" panose="020F0502020204030203" pitchFamily="34" charset="0"/>
                <a:ea typeface="Lato Light" panose="020F0502020204030203" pitchFamily="34" charset="0"/>
                <a:cs typeface="Mukta ExtraLight" panose="020B0000000000000000" pitchFamily="34" charset="77"/>
              </a:rPr>
              <a:t>Need to be very clear about how the results of the poll fit in with decision making and how it complements other aspects of the participation process. </a:t>
            </a:r>
          </a:p>
        </p:txBody>
      </p:sp>
      <p:sp>
        <p:nvSpPr>
          <p:cNvPr id="89" name="Subtitle 2">
            <a:extLst>
              <a:ext uri="{FF2B5EF4-FFF2-40B4-BE49-F238E27FC236}">
                <a16:creationId xmlns:a16="http://schemas.microsoft.com/office/drawing/2014/main" id="{2EF15052-8D74-445B-88A0-3DFDE7883104}"/>
              </a:ext>
            </a:extLst>
          </p:cNvPr>
          <p:cNvSpPr txBox="1">
            <a:spLocks/>
          </p:cNvSpPr>
          <p:nvPr/>
        </p:nvSpPr>
        <p:spPr>
          <a:xfrm>
            <a:off x="8316018" y="2038433"/>
            <a:ext cx="2188605" cy="415498"/>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800" dirty="0">
                <a:solidFill>
                  <a:srgbClr val="1AA5B8"/>
                </a:solidFill>
                <a:latin typeface="Lato Light" panose="020F0502020204030203" pitchFamily="34" charset="0"/>
                <a:ea typeface="Lato Light" panose="020F0502020204030203" pitchFamily="34" charset="0"/>
                <a:cs typeface="Mukta ExtraLight" panose="020B0000000000000000" pitchFamily="34" charset="77"/>
              </a:rPr>
              <a:t>Need to give power to the citizen jury; involves intense preparation of materials and experts to support the deliberation process. </a:t>
            </a:r>
          </a:p>
        </p:txBody>
      </p:sp>
      <p:sp>
        <p:nvSpPr>
          <p:cNvPr id="90" name="Subtitle 2">
            <a:extLst>
              <a:ext uri="{FF2B5EF4-FFF2-40B4-BE49-F238E27FC236}">
                <a16:creationId xmlns:a16="http://schemas.microsoft.com/office/drawing/2014/main" id="{F358ACD9-7171-4D58-A574-11C0A2473BE4}"/>
              </a:ext>
            </a:extLst>
          </p:cNvPr>
          <p:cNvSpPr txBox="1">
            <a:spLocks/>
          </p:cNvSpPr>
          <p:nvPr/>
        </p:nvSpPr>
        <p:spPr>
          <a:xfrm>
            <a:off x="8257455" y="2841103"/>
            <a:ext cx="2188605" cy="415498"/>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800" dirty="0">
                <a:solidFill>
                  <a:srgbClr val="1AA5B8"/>
                </a:solidFill>
                <a:latin typeface="Lato Light" panose="020F0502020204030203" pitchFamily="34" charset="0"/>
                <a:ea typeface="Lato Light" panose="020F0502020204030203" pitchFamily="34" charset="0"/>
                <a:cs typeface="Mukta ExtraLight" panose="020B0000000000000000" pitchFamily="34" charset="77"/>
              </a:rPr>
              <a:t>Up to three months are needed for preparation and needs to be run over multiple days. Requires trained facilitators. </a:t>
            </a:r>
          </a:p>
        </p:txBody>
      </p:sp>
      <p:sp>
        <p:nvSpPr>
          <p:cNvPr id="91" name="Subtitle 2">
            <a:extLst>
              <a:ext uri="{FF2B5EF4-FFF2-40B4-BE49-F238E27FC236}">
                <a16:creationId xmlns:a16="http://schemas.microsoft.com/office/drawing/2014/main" id="{1AB5EB04-E697-4AE2-B6DD-48CCA7E6D257}"/>
              </a:ext>
            </a:extLst>
          </p:cNvPr>
          <p:cNvSpPr txBox="1">
            <a:spLocks/>
          </p:cNvSpPr>
          <p:nvPr/>
        </p:nvSpPr>
        <p:spPr>
          <a:xfrm>
            <a:off x="8337780" y="3634327"/>
            <a:ext cx="2188605" cy="415498"/>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800" dirty="0">
                <a:solidFill>
                  <a:srgbClr val="1AA5B8"/>
                </a:solidFill>
                <a:latin typeface="Lato Light" panose="020F0502020204030203" pitchFamily="34" charset="0"/>
                <a:ea typeface="Lato Light" panose="020F0502020204030203" pitchFamily="34" charset="0"/>
                <a:cs typeface="Mukta ExtraLight" panose="020B0000000000000000" pitchFamily="34" charset="77"/>
              </a:rPr>
              <a:t>Time and effort to weave all the smaller conversations into overarching themes for a broader collaboration. </a:t>
            </a:r>
          </a:p>
        </p:txBody>
      </p:sp>
      <p:sp>
        <p:nvSpPr>
          <p:cNvPr id="92" name="Subtitle 2">
            <a:extLst>
              <a:ext uri="{FF2B5EF4-FFF2-40B4-BE49-F238E27FC236}">
                <a16:creationId xmlns:a16="http://schemas.microsoft.com/office/drawing/2014/main" id="{0A2EE378-4382-458E-B0BD-448D6D451F32}"/>
              </a:ext>
            </a:extLst>
          </p:cNvPr>
          <p:cNvSpPr txBox="1">
            <a:spLocks/>
          </p:cNvSpPr>
          <p:nvPr/>
        </p:nvSpPr>
        <p:spPr>
          <a:xfrm>
            <a:off x="8283787" y="4487619"/>
            <a:ext cx="2188605" cy="292388"/>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800" dirty="0">
                <a:solidFill>
                  <a:srgbClr val="1AA5B8"/>
                </a:solidFill>
                <a:latin typeface="Lato Light" panose="020F0502020204030203" pitchFamily="34" charset="0"/>
                <a:ea typeface="Lato Light" panose="020F0502020204030203" pitchFamily="34" charset="0"/>
                <a:cs typeface="Mukta ExtraLight" panose="020B0000000000000000" pitchFamily="34" charset="77"/>
              </a:rPr>
              <a:t>May need multiple facilitators and likely two days. </a:t>
            </a:r>
          </a:p>
        </p:txBody>
      </p:sp>
      <p:sp>
        <p:nvSpPr>
          <p:cNvPr id="93" name="Subtitle 2">
            <a:extLst>
              <a:ext uri="{FF2B5EF4-FFF2-40B4-BE49-F238E27FC236}">
                <a16:creationId xmlns:a16="http://schemas.microsoft.com/office/drawing/2014/main" id="{CDF73CFC-3852-4896-B245-CC316179A2BB}"/>
              </a:ext>
            </a:extLst>
          </p:cNvPr>
          <p:cNvSpPr txBox="1">
            <a:spLocks/>
          </p:cNvSpPr>
          <p:nvPr/>
        </p:nvSpPr>
        <p:spPr>
          <a:xfrm>
            <a:off x="8306011" y="5222250"/>
            <a:ext cx="2188605" cy="415498"/>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800" dirty="0">
                <a:solidFill>
                  <a:srgbClr val="1AA5B8"/>
                </a:solidFill>
                <a:latin typeface="Lato Light" panose="020F0502020204030203" pitchFamily="34" charset="0"/>
                <a:ea typeface="Lato Light" panose="020F0502020204030203" pitchFamily="34" charset="0"/>
                <a:cs typeface="Mukta ExtraLight" panose="020B0000000000000000" pitchFamily="34" charset="77"/>
              </a:rPr>
              <a:t>Can be quick best linked to other activities to ensure it is meaningful and valued by participants. </a:t>
            </a:r>
          </a:p>
        </p:txBody>
      </p:sp>
      <p:sp>
        <p:nvSpPr>
          <p:cNvPr id="61" name="TextBox 60">
            <a:extLst>
              <a:ext uri="{FF2B5EF4-FFF2-40B4-BE49-F238E27FC236}">
                <a16:creationId xmlns:a16="http://schemas.microsoft.com/office/drawing/2014/main" id="{2655A833-E264-481F-8C90-3E7FA8935F4A}"/>
              </a:ext>
            </a:extLst>
          </p:cNvPr>
          <p:cNvSpPr txBox="1"/>
          <p:nvPr/>
        </p:nvSpPr>
        <p:spPr>
          <a:xfrm rot="16200000">
            <a:off x="8924337" y="3088546"/>
            <a:ext cx="4745624" cy="369332"/>
          </a:xfrm>
          <a:prstGeom prst="rect">
            <a:avLst/>
          </a:prstGeom>
          <a:noFill/>
        </p:spPr>
        <p:txBody>
          <a:bodyPr wrap="square" rtlCol="0">
            <a:spAutoFit/>
          </a:bodyPr>
          <a:lstStyle/>
          <a:p>
            <a:pPr algn="ctr"/>
            <a:r>
              <a:rPr lang="en-AU" b="1" dirty="0">
                <a:solidFill>
                  <a:srgbClr val="1AA5B8"/>
                </a:solidFill>
                <a:latin typeface="Poppins" panose="00000500000000000000" pitchFamily="2" charset="0"/>
                <a:cs typeface="Poppins" panose="00000500000000000000" pitchFamily="2" charset="0"/>
              </a:rPr>
              <a:t>BRINGING PEOPLE TOGETHER</a:t>
            </a:r>
          </a:p>
        </p:txBody>
      </p:sp>
      <p:pic>
        <p:nvPicPr>
          <p:cNvPr id="62" name="Picture 61" descr="A picture containing diagram&#10;&#10;Description automatically generated">
            <a:extLst>
              <a:ext uri="{FF2B5EF4-FFF2-40B4-BE49-F238E27FC236}">
                <a16:creationId xmlns:a16="http://schemas.microsoft.com/office/drawing/2014/main" id="{CE577B78-6343-43B8-97CD-B37166BDCA2A}"/>
              </a:ext>
            </a:extLst>
          </p:cNvPr>
          <p:cNvPicPr>
            <a:picLocks noChangeAspect="1"/>
          </p:cNvPicPr>
          <p:nvPr/>
        </p:nvPicPr>
        <p:blipFill rotWithShape="1">
          <a:blip r:embed="rId2">
            <a:extLst>
              <a:ext uri="{28A0092B-C50C-407E-A947-70E740481C1C}">
                <a14:useLocalDpi xmlns:a14="http://schemas.microsoft.com/office/drawing/2010/main" val="0"/>
              </a:ext>
            </a:extLst>
          </a:blip>
          <a:srcRect l="11377" t="9654" r="66428" b="65983"/>
          <a:stretch/>
        </p:blipFill>
        <p:spPr>
          <a:xfrm>
            <a:off x="868536" y="205658"/>
            <a:ext cx="1600996" cy="949994"/>
          </a:xfrm>
          <a:prstGeom prst="rect">
            <a:avLst/>
          </a:prstGeom>
        </p:spPr>
      </p:pic>
    </p:spTree>
    <p:extLst>
      <p:ext uri="{BB962C8B-B14F-4D97-AF65-F5344CB8AC3E}">
        <p14:creationId xmlns:p14="http://schemas.microsoft.com/office/powerpoint/2010/main" val="1924064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 name="TextBox 56">
            <a:extLst>
              <a:ext uri="{FF2B5EF4-FFF2-40B4-BE49-F238E27FC236}">
                <a16:creationId xmlns:a16="http://schemas.microsoft.com/office/drawing/2014/main" id="{49A1C3AB-4AF9-8541-9A83-8ADFC515F139}"/>
              </a:ext>
            </a:extLst>
          </p:cNvPr>
          <p:cNvSpPr txBox="1"/>
          <p:nvPr/>
        </p:nvSpPr>
        <p:spPr>
          <a:xfrm>
            <a:off x="3431704" y="1426526"/>
            <a:ext cx="1399743" cy="338554"/>
          </a:xfrm>
          <a:prstGeom prst="rect">
            <a:avLst/>
          </a:prstGeom>
          <a:noFill/>
        </p:spPr>
        <p:txBody>
          <a:bodyPr wrap="none" rtlCol="0" anchor="b" anchorCtr="0">
            <a:spAutoFit/>
          </a:bodyPr>
          <a:lstStyle/>
          <a:p>
            <a:pPr algn="ctr"/>
            <a:r>
              <a:rPr lang="en-US" sz="1600" b="1" dirty="0">
                <a:solidFill>
                  <a:srgbClr val="1AA5B8"/>
                </a:solidFill>
                <a:latin typeface="Poppins" pitchFamily="2" charset="77"/>
                <a:ea typeface="League Spartan" charset="0"/>
                <a:cs typeface="Poppins" pitchFamily="2" charset="77"/>
              </a:rPr>
              <a:t>Description</a:t>
            </a:r>
          </a:p>
        </p:txBody>
      </p:sp>
      <p:sp>
        <p:nvSpPr>
          <p:cNvPr id="58" name="TextBox 57">
            <a:extLst>
              <a:ext uri="{FF2B5EF4-FFF2-40B4-BE49-F238E27FC236}">
                <a16:creationId xmlns:a16="http://schemas.microsoft.com/office/drawing/2014/main" id="{D44068EE-1ACE-A34D-951C-83CF83EF30AF}"/>
              </a:ext>
            </a:extLst>
          </p:cNvPr>
          <p:cNvSpPr txBox="1"/>
          <p:nvPr/>
        </p:nvSpPr>
        <p:spPr>
          <a:xfrm>
            <a:off x="6232918" y="1426526"/>
            <a:ext cx="1042273" cy="338554"/>
          </a:xfrm>
          <a:prstGeom prst="rect">
            <a:avLst/>
          </a:prstGeom>
          <a:noFill/>
        </p:spPr>
        <p:txBody>
          <a:bodyPr wrap="none" rtlCol="0" anchor="b" anchorCtr="0">
            <a:spAutoFit/>
          </a:bodyPr>
          <a:lstStyle/>
          <a:p>
            <a:pPr algn="ctr"/>
            <a:r>
              <a:rPr lang="en-US" sz="1600" b="1" dirty="0">
                <a:solidFill>
                  <a:srgbClr val="1AA5B8"/>
                </a:solidFill>
                <a:latin typeface="Poppins" pitchFamily="2" charset="77"/>
                <a:ea typeface="League Spartan" charset="0"/>
                <a:cs typeface="Poppins" pitchFamily="2" charset="77"/>
              </a:rPr>
              <a:t>Benefits</a:t>
            </a:r>
          </a:p>
        </p:txBody>
      </p:sp>
      <p:sp>
        <p:nvSpPr>
          <p:cNvPr id="59" name="TextBox 58">
            <a:extLst>
              <a:ext uri="{FF2B5EF4-FFF2-40B4-BE49-F238E27FC236}">
                <a16:creationId xmlns:a16="http://schemas.microsoft.com/office/drawing/2014/main" id="{DB1DE231-924A-2D4C-9EE6-F0CB096C9E0B}"/>
              </a:ext>
            </a:extLst>
          </p:cNvPr>
          <p:cNvSpPr txBox="1"/>
          <p:nvPr/>
        </p:nvSpPr>
        <p:spPr>
          <a:xfrm>
            <a:off x="8690288" y="1426526"/>
            <a:ext cx="1372492" cy="338554"/>
          </a:xfrm>
          <a:prstGeom prst="rect">
            <a:avLst/>
          </a:prstGeom>
          <a:noFill/>
        </p:spPr>
        <p:txBody>
          <a:bodyPr wrap="none" rtlCol="0" anchor="b" anchorCtr="0">
            <a:spAutoFit/>
          </a:bodyPr>
          <a:lstStyle/>
          <a:p>
            <a:pPr algn="ctr"/>
            <a:r>
              <a:rPr lang="en-US" sz="1600" b="1" dirty="0">
                <a:solidFill>
                  <a:srgbClr val="1AA5B8"/>
                </a:solidFill>
                <a:latin typeface="Poppins" pitchFamily="2" charset="77"/>
                <a:ea typeface="League Spartan" charset="0"/>
                <a:cs typeface="Poppins" pitchFamily="2" charset="77"/>
              </a:rPr>
              <a:t>Limitations</a:t>
            </a:r>
          </a:p>
        </p:txBody>
      </p:sp>
      <p:sp>
        <p:nvSpPr>
          <p:cNvPr id="10" name="Freeform 9">
            <a:extLst>
              <a:ext uri="{FF2B5EF4-FFF2-40B4-BE49-F238E27FC236}">
                <a16:creationId xmlns:a16="http://schemas.microsoft.com/office/drawing/2014/main" id="{B18914AE-A9CA-554D-97EC-B8D9F6342DCC}"/>
              </a:ext>
            </a:extLst>
          </p:cNvPr>
          <p:cNvSpPr/>
          <p:nvPr/>
        </p:nvSpPr>
        <p:spPr>
          <a:xfrm>
            <a:off x="335360" y="1922014"/>
            <a:ext cx="2518761" cy="637028"/>
          </a:xfrm>
          <a:custGeom>
            <a:avLst/>
            <a:gdLst>
              <a:gd name="connsiteX0" fmla="*/ 0 w 4821609"/>
              <a:gd name="connsiteY0" fmla="*/ 0 h 1219448"/>
              <a:gd name="connsiteX1" fmla="*/ 4821609 w 4821609"/>
              <a:gd name="connsiteY1" fmla="*/ 0 h 1219448"/>
              <a:gd name="connsiteX2" fmla="*/ 4821609 w 4821609"/>
              <a:gd name="connsiteY2" fmla="*/ 1219448 h 1219448"/>
              <a:gd name="connsiteX3" fmla="*/ 0 w 4821609"/>
              <a:gd name="connsiteY3" fmla="*/ 1219448 h 1219448"/>
              <a:gd name="connsiteX4" fmla="*/ 633547 w 4821609"/>
              <a:gd name="connsiteY4" fmla="*/ 609725 h 1219448"/>
              <a:gd name="connsiteX5" fmla="*/ 0 w 4821609"/>
              <a:gd name="connsiteY5" fmla="*/ 1 h 12194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821609" h="1219448">
                <a:moveTo>
                  <a:pt x="0" y="0"/>
                </a:moveTo>
                <a:lnTo>
                  <a:pt x="4821609" y="0"/>
                </a:lnTo>
                <a:lnTo>
                  <a:pt x="4821609" y="1219448"/>
                </a:lnTo>
                <a:lnTo>
                  <a:pt x="0" y="1219448"/>
                </a:lnTo>
                <a:lnTo>
                  <a:pt x="633547" y="609725"/>
                </a:lnTo>
                <a:lnTo>
                  <a:pt x="0" y="1"/>
                </a:lnTo>
                <a:close/>
              </a:path>
            </a:pathLst>
          </a:custGeom>
          <a:solidFill>
            <a:srgbClr val="1AA5B8"/>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24" name="TextBox 23">
            <a:extLst>
              <a:ext uri="{FF2B5EF4-FFF2-40B4-BE49-F238E27FC236}">
                <a16:creationId xmlns:a16="http://schemas.microsoft.com/office/drawing/2014/main" id="{5B9C56CF-6155-A142-A58E-140439F4A14B}"/>
              </a:ext>
            </a:extLst>
          </p:cNvPr>
          <p:cNvSpPr txBox="1"/>
          <p:nvPr/>
        </p:nvSpPr>
        <p:spPr>
          <a:xfrm>
            <a:off x="969712" y="2071251"/>
            <a:ext cx="1516762" cy="338554"/>
          </a:xfrm>
          <a:prstGeom prst="rect">
            <a:avLst/>
          </a:prstGeom>
          <a:noFill/>
        </p:spPr>
        <p:txBody>
          <a:bodyPr wrap="none" rtlCol="0" anchor="ctr" anchorCtr="0">
            <a:spAutoFit/>
          </a:bodyPr>
          <a:lstStyle/>
          <a:p>
            <a:pPr algn="ctr"/>
            <a:r>
              <a:rPr lang="en-US" sz="1600" b="1" dirty="0">
                <a:solidFill>
                  <a:schemeClr val="bg1"/>
                </a:solidFill>
                <a:latin typeface="Poppins" pitchFamily="2" charset="77"/>
                <a:ea typeface="League Spartan" charset="0"/>
                <a:cs typeface="Poppins" pitchFamily="2" charset="77"/>
              </a:rPr>
              <a:t>WORLD CAFE</a:t>
            </a:r>
          </a:p>
        </p:txBody>
      </p:sp>
      <p:sp>
        <p:nvSpPr>
          <p:cNvPr id="30" name="Rectangle 29">
            <a:extLst>
              <a:ext uri="{FF2B5EF4-FFF2-40B4-BE49-F238E27FC236}">
                <a16:creationId xmlns:a16="http://schemas.microsoft.com/office/drawing/2014/main" id="{69B4D4C7-E9A9-A940-A6D5-AF2091B851C5}"/>
              </a:ext>
            </a:extLst>
          </p:cNvPr>
          <p:cNvSpPr/>
          <p:nvPr/>
        </p:nvSpPr>
        <p:spPr>
          <a:xfrm>
            <a:off x="2854121" y="1922014"/>
            <a:ext cx="2622480" cy="637028"/>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2"/>
              </a:solidFill>
            </a:endParaRPr>
          </a:p>
        </p:txBody>
      </p:sp>
      <p:sp>
        <p:nvSpPr>
          <p:cNvPr id="33" name="Rectangle 32">
            <a:extLst>
              <a:ext uri="{FF2B5EF4-FFF2-40B4-BE49-F238E27FC236}">
                <a16:creationId xmlns:a16="http://schemas.microsoft.com/office/drawing/2014/main" id="{26DBB283-CCA8-D442-8CCD-74E98D60B4F7}"/>
              </a:ext>
            </a:extLst>
          </p:cNvPr>
          <p:cNvSpPr/>
          <p:nvPr/>
        </p:nvSpPr>
        <p:spPr>
          <a:xfrm>
            <a:off x="5476601" y="1922014"/>
            <a:ext cx="2622480" cy="637028"/>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2"/>
              </a:solidFill>
            </a:endParaRPr>
          </a:p>
        </p:txBody>
      </p:sp>
      <p:sp>
        <p:nvSpPr>
          <p:cNvPr id="34" name="Rectangle 33">
            <a:extLst>
              <a:ext uri="{FF2B5EF4-FFF2-40B4-BE49-F238E27FC236}">
                <a16:creationId xmlns:a16="http://schemas.microsoft.com/office/drawing/2014/main" id="{6184B26F-B8E4-6446-AF0B-2AAC99F9EF43}"/>
              </a:ext>
            </a:extLst>
          </p:cNvPr>
          <p:cNvSpPr/>
          <p:nvPr/>
        </p:nvSpPr>
        <p:spPr>
          <a:xfrm>
            <a:off x="8099081" y="1922014"/>
            <a:ext cx="2622480" cy="637028"/>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2"/>
              </a:solidFill>
            </a:endParaRPr>
          </a:p>
        </p:txBody>
      </p:sp>
      <p:sp>
        <p:nvSpPr>
          <p:cNvPr id="60" name="Subtitle 2">
            <a:extLst>
              <a:ext uri="{FF2B5EF4-FFF2-40B4-BE49-F238E27FC236}">
                <a16:creationId xmlns:a16="http://schemas.microsoft.com/office/drawing/2014/main" id="{C20B81B0-D017-9441-9C2C-4C3DB178E836}"/>
              </a:ext>
            </a:extLst>
          </p:cNvPr>
          <p:cNvSpPr txBox="1">
            <a:spLocks/>
          </p:cNvSpPr>
          <p:nvPr/>
        </p:nvSpPr>
        <p:spPr>
          <a:xfrm>
            <a:off x="3037978" y="2094333"/>
            <a:ext cx="2188605" cy="292388"/>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800" dirty="0">
                <a:solidFill>
                  <a:srgbClr val="1AA5B8"/>
                </a:solidFill>
                <a:latin typeface="Lato Light" panose="020F0502020204030203" pitchFamily="34" charset="0"/>
                <a:ea typeface="Lato Light" panose="020F0502020204030203" pitchFamily="34" charset="0"/>
                <a:cs typeface="Mukta ExtraLight" panose="020B0000000000000000" pitchFamily="34" charset="77"/>
              </a:rPr>
              <a:t>Simultaneous rounds of conversations that foster meaningful discussion on a topic, issue.</a:t>
            </a:r>
          </a:p>
        </p:txBody>
      </p:sp>
      <p:sp>
        <p:nvSpPr>
          <p:cNvPr id="12" name="Freeform 11">
            <a:extLst>
              <a:ext uri="{FF2B5EF4-FFF2-40B4-BE49-F238E27FC236}">
                <a16:creationId xmlns:a16="http://schemas.microsoft.com/office/drawing/2014/main" id="{34E9E2E6-A754-F44A-ACDF-8725247DC0A0}"/>
              </a:ext>
            </a:extLst>
          </p:cNvPr>
          <p:cNvSpPr/>
          <p:nvPr/>
        </p:nvSpPr>
        <p:spPr>
          <a:xfrm>
            <a:off x="335360" y="2716136"/>
            <a:ext cx="2518761" cy="637028"/>
          </a:xfrm>
          <a:custGeom>
            <a:avLst/>
            <a:gdLst>
              <a:gd name="connsiteX0" fmla="*/ 0 w 4821609"/>
              <a:gd name="connsiteY0" fmla="*/ 0 h 1219448"/>
              <a:gd name="connsiteX1" fmla="*/ 4821609 w 4821609"/>
              <a:gd name="connsiteY1" fmla="*/ 0 h 1219448"/>
              <a:gd name="connsiteX2" fmla="*/ 4821609 w 4821609"/>
              <a:gd name="connsiteY2" fmla="*/ 1219448 h 1219448"/>
              <a:gd name="connsiteX3" fmla="*/ 0 w 4821609"/>
              <a:gd name="connsiteY3" fmla="*/ 1219448 h 1219448"/>
              <a:gd name="connsiteX4" fmla="*/ 633547 w 4821609"/>
              <a:gd name="connsiteY4" fmla="*/ 609725 h 1219448"/>
              <a:gd name="connsiteX5" fmla="*/ 0 w 4821609"/>
              <a:gd name="connsiteY5" fmla="*/ 1 h 12194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821609" h="1219448">
                <a:moveTo>
                  <a:pt x="0" y="0"/>
                </a:moveTo>
                <a:lnTo>
                  <a:pt x="4821609" y="0"/>
                </a:lnTo>
                <a:lnTo>
                  <a:pt x="4821609" y="1219448"/>
                </a:lnTo>
                <a:lnTo>
                  <a:pt x="0" y="1219448"/>
                </a:lnTo>
                <a:lnTo>
                  <a:pt x="633547" y="609725"/>
                </a:lnTo>
                <a:lnTo>
                  <a:pt x="0" y="1"/>
                </a:lnTo>
                <a:close/>
              </a:path>
            </a:pathLst>
          </a:custGeom>
          <a:solidFill>
            <a:srgbClr val="1AA5B8"/>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25" name="TextBox 24">
            <a:extLst>
              <a:ext uri="{FF2B5EF4-FFF2-40B4-BE49-F238E27FC236}">
                <a16:creationId xmlns:a16="http://schemas.microsoft.com/office/drawing/2014/main" id="{96B84E9B-2FE7-AF45-A90C-EA772BB4BE95}"/>
              </a:ext>
            </a:extLst>
          </p:cNvPr>
          <p:cNvSpPr txBox="1"/>
          <p:nvPr/>
        </p:nvSpPr>
        <p:spPr>
          <a:xfrm>
            <a:off x="883153" y="2742263"/>
            <a:ext cx="1689885" cy="584775"/>
          </a:xfrm>
          <a:prstGeom prst="rect">
            <a:avLst/>
          </a:prstGeom>
          <a:noFill/>
        </p:spPr>
        <p:txBody>
          <a:bodyPr wrap="none" rtlCol="0" anchor="ctr" anchorCtr="0">
            <a:spAutoFit/>
          </a:bodyPr>
          <a:lstStyle/>
          <a:p>
            <a:pPr algn="ctr"/>
            <a:r>
              <a:rPr lang="en-US" sz="1600" b="1" dirty="0">
                <a:solidFill>
                  <a:schemeClr val="bg1"/>
                </a:solidFill>
                <a:latin typeface="Poppins" pitchFamily="2" charset="77"/>
                <a:ea typeface="League Spartan" charset="0"/>
                <a:cs typeface="Poppins" pitchFamily="2" charset="77"/>
              </a:rPr>
              <a:t>APPRECIATIVE </a:t>
            </a:r>
          </a:p>
          <a:p>
            <a:pPr algn="ctr"/>
            <a:r>
              <a:rPr lang="en-US" sz="1600" b="1" dirty="0">
                <a:solidFill>
                  <a:schemeClr val="bg1"/>
                </a:solidFill>
                <a:latin typeface="Poppins" pitchFamily="2" charset="77"/>
                <a:ea typeface="League Spartan" charset="0"/>
                <a:cs typeface="Poppins" pitchFamily="2" charset="77"/>
              </a:rPr>
              <a:t>INQUIRY</a:t>
            </a:r>
          </a:p>
        </p:txBody>
      </p:sp>
      <p:sp>
        <p:nvSpPr>
          <p:cNvPr id="37" name="Rectangle 36">
            <a:extLst>
              <a:ext uri="{FF2B5EF4-FFF2-40B4-BE49-F238E27FC236}">
                <a16:creationId xmlns:a16="http://schemas.microsoft.com/office/drawing/2014/main" id="{82182A38-ACB4-2B4F-8FC1-847766B83131}"/>
              </a:ext>
            </a:extLst>
          </p:cNvPr>
          <p:cNvSpPr/>
          <p:nvPr/>
        </p:nvSpPr>
        <p:spPr>
          <a:xfrm>
            <a:off x="2854121" y="2715976"/>
            <a:ext cx="2622480" cy="637028"/>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2"/>
              </a:solidFill>
            </a:endParaRPr>
          </a:p>
        </p:txBody>
      </p:sp>
      <p:sp>
        <p:nvSpPr>
          <p:cNvPr id="38" name="Rectangle 37">
            <a:extLst>
              <a:ext uri="{FF2B5EF4-FFF2-40B4-BE49-F238E27FC236}">
                <a16:creationId xmlns:a16="http://schemas.microsoft.com/office/drawing/2014/main" id="{D74C88E3-4B5B-F549-967E-2586190B6FB2}"/>
              </a:ext>
            </a:extLst>
          </p:cNvPr>
          <p:cNvSpPr/>
          <p:nvPr/>
        </p:nvSpPr>
        <p:spPr>
          <a:xfrm>
            <a:off x="5476601" y="2715976"/>
            <a:ext cx="2622480" cy="637028"/>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2"/>
              </a:solidFill>
            </a:endParaRPr>
          </a:p>
        </p:txBody>
      </p:sp>
      <p:sp>
        <p:nvSpPr>
          <p:cNvPr id="39" name="Rectangle 38">
            <a:extLst>
              <a:ext uri="{FF2B5EF4-FFF2-40B4-BE49-F238E27FC236}">
                <a16:creationId xmlns:a16="http://schemas.microsoft.com/office/drawing/2014/main" id="{6A313FD9-B692-C34B-86AA-CFB91A75855A}"/>
              </a:ext>
            </a:extLst>
          </p:cNvPr>
          <p:cNvSpPr/>
          <p:nvPr/>
        </p:nvSpPr>
        <p:spPr>
          <a:xfrm>
            <a:off x="8099081" y="2715976"/>
            <a:ext cx="2622480" cy="637028"/>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2"/>
              </a:solidFill>
            </a:endParaRPr>
          </a:p>
        </p:txBody>
      </p:sp>
      <p:sp>
        <p:nvSpPr>
          <p:cNvPr id="16" name="Freeform 15">
            <a:extLst>
              <a:ext uri="{FF2B5EF4-FFF2-40B4-BE49-F238E27FC236}">
                <a16:creationId xmlns:a16="http://schemas.microsoft.com/office/drawing/2014/main" id="{72450167-84D1-4242-A638-012EB10B513A}"/>
              </a:ext>
            </a:extLst>
          </p:cNvPr>
          <p:cNvSpPr/>
          <p:nvPr/>
        </p:nvSpPr>
        <p:spPr>
          <a:xfrm>
            <a:off x="335360" y="3510099"/>
            <a:ext cx="2518761" cy="637028"/>
          </a:xfrm>
          <a:custGeom>
            <a:avLst/>
            <a:gdLst>
              <a:gd name="connsiteX0" fmla="*/ 0 w 4821609"/>
              <a:gd name="connsiteY0" fmla="*/ 0 h 1219448"/>
              <a:gd name="connsiteX1" fmla="*/ 4821609 w 4821609"/>
              <a:gd name="connsiteY1" fmla="*/ 0 h 1219448"/>
              <a:gd name="connsiteX2" fmla="*/ 4821609 w 4821609"/>
              <a:gd name="connsiteY2" fmla="*/ 1219448 h 1219448"/>
              <a:gd name="connsiteX3" fmla="*/ 1 w 4821609"/>
              <a:gd name="connsiteY3" fmla="*/ 1219448 h 1219448"/>
              <a:gd name="connsiteX4" fmla="*/ 633547 w 4821609"/>
              <a:gd name="connsiteY4" fmla="*/ 609725 h 1219448"/>
              <a:gd name="connsiteX5" fmla="*/ 0 w 4821609"/>
              <a:gd name="connsiteY5" fmla="*/ 1 h 12194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821609" h="1219448">
                <a:moveTo>
                  <a:pt x="0" y="0"/>
                </a:moveTo>
                <a:lnTo>
                  <a:pt x="4821609" y="0"/>
                </a:lnTo>
                <a:lnTo>
                  <a:pt x="4821609" y="1219448"/>
                </a:lnTo>
                <a:lnTo>
                  <a:pt x="1" y="1219448"/>
                </a:lnTo>
                <a:lnTo>
                  <a:pt x="633547" y="609725"/>
                </a:lnTo>
                <a:lnTo>
                  <a:pt x="0" y="1"/>
                </a:lnTo>
                <a:close/>
              </a:path>
            </a:pathLst>
          </a:custGeom>
          <a:solidFill>
            <a:srgbClr val="1AA5B8"/>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26" name="TextBox 25">
            <a:extLst>
              <a:ext uri="{FF2B5EF4-FFF2-40B4-BE49-F238E27FC236}">
                <a16:creationId xmlns:a16="http://schemas.microsoft.com/office/drawing/2014/main" id="{5308DA51-C5C0-0B48-B0CF-21D80479E607}"/>
              </a:ext>
            </a:extLst>
          </p:cNvPr>
          <p:cNvSpPr txBox="1"/>
          <p:nvPr/>
        </p:nvSpPr>
        <p:spPr>
          <a:xfrm>
            <a:off x="919219" y="3536225"/>
            <a:ext cx="1617751" cy="584775"/>
          </a:xfrm>
          <a:prstGeom prst="rect">
            <a:avLst/>
          </a:prstGeom>
          <a:noFill/>
        </p:spPr>
        <p:txBody>
          <a:bodyPr wrap="none" rtlCol="0" anchor="ctr" anchorCtr="0">
            <a:spAutoFit/>
          </a:bodyPr>
          <a:lstStyle/>
          <a:p>
            <a:pPr algn="ctr"/>
            <a:r>
              <a:rPr lang="en-US" sz="1600" b="1" dirty="0">
                <a:solidFill>
                  <a:schemeClr val="bg1"/>
                </a:solidFill>
                <a:latin typeface="Poppins" pitchFamily="2" charset="77"/>
                <a:ea typeface="League Spartan" charset="0"/>
                <a:cs typeface="Poppins" pitchFamily="2" charset="77"/>
              </a:rPr>
              <a:t>DELIBERATIVE </a:t>
            </a:r>
          </a:p>
          <a:p>
            <a:pPr algn="ctr"/>
            <a:r>
              <a:rPr lang="en-US" sz="1600" b="1" dirty="0">
                <a:solidFill>
                  <a:schemeClr val="bg1"/>
                </a:solidFill>
                <a:latin typeface="Poppins" pitchFamily="2" charset="77"/>
                <a:ea typeface="League Spartan" charset="0"/>
                <a:cs typeface="Poppins" pitchFamily="2" charset="77"/>
              </a:rPr>
              <a:t>FORUM</a:t>
            </a:r>
          </a:p>
        </p:txBody>
      </p:sp>
      <p:sp>
        <p:nvSpPr>
          <p:cNvPr id="41" name="Rectangle 40">
            <a:extLst>
              <a:ext uri="{FF2B5EF4-FFF2-40B4-BE49-F238E27FC236}">
                <a16:creationId xmlns:a16="http://schemas.microsoft.com/office/drawing/2014/main" id="{345721E0-C9FD-6144-9600-82EDB39E4896}"/>
              </a:ext>
            </a:extLst>
          </p:cNvPr>
          <p:cNvSpPr/>
          <p:nvPr/>
        </p:nvSpPr>
        <p:spPr>
          <a:xfrm>
            <a:off x="2854121" y="3510098"/>
            <a:ext cx="2622480" cy="637028"/>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2"/>
              </a:solidFill>
            </a:endParaRPr>
          </a:p>
        </p:txBody>
      </p:sp>
      <p:sp>
        <p:nvSpPr>
          <p:cNvPr id="42" name="Rectangle 41">
            <a:extLst>
              <a:ext uri="{FF2B5EF4-FFF2-40B4-BE49-F238E27FC236}">
                <a16:creationId xmlns:a16="http://schemas.microsoft.com/office/drawing/2014/main" id="{CD0877EB-B88C-794E-BE5E-D79EDBF3FE7F}"/>
              </a:ext>
            </a:extLst>
          </p:cNvPr>
          <p:cNvSpPr/>
          <p:nvPr/>
        </p:nvSpPr>
        <p:spPr>
          <a:xfrm>
            <a:off x="5476601" y="3510098"/>
            <a:ext cx="2622480" cy="637028"/>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2"/>
              </a:solidFill>
            </a:endParaRPr>
          </a:p>
        </p:txBody>
      </p:sp>
      <p:sp>
        <p:nvSpPr>
          <p:cNvPr id="43" name="Rectangle 42">
            <a:extLst>
              <a:ext uri="{FF2B5EF4-FFF2-40B4-BE49-F238E27FC236}">
                <a16:creationId xmlns:a16="http://schemas.microsoft.com/office/drawing/2014/main" id="{39417A46-1B27-5B41-9BA1-540B736D556E}"/>
              </a:ext>
            </a:extLst>
          </p:cNvPr>
          <p:cNvSpPr/>
          <p:nvPr/>
        </p:nvSpPr>
        <p:spPr>
          <a:xfrm>
            <a:off x="8099081" y="3510098"/>
            <a:ext cx="2622480" cy="637028"/>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2"/>
              </a:solidFill>
            </a:endParaRPr>
          </a:p>
        </p:txBody>
      </p:sp>
      <p:sp>
        <p:nvSpPr>
          <p:cNvPr id="17" name="Freeform 16">
            <a:extLst>
              <a:ext uri="{FF2B5EF4-FFF2-40B4-BE49-F238E27FC236}">
                <a16:creationId xmlns:a16="http://schemas.microsoft.com/office/drawing/2014/main" id="{B6234A9E-54CC-9546-AA6A-03A66A274E7F}"/>
              </a:ext>
            </a:extLst>
          </p:cNvPr>
          <p:cNvSpPr/>
          <p:nvPr/>
        </p:nvSpPr>
        <p:spPr>
          <a:xfrm>
            <a:off x="335360" y="4304140"/>
            <a:ext cx="2518761" cy="637028"/>
          </a:xfrm>
          <a:custGeom>
            <a:avLst/>
            <a:gdLst>
              <a:gd name="connsiteX0" fmla="*/ 0 w 4821609"/>
              <a:gd name="connsiteY0" fmla="*/ 0 h 1219448"/>
              <a:gd name="connsiteX1" fmla="*/ 4821609 w 4821609"/>
              <a:gd name="connsiteY1" fmla="*/ 0 h 1219448"/>
              <a:gd name="connsiteX2" fmla="*/ 4821609 w 4821609"/>
              <a:gd name="connsiteY2" fmla="*/ 1219448 h 1219448"/>
              <a:gd name="connsiteX3" fmla="*/ 1 w 4821609"/>
              <a:gd name="connsiteY3" fmla="*/ 1219448 h 1219448"/>
              <a:gd name="connsiteX4" fmla="*/ 633547 w 4821609"/>
              <a:gd name="connsiteY4" fmla="*/ 609725 h 1219448"/>
              <a:gd name="connsiteX5" fmla="*/ 0 w 4821609"/>
              <a:gd name="connsiteY5" fmla="*/ 2 h 12194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821609" h="1219448">
                <a:moveTo>
                  <a:pt x="0" y="0"/>
                </a:moveTo>
                <a:lnTo>
                  <a:pt x="4821609" y="0"/>
                </a:lnTo>
                <a:lnTo>
                  <a:pt x="4821609" y="1219448"/>
                </a:lnTo>
                <a:lnTo>
                  <a:pt x="1" y="1219448"/>
                </a:lnTo>
                <a:lnTo>
                  <a:pt x="633547" y="609725"/>
                </a:lnTo>
                <a:lnTo>
                  <a:pt x="0" y="2"/>
                </a:lnTo>
                <a:close/>
              </a:path>
            </a:pathLst>
          </a:custGeom>
          <a:solidFill>
            <a:srgbClr val="1AA5B8"/>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27" name="TextBox 26">
            <a:extLst>
              <a:ext uri="{FF2B5EF4-FFF2-40B4-BE49-F238E27FC236}">
                <a16:creationId xmlns:a16="http://schemas.microsoft.com/office/drawing/2014/main" id="{AD55BA1D-6D64-244A-9B77-6D7B2C77ED81}"/>
              </a:ext>
            </a:extLst>
          </p:cNvPr>
          <p:cNvSpPr txBox="1"/>
          <p:nvPr/>
        </p:nvSpPr>
        <p:spPr>
          <a:xfrm>
            <a:off x="649912" y="4453377"/>
            <a:ext cx="2156361" cy="338554"/>
          </a:xfrm>
          <a:prstGeom prst="rect">
            <a:avLst/>
          </a:prstGeom>
          <a:noFill/>
        </p:spPr>
        <p:txBody>
          <a:bodyPr wrap="none" rtlCol="0" anchor="ctr" anchorCtr="0">
            <a:spAutoFit/>
          </a:bodyPr>
          <a:lstStyle/>
          <a:p>
            <a:pPr algn="ctr"/>
            <a:r>
              <a:rPr lang="en-US" sz="1600" b="1" dirty="0">
                <a:solidFill>
                  <a:schemeClr val="bg1"/>
                </a:solidFill>
                <a:latin typeface="Poppins" pitchFamily="2" charset="77"/>
                <a:ea typeface="League Spartan" charset="0"/>
                <a:cs typeface="Poppins" pitchFamily="2" charset="77"/>
              </a:rPr>
              <a:t>JOURNEY MAPPING</a:t>
            </a:r>
          </a:p>
        </p:txBody>
      </p:sp>
      <p:sp>
        <p:nvSpPr>
          <p:cNvPr id="45" name="Rectangle 44">
            <a:extLst>
              <a:ext uri="{FF2B5EF4-FFF2-40B4-BE49-F238E27FC236}">
                <a16:creationId xmlns:a16="http://schemas.microsoft.com/office/drawing/2014/main" id="{D67E21B1-73DA-7C4D-8B53-C7B4CB240E54}"/>
              </a:ext>
            </a:extLst>
          </p:cNvPr>
          <p:cNvSpPr/>
          <p:nvPr/>
        </p:nvSpPr>
        <p:spPr>
          <a:xfrm>
            <a:off x="2854121" y="4304060"/>
            <a:ext cx="2622480" cy="637028"/>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2"/>
              </a:solidFill>
            </a:endParaRPr>
          </a:p>
        </p:txBody>
      </p:sp>
      <p:sp>
        <p:nvSpPr>
          <p:cNvPr id="46" name="Rectangle 45">
            <a:extLst>
              <a:ext uri="{FF2B5EF4-FFF2-40B4-BE49-F238E27FC236}">
                <a16:creationId xmlns:a16="http://schemas.microsoft.com/office/drawing/2014/main" id="{AB0C6DE0-53DB-A046-AD0A-F38C91C71414}"/>
              </a:ext>
            </a:extLst>
          </p:cNvPr>
          <p:cNvSpPr/>
          <p:nvPr/>
        </p:nvSpPr>
        <p:spPr>
          <a:xfrm>
            <a:off x="5476601" y="4304060"/>
            <a:ext cx="2622480" cy="637028"/>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2"/>
              </a:solidFill>
            </a:endParaRPr>
          </a:p>
        </p:txBody>
      </p:sp>
      <p:sp>
        <p:nvSpPr>
          <p:cNvPr id="47" name="Rectangle 46">
            <a:extLst>
              <a:ext uri="{FF2B5EF4-FFF2-40B4-BE49-F238E27FC236}">
                <a16:creationId xmlns:a16="http://schemas.microsoft.com/office/drawing/2014/main" id="{5E85109B-5939-D743-ABA0-78F96FF66C64}"/>
              </a:ext>
            </a:extLst>
          </p:cNvPr>
          <p:cNvSpPr/>
          <p:nvPr/>
        </p:nvSpPr>
        <p:spPr>
          <a:xfrm>
            <a:off x="8099081" y="4304060"/>
            <a:ext cx="2622480" cy="637028"/>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2"/>
              </a:solidFill>
            </a:endParaRPr>
          </a:p>
        </p:txBody>
      </p:sp>
      <p:sp>
        <p:nvSpPr>
          <p:cNvPr id="56" name="Subtitle 2">
            <a:extLst>
              <a:ext uri="{FF2B5EF4-FFF2-40B4-BE49-F238E27FC236}">
                <a16:creationId xmlns:a16="http://schemas.microsoft.com/office/drawing/2014/main" id="{AA8F8DD3-345D-4688-A031-28BDF4193354}"/>
              </a:ext>
            </a:extLst>
          </p:cNvPr>
          <p:cNvSpPr txBox="1">
            <a:spLocks/>
          </p:cNvSpPr>
          <p:nvPr/>
        </p:nvSpPr>
        <p:spPr>
          <a:xfrm>
            <a:off x="3037977" y="2742263"/>
            <a:ext cx="2188605" cy="538609"/>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800" dirty="0">
                <a:solidFill>
                  <a:srgbClr val="1AA5B8"/>
                </a:solidFill>
                <a:latin typeface="Lato Light" panose="020F0502020204030203" pitchFamily="34" charset="0"/>
                <a:ea typeface="Lato Light" panose="020F0502020204030203" pitchFamily="34" charset="0"/>
                <a:cs typeface="Mukta ExtraLight" panose="020B0000000000000000" pitchFamily="34" charset="77"/>
              </a:rPr>
              <a:t>Focusing on what is working rather than problems – participants question ‘what do we want more of?’ Follows Discovery, Dream. Design. Destiny. </a:t>
            </a:r>
          </a:p>
        </p:txBody>
      </p:sp>
      <p:sp>
        <p:nvSpPr>
          <p:cNvPr id="78" name="Subtitle 2">
            <a:extLst>
              <a:ext uri="{FF2B5EF4-FFF2-40B4-BE49-F238E27FC236}">
                <a16:creationId xmlns:a16="http://schemas.microsoft.com/office/drawing/2014/main" id="{949576D9-E3CA-4C27-8854-98C2118A172A}"/>
              </a:ext>
            </a:extLst>
          </p:cNvPr>
          <p:cNvSpPr txBox="1">
            <a:spLocks/>
          </p:cNvSpPr>
          <p:nvPr/>
        </p:nvSpPr>
        <p:spPr>
          <a:xfrm>
            <a:off x="3019599" y="3620863"/>
            <a:ext cx="2188605" cy="415498"/>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800" dirty="0">
                <a:solidFill>
                  <a:srgbClr val="1AA5B8"/>
                </a:solidFill>
                <a:latin typeface="Lato Light" panose="020F0502020204030203" pitchFamily="34" charset="0"/>
                <a:ea typeface="Lato Light" panose="020F0502020204030203" pitchFamily="34" charset="0"/>
                <a:cs typeface="Mukta ExtraLight" panose="020B0000000000000000" pitchFamily="34" charset="77"/>
              </a:rPr>
              <a:t>A way to gather a range of views about an issue or challenge and then prompt examination from multiple perspectives.</a:t>
            </a:r>
          </a:p>
        </p:txBody>
      </p:sp>
      <p:sp>
        <p:nvSpPr>
          <p:cNvPr id="79" name="Subtitle 2">
            <a:extLst>
              <a:ext uri="{FF2B5EF4-FFF2-40B4-BE49-F238E27FC236}">
                <a16:creationId xmlns:a16="http://schemas.microsoft.com/office/drawing/2014/main" id="{CBD2BE0E-A85C-44ED-80DC-9A15035BE00B}"/>
              </a:ext>
            </a:extLst>
          </p:cNvPr>
          <p:cNvSpPr txBox="1">
            <a:spLocks/>
          </p:cNvSpPr>
          <p:nvPr/>
        </p:nvSpPr>
        <p:spPr>
          <a:xfrm>
            <a:off x="3019598" y="4365499"/>
            <a:ext cx="2188605" cy="538609"/>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800" dirty="0">
                <a:solidFill>
                  <a:srgbClr val="1AA5B8"/>
                </a:solidFill>
                <a:latin typeface="Lato Light" panose="020F0502020204030203" pitchFamily="34" charset="0"/>
                <a:ea typeface="Lato Light" panose="020F0502020204030203" pitchFamily="34" charset="0"/>
                <a:cs typeface="Mukta ExtraLight" panose="020B0000000000000000" pitchFamily="34" charset="77"/>
              </a:rPr>
              <a:t>A way to map the journey of people with lived experience through a system or service to discover areas to improve or streamline the experience. </a:t>
            </a:r>
          </a:p>
        </p:txBody>
      </p:sp>
      <p:sp>
        <p:nvSpPr>
          <p:cNvPr id="82" name="Subtitle 2">
            <a:extLst>
              <a:ext uri="{FF2B5EF4-FFF2-40B4-BE49-F238E27FC236}">
                <a16:creationId xmlns:a16="http://schemas.microsoft.com/office/drawing/2014/main" id="{15A08DE2-8A08-4EFD-AE7F-7F82A8B48E75}"/>
              </a:ext>
            </a:extLst>
          </p:cNvPr>
          <p:cNvSpPr txBox="1">
            <a:spLocks/>
          </p:cNvSpPr>
          <p:nvPr/>
        </p:nvSpPr>
        <p:spPr>
          <a:xfrm>
            <a:off x="5650451" y="2132806"/>
            <a:ext cx="2188605" cy="169277"/>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800" dirty="0">
                <a:solidFill>
                  <a:srgbClr val="1AA5B8"/>
                </a:solidFill>
                <a:latin typeface="Lato Light" panose="020F0502020204030203" pitchFamily="34" charset="0"/>
                <a:ea typeface="Lato Light" panose="020F0502020204030203" pitchFamily="34" charset="0"/>
                <a:cs typeface="Mukta ExtraLight" panose="020B0000000000000000" pitchFamily="34" charset="77"/>
              </a:rPr>
              <a:t>Brings commonality out into the open.</a:t>
            </a:r>
          </a:p>
        </p:txBody>
      </p:sp>
      <p:sp>
        <p:nvSpPr>
          <p:cNvPr id="83" name="Subtitle 2">
            <a:extLst>
              <a:ext uri="{FF2B5EF4-FFF2-40B4-BE49-F238E27FC236}">
                <a16:creationId xmlns:a16="http://schemas.microsoft.com/office/drawing/2014/main" id="{7F36F561-3CA0-47A2-A26B-C1264167B0FE}"/>
              </a:ext>
            </a:extLst>
          </p:cNvPr>
          <p:cNvSpPr txBox="1">
            <a:spLocks/>
          </p:cNvSpPr>
          <p:nvPr/>
        </p:nvSpPr>
        <p:spPr>
          <a:xfrm>
            <a:off x="5567388" y="2795928"/>
            <a:ext cx="2188605" cy="415498"/>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800" dirty="0">
                <a:solidFill>
                  <a:srgbClr val="1AA5B8"/>
                </a:solidFill>
                <a:latin typeface="Lato Light" panose="020F0502020204030203" pitchFamily="34" charset="0"/>
                <a:ea typeface="Lato Light" panose="020F0502020204030203" pitchFamily="34" charset="0"/>
                <a:cs typeface="Mukta ExtraLight" panose="020B0000000000000000" pitchFamily="34" charset="77"/>
              </a:rPr>
              <a:t>Positive framing helps create shred vision for change and is grounded in human-system thinking – that people build on what works. </a:t>
            </a:r>
          </a:p>
        </p:txBody>
      </p:sp>
      <p:sp>
        <p:nvSpPr>
          <p:cNvPr id="84" name="Subtitle 2">
            <a:extLst>
              <a:ext uri="{FF2B5EF4-FFF2-40B4-BE49-F238E27FC236}">
                <a16:creationId xmlns:a16="http://schemas.microsoft.com/office/drawing/2014/main" id="{056C7AFD-153A-4510-AC81-501D6B136514}"/>
              </a:ext>
            </a:extLst>
          </p:cNvPr>
          <p:cNvSpPr txBox="1">
            <a:spLocks/>
          </p:cNvSpPr>
          <p:nvPr/>
        </p:nvSpPr>
        <p:spPr>
          <a:xfrm>
            <a:off x="5706005" y="3660153"/>
            <a:ext cx="2188605" cy="292388"/>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800" dirty="0">
                <a:solidFill>
                  <a:srgbClr val="1AA5B8"/>
                </a:solidFill>
                <a:latin typeface="Lato Light" panose="020F0502020204030203" pitchFamily="34" charset="0"/>
                <a:ea typeface="Lato Light" panose="020F0502020204030203" pitchFamily="34" charset="0"/>
                <a:cs typeface="Mukta ExtraLight" panose="020B0000000000000000" pitchFamily="34" charset="77"/>
              </a:rPr>
              <a:t>Useful where there is no clear common ground for action or where the choices are difficult. </a:t>
            </a:r>
          </a:p>
        </p:txBody>
      </p:sp>
      <p:sp>
        <p:nvSpPr>
          <p:cNvPr id="85" name="Subtitle 2">
            <a:extLst>
              <a:ext uri="{FF2B5EF4-FFF2-40B4-BE49-F238E27FC236}">
                <a16:creationId xmlns:a16="http://schemas.microsoft.com/office/drawing/2014/main" id="{D29463A1-91D1-4E84-9B1D-0D3A780BA4E5}"/>
              </a:ext>
            </a:extLst>
          </p:cNvPr>
          <p:cNvSpPr txBox="1">
            <a:spLocks/>
          </p:cNvSpPr>
          <p:nvPr/>
        </p:nvSpPr>
        <p:spPr>
          <a:xfrm>
            <a:off x="5682220" y="4414825"/>
            <a:ext cx="2188605" cy="415498"/>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800" dirty="0">
                <a:solidFill>
                  <a:srgbClr val="1AA5B8"/>
                </a:solidFill>
                <a:latin typeface="Lato Light" panose="020F0502020204030203" pitchFamily="34" charset="0"/>
                <a:ea typeface="Lato Light" panose="020F0502020204030203" pitchFamily="34" charset="0"/>
                <a:cs typeface="Mukta ExtraLight" panose="020B0000000000000000" pitchFamily="34" charset="77"/>
              </a:rPr>
              <a:t>Participants can understand the system or service from the service user perspectives and the challenge becomes real.</a:t>
            </a:r>
          </a:p>
        </p:txBody>
      </p:sp>
      <p:sp>
        <p:nvSpPr>
          <p:cNvPr id="88" name="Subtitle 2">
            <a:extLst>
              <a:ext uri="{FF2B5EF4-FFF2-40B4-BE49-F238E27FC236}">
                <a16:creationId xmlns:a16="http://schemas.microsoft.com/office/drawing/2014/main" id="{14CC2ACE-7E3D-4439-B313-D101BB25AEF7}"/>
              </a:ext>
            </a:extLst>
          </p:cNvPr>
          <p:cNvSpPr txBox="1">
            <a:spLocks/>
          </p:cNvSpPr>
          <p:nvPr/>
        </p:nvSpPr>
        <p:spPr>
          <a:xfrm>
            <a:off x="8306011" y="2071251"/>
            <a:ext cx="2188605" cy="292388"/>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800" dirty="0">
                <a:solidFill>
                  <a:srgbClr val="1AA5B8"/>
                </a:solidFill>
                <a:latin typeface="Lato Light" panose="020F0502020204030203" pitchFamily="34" charset="0"/>
                <a:ea typeface="Lato Light" panose="020F0502020204030203" pitchFamily="34" charset="0"/>
                <a:cs typeface="Mukta ExtraLight" panose="020B0000000000000000" pitchFamily="34" charset="77"/>
              </a:rPr>
              <a:t>While seemingly informal, it is highly structured and best conducted face to face. </a:t>
            </a:r>
          </a:p>
        </p:txBody>
      </p:sp>
      <p:sp>
        <p:nvSpPr>
          <p:cNvPr id="89" name="Subtitle 2">
            <a:extLst>
              <a:ext uri="{FF2B5EF4-FFF2-40B4-BE49-F238E27FC236}">
                <a16:creationId xmlns:a16="http://schemas.microsoft.com/office/drawing/2014/main" id="{2EF15052-8D74-445B-88A0-3DFDE7883104}"/>
              </a:ext>
            </a:extLst>
          </p:cNvPr>
          <p:cNvSpPr txBox="1">
            <a:spLocks/>
          </p:cNvSpPr>
          <p:nvPr/>
        </p:nvSpPr>
        <p:spPr>
          <a:xfrm>
            <a:off x="8316018" y="2919038"/>
            <a:ext cx="2188605" cy="169277"/>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800" dirty="0">
                <a:solidFill>
                  <a:srgbClr val="1AA5B8"/>
                </a:solidFill>
                <a:latin typeface="Lato Light" panose="020F0502020204030203" pitchFamily="34" charset="0"/>
                <a:ea typeface="Lato Light" panose="020F0502020204030203" pitchFamily="34" charset="0"/>
                <a:cs typeface="Mukta ExtraLight" panose="020B0000000000000000" pitchFamily="34" charset="77"/>
              </a:rPr>
              <a:t>Needs time – can take several hours or days. </a:t>
            </a:r>
          </a:p>
        </p:txBody>
      </p:sp>
      <p:sp>
        <p:nvSpPr>
          <p:cNvPr id="90" name="Subtitle 2">
            <a:extLst>
              <a:ext uri="{FF2B5EF4-FFF2-40B4-BE49-F238E27FC236}">
                <a16:creationId xmlns:a16="http://schemas.microsoft.com/office/drawing/2014/main" id="{F358ACD9-7171-4D58-A574-11C0A2473BE4}"/>
              </a:ext>
            </a:extLst>
          </p:cNvPr>
          <p:cNvSpPr txBox="1">
            <a:spLocks/>
          </p:cNvSpPr>
          <p:nvPr/>
        </p:nvSpPr>
        <p:spPr>
          <a:xfrm>
            <a:off x="8224375" y="3598598"/>
            <a:ext cx="2188605" cy="415498"/>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800" dirty="0">
                <a:solidFill>
                  <a:srgbClr val="1AA5B8"/>
                </a:solidFill>
                <a:latin typeface="Lato Light" panose="020F0502020204030203" pitchFamily="34" charset="0"/>
                <a:ea typeface="Lato Light" panose="020F0502020204030203" pitchFamily="34" charset="0"/>
                <a:cs typeface="Mukta ExtraLight" panose="020B0000000000000000" pitchFamily="34" charset="77"/>
              </a:rPr>
              <a:t>Requires significant one on one interviews prior to inform the deliberation activity. Can take at least a day. </a:t>
            </a:r>
          </a:p>
        </p:txBody>
      </p:sp>
      <p:sp>
        <p:nvSpPr>
          <p:cNvPr id="91" name="Subtitle 2">
            <a:extLst>
              <a:ext uri="{FF2B5EF4-FFF2-40B4-BE49-F238E27FC236}">
                <a16:creationId xmlns:a16="http://schemas.microsoft.com/office/drawing/2014/main" id="{1AB5EB04-E697-4AE2-B6DD-48CCA7E6D257}"/>
              </a:ext>
            </a:extLst>
          </p:cNvPr>
          <p:cNvSpPr txBox="1">
            <a:spLocks/>
          </p:cNvSpPr>
          <p:nvPr/>
        </p:nvSpPr>
        <p:spPr>
          <a:xfrm>
            <a:off x="8304700" y="4391822"/>
            <a:ext cx="2188605" cy="415498"/>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800" dirty="0">
                <a:solidFill>
                  <a:srgbClr val="1AA5B8"/>
                </a:solidFill>
                <a:latin typeface="Lato Light" panose="020F0502020204030203" pitchFamily="34" charset="0"/>
                <a:ea typeface="Lato Light" panose="020F0502020204030203" pitchFamily="34" charset="0"/>
                <a:cs typeface="Mukta ExtraLight" panose="020B0000000000000000" pitchFamily="34" charset="77"/>
              </a:rPr>
              <a:t>Multiple user journeys are needed to demonstrate the diversity of experience and to design a system or service that benefits many.</a:t>
            </a:r>
          </a:p>
        </p:txBody>
      </p:sp>
      <p:sp>
        <p:nvSpPr>
          <p:cNvPr id="61" name="TextBox 60">
            <a:extLst>
              <a:ext uri="{FF2B5EF4-FFF2-40B4-BE49-F238E27FC236}">
                <a16:creationId xmlns:a16="http://schemas.microsoft.com/office/drawing/2014/main" id="{591F4588-80D3-4B25-A9B7-AE3D5580C12A}"/>
              </a:ext>
            </a:extLst>
          </p:cNvPr>
          <p:cNvSpPr txBox="1"/>
          <p:nvPr/>
        </p:nvSpPr>
        <p:spPr>
          <a:xfrm rot="16200000">
            <a:off x="8924337" y="3088546"/>
            <a:ext cx="4745624" cy="369332"/>
          </a:xfrm>
          <a:prstGeom prst="rect">
            <a:avLst/>
          </a:prstGeom>
          <a:noFill/>
        </p:spPr>
        <p:txBody>
          <a:bodyPr wrap="square" rtlCol="0">
            <a:spAutoFit/>
          </a:bodyPr>
          <a:lstStyle/>
          <a:p>
            <a:pPr algn="ctr"/>
            <a:r>
              <a:rPr lang="en-AU" b="1" dirty="0">
                <a:solidFill>
                  <a:srgbClr val="1AA5B8"/>
                </a:solidFill>
                <a:latin typeface="Poppins" panose="00000500000000000000" pitchFamily="2" charset="0"/>
                <a:cs typeface="Poppins" panose="00000500000000000000" pitchFamily="2" charset="0"/>
              </a:rPr>
              <a:t>BRINGING PEOPLE TOGETHER</a:t>
            </a:r>
          </a:p>
        </p:txBody>
      </p:sp>
      <p:pic>
        <p:nvPicPr>
          <p:cNvPr id="62" name="Picture 61" descr="A picture containing diagram&#10;&#10;Description automatically generated">
            <a:extLst>
              <a:ext uri="{FF2B5EF4-FFF2-40B4-BE49-F238E27FC236}">
                <a16:creationId xmlns:a16="http://schemas.microsoft.com/office/drawing/2014/main" id="{F6446722-AEBC-4058-A68D-87EEFCAE57BE}"/>
              </a:ext>
            </a:extLst>
          </p:cNvPr>
          <p:cNvPicPr>
            <a:picLocks noChangeAspect="1"/>
          </p:cNvPicPr>
          <p:nvPr/>
        </p:nvPicPr>
        <p:blipFill rotWithShape="1">
          <a:blip r:embed="rId2">
            <a:extLst>
              <a:ext uri="{28A0092B-C50C-407E-A947-70E740481C1C}">
                <a14:useLocalDpi xmlns:a14="http://schemas.microsoft.com/office/drawing/2010/main" val="0"/>
              </a:ext>
            </a:extLst>
          </a:blip>
          <a:srcRect l="11377" t="9654" r="66428" b="65983"/>
          <a:stretch/>
        </p:blipFill>
        <p:spPr>
          <a:xfrm>
            <a:off x="868536" y="939488"/>
            <a:ext cx="1600996" cy="949994"/>
          </a:xfrm>
          <a:prstGeom prst="rect">
            <a:avLst/>
          </a:prstGeom>
        </p:spPr>
      </p:pic>
    </p:spTree>
    <p:extLst>
      <p:ext uri="{BB962C8B-B14F-4D97-AF65-F5344CB8AC3E}">
        <p14:creationId xmlns:p14="http://schemas.microsoft.com/office/powerpoint/2010/main" val="5107741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6C50BF-0A98-9EF0-C212-10E166F68A62}"/>
              </a:ext>
            </a:extLst>
          </p:cNvPr>
          <p:cNvSpPr>
            <a:spLocks noGrp="1"/>
          </p:cNvSpPr>
          <p:nvPr>
            <p:ph type="title"/>
          </p:nvPr>
        </p:nvSpPr>
        <p:spPr/>
        <p:txBody>
          <a:bodyPr/>
          <a:lstStyle/>
          <a:p>
            <a:r>
              <a:rPr lang="en-AU" dirty="0"/>
              <a:t>Welcome </a:t>
            </a:r>
          </a:p>
        </p:txBody>
      </p:sp>
      <p:sp>
        <p:nvSpPr>
          <p:cNvPr id="4" name="TextBox 3">
            <a:extLst>
              <a:ext uri="{FF2B5EF4-FFF2-40B4-BE49-F238E27FC236}">
                <a16:creationId xmlns:a16="http://schemas.microsoft.com/office/drawing/2014/main" id="{22E1AF2E-D529-C171-7F1D-993118B424E2}"/>
              </a:ext>
            </a:extLst>
          </p:cNvPr>
          <p:cNvSpPr txBox="1"/>
          <p:nvPr/>
        </p:nvSpPr>
        <p:spPr>
          <a:xfrm>
            <a:off x="695400" y="2555576"/>
            <a:ext cx="3600400" cy="1477328"/>
          </a:xfrm>
          <a:prstGeom prst="rect">
            <a:avLst/>
          </a:prstGeom>
          <a:noFill/>
        </p:spPr>
        <p:txBody>
          <a:bodyPr wrap="square" rtlCol="0">
            <a:spAutoFit/>
          </a:bodyPr>
          <a:lstStyle/>
          <a:p>
            <a:pPr marL="0" indent="0">
              <a:buNone/>
            </a:pPr>
            <a:r>
              <a:rPr lang="en-AU" b="1" dirty="0"/>
              <a:t>This is a handy guide to help you find ways to collaborate and engage through the commissioning cycle. </a:t>
            </a:r>
          </a:p>
          <a:p>
            <a:endParaRPr lang="en-AU" b="1" dirty="0">
              <a:solidFill>
                <a:srgbClr val="7030A0"/>
              </a:solidFill>
            </a:endParaRPr>
          </a:p>
        </p:txBody>
      </p:sp>
      <p:sp>
        <p:nvSpPr>
          <p:cNvPr id="5" name="TextBox 4">
            <a:extLst>
              <a:ext uri="{FF2B5EF4-FFF2-40B4-BE49-F238E27FC236}">
                <a16:creationId xmlns:a16="http://schemas.microsoft.com/office/drawing/2014/main" id="{F64A2EB3-8559-592A-902C-004248A32F15}"/>
              </a:ext>
            </a:extLst>
          </p:cNvPr>
          <p:cNvSpPr txBox="1"/>
          <p:nvPr/>
        </p:nvSpPr>
        <p:spPr>
          <a:xfrm>
            <a:off x="4583832" y="2217022"/>
            <a:ext cx="6840760" cy="1815882"/>
          </a:xfrm>
          <a:prstGeom prst="rect">
            <a:avLst/>
          </a:prstGeom>
          <a:solidFill>
            <a:schemeClr val="bg1"/>
          </a:solidFill>
        </p:spPr>
        <p:txBody>
          <a:bodyPr wrap="square" rtlCol="0">
            <a:spAutoFit/>
          </a:bodyPr>
          <a:lstStyle/>
          <a:p>
            <a:r>
              <a:rPr lang="en-AU" sz="1400" b="1" dirty="0">
                <a:solidFill>
                  <a:schemeClr val="bg2">
                    <a:lumMod val="10000"/>
                  </a:schemeClr>
                </a:solidFill>
              </a:rPr>
              <a:t>Use this guide to:</a:t>
            </a:r>
          </a:p>
          <a:p>
            <a:pPr marL="182563" indent="-182563">
              <a:buFont typeface="Arial" panose="020B0604020202020204" pitchFamily="34" charset="0"/>
              <a:buChar char="•"/>
            </a:pPr>
            <a:r>
              <a:rPr lang="en-AU" sz="1400" dirty="0">
                <a:solidFill>
                  <a:schemeClr val="bg1">
                    <a:lumMod val="50000"/>
                  </a:schemeClr>
                </a:solidFill>
              </a:rPr>
              <a:t>Understand what collaboration in commissioning is </a:t>
            </a:r>
          </a:p>
          <a:p>
            <a:pPr marL="182563" indent="-182563"/>
            <a:endParaRPr lang="en-AU" sz="1400" dirty="0">
              <a:solidFill>
                <a:schemeClr val="bg1">
                  <a:lumMod val="50000"/>
                </a:schemeClr>
              </a:solidFill>
            </a:endParaRPr>
          </a:p>
          <a:p>
            <a:pPr marL="182563" indent="-182563">
              <a:buFont typeface="Arial" panose="020B0604020202020204" pitchFamily="34" charset="0"/>
              <a:buChar char="•"/>
            </a:pPr>
            <a:r>
              <a:rPr lang="en-AU" sz="1400" dirty="0">
                <a:solidFill>
                  <a:schemeClr val="bg1">
                    <a:lumMod val="50000"/>
                  </a:schemeClr>
                </a:solidFill>
              </a:rPr>
              <a:t>Inform selection of collaboration and engagement activities as a commissioner planning a cycle or in collaboration with sector or service partners  </a:t>
            </a:r>
          </a:p>
          <a:p>
            <a:pPr marL="182563" indent="-182563"/>
            <a:endParaRPr lang="en-AU" sz="1400" dirty="0">
              <a:solidFill>
                <a:schemeClr val="bg1">
                  <a:lumMod val="50000"/>
                </a:schemeClr>
              </a:solidFill>
            </a:endParaRPr>
          </a:p>
          <a:p>
            <a:pPr marL="182563" indent="-182563">
              <a:buFont typeface="Arial" panose="020B0604020202020204" pitchFamily="34" charset="0"/>
              <a:buChar char="•"/>
            </a:pPr>
            <a:r>
              <a:rPr lang="en-AU" sz="1400" dirty="0">
                <a:solidFill>
                  <a:schemeClr val="bg1">
                    <a:lumMod val="50000"/>
                  </a:schemeClr>
                </a:solidFill>
              </a:rPr>
              <a:t>Understand how to use a mix of different activities to enhance the participation experience and the value of the input and insights</a:t>
            </a:r>
          </a:p>
        </p:txBody>
      </p:sp>
    </p:spTree>
    <p:extLst>
      <p:ext uri="{BB962C8B-B14F-4D97-AF65-F5344CB8AC3E}">
        <p14:creationId xmlns:p14="http://schemas.microsoft.com/office/powerpoint/2010/main" val="22052552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6C50BF-0A98-9EF0-C212-10E166F68A62}"/>
              </a:ext>
            </a:extLst>
          </p:cNvPr>
          <p:cNvSpPr>
            <a:spLocks noGrp="1"/>
          </p:cNvSpPr>
          <p:nvPr>
            <p:ph type="title"/>
          </p:nvPr>
        </p:nvSpPr>
        <p:spPr/>
        <p:txBody>
          <a:bodyPr/>
          <a:lstStyle/>
          <a:p>
            <a:r>
              <a:rPr lang="en-AU" dirty="0"/>
              <a:t>What we mean by collaborative design </a:t>
            </a:r>
          </a:p>
        </p:txBody>
      </p:sp>
      <p:sp>
        <p:nvSpPr>
          <p:cNvPr id="4" name="TextBox 3">
            <a:extLst>
              <a:ext uri="{FF2B5EF4-FFF2-40B4-BE49-F238E27FC236}">
                <a16:creationId xmlns:a16="http://schemas.microsoft.com/office/drawing/2014/main" id="{22E1AF2E-D529-C171-7F1D-993118B424E2}"/>
              </a:ext>
            </a:extLst>
          </p:cNvPr>
          <p:cNvSpPr txBox="1"/>
          <p:nvPr/>
        </p:nvSpPr>
        <p:spPr>
          <a:xfrm>
            <a:off x="609600" y="1772816"/>
            <a:ext cx="3600400" cy="3139321"/>
          </a:xfrm>
          <a:prstGeom prst="rect">
            <a:avLst/>
          </a:prstGeom>
          <a:noFill/>
        </p:spPr>
        <p:txBody>
          <a:bodyPr wrap="square" rtlCol="0">
            <a:spAutoFit/>
          </a:bodyPr>
          <a:lstStyle/>
          <a:p>
            <a:pPr marL="285750" indent="-285750">
              <a:spcBef>
                <a:spcPts val="0"/>
              </a:spcBef>
              <a:buClr>
                <a:schemeClr val="bg2">
                  <a:lumMod val="10000"/>
                </a:schemeClr>
              </a:buClr>
              <a:buFont typeface="Arial" panose="020B0604020202020204" pitchFamily="34" charset="0"/>
              <a:buChar char="•"/>
            </a:pPr>
            <a:r>
              <a:rPr lang="en-AU" sz="1800" b="1" dirty="0">
                <a:solidFill>
                  <a:srgbClr val="7030A0"/>
                </a:solidFill>
                <a:effectLst/>
                <a:latin typeface="Calibri" panose="020F0502020204030204" pitchFamily="34" charset="0"/>
                <a:ea typeface="Work Sans" pitchFamily="2" charset="0"/>
                <a:cs typeface="Calibri" panose="020F0502020204030204" pitchFamily="34" charset="0"/>
              </a:rPr>
              <a:t>Participants are demonstrably representative</a:t>
            </a:r>
          </a:p>
          <a:p>
            <a:pPr>
              <a:spcBef>
                <a:spcPts val="0"/>
              </a:spcBef>
              <a:buClr>
                <a:schemeClr val="bg2">
                  <a:lumMod val="10000"/>
                </a:schemeClr>
              </a:buClr>
            </a:pPr>
            <a:endParaRPr lang="en-AU" sz="1800" b="1" dirty="0">
              <a:solidFill>
                <a:srgbClr val="7030A0"/>
              </a:solidFill>
              <a:effectLst/>
              <a:latin typeface="Calibri" panose="020F0502020204030204" pitchFamily="34" charset="0"/>
              <a:ea typeface="Work Sans" pitchFamily="2" charset="0"/>
              <a:cs typeface="Calibri" panose="020F0502020204030204" pitchFamily="34" charset="0"/>
            </a:endParaRPr>
          </a:p>
          <a:p>
            <a:pPr marL="285750" indent="-285750">
              <a:spcBef>
                <a:spcPts val="0"/>
              </a:spcBef>
              <a:buClr>
                <a:schemeClr val="bg2">
                  <a:lumMod val="10000"/>
                </a:schemeClr>
              </a:buClr>
              <a:buFont typeface="Arial" panose="020B0604020202020204" pitchFamily="34" charset="0"/>
              <a:buChar char="•"/>
            </a:pPr>
            <a:r>
              <a:rPr lang="en-AU" sz="1800" b="1" dirty="0">
                <a:solidFill>
                  <a:srgbClr val="7030A0"/>
                </a:solidFill>
                <a:effectLst/>
                <a:latin typeface="Calibri" panose="020F0502020204030204" pitchFamily="34" charset="0"/>
                <a:ea typeface="Work Sans" pitchFamily="2" charset="0"/>
                <a:cs typeface="Calibri" panose="020F0502020204030204" pitchFamily="34" charset="0"/>
              </a:rPr>
              <a:t>Processes are transparent </a:t>
            </a:r>
          </a:p>
          <a:p>
            <a:pPr marL="285750" indent="-285750">
              <a:spcBef>
                <a:spcPts val="0"/>
              </a:spcBef>
              <a:buClr>
                <a:schemeClr val="bg2">
                  <a:lumMod val="10000"/>
                </a:schemeClr>
              </a:buClr>
              <a:buFont typeface="Arial" panose="020B0604020202020204" pitchFamily="34" charset="0"/>
              <a:buChar char="•"/>
            </a:pPr>
            <a:endParaRPr lang="en-AU" sz="1800" b="1" dirty="0">
              <a:solidFill>
                <a:srgbClr val="7030A0"/>
              </a:solidFill>
              <a:effectLst/>
              <a:latin typeface="Calibri" panose="020F0502020204030204" pitchFamily="34" charset="0"/>
              <a:ea typeface="Work Sans" pitchFamily="2" charset="0"/>
              <a:cs typeface="Calibri" panose="020F0502020204030204" pitchFamily="34" charset="0"/>
            </a:endParaRPr>
          </a:p>
          <a:p>
            <a:pPr marL="285750" indent="-285750">
              <a:spcBef>
                <a:spcPts val="0"/>
              </a:spcBef>
              <a:buClr>
                <a:schemeClr val="bg2">
                  <a:lumMod val="10000"/>
                </a:schemeClr>
              </a:buClr>
              <a:buFont typeface="Arial" panose="020B0604020202020204" pitchFamily="34" charset="0"/>
              <a:buChar char="•"/>
            </a:pPr>
            <a:r>
              <a:rPr lang="en-AU" sz="1800" b="1" dirty="0">
                <a:solidFill>
                  <a:srgbClr val="7030A0"/>
                </a:solidFill>
                <a:effectLst/>
                <a:latin typeface="Calibri" panose="020F0502020204030204" pitchFamily="34" charset="0"/>
                <a:ea typeface="Work Sans" pitchFamily="2" charset="0"/>
                <a:cs typeface="Calibri" panose="020F0502020204030204" pitchFamily="34" charset="0"/>
              </a:rPr>
              <a:t>There are fewer fundamental constraints on what options might be pursued </a:t>
            </a:r>
          </a:p>
          <a:p>
            <a:pPr marL="285750" indent="-285750">
              <a:spcBef>
                <a:spcPts val="0"/>
              </a:spcBef>
              <a:buClr>
                <a:schemeClr val="bg2">
                  <a:lumMod val="10000"/>
                </a:schemeClr>
              </a:buClr>
              <a:buFont typeface="Arial" panose="020B0604020202020204" pitchFamily="34" charset="0"/>
              <a:buChar char="•"/>
            </a:pPr>
            <a:endParaRPr lang="en-AU" sz="1800" b="1" dirty="0">
              <a:solidFill>
                <a:srgbClr val="7030A0"/>
              </a:solidFill>
              <a:effectLst/>
              <a:latin typeface="Calibri" panose="020F0502020204030204" pitchFamily="34" charset="0"/>
              <a:ea typeface="Work Sans" pitchFamily="2" charset="0"/>
              <a:cs typeface="Calibri" panose="020F0502020204030204" pitchFamily="34" charset="0"/>
            </a:endParaRPr>
          </a:p>
          <a:p>
            <a:pPr marL="285750" indent="-285750">
              <a:spcBef>
                <a:spcPts val="0"/>
              </a:spcBef>
              <a:buClr>
                <a:schemeClr val="bg2">
                  <a:lumMod val="10000"/>
                </a:schemeClr>
              </a:buClr>
              <a:buFont typeface="Arial" panose="020B0604020202020204" pitchFamily="34" charset="0"/>
              <a:buChar char="•"/>
            </a:pPr>
            <a:r>
              <a:rPr lang="en-AU" sz="1800" b="1" dirty="0">
                <a:solidFill>
                  <a:srgbClr val="7030A0"/>
                </a:solidFill>
                <a:effectLst/>
                <a:latin typeface="Calibri" panose="020F0502020204030204" pitchFamily="34" charset="0"/>
                <a:ea typeface="Work Sans" pitchFamily="2" charset="0"/>
                <a:cs typeface="Calibri" panose="020F0502020204030204" pitchFamily="34" charset="0"/>
              </a:rPr>
              <a:t>Shared decision making occurs</a:t>
            </a:r>
            <a:endParaRPr lang="en-AU" sz="1200" b="1" dirty="0">
              <a:solidFill>
                <a:srgbClr val="7030A0"/>
              </a:solidFill>
              <a:effectLst/>
              <a:latin typeface="Calibri" panose="020F0502020204030204" pitchFamily="34" charset="0"/>
              <a:ea typeface="Work Sans" pitchFamily="2" charset="0"/>
              <a:cs typeface="Calibri" panose="020F0502020204030204" pitchFamily="34" charset="0"/>
            </a:endParaRPr>
          </a:p>
          <a:p>
            <a:endParaRPr lang="en-AU" b="1" dirty="0">
              <a:solidFill>
                <a:srgbClr val="7030A0"/>
              </a:solidFill>
            </a:endParaRPr>
          </a:p>
        </p:txBody>
      </p:sp>
      <p:sp>
        <p:nvSpPr>
          <p:cNvPr id="5" name="TextBox 4">
            <a:extLst>
              <a:ext uri="{FF2B5EF4-FFF2-40B4-BE49-F238E27FC236}">
                <a16:creationId xmlns:a16="http://schemas.microsoft.com/office/drawing/2014/main" id="{F64A2EB3-8559-592A-902C-004248A32F15}"/>
              </a:ext>
            </a:extLst>
          </p:cNvPr>
          <p:cNvSpPr txBox="1"/>
          <p:nvPr/>
        </p:nvSpPr>
        <p:spPr>
          <a:xfrm>
            <a:off x="4151784" y="1772816"/>
            <a:ext cx="3600400" cy="3108543"/>
          </a:xfrm>
          <a:prstGeom prst="rect">
            <a:avLst/>
          </a:prstGeom>
          <a:solidFill>
            <a:schemeClr val="bg1"/>
          </a:solidFill>
        </p:spPr>
        <p:txBody>
          <a:bodyPr wrap="square" rtlCol="0">
            <a:spAutoFit/>
          </a:bodyPr>
          <a:lstStyle/>
          <a:p>
            <a:pPr marL="87313" indent="0">
              <a:spcBef>
                <a:spcPts val="0"/>
              </a:spcBef>
              <a:buNone/>
            </a:pPr>
            <a:r>
              <a:rPr lang="en-AU" sz="1400" dirty="0">
                <a:solidFill>
                  <a:srgbClr val="000000"/>
                </a:solidFill>
                <a:effectLst/>
                <a:ea typeface="Work Sans" pitchFamily="2" charset="0"/>
                <a:cs typeface="Calibri" panose="020F0502020204030204" pitchFamily="34" charset="0"/>
              </a:rPr>
              <a:t>As a participant, in most commissioning cycles, you should be able to listen to,  and interact with other participants. </a:t>
            </a:r>
          </a:p>
          <a:p>
            <a:pPr marL="87313" indent="0">
              <a:spcBef>
                <a:spcPts val="0"/>
              </a:spcBef>
              <a:buNone/>
            </a:pPr>
            <a:endParaRPr lang="en-AU" sz="1400" dirty="0">
              <a:solidFill>
                <a:srgbClr val="000000"/>
              </a:solidFill>
              <a:ea typeface="Work Sans" pitchFamily="2" charset="0"/>
              <a:cs typeface="Calibri" panose="020F0502020204030204" pitchFamily="34" charset="0"/>
            </a:endParaRPr>
          </a:p>
          <a:p>
            <a:pPr marL="87313" indent="0">
              <a:spcBef>
                <a:spcPts val="0"/>
              </a:spcBef>
              <a:buNone/>
            </a:pPr>
            <a:r>
              <a:rPr lang="en-AU" sz="1400" dirty="0">
                <a:solidFill>
                  <a:srgbClr val="000000"/>
                </a:solidFill>
                <a:effectLst/>
                <a:ea typeface="Work Sans" pitchFamily="2" charset="0"/>
                <a:cs typeface="Calibri" panose="020F0502020204030204" pitchFamily="34" charset="0"/>
              </a:rPr>
              <a:t>This can include hearing the voices of people with lived experience, sharing collaborative space with people with lived experience or seeing their contributions to service redesign. </a:t>
            </a:r>
          </a:p>
          <a:p>
            <a:pPr marL="87313" indent="0">
              <a:spcBef>
                <a:spcPts val="0"/>
              </a:spcBef>
              <a:buNone/>
            </a:pPr>
            <a:endParaRPr lang="en-AU" sz="1400" dirty="0">
              <a:solidFill>
                <a:srgbClr val="000000"/>
              </a:solidFill>
              <a:ea typeface="Work Sans" pitchFamily="2" charset="0"/>
              <a:cs typeface="Calibri" panose="020F0502020204030204" pitchFamily="34" charset="0"/>
            </a:endParaRPr>
          </a:p>
          <a:p>
            <a:pPr marL="87313" indent="0">
              <a:spcBef>
                <a:spcPts val="0"/>
              </a:spcBef>
              <a:buNone/>
            </a:pPr>
            <a:r>
              <a:rPr lang="en-AU" sz="1400" dirty="0">
                <a:solidFill>
                  <a:srgbClr val="000000"/>
                </a:solidFill>
                <a:effectLst/>
                <a:ea typeface="Work Sans" pitchFamily="2" charset="0"/>
                <a:cs typeface="Calibri" panose="020F0502020204030204" pitchFamily="34" charset="0"/>
              </a:rPr>
              <a:t>To evaluate our practice, we use this definition in the four points above to test whether a particular process is consistent with our intended approach.</a:t>
            </a:r>
          </a:p>
        </p:txBody>
      </p:sp>
      <p:sp>
        <p:nvSpPr>
          <p:cNvPr id="6" name="TextBox 5">
            <a:extLst>
              <a:ext uri="{FF2B5EF4-FFF2-40B4-BE49-F238E27FC236}">
                <a16:creationId xmlns:a16="http://schemas.microsoft.com/office/drawing/2014/main" id="{B3C84C57-ECF3-52EE-3709-6B3F017F6C2A}"/>
              </a:ext>
            </a:extLst>
          </p:cNvPr>
          <p:cNvSpPr txBox="1"/>
          <p:nvPr/>
        </p:nvSpPr>
        <p:spPr>
          <a:xfrm>
            <a:off x="7713320" y="1739969"/>
            <a:ext cx="3880250" cy="3108543"/>
          </a:xfrm>
          <a:prstGeom prst="rect">
            <a:avLst/>
          </a:prstGeom>
          <a:solidFill>
            <a:schemeClr val="bg1"/>
          </a:solidFill>
        </p:spPr>
        <p:txBody>
          <a:bodyPr wrap="square" rtlCol="0">
            <a:spAutoFit/>
          </a:bodyPr>
          <a:lstStyle/>
          <a:p>
            <a:pPr marL="182563" indent="0">
              <a:spcBef>
                <a:spcPts val="0"/>
              </a:spcBef>
              <a:buNone/>
            </a:pPr>
            <a:r>
              <a:rPr lang="en-AU" sz="1400" dirty="0">
                <a:solidFill>
                  <a:srgbClr val="000000"/>
                </a:solidFill>
                <a:effectLst/>
                <a:ea typeface="Work Sans" pitchFamily="2" charset="0"/>
                <a:cs typeface="Calibri" panose="020F0502020204030204" pitchFamily="34" charset="0"/>
              </a:rPr>
              <a:t>Anyone interested in a commissioning cycle should be able to see when activities are occurring, read a listening report and understand where the cycle is up to. This is about being transparent and inclusive. </a:t>
            </a:r>
          </a:p>
          <a:p>
            <a:pPr marL="182563" indent="0">
              <a:spcBef>
                <a:spcPts val="0"/>
              </a:spcBef>
              <a:buNone/>
            </a:pPr>
            <a:endParaRPr lang="en-AU" sz="1400" dirty="0">
              <a:solidFill>
                <a:srgbClr val="000000"/>
              </a:solidFill>
              <a:ea typeface="Work Sans" pitchFamily="2" charset="0"/>
              <a:cs typeface="Calibri" panose="020F0502020204030204" pitchFamily="34" charset="0"/>
            </a:endParaRPr>
          </a:p>
          <a:p>
            <a:pPr marL="182563" indent="0">
              <a:spcBef>
                <a:spcPts val="0"/>
              </a:spcBef>
              <a:buNone/>
            </a:pPr>
            <a:r>
              <a:rPr lang="en-AU" sz="1400" dirty="0">
                <a:solidFill>
                  <a:srgbClr val="000000"/>
                </a:solidFill>
                <a:effectLst/>
                <a:ea typeface="Work Sans" pitchFamily="2" charset="0"/>
                <a:cs typeface="Calibri" panose="020F0502020204030204" pitchFamily="34" charset="0"/>
              </a:rPr>
              <a:t>Together, government and the sector should use evidence to test and choose how to redesign a service or provide a solution </a:t>
            </a:r>
          </a:p>
          <a:p>
            <a:pPr marL="182563" indent="0">
              <a:spcBef>
                <a:spcPts val="0"/>
              </a:spcBef>
              <a:buNone/>
            </a:pPr>
            <a:endParaRPr lang="en-AU" sz="1400" dirty="0">
              <a:solidFill>
                <a:srgbClr val="000000"/>
              </a:solidFill>
              <a:effectLst/>
              <a:ea typeface="Work Sans" pitchFamily="2" charset="0"/>
              <a:cs typeface="Calibri" panose="020F0502020204030204" pitchFamily="34" charset="0"/>
            </a:endParaRPr>
          </a:p>
          <a:p>
            <a:pPr marL="182563" indent="0">
              <a:spcBef>
                <a:spcPts val="0"/>
              </a:spcBef>
              <a:buNone/>
            </a:pPr>
            <a:r>
              <a:rPr lang="en-AU" sz="1400" dirty="0">
                <a:solidFill>
                  <a:srgbClr val="000000"/>
                </a:solidFill>
                <a:effectLst/>
                <a:ea typeface="Work Sans" pitchFamily="2" charset="0"/>
                <a:cs typeface="Calibri" panose="020F0502020204030204" pitchFamily="34" charset="0"/>
              </a:rPr>
              <a:t>Importantly, we have a clear problem or framing statement and an open opportunity to explore both the challenges/problem(s) and the options to meet the need. </a:t>
            </a:r>
          </a:p>
        </p:txBody>
      </p:sp>
    </p:spTree>
    <p:extLst>
      <p:ext uri="{BB962C8B-B14F-4D97-AF65-F5344CB8AC3E}">
        <p14:creationId xmlns:p14="http://schemas.microsoft.com/office/powerpoint/2010/main" val="7695624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5624F7-4174-4859-A684-2E845B1D1252}"/>
              </a:ext>
            </a:extLst>
          </p:cNvPr>
          <p:cNvSpPr>
            <a:spLocks noGrp="1"/>
          </p:cNvSpPr>
          <p:nvPr>
            <p:ph type="title"/>
          </p:nvPr>
        </p:nvSpPr>
        <p:spPr/>
        <p:txBody>
          <a:bodyPr/>
          <a:lstStyle/>
          <a:p>
            <a:r>
              <a:rPr lang="en-AU" dirty="0"/>
              <a:t>Understanding collaboration </a:t>
            </a:r>
          </a:p>
        </p:txBody>
      </p:sp>
      <p:graphicFrame>
        <p:nvGraphicFramePr>
          <p:cNvPr id="3" name="Table 3">
            <a:extLst>
              <a:ext uri="{FF2B5EF4-FFF2-40B4-BE49-F238E27FC236}">
                <a16:creationId xmlns:a16="http://schemas.microsoft.com/office/drawing/2014/main" id="{7C216A1A-4DA6-461A-BD6A-0FEE43A3D2E7}"/>
              </a:ext>
            </a:extLst>
          </p:cNvPr>
          <p:cNvGraphicFramePr>
            <a:graphicFrameLocks noGrp="1"/>
          </p:cNvGraphicFramePr>
          <p:nvPr>
            <p:extLst>
              <p:ext uri="{D42A27DB-BD31-4B8C-83A1-F6EECF244321}">
                <p14:modId xmlns:p14="http://schemas.microsoft.com/office/powerpoint/2010/main" val="3355476975"/>
              </p:ext>
            </p:extLst>
          </p:nvPr>
        </p:nvGraphicFramePr>
        <p:xfrm>
          <a:off x="465584" y="1918364"/>
          <a:ext cx="11260832" cy="3912435"/>
        </p:xfrm>
        <a:graphic>
          <a:graphicData uri="http://schemas.openxmlformats.org/drawingml/2006/table">
            <a:tbl>
              <a:tblPr firstRow="1" bandRow="1">
                <a:tableStyleId>{2D5ABB26-0587-4C30-8999-92F81FD0307C}</a:tableStyleId>
              </a:tblPr>
              <a:tblGrid>
                <a:gridCol w="2815208">
                  <a:extLst>
                    <a:ext uri="{9D8B030D-6E8A-4147-A177-3AD203B41FA5}">
                      <a16:colId xmlns:a16="http://schemas.microsoft.com/office/drawing/2014/main" val="705270717"/>
                    </a:ext>
                  </a:extLst>
                </a:gridCol>
                <a:gridCol w="2741310">
                  <a:extLst>
                    <a:ext uri="{9D8B030D-6E8A-4147-A177-3AD203B41FA5}">
                      <a16:colId xmlns:a16="http://schemas.microsoft.com/office/drawing/2014/main" val="1983959120"/>
                    </a:ext>
                  </a:extLst>
                </a:gridCol>
                <a:gridCol w="2889106">
                  <a:extLst>
                    <a:ext uri="{9D8B030D-6E8A-4147-A177-3AD203B41FA5}">
                      <a16:colId xmlns:a16="http://schemas.microsoft.com/office/drawing/2014/main" val="1244888634"/>
                    </a:ext>
                  </a:extLst>
                </a:gridCol>
                <a:gridCol w="2815208">
                  <a:extLst>
                    <a:ext uri="{9D8B030D-6E8A-4147-A177-3AD203B41FA5}">
                      <a16:colId xmlns:a16="http://schemas.microsoft.com/office/drawing/2014/main" val="3866305595"/>
                    </a:ext>
                  </a:extLst>
                </a:gridCol>
              </a:tblGrid>
              <a:tr h="1464163">
                <a:tc>
                  <a:txBody>
                    <a:bodyPr/>
                    <a:lstStyle/>
                    <a:p>
                      <a:endParaRPr lang="en-AU" dirty="0"/>
                    </a:p>
                  </a:txBody>
                  <a:tcPr/>
                </a:tc>
                <a:tc>
                  <a:txBody>
                    <a:bodyPr/>
                    <a:lstStyle/>
                    <a:p>
                      <a:endParaRPr lang="en-AU"/>
                    </a:p>
                  </a:txBody>
                  <a:tcPr/>
                </a:tc>
                <a:tc>
                  <a:txBody>
                    <a:bodyPr/>
                    <a:lstStyle/>
                    <a:p>
                      <a:endParaRPr lang="en-AU"/>
                    </a:p>
                  </a:txBody>
                  <a:tcPr/>
                </a:tc>
                <a:tc>
                  <a:txBody>
                    <a:bodyPr/>
                    <a:lstStyle/>
                    <a:p>
                      <a:endParaRPr lang="en-AU" dirty="0"/>
                    </a:p>
                  </a:txBody>
                  <a:tcPr/>
                </a:tc>
                <a:extLst>
                  <a:ext uri="{0D108BD9-81ED-4DB2-BD59-A6C34878D82A}">
                    <a16:rowId xmlns:a16="http://schemas.microsoft.com/office/drawing/2014/main" val="3659854852"/>
                  </a:ext>
                </a:extLst>
              </a:tr>
              <a:tr h="984109">
                <a:tc>
                  <a:txBody>
                    <a:bodyPr/>
                    <a:lstStyle/>
                    <a:p>
                      <a:pPr algn="ctr"/>
                      <a:r>
                        <a:rPr lang="en-AU" b="1" dirty="0">
                          <a:solidFill>
                            <a:srgbClr val="7030A0"/>
                          </a:solidFill>
                        </a:rPr>
                        <a:t>COLLABORATION </a:t>
                      </a:r>
                    </a:p>
                    <a:p>
                      <a:pPr algn="ctr"/>
                      <a:r>
                        <a:rPr lang="en-AU" b="1" dirty="0">
                          <a:solidFill>
                            <a:srgbClr val="7030A0"/>
                          </a:solidFill>
                        </a:rPr>
                        <a:t>METHODS OR ACTIVITIES</a:t>
                      </a:r>
                    </a:p>
                  </a:txBody>
                  <a:tcPr anchor="ctr"/>
                </a:tc>
                <a:tc>
                  <a:txBody>
                    <a:bodyPr/>
                    <a:lstStyle/>
                    <a:p>
                      <a:pPr algn="ctr"/>
                      <a:r>
                        <a:rPr lang="en-AU" b="1" dirty="0">
                          <a:solidFill>
                            <a:srgbClr val="7030A0"/>
                          </a:solidFill>
                        </a:rPr>
                        <a:t>CO-DESIGN</a:t>
                      </a:r>
                    </a:p>
                  </a:txBody>
                  <a:tcPr anchor="ctr"/>
                </a:tc>
                <a:tc>
                  <a:txBody>
                    <a:bodyPr/>
                    <a:lstStyle/>
                    <a:p>
                      <a:pPr algn="ctr"/>
                      <a:r>
                        <a:rPr lang="en-AU" b="1" dirty="0">
                          <a:solidFill>
                            <a:srgbClr val="7030A0"/>
                          </a:solidFill>
                        </a:rPr>
                        <a:t>CO-PRODUCTION</a:t>
                      </a:r>
                    </a:p>
                  </a:txBody>
                  <a:tcPr anchor="ctr"/>
                </a:tc>
                <a:tc>
                  <a:txBody>
                    <a:bodyPr/>
                    <a:lstStyle/>
                    <a:p>
                      <a:pPr algn="ctr"/>
                      <a:r>
                        <a:rPr lang="en-AU" b="1" dirty="0">
                          <a:solidFill>
                            <a:srgbClr val="7030A0"/>
                          </a:solidFill>
                        </a:rPr>
                        <a:t>LIVED EXPERIENCE</a:t>
                      </a:r>
                    </a:p>
                  </a:txBody>
                  <a:tcPr anchor="ctr"/>
                </a:tc>
                <a:extLst>
                  <a:ext uri="{0D108BD9-81ED-4DB2-BD59-A6C34878D82A}">
                    <a16:rowId xmlns:a16="http://schemas.microsoft.com/office/drawing/2014/main" val="3751754931"/>
                  </a:ext>
                </a:extLst>
              </a:tr>
              <a:tr h="1464163">
                <a:tc>
                  <a:txBody>
                    <a:bodyPr/>
                    <a:lstStyle/>
                    <a:p>
                      <a:pPr algn="ctr"/>
                      <a:r>
                        <a:rPr lang="en-AU" sz="1100" kern="1200" dirty="0">
                          <a:solidFill>
                            <a:schemeClr val="bg1">
                              <a:lumMod val="50000"/>
                            </a:schemeClr>
                          </a:solidFill>
                          <a:effectLst/>
                          <a:latin typeface="+mn-lt"/>
                          <a:ea typeface="+mn-ea"/>
                          <a:cs typeface="+mn-cs"/>
                        </a:rPr>
                        <a:t>Creative thinking tools or activities used to generate collaboration via reflection, critical thinking, discussion, brainstorming, prioritisation etc </a:t>
                      </a:r>
                      <a:endParaRPr lang="en-AU" sz="1100" dirty="0">
                        <a:solidFill>
                          <a:schemeClr val="bg1">
                            <a:lumMod val="50000"/>
                          </a:schemeClr>
                        </a:solidFill>
                      </a:endParaRPr>
                    </a:p>
                  </a:txBody>
                  <a:tcPr anchor="ctr"/>
                </a:tc>
                <a:tc>
                  <a:txBody>
                    <a:bodyPr/>
                    <a:lstStyle/>
                    <a:p>
                      <a:pPr algn="ctr"/>
                      <a:r>
                        <a:rPr lang="en-AU" sz="1100" kern="1200" dirty="0">
                          <a:solidFill>
                            <a:schemeClr val="bg1">
                              <a:lumMod val="50000"/>
                            </a:schemeClr>
                          </a:solidFill>
                          <a:effectLst/>
                          <a:latin typeface="+mn-lt"/>
                          <a:ea typeface="+mn-ea"/>
                          <a:cs typeface="+mn-cs"/>
                        </a:rPr>
                        <a:t>Designing with, not for. </a:t>
                      </a:r>
                    </a:p>
                    <a:p>
                      <a:pPr algn="ctr"/>
                      <a:r>
                        <a:rPr lang="en-AU" sz="1100" kern="1200" dirty="0">
                          <a:solidFill>
                            <a:schemeClr val="bg1">
                              <a:lumMod val="50000"/>
                            </a:schemeClr>
                          </a:solidFill>
                          <a:effectLst/>
                          <a:latin typeface="+mn-lt"/>
                          <a:ea typeface="+mn-ea"/>
                          <a:cs typeface="+mn-cs"/>
                        </a:rPr>
                        <a:t>It challenges the imbalance of power held by people who make decisions, prioritises relationships, brings lived experience voices and stakeholders together with governments and uses creative tools to examine challenges, problems, or systems for improvement. </a:t>
                      </a:r>
                      <a:endParaRPr lang="en-AU" sz="1100" dirty="0">
                        <a:solidFill>
                          <a:schemeClr val="bg1">
                            <a:lumMod val="50000"/>
                          </a:schemeClr>
                        </a:solidFill>
                      </a:endParaRPr>
                    </a:p>
                  </a:txBody>
                  <a:tcPr anchor="ctr"/>
                </a:tc>
                <a:tc>
                  <a:txBody>
                    <a:bodyPr/>
                    <a:lstStyle/>
                    <a:p>
                      <a:pPr algn="ctr"/>
                      <a:r>
                        <a:rPr lang="en-AU" sz="1100" kern="1200" dirty="0">
                          <a:solidFill>
                            <a:schemeClr val="bg1">
                              <a:lumMod val="50000"/>
                            </a:schemeClr>
                          </a:solidFill>
                          <a:effectLst/>
                          <a:latin typeface="+mn-lt"/>
                          <a:ea typeface="+mn-ea"/>
                          <a:cs typeface="+mn-cs"/>
                        </a:rPr>
                        <a:t>A relationship where government, sector partners and community members collaboratively design and deliver health and support services across the full commissioning cycle. Recognises that all parties have vital contributions to make in the design and delivery of services. </a:t>
                      </a:r>
                      <a:endParaRPr lang="en-AU" sz="1100" dirty="0">
                        <a:solidFill>
                          <a:schemeClr val="bg1">
                            <a:lumMod val="50000"/>
                          </a:schemeClr>
                        </a:solidFill>
                      </a:endParaRPr>
                    </a:p>
                  </a:txBody>
                  <a:tcPr anchor="ctr"/>
                </a:tc>
                <a:tc>
                  <a:txBody>
                    <a:bodyPr/>
                    <a:lstStyle/>
                    <a:p>
                      <a:pPr lvl="0" algn="ctr"/>
                      <a:r>
                        <a:rPr lang="en-AU" sz="1100" kern="1200" dirty="0">
                          <a:solidFill>
                            <a:schemeClr val="bg1">
                              <a:lumMod val="50000"/>
                            </a:schemeClr>
                          </a:solidFill>
                          <a:effectLst/>
                          <a:latin typeface="+mn-lt"/>
                          <a:ea typeface="+mn-ea"/>
                          <a:cs typeface="+mn-cs"/>
                        </a:rPr>
                        <a:t>Personal knowledge about the world gained through direct, first-hand involvement in everyday events rather than through representations constructed by other people.  People with lived experience can participate in collaborative activities too. </a:t>
                      </a:r>
                    </a:p>
                  </a:txBody>
                  <a:tcPr anchor="ctr"/>
                </a:tc>
                <a:extLst>
                  <a:ext uri="{0D108BD9-81ED-4DB2-BD59-A6C34878D82A}">
                    <a16:rowId xmlns:a16="http://schemas.microsoft.com/office/drawing/2014/main" val="1857374071"/>
                  </a:ext>
                </a:extLst>
              </a:tr>
            </a:tbl>
          </a:graphicData>
        </a:graphic>
      </p:graphicFrame>
      <p:pic>
        <p:nvPicPr>
          <p:cNvPr id="6" name="Picture 5" descr="Icon&#10;&#10;Description automatically generated">
            <a:extLst>
              <a:ext uri="{FF2B5EF4-FFF2-40B4-BE49-F238E27FC236}">
                <a16:creationId xmlns:a16="http://schemas.microsoft.com/office/drawing/2014/main" id="{178F5EF3-8B54-D47A-4E66-5D8842BD801B}"/>
              </a:ext>
            </a:extLst>
          </p:cNvPr>
          <p:cNvPicPr>
            <a:picLocks noChangeAspect="1"/>
          </p:cNvPicPr>
          <p:nvPr/>
        </p:nvPicPr>
        <p:blipFill>
          <a:blip r:embed="rId2" cstate="print">
            <a:duotone>
              <a:prstClr val="black"/>
              <a:schemeClr val="tx1">
                <a:tint val="45000"/>
                <a:satMod val="400000"/>
              </a:schemeClr>
            </a:duotone>
            <a:extLst>
              <a:ext uri="{28A0092B-C50C-407E-A947-70E740481C1C}">
                <a14:useLocalDpi xmlns:a14="http://schemas.microsoft.com/office/drawing/2010/main" val="0"/>
              </a:ext>
            </a:extLst>
          </a:blip>
          <a:stretch>
            <a:fillRect/>
          </a:stretch>
        </p:blipFill>
        <p:spPr>
          <a:xfrm>
            <a:off x="9234173" y="1448501"/>
            <a:ext cx="1936910" cy="1936910"/>
          </a:xfrm>
          <a:prstGeom prst="rect">
            <a:avLst/>
          </a:prstGeom>
        </p:spPr>
      </p:pic>
      <p:pic>
        <p:nvPicPr>
          <p:cNvPr id="10" name="Picture 9" descr="Icon&#10;&#10;Description automatically generated">
            <a:extLst>
              <a:ext uri="{FF2B5EF4-FFF2-40B4-BE49-F238E27FC236}">
                <a16:creationId xmlns:a16="http://schemas.microsoft.com/office/drawing/2014/main" id="{AF5C7EF4-8FC2-BA6D-F235-9BE26793A3C1}"/>
              </a:ext>
            </a:extLst>
          </p:cNvPr>
          <p:cNvPicPr>
            <a:picLocks noChangeAspect="1"/>
          </p:cNvPicPr>
          <p:nvPr/>
        </p:nvPicPr>
        <p:blipFill>
          <a:blip r:embed="rId3" cstate="print">
            <a:duotone>
              <a:prstClr val="black"/>
              <a:schemeClr val="tx1">
                <a:tint val="45000"/>
                <a:satMod val="400000"/>
              </a:schemeClr>
            </a:duotone>
            <a:extLst>
              <a:ext uri="{28A0092B-C50C-407E-A947-70E740481C1C}">
                <a14:useLocalDpi xmlns:a14="http://schemas.microsoft.com/office/drawing/2010/main" val="0"/>
              </a:ext>
            </a:extLst>
          </a:blip>
          <a:stretch>
            <a:fillRect/>
          </a:stretch>
        </p:blipFill>
        <p:spPr>
          <a:xfrm>
            <a:off x="6494744" y="1497620"/>
            <a:ext cx="1936910" cy="1936910"/>
          </a:xfrm>
          <a:prstGeom prst="rect">
            <a:avLst/>
          </a:prstGeom>
        </p:spPr>
      </p:pic>
      <p:pic>
        <p:nvPicPr>
          <p:cNvPr id="13" name="Picture 12" descr="A picture containing electronics, compact disk&#10;&#10;Description automatically generated">
            <a:extLst>
              <a:ext uri="{FF2B5EF4-FFF2-40B4-BE49-F238E27FC236}">
                <a16:creationId xmlns:a16="http://schemas.microsoft.com/office/drawing/2014/main" id="{E69977D4-A36C-901C-D4CA-300D9C08E05F}"/>
              </a:ext>
            </a:extLst>
          </p:cNvPr>
          <p:cNvPicPr>
            <a:picLocks noChangeAspect="1"/>
          </p:cNvPicPr>
          <p:nvPr/>
        </p:nvPicPr>
        <p:blipFill>
          <a:blip r:embed="rId4" cstate="print">
            <a:duotone>
              <a:prstClr val="black"/>
              <a:schemeClr val="tx1">
                <a:tint val="45000"/>
                <a:satMod val="400000"/>
              </a:schemeClr>
            </a:duotone>
            <a:extLst>
              <a:ext uri="{28A0092B-C50C-407E-A947-70E740481C1C}">
                <a14:useLocalDpi xmlns:a14="http://schemas.microsoft.com/office/drawing/2010/main" val="0"/>
              </a:ext>
            </a:extLst>
          </a:blip>
          <a:stretch>
            <a:fillRect/>
          </a:stretch>
        </p:blipFill>
        <p:spPr>
          <a:xfrm>
            <a:off x="3731259" y="1492090"/>
            <a:ext cx="1936910" cy="1936910"/>
          </a:xfrm>
          <a:prstGeom prst="rect">
            <a:avLst/>
          </a:prstGeom>
        </p:spPr>
      </p:pic>
      <p:pic>
        <p:nvPicPr>
          <p:cNvPr id="15" name="Picture 14" descr="Icon&#10;&#10;Description automatically generated">
            <a:extLst>
              <a:ext uri="{FF2B5EF4-FFF2-40B4-BE49-F238E27FC236}">
                <a16:creationId xmlns:a16="http://schemas.microsoft.com/office/drawing/2014/main" id="{87253C60-7FAA-625B-2228-84EF0C0602A1}"/>
              </a:ext>
            </a:extLst>
          </p:cNvPr>
          <p:cNvPicPr>
            <a:picLocks noChangeAspect="1"/>
          </p:cNvPicPr>
          <p:nvPr/>
        </p:nvPicPr>
        <p:blipFill>
          <a:blip r:embed="rId5" cstate="print">
            <a:duotone>
              <a:prstClr val="black"/>
              <a:schemeClr val="tx1">
                <a:tint val="45000"/>
                <a:satMod val="400000"/>
              </a:schemeClr>
            </a:duotone>
            <a:extLst>
              <a:ext uri="{28A0092B-C50C-407E-A947-70E740481C1C}">
                <a14:useLocalDpi xmlns:a14="http://schemas.microsoft.com/office/drawing/2010/main" val="0"/>
              </a:ext>
            </a:extLst>
          </a:blip>
          <a:stretch>
            <a:fillRect/>
          </a:stretch>
        </p:blipFill>
        <p:spPr>
          <a:xfrm>
            <a:off x="1074333" y="1469899"/>
            <a:ext cx="1936910" cy="1936910"/>
          </a:xfrm>
          <a:prstGeom prst="rect">
            <a:avLst/>
          </a:prstGeom>
        </p:spPr>
      </p:pic>
    </p:spTree>
    <p:extLst>
      <p:ext uri="{BB962C8B-B14F-4D97-AF65-F5344CB8AC3E}">
        <p14:creationId xmlns:p14="http://schemas.microsoft.com/office/powerpoint/2010/main" val="37623876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5624F7-4174-4859-A684-2E845B1D1252}"/>
              </a:ext>
            </a:extLst>
          </p:cNvPr>
          <p:cNvSpPr>
            <a:spLocks noGrp="1"/>
          </p:cNvSpPr>
          <p:nvPr>
            <p:ph type="title"/>
          </p:nvPr>
        </p:nvSpPr>
        <p:spPr/>
        <p:txBody>
          <a:bodyPr/>
          <a:lstStyle/>
          <a:p>
            <a:r>
              <a:rPr lang="en-AU" dirty="0"/>
              <a:t>Do these four (4) things when selecting activities </a:t>
            </a:r>
          </a:p>
        </p:txBody>
      </p:sp>
      <p:graphicFrame>
        <p:nvGraphicFramePr>
          <p:cNvPr id="3" name="Table 3">
            <a:extLst>
              <a:ext uri="{FF2B5EF4-FFF2-40B4-BE49-F238E27FC236}">
                <a16:creationId xmlns:a16="http://schemas.microsoft.com/office/drawing/2014/main" id="{7C216A1A-4DA6-461A-BD6A-0FEE43A3D2E7}"/>
              </a:ext>
            </a:extLst>
          </p:cNvPr>
          <p:cNvGraphicFramePr>
            <a:graphicFrameLocks noGrp="1"/>
          </p:cNvGraphicFramePr>
          <p:nvPr>
            <p:extLst>
              <p:ext uri="{D42A27DB-BD31-4B8C-83A1-F6EECF244321}">
                <p14:modId xmlns:p14="http://schemas.microsoft.com/office/powerpoint/2010/main" val="2255292675"/>
              </p:ext>
            </p:extLst>
          </p:nvPr>
        </p:nvGraphicFramePr>
        <p:xfrm>
          <a:off x="564772" y="1772816"/>
          <a:ext cx="10972800" cy="3754532"/>
        </p:xfrm>
        <a:graphic>
          <a:graphicData uri="http://schemas.openxmlformats.org/drawingml/2006/table">
            <a:tbl>
              <a:tblPr firstRow="1" bandRow="1">
                <a:tableStyleId>{2D5ABB26-0587-4C30-8999-92F81FD0307C}</a:tableStyleId>
              </a:tblPr>
              <a:tblGrid>
                <a:gridCol w="2743200">
                  <a:extLst>
                    <a:ext uri="{9D8B030D-6E8A-4147-A177-3AD203B41FA5}">
                      <a16:colId xmlns:a16="http://schemas.microsoft.com/office/drawing/2014/main" val="705270717"/>
                    </a:ext>
                  </a:extLst>
                </a:gridCol>
                <a:gridCol w="2671192">
                  <a:extLst>
                    <a:ext uri="{9D8B030D-6E8A-4147-A177-3AD203B41FA5}">
                      <a16:colId xmlns:a16="http://schemas.microsoft.com/office/drawing/2014/main" val="1983959120"/>
                    </a:ext>
                  </a:extLst>
                </a:gridCol>
                <a:gridCol w="2815208">
                  <a:extLst>
                    <a:ext uri="{9D8B030D-6E8A-4147-A177-3AD203B41FA5}">
                      <a16:colId xmlns:a16="http://schemas.microsoft.com/office/drawing/2014/main" val="1244888634"/>
                    </a:ext>
                  </a:extLst>
                </a:gridCol>
                <a:gridCol w="2743200">
                  <a:extLst>
                    <a:ext uri="{9D8B030D-6E8A-4147-A177-3AD203B41FA5}">
                      <a16:colId xmlns:a16="http://schemas.microsoft.com/office/drawing/2014/main" val="3866305595"/>
                    </a:ext>
                  </a:extLst>
                </a:gridCol>
              </a:tblGrid>
              <a:tr h="1331549">
                <a:tc>
                  <a:txBody>
                    <a:bodyPr/>
                    <a:lstStyle/>
                    <a:p>
                      <a:endParaRPr lang="en-AU" dirty="0"/>
                    </a:p>
                  </a:txBody>
                  <a:tcPr/>
                </a:tc>
                <a:tc>
                  <a:txBody>
                    <a:bodyPr/>
                    <a:lstStyle/>
                    <a:p>
                      <a:endParaRPr lang="en-AU"/>
                    </a:p>
                  </a:txBody>
                  <a:tcPr/>
                </a:tc>
                <a:tc>
                  <a:txBody>
                    <a:bodyPr/>
                    <a:lstStyle/>
                    <a:p>
                      <a:endParaRPr lang="en-AU"/>
                    </a:p>
                  </a:txBody>
                  <a:tcPr/>
                </a:tc>
                <a:tc>
                  <a:txBody>
                    <a:bodyPr/>
                    <a:lstStyle/>
                    <a:p>
                      <a:endParaRPr lang="en-AU"/>
                    </a:p>
                  </a:txBody>
                  <a:tcPr/>
                </a:tc>
                <a:extLst>
                  <a:ext uri="{0D108BD9-81ED-4DB2-BD59-A6C34878D82A}">
                    <a16:rowId xmlns:a16="http://schemas.microsoft.com/office/drawing/2014/main" val="3659854852"/>
                  </a:ext>
                </a:extLst>
              </a:tr>
              <a:tr h="1091434">
                <a:tc>
                  <a:txBody>
                    <a:bodyPr/>
                    <a:lstStyle/>
                    <a:p>
                      <a:pPr algn="ctr"/>
                      <a:r>
                        <a:rPr lang="en-AU" sz="1600" b="1" dirty="0">
                          <a:solidFill>
                            <a:srgbClr val="7030A0"/>
                          </a:solidFill>
                        </a:rPr>
                        <a:t>REACH ALL IDENTIFIED PARTICIPANTS</a:t>
                      </a:r>
                    </a:p>
                  </a:txBody>
                  <a:tcPr anchor="ctr"/>
                </a:tc>
                <a:tc>
                  <a:txBody>
                    <a:bodyPr/>
                    <a:lstStyle/>
                    <a:p>
                      <a:pPr algn="ctr"/>
                      <a:r>
                        <a:rPr lang="en-AU" sz="1600" b="1" dirty="0">
                          <a:solidFill>
                            <a:srgbClr val="7030A0"/>
                          </a:solidFill>
                        </a:rPr>
                        <a:t>SHARE </a:t>
                      </a:r>
                    </a:p>
                    <a:p>
                      <a:pPr algn="ctr"/>
                      <a:r>
                        <a:rPr lang="en-AU" sz="1600" b="1" dirty="0">
                          <a:solidFill>
                            <a:srgbClr val="7030A0"/>
                          </a:solidFill>
                        </a:rPr>
                        <a:t>INFORMATION </a:t>
                      </a:r>
                    </a:p>
                  </a:txBody>
                  <a:tcPr anchor="ctr"/>
                </a:tc>
                <a:tc>
                  <a:txBody>
                    <a:bodyPr/>
                    <a:lstStyle/>
                    <a:p>
                      <a:pPr algn="ctr"/>
                      <a:r>
                        <a:rPr lang="en-AU" sz="1600" b="1" dirty="0">
                          <a:solidFill>
                            <a:srgbClr val="7030A0"/>
                          </a:solidFill>
                        </a:rPr>
                        <a:t>COLLECT AND COMPILE INPUT </a:t>
                      </a:r>
                    </a:p>
                  </a:txBody>
                  <a:tcPr anchor="ctr"/>
                </a:tc>
                <a:tc>
                  <a:txBody>
                    <a:bodyPr/>
                    <a:lstStyle/>
                    <a:p>
                      <a:pPr algn="ctr"/>
                      <a:r>
                        <a:rPr lang="en-AU" sz="1600" b="1" dirty="0">
                          <a:solidFill>
                            <a:srgbClr val="7030A0"/>
                          </a:solidFill>
                        </a:rPr>
                        <a:t>BRING PEOPLE TOGETHER </a:t>
                      </a:r>
                    </a:p>
                  </a:txBody>
                  <a:tcPr anchor="ctr"/>
                </a:tc>
                <a:extLst>
                  <a:ext uri="{0D108BD9-81ED-4DB2-BD59-A6C34878D82A}">
                    <a16:rowId xmlns:a16="http://schemas.microsoft.com/office/drawing/2014/main" val="3751754931"/>
                  </a:ext>
                </a:extLst>
              </a:tr>
              <a:tr h="1331549">
                <a:tc>
                  <a:txBody>
                    <a:bodyPr/>
                    <a:lstStyle/>
                    <a:p>
                      <a:pPr algn="ctr"/>
                      <a:r>
                        <a:rPr lang="en-AU" sz="1100" dirty="0">
                          <a:solidFill>
                            <a:schemeClr val="bg1">
                              <a:lumMod val="50000"/>
                            </a:schemeClr>
                          </a:solidFill>
                        </a:rPr>
                        <a:t>Participant needs are considered in the selection of activities and methods.</a:t>
                      </a:r>
                    </a:p>
                  </a:txBody>
                  <a:tcPr anchor="ctr"/>
                </a:tc>
                <a:tc>
                  <a:txBody>
                    <a:bodyPr/>
                    <a:lstStyle/>
                    <a:p>
                      <a:pPr algn="ctr"/>
                      <a:r>
                        <a:rPr lang="en-AU" sz="1100" dirty="0">
                          <a:solidFill>
                            <a:schemeClr val="bg1">
                              <a:lumMod val="50000"/>
                            </a:schemeClr>
                          </a:solidFill>
                        </a:rPr>
                        <a:t>Participants have the information they need to participate in a meaningful way </a:t>
                      </a:r>
                    </a:p>
                  </a:txBody>
                  <a:tcPr anchor="ctr"/>
                </a:tc>
                <a:tc>
                  <a:txBody>
                    <a:bodyPr/>
                    <a:lstStyle/>
                    <a:p>
                      <a:pPr algn="ctr"/>
                      <a:r>
                        <a:rPr lang="en-AU" sz="1100" dirty="0">
                          <a:solidFill>
                            <a:schemeClr val="bg1">
                              <a:lumMod val="50000"/>
                            </a:schemeClr>
                          </a:solidFill>
                        </a:rPr>
                        <a:t>Participants can provide input and collaborative outputs are captured and reflected </a:t>
                      </a:r>
                    </a:p>
                  </a:txBody>
                  <a:tcPr anchor="ctr"/>
                </a:tc>
                <a:tc>
                  <a:txBody>
                    <a:bodyPr/>
                    <a:lstStyle/>
                    <a:p>
                      <a:pPr algn="ctr"/>
                      <a:r>
                        <a:rPr lang="en-AU" sz="1100" dirty="0">
                          <a:solidFill>
                            <a:schemeClr val="bg1">
                              <a:lumMod val="50000"/>
                            </a:schemeClr>
                          </a:solidFill>
                        </a:rPr>
                        <a:t>Participants can see and hear other participants and we guided through collaborative activities together. </a:t>
                      </a:r>
                    </a:p>
                  </a:txBody>
                  <a:tcPr anchor="ctr"/>
                </a:tc>
                <a:extLst>
                  <a:ext uri="{0D108BD9-81ED-4DB2-BD59-A6C34878D82A}">
                    <a16:rowId xmlns:a16="http://schemas.microsoft.com/office/drawing/2014/main" val="1857374071"/>
                  </a:ext>
                </a:extLst>
              </a:tr>
            </a:tbl>
          </a:graphicData>
        </a:graphic>
      </p:graphicFrame>
      <p:pic>
        <p:nvPicPr>
          <p:cNvPr id="5" name="Picture 4" descr="Icon&#10;&#10;Description automatically generated">
            <a:extLst>
              <a:ext uri="{FF2B5EF4-FFF2-40B4-BE49-F238E27FC236}">
                <a16:creationId xmlns:a16="http://schemas.microsoft.com/office/drawing/2014/main" id="{04ACCA88-3C26-4D57-B8CB-7C6F74ABB365}"/>
              </a:ext>
            </a:extLst>
          </p:cNvPr>
          <p:cNvPicPr>
            <a:picLocks noChangeAspect="1"/>
          </p:cNvPicPr>
          <p:nvPr/>
        </p:nvPicPr>
        <p:blipFill>
          <a:blip r:embed="rId2" cstate="print">
            <a:duotone>
              <a:prstClr val="black"/>
              <a:srgbClr val="7030A0">
                <a:tint val="45000"/>
                <a:satMod val="400000"/>
              </a:srgbClr>
            </a:duotone>
            <a:extLst>
              <a:ext uri="{28A0092B-C50C-407E-A947-70E740481C1C}">
                <a14:useLocalDpi xmlns:a14="http://schemas.microsoft.com/office/drawing/2010/main" val="0"/>
              </a:ext>
            </a:extLst>
          </a:blip>
          <a:stretch>
            <a:fillRect/>
          </a:stretch>
        </p:blipFill>
        <p:spPr>
          <a:xfrm>
            <a:off x="9336360" y="1362768"/>
            <a:ext cx="1772816" cy="1772816"/>
          </a:xfrm>
          <a:prstGeom prst="rect">
            <a:avLst/>
          </a:prstGeom>
        </p:spPr>
      </p:pic>
      <p:pic>
        <p:nvPicPr>
          <p:cNvPr id="7" name="Picture 6" descr="Icon&#10;&#10;Description automatically generated">
            <a:extLst>
              <a:ext uri="{FF2B5EF4-FFF2-40B4-BE49-F238E27FC236}">
                <a16:creationId xmlns:a16="http://schemas.microsoft.com/office/drawing/2014/main" id="{8FE9F6B4-8A32-4A05-9FA5-6CE75868F4A7}"/>
              </a:ext>
            </a:extLst>
          </p:cNvPr>
          <p:cNvPicPr>
            <a:picLocks noChangeAspect="1"/>
          </p:cNvPicPr>
          <p:nvPr/>
        </p:nvPicPr>
        <p:blipFill>
          <a:blip r:embed="rId3" cstate="print">
            <a:duotone>
              <a:prstClr val="black"/>
              <a:srgbClr val="7030A0">
                <a:tint val="45000"/>
                <a:satMod val="400000"/>
              </a:srgbClr>
            </a:duotone>
            <a:extLst>
              <a:ext uri="{28A0092B-C50C-407E-A947-70E740481C1C}">
                <a14:useLocalDpi xmlns:a14="http://schemas.microsoft.com/office/drawing/2010/main" val="0"/>
              </a:ext>
            </a:extLst>
          </a:blip>
          <a:stretch>
            <a:fillRect/>
          </a:stretch>
        </p:blipFill>
        <p:spPr>
          <a:xfrm>
            <a:off x="6456040" y="1330653"/>
            <a:ext cx="1772816" cy="1772816"/>
          </a:xfrm>
          <a:prstGeom prst="rect">
            <a:avLst/>
          </a:prstGeom>
        </p:spPr>
      </p:pic>
      <p:pic>
        <p:nvPicPr>
          <p:cNvPr id="9" name="Picture 8" descr="Icon&#10;&#10;Description automatically generated">
            <a:extLst>
              <a:ext uri="{FF2B5EF4-FFF2-40B4-BE49-F238E27FC236}">
                <a16:creationId xmlns:a16="http://schemas.microsoft.com/office/drawing/2014/main" id="{3EAA97BB-84BD-43A3-A754-E56BE071979F}"/>
              </a:ext>
            </a:extLst>
          </p:cNvPr>
          <p:cNvPicPr>
            <a:picLocks noChangeAspect="1"/>
          </p:cNvPicPr>
          <p:nvPr/>
        </p:nvPicPr>
        <p:blipFill>
          <a:blip r:embed="rId4" cstate="print">
            <a:duotone>
              <a:prstClr val="black"/>
              <a:srgbClr val="7030A0">
                <a:tint val="45000"/>
                <a:satMod val="400000"/>
              </a:srgbClr>
            </a:duotone>
            <a:extLst>
              <a:ext uri="{28A0092B-C50C-407E-A947-70E740481C1C}">
                <a14:useLocalDpi xmlns:a14="http://schemas.microsoft.com/office/drawing/2010/main" val="0"/>
              </a:ext>
            </a:extLst>
          </a:blip>
          <a:stretch>
            <a:fillRect/>
          </a:stretch>
        </p:blipFill>
        <p:spPr>
          <a:xfrm>
            <a:off x="3801197" y="1330653"/>
            <a:ext cx="1772816" cy="1772816"/>
          </a:xfrm>
          <a:prstGeom prst="rect">
            <a:avLst/>
          </a:prstGeom>
        </p:spPr>
      </p:pic>
      <p:pic>
        <p:nvPicPr>
          <p:cNvPr id="11" name="Picture 10" descr="Icon&#10;&#10;Description automatically generated">
            <a:extLst>
              <a:ext uri="{FF2B5EF4-FFF2-40B4-BE49-F238E27FC236}">
                <a16:creationId xmlns:a16="http://schemas.microsoft.com/office/drawing/2014/main" id="{57BC1990-4F36-4506-8C95-827A5340A803}"/>
              </a:ext>
            </a:extLst>
          </p:cNvPr>
          <p:cNvPicPr>
            <a:picLocks noChangeAspect="1"/>
          </p:cNvPicPr>
          <p:nvPr/>
        </p:nvPicPr>
        <p:blipFill>
          <a:blip r:embed="rId5" cstate="print">
            <a:duotone>
              <a:prstClr val="black"/>
              <a:srgbClr val="7030A0">
                <a:tint val="45000"/>
                <a:satMod val="400000"/>
              </a:srgbClr>
            </a:duotone>
            <a:extLst>
              <a:ext uri="{28A0092B-C50C-407E-A947-70E740481C1C}">
                <a14:useLocalDpi xmlns:a14="http://schemas.microsoft.com/office/drawing/2010/main" val="0"/>
              </a:ext>
            </a:extLst>
          </a:blip>
          <a:stretch>
            <a:fillRect/>
          </a:stretch>
        </p:blipFill>
        <p:spPr>
          <a:xfrm>
            <a:off x="1064893" y="1330653"/>
            <a:ext cx="1772816" cy="1772816"/>
          </a:xfrm>
          <a:prstGeom prst="rect">
            <a:avLst/>
          </a:prstGeom>
        </p:spPr>
      </p:pic>
    </p:spTree>
    <p:extLst>
      <p:ext uri="{BB962C8B-B14F-4D97-AF65-F5344CB8AC3E}">
        <p14:creationId xmlns:p14="http://schemas.microsoft.com/office/powerpoint/2010/main" val="10766627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 name="Group 19">
            <a:extLst>
              <a:ext uri="{FF2B5EF4-FFF2-40B4-BE49-F238E27FC236}">
                <a16:creationId xmlns:a16="http://schemas.microsoft.com/office/drawing/2014/main" id="{09930EC7-2FD3-483A-BC35-485022E6FD36}"/>
              </a:ext>
            </a:extLst>
          </p:cNvPr>
          <p:cNvGrpSpPr/>
          <p:nvPr/>
        </p:nvGrpSpPr>
        <p:grpSpPr>
          <a:xfrm>
            <a:off x="485754" y="1083498"/>
            <a:ext cx="11706246" cy="4691003"/>
            <a:chOff x="150394" y="867474"/>
            <a:chExt cx="11706246" cy="4691003"/>
          </a:xfrm>
        </p:grpSpPr>
        <p:pic>
          <p:nvPicPr>
            <p:cNvPr id="11" name="Picture 10" descr="A picture containing diagram&#10;&#10;Description automatically generated">
              <a:extLst>
                <a:ext uri="{FF2B5EF4-FFF2-40B4-BE49-F238E27FC236}">
                  <a16:creationId xmlns:a16="http://schemas.microsoft.com/office/drawing/2014/main" id="{7C33584A-BCB4-4028-8070-5E12A955AA72}"/>
                </a:ext>
              </a:extLst>
            </p:cNvPr>
            <p:cNvPicPr>
              <a:picLocks noChangeAspect="1"/>
            </p:cNvPicPr>
            <p:nvPr/>
          </p:nvPicPr>
          <p:blipFill rotWithShape="1">
            <a:blip r:embed="rId3">
              <a:extLst>
                <a:ext uri="{28A0092B-C50C-407E-A947-70E740481C1C}">
                  <a14:useLocalDpi xmlns:a14="http://schemas.microsoft.com/office/drawing/2010/main" val="0"/>
                </a:ext>
              </a:extLst>
            </a:blip>
            <a:srcRect b="7762"/>
            <a:stretch/>
          </p:blipFill>
          <p:spPr>
            <a:xfrm>
              <a:off x="757174" y="867474"/>
              <a:ext cx="9408957" cy="4691003"/>
            </a:xfrm>
            <a:prstGeom prst="rect">
              <a:avLst/>
            </a:prstGeom>
          </p:spPr>
        </p:pic>
        <p:sp>
          <p:nvSpPr>
            <p:cNvPr id="12" name="Double Brace 11">
              <a:extLst>
                <a:ext uri="{FF2B5EF4-FFF2-40B4-BE49-F238E27FC236}">
                  <a16:creationId xmlns:a16="http://schemas.microsoft.com/office/drawing/2014/main" id="{AD2F2BDF-E09D-4B7C-AD93-1061786F0020}"/>
                </a:ext>
              </a:extLst>
            </p:cNvPr>
            <p:cNvSpPr/>
            <p:nvPr/>
          </p:nvSpPr>
          <p:spPr>
            <a:xfrm>
              <a:off x="1631504" y="1334912"/>
              <a:ext cx="8424936" cy="1728192"/>
            </a:xfrm>
            <a:prstGeom prst="bracePair">
              <a:avLst/>
            </a:prstGeom>
            <a:ln w="28575"/>
          </p:spPr>
          <p:style>
            <a:lnRef idx="1">
              <a:schemeClr val="accent1"/>
            </a:lnRef>
            <a:fillRef idx="0">
              <a:schemeClr val="accent1"/>
            </a:fillRef>
            <a:effectRef idx="0">
              <a:schemeClr val="accent1"/>
            </a:effectRef>
            <a:fontRef idx="minor">
              <a:schemeClr val="tx1"/>
            </a:fontRef>
          </p:style>
          <p:txBody>
            <a:bodyPr rtlCol="0" anchor="ctr"/>
            <a:lstStyle/>
            <a:p>
              <a:pPr algn="ctr"/>
              <a:endParaRPr lang="en-AU"/>
            </a:p>
          </p:txBody>
        </p:sp>
        <p:sp>
          <p:nvSpPr>
            <p:cNvPr id="13" name="TextBox 12">
              <a:extLst>
                <a:ext uri="{FF2B5EF4-FFF2-40B4-BE49-F238E27FC236}">
                  <a16:creationId xmlns:a16="http://schemas.microsoft.com/office/drawing/2014/main" id="{0FDC2299-FEEE-4614-AF6C-6DFBD4A23E08}"/>
                </a:ext>
              </a:extLst>
            </p:cNvPr>
            <p:cNvSpPr txBox="1"/>
            <p:nvPr/>
          </p:nvSpPr>
          <p:spPr>
            <a:xfrm>
              <a:off x="10056440" y="1975870"/>
              <a:ext cx="1800200" cy="430887"/>
            </a:xfrm>
            <a:prstGeom prst="rect">
              <a:avLst/>
            </a:prstGeom>
            <a:noFill/>
          </p:spPr>
          <p:txBody>
            <a:bodyPr wrap="square" rtlCol="0">
              <a:spAutoFit/>
            </a:bodyPr>
            <a:lstStyle/>
            <a:p>
              <a:r>
                <a:rPr lang="en-AU" sz="1050" b="1" dirty="0">
                  <a:solidFill>
                    <a:schemeClr val="accent1"/>
                  </a:solidFill>
                  <a:latin typeface="Montserrat" panose="00000500000000000000" pitchFamily="2" charset="0"/>
                </a:rPr>
                <a:t>COMMISSIONING HAPPENS HERE</a:t>
              </a:r>
            </a:p>
          </p:txBody>
        </p:sp>
        <p:sp>
          <p:nvSpPr>
            <p:cNvPr id="17" name="TextBox 16">
              <a:extLst>
                <a:ext uri="{FF2B5EF4-FFF2-40B4-BE49-F238E27FC236}">
                  <a16:creationId xmlns:a16="http://schemas.microsoft.com/office/drawing/2014/main" id="{E1A87011-CF79-4FA0-9849-D69179322DB1}"/>
                </a:ext>
              </a:extLst>
            </p:cNvPr>
            <p:cNvSpPr txBox="1"/>
            <p:nvPr/>
          </p:nvSpPr>
          <p:spPr>
            <a:xfrm>
              <a:off x="150394" y="1991259"/>
              <a:ext cx="1438966" cy="415498"/>
            </a:xfrm>
            <a:prstGeom prst="rect">
              <a:avLst/>
            </a:prstGeom>
            <a:noFill/>
          </p:spPr>
          <p:txBody>
            <a:bodyPr wrap="square" rtlCol="0">
              <a:spAutoFit/>
            </a:bodyPr>
            <a:lstStyle/>
            <a:p>
              <a:r>
                <a:rPr lang="en-AU" sz="1050" b="1" dirty="0">
                  <a:solidFill>
                    <a:schemeClr val="accent1"/>
                  </a:solidFill>
                  <a:latin typeface="Montserrat" panose="00000500000000000000" pitchFamily="2" charset="0"/>
                </a:rPr>
                <a:t>COLLABORATION HAPPENS HERE</a:t>
              </a:r>
            </a:p>
          </p:txBody>
        </p:sp>
        <p:sp>
          <p:nvSpPr>
            <p:cNvPr id="18" name="Rectangle: Rounded Corners 17">
              <a:extLst>
                <a:ext uri="{FF2B5EF4-FFF2-40B4-BE49-F238E27FC236}">
                  <a16:creationId xmlns:a16="http://schemas.microsoft.com/office/drawing/2014/main" id="{050B2FE5-43C7-4980-B5A1-072252843CF8}"/>
                </a:ext>
              </a:extLst>
            </p:cNvPr>
            <p:cNvSpPr/>
            <p:nvPr/>
          </p:nvSpPr>
          <p:spPr>
            <a:xfrm>
              <a:off x="7320556" y="1443538"/>
              <a:ext cx="2460553" cy="532332"/>
            </a:xfrm>
            <a:prstGeom prst="roundRect">
              <a:avLst/>
            </a:prstGeom>
            <a:solidFill>
              <a:srgbClr val="0ACCE0"/>
            </a:solidFill>
            <a:ln>
              <a:solidFill>
                <a:srgbClr val="0ACCE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800" dirty="0">
                  <a:solidFill>
                    <a:schemeClr val="bg2">
                      <a:lumMod val="10000"/>
                    </a:schemeClr>
                  </a:solidFill>
                  <a:latin typeface="Arial Nova Light" panose="020B0304020202020204" pitchFamily="34" charset="0"/>
                </a:rPr>
                <a:t>Government partners with service provider to identify ways for young people to receive support</a:t>
              </a:r>
              <a:r>
                <a:rPr lang="en-AU" sz="900" dirty="0">
                  <a:latin typeface="Arial Nova Light" panose="020B0304020202020204" pitchFamily="34" charset="0"/>
                </a:rPr>
                <a:t>.</a:t>
              </a:r>
            </a:p>
          </p:txBody>
        </p:sp>
        <p:sp>
          <p:nvSpPr>
            <p:cNvPr id="19" name="Rectangle: Rounded Corners 18">
              <a:extLst>
                <a:ext uri="{FF2B5EF4-FFF2-40B4-BE49-F238E27FC236}">
                  <a16:creationId xmlns:a16="http://schemas.microsoft.com/office/drawing/2014/main" id="{B68A88A9-2C95-48DD-B6F0-0937B7C516EC}"/>
                </a:ext>
              </a:extLst>
            </p:cNvPr>
            <p:cNvSpPr/>
            <p:nvPr/>
          </p:nvSpPr>
          <p:spPr>
            <a:xfrm>
              <a:off x="7320556" y="2015569"/>
              <a:ext cx="2460553" cy="532333"/>
            </a:xfrm>
            <a:prstGeom prst="roundRect">
              <a:avLst/>
            </a:prstGeom>
            <a:solidFill>
              <a:srgbClr val="0ACCE0"/>
            </a:solidFill>
            <a:ln>
              <a:solidFill>
                <a:srgbClr val="0ACCE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800" dirty="0">
                  <a:solidFill>
                    <a:schemeClr val="bg2">
                      <a:lumMod val="10000"/>
                    </a:schemeClr>
                  </a:solidFill>
                  <a:latin typeface="Arial Nova Light" panose="020B0304020202020204" pitchFamily="34" charset="0"/>
                </a:rPr>
                <a:t>Service providers co-host a series of events with people with lived experience to design new health and wellbeing services</a:t>
              </a:r>
              <a:endParaRPr lang="en-AU" sz="900" dirty="0">
                <a:latin typeface="Arial Nova Light" panose="020B0304020202020204" pitchFamily="34" charset="0"/>
              </a:endParaRPr>
            </a:p>
          </p:txBody>
        </p:sp>
      </p:grpSp>
      <p:sp>
        <p:nvSpPr>
          <p:cNvPr id="4" name="Title 3">
            <a:extLst>
              <a:ext uri="{FF2B5EF4-FFF2-40B4-BE49-F238E27FC236}">
                <a16:creationId xmlns:a16="http://schemas.microsoft.com/office/drawing/2014/main" id="{63F812AC-DD36-4B9E-B2AB-83E813A606B2}"/>
              </a:ext>
            </a:extLst>
          </p:cNvPr>
          <p:cNvSpPr>
            <a:spLocks noGrp="1"/>
          </p:cNvSpPr>
          <p:nvPr>
            <p:ph type="title"/>
          </p:nvPr>
        </p:nvSpPr>
        <p:spPr/>
        <p:txBody>
          <a:bodyPr/>
          <a:lstStyle/>
          <a:p>
            <a:pPr algn="ctr"/>
            <a:r>
              <a:rPr lang="en-AU" sz="2400" dirty="0"/>
              <a:t>Select a mix of activities from</a:t>
            </a:r>
            <a:br>
              <a:rPr lang="en-AU" sz="2400" dirty="0"/>
            </a:br>
            <a:r>
              <a:rPr lang="en-AU" sz="2400" dirty="0"/>
              <a:t>INFORMING to COPRODUCTION</a:t>
            </a:r>
          </a:p>
        </p:txBody>
      </p:sp>
      <p:pic>
        <p:nvPicPr>
          <p:cNvPr id="10" name="Picture 9" descr="A picture containing diagram&#10;&#10;Description automatically generated">
            <a:extLst>
              <a:ext uri="{FF2B5EF4-FFF2-40B4-BE49-F238E27FC236}">
                <a16:creationId xmlns:a16="http://schemas.microsoft.com/office/drawing/2014/main" id="{71E3A721-B5CA-400F-B0C3-227D0498AA63}"/>
              </a:ext>
            </a:extLst>
          </p:cNvPr>
          <p:cNvPicPr>
            <a:picLocks noChangeAspect="1"/>
          </p:cNvPicPr>
          <p:nvPr/>
        </p:nvPicPr>
        <p:blipFill rotWithShape="1">
          <a:blip r:embed="rId3">
            <a:duotone>
              <a:schemeClr val="accent6">
                <a:shade val="45000"/>
                <a:satMod val="135000"/>
              </a:schemeClr>
              <a:prstClr val="white"/>
            </a:duotone>
            <a:extLst>
              <a:ext uri="{28A0092B-C50C-407E-A947-70E740481C1C}">
                <a14:useLocalDpi xmlns:a14="http://schemas.microsoft.com/office/drawing/2010/main" val="0"/>
              </a:ext>
            </a:extLst>
          </a:blip>
          <a:srcRect l="11518" t="33416" r="66287" b="42982"/>
          <a:stretch/>
        </p:blipFill>
        <p:spPr>
          <a:xfrm>
            <a:off x="2135560" y="2829968"/>
            <a:ext cx="2084108" cy="1198061"/>
          </a:xfrm>
          <a:prstGeom prst="rect">
            <a:avLst/>
          </a:prstGeom>
        </p:spPr>
      </p:pic>
    </p:spTree>
    <p:extLst>
      <p:ext uri="{BB962C8B-B14F-4D97-AF65-F5344CB8AC3E}">
        <p14:creationId xmlns:p14="http://schemas.microsoft.com/office/powerpoint/2010/main" val="40145784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 name="TextBox 56">
            <a:extLst>
              <a:ext uri="{FF2B5EF4-FFF2-40B4-BE49-F238E27FC236}">
                <a16:creationId xmlns:a16="http://schemas.microsoft.com/office/drawing/2014/main" id="{49A1C3AB-4AF9-8541-9A83-8ADFC515F139}"/>
              </a:ext>
            </a:extLst>
          </p:cNvPr>
          <p:cNvSpPr txBox="1"/>
          <p:nvPr/>
        </p:nvSpPr>
        <p:spPr>
          <a:xfrm>
            <a:off x="3520450" y="620688"/>
            <a:ext cx="1399743" cy="338554"/>
          </a:xfrm>
          <a:prstGeom prst="rect">
            <a:avLst/>
          </a:prstGeom>
          <a:noFill/>
        </p:spPr>
        <p:txBody>
          <a:bodyPr wrap="none" rtlCol="0" anchor="b" anchorCtr="0">
            <a:spAutoFit/>
          </a:bodyPr>
          <a:lstStyle/>
          <a:p>
            <a:pPr algn="ctr"/>
            <a:r>
              <a:rPr lang="en-US" sz="1600" b="1" dirty="0">
                <a:solidFill>
                  <a:schemeClr val="accent1"/>
                </a:solidFill>
                <a:latin typeface="Poppins" pitchFamily="2" charset="77"/>
                <a:ea typeface="League Spartan" charset="0"/>
                <a:cs typeface="Poppins" pitchFamily="2" charset="77"/>
              </a:rPr>
              <a:t>Description</a:t>
            </a:r>
          </a:p>
        </p:txBody>
      </p:sp>
      <p:sp>
        <p:nvSpPr>
          <p:cNvPr id="58" name="TextBox 57">
            <a:extLst>
              <a:ext uri="{FF2B5EF4-FFF2-40B4-BE49-F238E27FC236}">
                <a16:creationId xmlns:a16="http://schemas.microsoft.com/office/drawing/2014/main" id="{D44068EE-1ACE-A34D-951C-83CF83EF30AF}"/>
              </a:ext>
            </a:extLst>
          </p:cNvPr>
          <p:cNvSpPr txBox="1"/>
          <p:nvPr/>
        </p:nvSpPr>
        <p:spPr>
          <a:xfrm>
            <a:off x="6321664" y="620688"/>
            <a:ext cx="1042273" cy="338554"/>
          </a:xfrm>
          <a:prstGeom prst="rect">
            <a:avLst/>
          </a:prstGeom>
          <a:noFill/>
        </p:spPr>
        <p:txBody>
          <a:bodyPr wrap="none" rtlCol="0" anchor="b" anchorCtr="0">
            <a:spAutoFit/>
          </a:bodyPr>
          <a:lstStyle/>
          <a:p>
            <a:pPr algn="ctr"/>
            <a:r>
              <a:rPr lang="en-US" sz="1600" b="1" dirty="0">
                <a:solidFill>
                  <a:schemeClr val="accent1"/>
                </a:solidFill>
                <a:latin typeface="Poppins" pitchFamily="2" charset="77"/>
                <a:ea typeface="League Spartan" charset="0"/>
                <a:cs typeface="Poppins" pitchFamily="2" charset="77"/>
              </a:rPr>
              <a:t>Benefits</a:t>
            </a:r>
          </a:p>
        </p:txBody>
      </p:sp>
      <p:sp>
        <p:nvSpPr>
          <p:cNvPr id="59" name="TextBox 58">
            <a:extLst>
              <a:ext uri="{FF2B5EF4-FFF2-40B4-BE49-F238E27FC236}">
                <a16:creationId xmlns:a16="http://schemas.microsoft.com/office/drawing/2014/main" id="{DB1DE231-924A-2D4C-9EE6-F0CB096C9E0B}"/>
              </a:ext>
            </a:extLst>
          </p:cNvPr>
          <p:cNvSpPr txBox="1"/>
          <p:nvPr/>
        </p:nvSpPr>
        <p:spPr>
          <a:xfrm>
            <a:off x="8779034" y="620688"/>
            <a:ext cx="1372492" cy="338554"/>
          </a:xfrm>
          <a:prstGeom prst="rect">
            <a:avLst/>
          </a:prstGeom>
          <a:noFill/>
        </p:spPr>
        <p:txBody>
          <a:bodyPr wrap="none" rtlCol="0" anchor="b" anchorCtr="0">
            <a:spAutoFit/>
          </a:bodyPr>
          <a:lstStyle/>
          <a:p>
            <a:pPr algn="ctr"/>
            <a:r>
              <a:rPr lang="en-US" sz="1600" b="1" dirty="0">
                <a:solidFill>
                  <a:schemeClr val="accent1"/>
                </a:solidFill>
                <a:latin typeface="Poppins" pitchFamily="2" charset="77"/>
                <a:ea typeface="League Spartan" charset="0"/>
                <a:cs typeface="Poppins" pitchFamily="2" charset="77"/>
              </a:rPr>
              <a:t>Limitations</a:t>
            </a:r>
          </a:p>
        </p:txBody>
      </p:sp>
      <p:sp>
        <p:nvSpPr>
          <p:cNvPr id="10" name="Freeform 9">
            <a:extLst>
              <a:ext uri="{FF2B5EF4-FFF2-40B4-BE49-F238E27FC236}">
                <a16:creationId xmlns:a16="http://schemas.microsoft.com/office/drawing/2014/main" id="{B18914AE-A9CA-554D-97EC-B8D9F6342DCC}"/>
              </a:ext>
            </a:extLst>
          </p:cNvPr>
          <p:cNvSpPr/>
          <p:nvPr/>
        </p:nvSpPr>
        <p:spPr>
          <a:xfrm>
            <a:off x="390319" y="1116176"/>
            <a:ext cx="2518761" cy="637028"/>
          </a:xfrm>
          <a:custGeom>
            <a:avLst/>
            <a:gdLst>
              <a:gd name="connsiteX0" fmla="*/ 0 w 4821609"/>
              <a:gd name="connsiteY0" fmla="*/ 0 h 1219448"/>
              <a:gd name="connsiteX1" fmla="*/ 4821609 w 4821609"/>
              <a:gd name="connsiteY1" fmla="*/ 0 h 1219448"/>
              <a:gd name="connsiteX2" fmla="*/ 4821609 w 4821609"/>
              <a:gd name="connsiteY2" fmla="*/ 1219448 h 1219448"/>
              <a:gd name="connsiteX3" fmla="*/ 0 w 4821609"/>
              <a:gd name="connsiteY3" fmla="*/ 1219448 h 1219448"/>
              <a:gd name="connsiteX4" fmla="*/ 633547 w 4821609"/>
              <a:gd name="connsiteY4" fmla="*/ 609725 h 1219448"/>
              <a:gd name="connsiteX5" fmla="*/ 0 w 4821609"/>
              <a:gd name="connsiteY5" fmla="*/ 1 h 12194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821609" h="1219448">
                <a:moveTo>
                  <a:pt x="0" y="0"/>
                </a:moveTo>
                <a:lnTo>
                  <a:pt x="4821609" y="0"/>
                </a:lnTo>
                <a:lnTo>
                  <a:pt x="4821609" y="1219448"/>
                </a:lnTo>
                <a:lnTo>
                  <a:pt x="0" y="1219448"/>
                </a:lnTo>
                <a:lnTo>
                  <a:pt x="633547" y="609725"/>
                </a:lnTo>
                <a:lnTo>
                  <a:pt x="0" y="1"/>
                </a:lnTo>
                <a:close/>
              </a:path>
            </a:pathLst>
          </a:custGeom>
          <a:solidFill>
            <a:schemeClr val="accent1"/>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24" name="TextBox 23">
            <a:extLst>
              <a:ext uri="{FF2B5EF4-FFF2-40B4-BE49-F238E27FC236}">
                <a16:creationId xmlns:a16="http://schemas.microsoft.com/office/drawing/2014/main" id="{5B9C56CF-6155-A142-A58E-140439F4A14B}"/>
              </a:ext>
            </a:extLst>
          </p:cNvPr>
          <p:cNvSpPr txBox="1"/>
          <p:nvPr/>
        </p:nvSpPr>
        <p:spPr>
          <a:xfrm>
            <a:off x="1207575" y="1280801"/>
            <a:ext cx="1069524" cy="307777"/>
          </a:xfrm>
          <a:prstGeom prst="rect">
            <a:avLst/>
          </a:prstGeom>
          <a:noFill/>
        </p:spPr>
        <p:txBody>
          <a:bodyPr wrap="none" rtlCol="0" anchor="ctr" anchorCtr="0">
            <a:spAutoFit/>
          </a:bodyPr>
          <a:lstStyle/>
          <a:p>
            <a:pPr algn="ctr"/>
            <a:r>
              <a:rPr lang="en-US" sz="1400" b="1" dirty="0">
                <a:solidFill>
                  <a:schemeClr val="bg1"/>
                </a:solidFill>
                <a:latin typeface="Poppins" pitchFamily="2" charset="77"/>
                <a:ea typeface="League Spartan" charset="0"/>
                <a:cs typeface="Poppins" pitchFamily="2" charset="77"/>
              </a:rPr>
              <a:t>WEBPAGE</a:t>
            </a:r>
          </a:p>
        </p:txBody>
      </p:sp>
      <p:sp>
        <p:nvSpPr>
          <p:cNvPr id="30" name="Rectangle 29">
            <a:extLst>
              <a:ext uri="{FF2B5EF4-FFF2-40B4-BE49-F238E27FC236}">
                <a16:creationId xmlns:a16="http://schemas.microsoft.com/office/drawing/2014/main" id="{69B4D4C7-E9A9-A940-A6D5-AF2091B851C5}"/>
              </a:ext>
            </a:extLst>
          </p:cNvPr>
          <p:cNvSpPr/>
          <p:nvPr/>
        </p:nvSpPr>
        <p:spPr>
          <a:xfrm>
            <a:off x="2909080" y="1116176"/>
            <a:ext cx="2622480" cy="637028"/>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2"/>
              </a:solidFill>
            </a:endParaRPr>
          </a:p>
        </p:txBody>
      </p:sp>
      <p:sp>
        <p:nvSpPr>
          <p:cNvPr id="33" name="Rectangle 32">
            <a:extLst>
              <a:ext uri="{FF2B5EF4-FFF2-40B4-BE49-F238E27FC236}">
                <a16:creationId xmlns:a16="http://schemas.microsoft.com/office/drawing/2014/main" id="{26DBB283-CCA8-D442-8CCD-74E98D60B4F7}"/>
              </a:ext>
            </a:extLst>
          </p:cNvPr>
          <p:cNvSpPr/>
          <p:nvPr/>
        </p:nvSpPr>
        <p:spPr>
          <a:xfrm>
            <a:off x="5531560" y="1116176"/>
            <a:ext cx="2622480" cy="637028"/>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2"/>
              </a:solidFill>
            </a:endParaRPr>
          </a:p>
        </p:txBody>
      </p:sp>
      <p:sp>
        <p:nvSpPr>
          <p:cNvPr id="34" name="Rectangle 33">
            <a:extLst>
              <a:ext uri="{FF2B5EF4-FFF2-40B4-BE49-F238E27FC236}">
                <a16:creationId xmlns:a16="http://schemas.microsoft.com/office/drawing/2014/main" id="{6184B26F-B8E4-6446-AF0B-2AAC99F9EF43}"/>
              </a:ext>
            </a:extLst>
          </p:cNvPr>
          <p:cNvSpPr/>
          <p:nvPr/>
        </p:nvSpPr>
        <p:spPr>
          <a:xfrm>
            <a:off x="8154040" y="1116176"/>
            <a:ext cx="2622480" cy="637028"/>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2"/>
              </a:solidFill>
            </a:endParaRPr>
          </a:p>
        </p:txBody>
      </p:sp>
      <p:sp>
        <p:nvSpPr>
          <p:cNvPr id="60" name="Subtitle 2">
            <a:extLst>
              <a:ext uri="{FF2B5EF4-FFF2-40B4-BE49-F238E27FC236}">
                <a16:creationId xmlns:a16="http://schemas.microsoft.com/office/drawing/2014/main" id="{C20B81B0-D017-9441-9C2C-4C3DB178E836}"/>
              </a:ext>
            </a:extLst>
          </p:cNvPr>
          <p:cNvSpPr txBox="1">
            <a:spLocks/>
          </p:cNvSpPr>
          <p:nvPr/>
        </p:nvSpPr>
        <p:spPr>
          <a:xfrm>
            <a:off x="3092199" y="1288495"/>
            <a:ext cx="2188605" cy="292388"/>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800" dirty="0">
                <a:solidFill>
                  <a:schemeClr val="accent1"/>
                </a:solidFill>
                <a:latin typeface="Lato Light" panose="020F0502020204030203" pitchFamily="34" charset="0"/>
                <a:ea typeface="Lato Light" panose="020F0502020204030203" pitchFamily="34" charset="0"/>
                <a:cs typeface="Mukta ExtraLight" panose="020B0000000000000000" pitchFamily="34" charset="77"/>
              </a:rPr>
              <a:t>Central platform for all information related to the commissioning process. </a:t>
            </a:r>
          </a:p>
        </p:txBody>
      </p:sp>
      <p:sp>
        <p:nvSpPr>
          <p:cNvPr id="12" name="Freeform 11">
            <a:extLst>
              <a:ext uri="{FF2B5EF4-FFF2-40B4-BE49-F238E27FC236}">
                <a16:creationId xmlns:a16="http://schemas.microsoft.com/office/drawing/2014/main" id="{34E9E2E6-A754-F44A-ACDF-8725247DC0A0}"/>
              </a:ext>
            </a:extLst>
          </p:cNvPr>
          <p:cNvSpPr/>
          <p:nvPr/>
        </p:nvSpPr>
        <p:spPr>
          <a:xfrm>
            <a:off x="390319" y="1910298"/>
            <a:ext cx="2518761" cy="637028"/>
          </a:xfrm>
          <a:custGeom>
            <a:avLst/>
            <a:gdLst>
              <a:gd name="connsiteX0" fmla="*/ 0 w 4821609"/>
              <a:gd name="connsiteY0" fmla="*/ 0 h 1219448"/>
              <a:gd name="connsiteX1" fmla="*/ 4821609 w 4821609"/>
              <a:gd name="connsiteY1" fmla="*/ 0 h 1219448"/>
              <a:gd name="connsiteX2" fmla="*/ 4821609 w 4821609"/>
              <a:gd name="connsiteY2" fmla="*/ 1219448 h 1219448"/>
              <a:gd name="connsiteX3" fmla="*/ 0 w 4821609"/>
              <a:gd name="connsiteY3" fmla="*/ 1219448 h 1219448"/>
              <a:gd name="connsiteX4" fmla="*/ 633547 w 4821609"/>
              <a:gd name="connsiteY4" fmla="*/ 609725 h 1219448"/>
              <a:gd name="connsiteX5" fmla="*/ 0 w 4821609"/>
              <a:gd name="connsiteY5" fmla="*/ 1 h 12194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821609" h="1219448">
                <a:moveTo>
                  <a:pt x="0" y="0"/>
                </a:moveTo>
                <a:lnTo>
                  <a:pt x="4821609" y="0"/>
                </a:lnTo>
                <a:lnTo>
                  <a:pt x="4821609" y="1219448"/>
                </a:lnTo>
                <a:lnTo>
                  <a:pt x="0" y="1219448"/>
                </a:lnTo>
                <a:lnTo>
                  <a:pt x="633547" y="609725"/>
                </a:lnTo>
                <a:lnTo>
                  <a:pt x="0" y="1"/>
                </a:lnTo>
                <a:close/>
              </a:path>
            </a:pathLst>
          </a:custGeom>
          <a:solidFill>
            <a:schemeClr val="accent1"/>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25" name="TextBox 24">
            <a:extLst>
              <a:ext uri="{FF2B5EF4-FFF2-40B4-BE49-F238E27FC236}">
                <a16:creationId xmlns:a16="http://schemas.microsoft.com/office/drawing/2014/main" id="{96B84E9B-2FE7-AF45-A90C-EA772BB4BE95}"/>
              </a:ext>
            </a:extLst>
          </p:cNvPr>
          <p:cNvSpPr txBox="1"/>
          <p:nvPr/>
        </p:nvSpPr>
        <p:spPr>
          <a:xfrm>
            <a:off x="701830" y="2074923"/>
            <a:ext cx="2081018" cy="307777"/>
          </a:xfrm>
          <a:prstGeom prst="rect">
            <a:avLst/>
          </a:prstGeom>
          <a:noFill/>
        </p:spPr>
        <p:txBody>
          <a:bodyPr wrap="none" rtlCol="0" anchor="ctr" anchorCtr="0">
            <a:spAutoFit/>
          </a:bodyPr>
          <a:lstStyle/>
          <a:p>
            <a:pPr algn="ctr"/>
            <a:r>
              <a:rPr lang="en-US" sz="1400" b="1" dirty="0">
                <a:solidFill>
                  <a:schemeClr val="bg1"/>
                </a:solidFill>
                <a:latin typeface="Poppins" pitchFamily="2" charset="77"/>
                <a:ea typeface="League Spartan" charset="0"/>
                <a:cs typeface="Poppins" pitchFamily="2" charset="77"/>
              </a:rPr>
              <a:t>INFO SHEET OR VIDEO</a:t>
            </a:r>
          </a:p>
        </p:txBody>
      </p:sp>
      <p:sp>
        <p:nvSpPr>
          <p:cNvPr id="37" name="Rectangle 36">
            <a:extLst>
              <a:ext uri="{FF2B5EF4-FFF2-40B4-BE49-F238E27FC236}">
                <a16:creationId xmlns:a16="http://schemas.microsoft.com/office/drawing/2014/main" id="{82182A38-ACB4-2B4F-8FC1-847766B83131}"/>
              </a:ext>
            </a:extLst>
          </p:cNvPr>
          <p:cNvSpPr/>
          <p:nvPr/>
        </p:nvSpPr>
        <p:spPr>
          <a:xfrm>
            <a:off x="2909080" y="1910138"/>
            <a:ext cx="2622480" cy="637028"/>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2"/>
              </a:solidFill>
            </a:endParaRPr>
          </a:p>
        </p:txBody>
      </p:sp>
      <p:sp>
        <p:nvSpPr>
          <p:cNvPr id="38" name="Rectangle 37">
            <a:extLst>
              <a:ext uri="{FF2B5EF4-FFF2-40B4-BE49-F238E27FC236}">
                <a16:creationId xmlns:a16="http://schemas.microsoft.com/office/drawing/2014/main" id="{D74C88E3-4B5B-F549-967E-2586190B6FB2}"/>
              </a:ext>
            </a:extLst>
          </p:cNvPr>
          <p:cNvSpPr/>
          <p:nvPr/>
        </p:nvSpPr>
        <p:spPr>
          <a:xfrm>
            <a:off x="5531560" y="1910138"/>
            <a:ext cx="2622480" cy="637028"/>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2"/>
              </a:solidFill>
            </a:endParaRPr>
          </a:p>
        </p:txBody>
      </p:sp>
      <p:sp>
        <p:nvSpPr>
          <p:cNvPr id="39" name="Rectangle 38">
            <a:extLst>
              <a:ext uri="{FF2B5EF4-FFF2-40B4-BE49-F238E27FC236}">
                <a16:creationId xmlns:a16="http://schemas.microsoft.com/office/drawing/2014/main" id="{6A313FD9-B692-C34B-86AA-CFB91A75855A}"/>
              </a:ext>
            </a:extLst>
          </p:cNvPr>
          <p:cNvSpPr/>
          <p:nvPr/>
        </p:nvSpPr>
        <p:spPr>
          <a:xfrm>
            <a:off x="8154040" y="1910138"/>
            <a:ext cx="2622480" cy="637028"/>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2"/>
              </a:solidFill>
            </a:endParaRPr>
          </a:p>
        </p:txBody>
      </p:sp>
      <p:sp>
        <p:nvSpPr>
          <p:cNvPr id="16" name="Freeform 15">
            <a:extLst>
              <a:ext uri="{FF2B5EF4-FFF2-40B4-BE49-F238E27FC236}">
                <a16:creationId xmlns:a16="http://schemas.microsoft.com/office/drawing/2014/main" id="{72450167-84D1-4242-A638-012EB10B513A}"/>
              </a:ext>
            </a:extLst>
          </p:cNvPr>
          <p:cNvSpPr/>
          <p:nvPr/>
        </p:nvSpPr>
        <p:spPr>
          <a:xfrm>
            <a:off x="390319" y="2704261"/>
            <a:ext cx="2518761" cy="637028"/>
          </a:xfrm>
          <a:custGeom>
            <a:avLst/>
            <a:gdLst>
              <a:gd name="connsiteX0" fmla="*/ 0 w 4821609"/>
              <a:gd name="connsiteY0" fmla="*/ 0 h 1219448"/>
              <a:gd name="connsiteX1" fmla="*/ 4821609 w 4821609"/>
              <a:gd name="connsiteY1" fmla="*/ 0 h 1219448"/>
              <a:gd name="connsiteX2" fmla="*/ 4821609 w 4821609"/>
              <a:gd name="connsiteY2" fmla="*/ 1219448 h 1219448"/>
              <a:gd name="connsiteX3" fmla="*/ 1 w 4821609"/>
              <a:gd name="connsiteY3" fmla="*/ 1219448 h 1219448"/>
              <a:gd name="connsiteX4" fmla="*/ 633547 w 4821609"/>
              <a:gd name="connsiteY4" fmla="*/ 609725 h 1219448"/>
              <a:gd name="connsiteX5" fmla="*/ 0 w 4821609"/>
              <a:gd name="connsiteY5" fmla="*/ 1 h 12194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821609" h="1219448">
                <a:moveTo>
                  <a:pt x="0" y="0"/>
                </a:moveTo>
                <a:lnTo>
                  <a:pt x="4821609" y="0"/>
                </a:lnTo>
                <a:lnTo>
                  <a:pt x="4821609" y="1219448"/>
                </a:lnTo>
                <a:lnTo>
                  <a:pt x="1" y="1219448"/>
                </a:lnTo>
                <a:lnTo>
                  <a:pt x="633547" y="609725"/>
                </a:lnTo>
                <a:lnTo>
                  <a:pt x="0" y="1"/>
                </a:lnTo>
                <a:close/>
              </a:path>
            </a:pathLst>
          </a:custGeom>
          <a:solidFill>
            <a:schemeClr val="accent1"/>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26" name="TextBox 25">
            <a:extLst>
              <a:ext uri="{FF2B5EF4-FFF2-40B4-BE49-F238E27FC236}">
                <a16:creationId xmlns:a16="http://schemas.microsoft.com/office/drawing/2014/main" id="{5308DA51-C5C0-0B48-B0CF-21D80479E607}"/>
              </a:ext>
            </a:extLst>
          </p:cNvPr>
          <p:cNvSpPr txBox="1"/>
          <p:nvPr/>
        </p:nvSpPr>
        <p:spPr>
          <a:xfrm>
            <a:off x="870952" y="2761164"/>
            <a:ext cx="1742785" cy="523220"/>
          </a:xfrm>
          <a:prstGeom prst="rect">
            <a:avLst/>
          </a:prstGeom>
          <a:noFill/>
        </p:spPr>
        <p:txBody>
          <a:bodyPr wrap="none" rtlCol="0" anchor="ctr" anchorCtr="0">
            <a:spAutoFit/>
          </a:bodyPr>
          <a:lstStyle/>
          <a:p>
            <a:pPr algn="ctr"/>
            <a:r>
              <a:rPr lang="en-US" sz="1400" b="1" dirty="0">
                <a:solidFill>
                  <a:schemeClr val="bg1"/>
                </a:solidFill>
                <a:latin typeface="Poppins" pitchFamily="2" charset="77"/>
                <a:ea typeface="League Spartan" charset="0"/>
                <a:cs typeface="Poppins" pitchFamily="2" charset="77"/>
              </a:rPr>
              <a:t>INFO SESSION OR </a:t>
            </a:r>
          </a:p>
          <a:p>
            <a:pPr algn="ctr"/>
            <a:r>
              <a:rPr lang="en-US" sz="1400" b="1" dirty="0">
                <a:solidFill>
                  <a:schemeClr val="bg1"/>
                </a:solidFill>
                <a:latin typeface="Poppins" pitchFamily="2" charset="77"/>
                <a:ea typeface="League Spartan" charset="0"/>
                <a:cs typeface="Poppins" pitchFamily="2" charset="77"/>
              </a:rPr>
              <a:t>BRIEFINGS</a:t>
            </a:r>
          </a:p>
        </p:txBody>
      </p:sp>
      <p:sp>
        <p:nvSpPr>
          <p:cNvPr id="41" name="Rectangle 40">
            <a:extLst>
              <a:ext uri="{FF2B5EF4-FFF2-40B4-BE49-F238E27FC236}">
                <a16:creationId xmlns:a16="http://schemas.microsoft.com/office/drawing/2014/main" id="{345721E0-C9FD-6144-9600-82EDB39E4896}"/>
              </a:ext>
            </a:extLst>
          </p:cNvPr>
          <p:cNvSpPr/>
          <p:nvPr/>
        </p:nvSpPr>
        <p:spPr>
          <a:xfrm>
            <a:off x="2909080" y="2704260"/>
            <a:ext cx="2622480" cy="637028"/>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2"/>
              </a:solidFill>
            </a:endParaRPr>
          </a:p>
        </p:txBody>
      </p:sp>
      <p:sp>
        <p:nvSpPr>
          <p:cNvPr id="42" name="Rectangle 41">
            <a:extLst>
              <a:ext uri="{FF2B5EF4-FFF2-40B4-BE49-F238E27FC236}">
                <a16:creationId xmlns:a16="http://schemas.microsoft.com/office/drawing/2014/main" id="{CD0877EB-B88C-794E-BE5E-D79EDBF3FE7F}"/>
              </a:ext>
            </a:extLst>
          </p:cNvPr>
          <p:cNvSpPr/>
          <p:nvPr/>
        </p:nvSpPr>
        <p:spPr>
          <a:xfrm>
            <a:off x="5531560" y="2704260"/>
            <a:ext cx="2622480" cy="637028"/>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2"/>
              </a:solidFill>
            </a:endParaRPr>
          </a:p>
        </p:txBody>
      </p:sp>
      <p:sp>
        <p:nvSpPr>
          <p:cNvPr id="43" name="Rectangle 42">
            <a:extLst>
              <a:ext uri="{FF2B5EF4-FFF2-40B4-BE49-F238E27FC236}">
                <a16:creationId xmlns:a16="http://schemas.microsoft.com/office/drawing/2014/main" id="{39417A46-1B27-5B41-9BA1-540B736D556E}"/>
              </a:ext>
            </a:extLst>
          </p:cNvPr>
          <p:cNvSpPr/>
          <p:nvPr/>
        </p:nvSpPr>
        <p:spPr>
          <a:xfrm>
            <a:off x="8154040" y="2704260"/>
            <a:ext cx="2622480" cy="637028"/>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2"/>
              </a:solidFill>
            </a:endParaRPr>
          </a:p>
        </p:txBody>
      </p:sp>
      <p:sp>
        <p:nvSpPr>
          <p:cNvPr id="17" name="Freeform 16">
            <a:extLst>
              <a:ext uri="{FF2B5EF4-FFF2-40B4-BE49-F238E27FC236}">
                <a16:creationId xmlns:a16="http://schemas.microsoft.com/office/drawing/2014/main" id="{B6234A9E-54CC-9546-AA6A-03A66A274E7F}"/>
              </a:ext>
            </a:extLst>
          </p:cNvPr>
          <p:cNvSpPr/>
          <p:nvPr/>
        </p:nvSpPr>
        <p:spPr>
          <a:xfrm>
            <a:off x="390319" y="3498302"/>
            <a:ext cx="2518761" cy="637028"/>
          </a:xfrm>
          <a:custGeom>
            <a:avLst/>
            <a:gdLst>
              <a:gd name="connsiteX0" fmla="*/ 0 w 4821609"/>
              <a:gd name="connsiteY0" fmla="*/ 0 h 1219448"/>
              <a:gd name="connsiteX1" fmla="*/ 4821609 w 4821609"/>
              <a:gd name="connsiteY1" fmla="*/ 0 h 1219448"/>
              <a:gd name="connsiteX2" fmla="*/ 4821609 w 4821609"/>
              <a:gd name="connsiteY2" fmla="*/ 1219448 h 1219448"/>
              <a:gd name="connsiteX3" fmla="*/ 1 w 4821609"/>
              <a:gd name="connsiteY3" fmla="*/ 1219448 h 1219448"/>
              <a:gd name="connsiteX4" fmla="*/ 633547 w 4821609"/>
              <a:gd name="connsiteY4" fmla="*/ 609725 h 1219448"/>
              <a:gd name="connsiteX5" fmla="*/ 0 w 4821609"/>
              <a:gd name="connsiteY5" fmla="*/ 2 h 12194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821609" h="1219448">
                <a:moveTo>
                  <a:pt x="0" y="0"/>
                </a:moveTo>
                <a:lnTo>
                  <a:pt x="4821609" y="0"/>
                </a:lnTo>
                <a:lnTo>
                  <a:pt x="4821609" y="1219448"/>
                </a:lnTo>
                <a:lnTo>
                  <a:pt x="1" y="1219448"/>
                </a:lnTo>
                <a:lnTo>
                  <a:pt x="633547" y="609725"/>
                </a:lnTo>
                <a:lnTo>
                  <a:pt x="0" y="2"/>
                </a:lnTo>
                <a:close/>
              </a:path>
            </a:pathLst>
          </a:custGeom>
          <a:solidFill>
            <a:schemeClr val="accent1"/>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27" name="TextBox 26">
            <a:extLst>
              <a:ext uri="{FF2B5EF4-FFF2-40B4-BE49-F238E27FC236}">
                <a16:creationId xmlns:a16="http://schemas.microsoft.com/office/drawing/2014/main" id="{AD55BA1D-6D64-244A-9B77-6D7B2C77ED81}"/>
              </a:ext>
            </a:extLst>
          </p:cNvPr>
          <p:cNvSpPr txBox="1"/>
          <p:nvPr/>
        </p:nvSpPr>
        <p:spPr>
          <a:xfrm>
            <a:off x="955903" y="3662927"/>
            <a:ext cx="1572866" cy="307777"/>
          </a:xfrm>
          <a:prstGeom prst="rect">
            <a:avLst/>
          </a:prstGeom>
          <a:noFill/>
        </p:spPr>
        <p:txBody>
          <a:bodyPr wrap="none" rtlCol="0" anchor="ctr" anchorCtr="0">
            <a:spAutoFit/>
          </a:bodyPr>
          <a:lstStyle/>
          <a:p>
            <a:pPr algn="ctr"/>
            <a:r>
              <a:rPr lang="en-US" sz="1400" b="1" dirty="0">
                <a:solidFill>
                  <a:schemeClr val="bg1"/>
                </a:solidFill>
                <a:latin typeface="Poppins" pitchFamily="2" charset="77"/>
                <a:ea typeface="League Spartan" charset="0"/>
                <a:cs typeface="Poppins" pitchFamily="2" charset="77"/>
              </a:rPr>
              <a:t>EMAIL UPDATES</a:t>
            </a:r>
          </a:p>
        </p:txBody>
      </p:sp>
      <p:sp>
        <p:nvSpPr>
          <p:cNvPr id="45" name="Rectangle 44">
            <a:extLst>
              <a:ext uri="{FF2B5EF4-FFF2-40B4-BE49-F238E27FC236}">
                <a16:creationId xmlns:a16="http://schemas.microsoft.com/office/drawing/2014/main" id="{D67E21B1-73DA-7C4D-8B53-C7B4CB240E54}"/>
              </a:ext>
            </a:extLst>
          </p:cNvPr>
          <p:cNvSpPr/>
          <p:nvPr/>
        </p:nvSpPr>
        <p:spPr>
          <a:xfrm>
            <a:off x="2909080" y="3498222"/>
            <a:ext cx="2622480" cy="637028"/>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2"/>
              </a:solidFill>
            </a:endParaRPr>
          </a:p>
        </p:txBody>
      </p:sp>
      <p:sp>
        <p:nvSpPr>
          <p:cNvPr id="46" name="Rectangle 45">
            <a:extLst>
              <a:ext uri="{FF2B5EF4-FFF2-40B4-BE49-F238E27FC236}">
                <a16:creationId xmlns:a16="http://schemas.microsoft.com/office/drawing/2014/main" id="{AB0C6DE0-53DB-A046-AD0A-F38C91C71414}"/>
              </a:ext>
            </a:extLst>
          </p:cNvPr>
          <p:cNvSpPr/>
          <p:nvPr/>
        </p:nvSpPr>
        <p:spPr>
          <a:xfrm>
            <a:off x="5531560" y="3498222"/>
            <a:ext cx="2622480" cy="637028"/>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2"/>
              </a:solidFill>
            </a:endParaRPr>
          </a:p>
        </p:txBody>
      </p:sp>
      <p:sp>
        <p:nvSpPr>
          <p:cNvPr id="47" name="Rectangle 46">
            <a:extLst>
              <a:ext uri="{FF2B5EF4-FFF2-40B4-BE49-F238E27FC236}">
                <a16:creationId xmlns:a16="http://schemas.microsoft.com/office/drawing/2014/main" id="{5E85109B-5939-D743-ABA0-78F96FF66C64}"/>
              </a:ext>
            </a:extLst>
          </p:cNvPr>
          <p:cNvSpPr/>
          <p:nvPr/>
        </p:nvSpPr>
        <p:spPr>
          <a:xfrm>
            <a:off x="8154040" y="3498222"/>
            <a:ext cx="2622480" cy="637028"/>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2"/>
              </a:solidFill>
            </a:endParaRPr>
          </a:p>
        </p:txBody>
      </p:sp>
      <p:sp>
        <p:nvSpPr>
          <p:cNvPr id="28" name="TextBox 27">
            <a:extLst>
              <a:ext uri="{FF2B5EF4-FFF2-40B4-BE49-F238E27FC236}">
                <a16:creationId xmlns:a16="http://schemas.microsoft.com/office/drawing/2014/main" id="{7C469E4E-0481-5043-BBCF-E184DEA01706}"/>
              </a:ext>
            </a:extLst>
          </p:cNvPr>
          <p:cNvSpPr txBox="1"/>
          <p:nvPr/>
        </p:nvSpPr>
        <p:spPr>
          <a:xfrm>
            <a:off x="1383903" y="4456889"/>
            <a:ext cx="716863" cy="307777"/>
          </a:xfrm>
          <a:prstGeom prst="rect">
            <a:avLst/>
          </a:prstGeom>
          <a:noFill/>
        </p:spPr>
        <p:txBody>
          <a:bodyPr wrap="none" rtlCol="0" anchor="ctr" anchorCtr="0">
            <a:spAutoFit/>
          </a:bodyPr>
          <a:lstStyle/>
          <a:p>
            <a:pPr algn="ctr"/>
            <a:r>
              <a:rPr lang="en-US" sz="1400" b="1" dirty="0">
                <a:solidFill>
                  <a:schemeClr val="bg1"/>
                </a:solidFill>
                <a:latin typeface="Poppins" pitchFamily="2" charset="77"/>
                <a:ea typeface="League Spartan" charset="0"/>
                <a:cs typeface="Poppins" pitchFamily="2" charset="77"/>
              </a:rPr>
              <a:t>NEWS</a:t>
            </a:r>
          </a:p>
        </p:txBody>
      </p:sp>
      <p:sp>
        <p:nvSpPr>
          <p:cNvPr id="56" name="Subtitle 2">
            <a:extLst>
              <a:ext uri="{FF2B5EF4-FFF2-40B4-BE49-F238E27FC236}">
                <a16:creationId xmlns:a16="http://schemas.microsoft.com/office/drawing/2014/main" id="{AA8F8DD3-345D-4688-A031-28BDF4193354}"/>
              </a:ext>
            </a:extLst>
          </p:cNvPr>
          <p:cNvSpPr txBox="1">
            <a:spLocks/>
          </p:cNvSpPr>
          <p:nvPr/>
        </p:nvSpPr>
        <p:spPr>
          <a:xfrm>
            <a:off x="3092198" y="2059535"/>
            <a:ext cx="2188605" cy="292388"/>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800" dirty="0">
                <a:solidFill>
                  <a:schemeClr val="accent1"/>
                </a:solidFill>
                <a:latin typeface="Lato Light" panose="020F0502020204030203" pitchFamily="34" charset="0"/>
                <a:ea typeface="Lato Light" panose="020F0502020204030203" pitchFamily="34" charset="0"/>
                <a:cs typeface="Mukta ExtraLight" panose="020B0000000000000000" pitchFamily="34" charset="77"/>
              </a:rPr>
              <a:t>Key background information present as a summary or scene setter. </a:t>
            </a:r>
          </a:p>
        </p:txBody>
      </p:sp>
      <p:sp>
        <p:nvSpPr>
          <p:cNvPr id="78" name="Subtitle 2">
            <a:extLst>
              <a:ext uri="{FF2B5EF4-FFF2-40B4-BE49-F238E27FC236}">
                <a16:creationId xmlns:a16="http://schemas.microsoft.com/office/drawing/2014/main" id="{949576D9-E3CA-4C27-8854-98C2118A172A}"/>
              </a:ext>
            </a:extLst>
          </p:cNvPr>
          <p:cNvSpPr txBox="1">
            <a:spLocks/>
          </p:cNvSpPr>
          <p:nvPr/>
        </p:nvSpPr>
        <p:spPr>
          <a:xfrm>
            <a:off x="3160713" y="2876580"/>
            <a:ext cx="2188605" cy="292388"/>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800" dirty="0">
                <a:solidFill>
                  <a:schemeClr val="accent1"/>
                </a:solidFill>
                <a:latin typeface="Lato Light" panose="020F0502020204030203" pitchFamily="34" charset="0"/>
                <a:ea typeface="Lato Light" panose="020F0502020204030203" pitchFamily="34" charset="0"/>
                <a:cs typeface="Mukta ExtraLight" panose="020B0000000000000000" pitchFamily="34" charset="77"/>
              </a:rPr>
              <a:t>Key background information presented by a key person to the process. </a:t>
            </a:r>
          </a:p>
        </p:txBody>
      </p:sp>
      <p:sp>
        <p:nvSpPr>
          <p:cNvPr id="79" name="Subtitle 2">
            <a:extLst>
              <a:ext uri="{FF2B5EF4-FFF2-40B4-BE49-F238E27FC236}">
                <a16:creationId xmlns:a16="http://schemas.microsoft.com/office/drawing/2014/main" id="{CBD2BE0E-A85C-44ED-80DC-9A15035BE00B}"/>
              </a:ext>
            </a:extLst>
          </p:cNvPr>
          <p:cNvSpPr txBox="1">
            <a:spLocks/>
          </p:cNvSpPr>
          <p:nvPr/>
        </p:nvSpPr>
        <p:spPr>
          <a:xfrm>
            <a:off x="3160712" y="3682771"/>
            <a:ext cx="2188605" cy="292388"/>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800" dirty="0">
                <a:solidFill>
                  <a:schemeClr val="accent1"/>
                </a:solidFill>
                <a:latin typeface="Lato Light" panose="020F0502020204030203" pitchFamily="34" charset="0"/>
                <a:ea typeface="Lato Light" panose="020F0502020204030203" pitchFamily="34" charset="0"/>
                <a:cs typeface="Mukta ExtraLight" panose="020B0000000000000000" pitchFamily="34" charset="77"/>
              </a:rPr>
              <a:t>Targeted communication that can be tailored to a specific group or all participants. </a:t>
            </a:r>
          </a:p>
        </p:txBody>
      </p:sp>
      <p:sp>
        <p:nvSpPr>
          <p:cNvPr id="82" name="Subtitle 2">
            <a:extLst>
              <a:ext uri="{FF2B5EF4-FFF2-40B4-BE49-F238E27FC236}">
                <a16:creationId xmlns:a16="http://schemas.microsoft.com/office/drawing/2014/main" id="{15A08DE2-8A08-4EFD-AE7F-7F82A8B48E75}"/>
              </a:ext>
            </a:extLst>
          </p:cNvPr>
          <p:cNvSpPr txBox="1">
            <a:spLocks/>
          </p:cNvSpPr>
          <p:nvPr/>
        </p:nvSpPr>
        <p:spPr>
          <a:xfrm>
            <a:off x="5704672" y="1265413"/>
            <a:ext cx="2188605" cy="292388"/>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800" dirty="0">
                <a:solidFill>
                  <a:schemeClr val="accent1"/>
                </a:solidFill>
                <a:latin typeface="Lato Light" panose="020F0502020204030203" pitchFamily="34" charset="0"/>
                <a:ea typeface="Lato Light" panose="020F0502020204030203" pitchFamily="34" charset="0"/>
                <a:cs typeface="Mukta ExtraLight" panose="020B0000000000000000" pitchFamily="34" charset="77"/>
              </a:rPr>
              <a:t>One stop place available 24/7 to all participants and the ability to link and update. </a:t>
            </a:r>
          </a:p>
        </p:txBody>
      </p:sp>
      <p:sp>
        <p:nvSpPr>
          <p:cNvPr id="83" name="Subtitle 2">
            <a:extLst>
              <a:ext uri="{FF2B5EF4-FFF2-40B4-BE49-F238E27FC236}">
                <a16:creationId xmlns:a16="http://schemas.microsoft.com/office/drawing/2014/main" id="{7F36F561-3CA0-47A2-A26B-C1264167B0FE}"/>
              </a:ext>
            </a:extLst>
          </p:cNvPr>
          <p:cNvSpPr txBox="1">
            <a:spLocks/>
          </p:cNvSpPr>
          <p:nvPr/>
        </p:nvSpPr>
        <p:spPr>
          <a:xfrm>
            <a:off x="5621609" y="1990090"/>
            <a:ext cx="2188605" cy="415498"/>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800" dirty="0">
                <a:solidFill>
                  <a:schemeClr val="accent1"/>
                </a:solidFill>
                <a:latin typeface="Lato Light" panose="020F0502020204030203" pitchFamily="34" charset="0"/>
                <a:ea typeface="Lato Light" panose="020F0502020204030203" pitchFamily="34" charset="0"/>
                <a:cs typeface="Mukta ExtraLight" panose="020B0000000000000000" pitchFamily="34" charset="77"/>
              </a:rPr>
              <a:t>Relevant for most participants with simple baseline information or can be tailored and targeted. </a:t>
            </a:r>
          </a:p>
        </p:txBody>
      </p:sp>
      <p:sp>
        <p:nvSpPr>
          <p:cNvPr id="84" name="Subtitle 2">
            <a:extLst>
              <a:ext uri="{FF2B5EF4-FFF2-40B4-BE49-F238E27FC236}">
                <a16:creationId xmlns:a16="http://schemas.microsoft.com/office/drawing/2014/main" id="{056C7AFD-153A-4510-AC81-501D6B136514}"/>
              </a:ext>
            </a:extLst>
          </p:cNvPr>
          <p:cNvSpPr txBox="1">
            <a:spLocks/>
          </p:cNvSpPr>
          <p:nvPr/>
        </p:nvSpPr>
        <p:spPr>
          <a:xfrm>
            <a:off x="5847119" y="2792760"/>
            <a:ext cx="2188605" cy="415498"/>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800" dirty="0">
                <a:solidFill>
                  <a:schemeClr val="accent1"/>
                </a:solidFill>
                <a:latin typeface="Lato Light" panose="020F0502020204030203" pitchFamily="34" charset="0"/>
                <a:ea typeface="Lato Light" panose="020F0502020204030203" pitchFamily="34" charset="0"/>
                <a:cs typeface="Mukta ExtraLight" panose="020B0000000000000000" pitchFamily="34" charset="77"/>
              </a:rPr>
              <a:t>Creates connection with key personnel, makes the information accessible and open to clarification.</a:t>
            </a:r>
          </a:p>
        </p:txBody>
      </p:sp>
      <p:sp>
        <p:nvSpPr>
          <p:cNvPr id="85" name="Subtitle 2">
            <a:extLst>
              <a:ext uri="{FF2B5EF4-FFF2-40B4-BE49-F238E27FC236}">
                <a16:creationId xmlns:a16="http://schemas.microsoft.com/office/drawing/2014/main" id="{D29463A1-91D1-4E84-9B1D-0D3A780BA4E5}"/>
              </a:ext>
            </a:extLst>
          </p:cNvPr>
          <p:cNvSpPr txBox="1">
            <a:spLocks/>
          </p:cNvSpPr>
          <p:nvPr/>
        </p:nvSpPr>
        <p:spPr>
          <a:xfrm>
            <a:off x="5823334" y="3670542"/>
            <a:ext cx="2188605" cy="292388"/>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800" dirty="0">
                <a:solidFill>
                  <a:schemeClr val="accent1"/>
                </a:solidFill>
                <a:latin typeface="Lato Light" panose="020F0502020204030203" pitchFamily="34" charset="0"/>
                <a:ea typeface="Lato Light" panose="020F0502020204030203" pitchFamily="34" charset="0"/>
                <a:cs typeface="Mukta ExtraLight" panose="020B0000000000000000" pitchFamily="34" charset="77"/>
              </a:rPr>
              <a:t>Helps participants understand where they are and build momentum for the process..</a:t>
            </a:r>
          </a:p>
        </p:txBody>
      </p:sp>
      <p:sp>
        <p:nvSpPr>
          <p:cNvPr id="88" name="Subtitle 2">
            <a:extLst>
              <a:ext uri="{FF2B5EF4-FFF2-40B4-BE49-F238E27FC236}">
                <a16:creationId xmlns:a16="http://schemas.microsoft.com/office/drawing/2014/main" id="{14CC2ACE-7E3D-4439-B313-D101BB25AEF7}"/>
              </a:ext>
            </a:extLst>
          </p:cNvPr>
          <p:cNvSpPr txBox="1">
            <a:spLocks/>
          </p:cNvSpPr>
          <p:nvPr/>
        </p:nvSpPr>
        <p:spPr>
          <a:xfrm>
            <a:off x="8327152" y="1265413"/>
            <a:ext cx="2188605" cy="292388"/>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800" dirty="0">
                <a:solidFill>
                  <a:schemeClr val="accent1"/>
                </a:solidFill>
                <a:latin typeface="Lato Light" panose="020F0502020204030203" pitchFamily="34" charset="0"/>
                <a:ea typeface="Lato Light" panose="020F0502020204030203" pitchFamily="34" charset="0"/>
                <a:cs typeface="Mukta ExtraLight" panose="020B0000000000000000" pitchFamily="34" charset="77"/>
              </a:rPr>
              <a:t>Need to ensure accessibility of all documents and images.</a:t>
            </a:r>
          </a:p>
        </p:txBody>
      </p:sp>
      <p:sp>
        <p:nvSpPr>
          <p:cNvPr id="89" name="Subtitle 2">
            <a:extLst>
              <a:ext uri="{FF2B5EF4-FFF2-40B4-BE49-F238E27FC236}">
                <a16:creationId xmlns:a16="http://schemas.microsoft.com/office/drawing/2014/main" id="{2EF15052-8D74-445B-88A0-3DFDE7883104}"/>
              </a:ext>
            </a:extLst>
          </p:cNvPr>
          <p:cNvSpPr txBox="1">
            <a:spLocks/>
          </p:cNvSpPr>
          <p:nvPr/>
        </p:nvSpPr>
        <p:spPr>
          <a:xfrm>
            <a:off x="8337159" y="2051645"/>
            <a:ext cx="2188605" cy="292388"/>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800" dirty="0">
                <a:solidFill>
                  <a:schemeClr val="accent1"/>
                </a:solidFill>
                <a:latin typeface="Lato Light" panose="020F0502020204030203" pitchFamily="34" charset="0"/>
                <a:ea typeface="Lato Light" panose="020F0502020204030203" pitchFamily="34" charset="0"/>
                <a:cs typeface="Mukta ExtraLight" panose="020B0000000000000000" pitchFamily="34" charset="77"/>
              </a:rPr>
              <a:t>Need to ensure accessibility of all documents and images.</a:t>
            </a:r>
          </a:p>
        </p:txBody>
      </p:sp>
      <p:sp>
        <p:nvSpPr>
          <p:cNvPr id="90" name="Subtitle 2">
            <a:extLst>
              <a:ext uri="{FF2B5EF4-FFF2-40B4-BE49-F238E27FC236}">
                <a16:creationId xmlns:a16="http://schemas.microsoft.com/office/drawing/2014/main" id="{F358ACD9-7171-4D58-A574-11C0A2473BE4}"/>
              </a:ext>
            </a:extLst>
          </p:cNvPr>
          <p:cNvSpPr txBox="1">
            <a:spLocks/>
          </p:cNvSpPr>
          <p:nvPr/>
        </p:nvSpPr>
        <p:spPr>
          <a:xfrm>
            <a:off x="8365489" y="2854315"/>
            <a:ext cx="2188605" cy="292388"/>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800" dirty="0">
                <a:solidFill>
                  <a:schemeClr val="accent1"/>
                </a:solidFill>
                <a:latin typeface="Lato Light" panose="020F0502020204030203" pitchFamily="34" charset="0"/>
                <a:ea typeface="Lato Light" panose="020F0502020204030203" pitchFamily="34" charset="0"/>
                <a:cs typeface="Mukta ExtraLight" panose="020B0000000000000000" pitchFamily="34" charset="77"/>
              </a:rPr>
              <a:t>Need to ensure accessibility of all documents, images and communication. </a:t>
            </a:r>
          </a:p>
        </p:txBody>
      </p:sp>
      <p:sp>
        <p:nvSpPr>
          <p:cNvPr id="91" name="Subtitle 2">
            <a:extLst>
              <a:ext uri="{FF2B5EF4-FFF2-40B4-BE49-F238E27FC236}">
                <a16:creationId xmlns:a16="http://schemas.microsoft.com/office/drawing/2014/main" id="{1AB5EB04-E697-4AE2-B6DD-48CCA7E6D257}"/>
              </a:ext>
            </a:extLst>
          </p:cNvPr>
          <p:cNvSpPr txBox="1">
            <a:spLocks/>
          </p:cNvSpPr>
          <p:nvPr/>
        </p:nvSpPr>
        <p:spPr>
          <a:xfrm>
            <a:off x="8445814" y="3647539"/>
            <a:ext cx="2188605" cy="292388"/>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800" dirty="0">
                <a:solidFill>
                  <a:schemeClr val="accent1"/>
                </a:solidFill>
                <a:latin typeface="Lato Light" panose="020F0502020204030203" pitchFamily="34" charset="0"/>
                <a:ea typeface="Lato Light" panose="020F0502020204030203" pitchFamily="34" charset="0"/>
                <a:cs typeface="Mukta ExtraLight" panose="020B0000000000000000" pitchFamily="34" charset="77"/>
              </a:rPr>
              <a:t>Need to commit to sending in consistent timeframes – even if there is nothing to update.</a:t>
            </a:r>
          </a:p>
        </p:txBody>
      </p:sp>
      <p:sp>
        <p:nvSpPr>
          <p:cNvPr id="101" name="Freeform 16">
            <a:extLst>
              <a:ext uri="{FF2B5EF4-FFF2-40B4-BE49-F238E27FC236}">
                <a16:creationId xmlns:a16="http://schemas.microsoft.com/office/drawing/2014/main" id="{1A80C7C4-9F28-44E8-A3F4-D31B13FB2D22}"/>
              </a:ext>
            </a:extLst>
          </p:cNvPr>
          <p:cNvSpPr/>
          <p:nvPr/>
        </p:nvSpPr>
        <p:spPr>
          <a:xfrm>
            <a:off x="407368" y="4232132"/>
            <a:ext cx="2518761" cy="637028"/>
          </a:xfrm>
          <a:custGeom>
            <a:avLst/>
            <a:gdLst>
              <a:gd name="connsiteX0" fmla="*/ 0 w 4821609"/>
              <a:gd name="connsiteY0" fmla="*/ 0 h 1219448"/>
              <a:gd name="connsiteX1" fmla="*/ 4821609 w 4821609"/>
              <a:gd name="connsiteY1" fmla="*/ 0 h 1219448"/>
              <a:gd name="connsiteX2" fmla="*/ 4821609 w 4821609"/>
              <a:gd name="connsiteY2" fmla="*/ 1219448 h 1219448"/>
              <a:gd name="connsiteX3" fmla="*/ 1 w 4821609"/>
              <a:gd name="connsiteY3" fmla="*/ 1219448 h 1219448"/>
              <a:gd name="connsiteX4" fmla="*/ 633547 w 4821609"/>
              <a:gd name="connsiteY4" fmla="*/ 609725 h 1219448"/>
              <a:gd name="connsiteX5" fmla="*/ 0 w 4821609"/>
              <a:gd name="connsiteY5" fmla="*/ 2 h 12194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821609" h="1219448">
                <a:moveTo>
                  <a:pt x="0" y="0"/>
                </a:moveTo>
                <a:lnTo>
                  <a:pt x="4821609" y="0"/>
                </a:lnTo>
                <a:lnTo>
                  <a:pt x="4821609" y="1219448"/>
                </a:lnTo>
                <a:lnTo>
                  <a:pt x="1" y="1219448"/>
                </a:lnTo>
                <a:lnTo>
                  <a:pt x="633547" y="609725"/>
                </a:lnTo>
                <a:lnTo>
                  <a:pt x="0" y="2"/>
                </a:lnTo>
                <a:close/>
              </a:path>
            </a:pathLst>
          </a:custGeom>
          <a:solidFill>
            <a:schemeClr val="accent1"/>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102" name="TextBox 101">
            <a:extLst>
              <a:ext uri="{FF2B5EF4-FFF2-40B4-BE49-F238E27FC236}">
                <a16:creationId xmlns:a16="http://schemas.microsoft.com/office/drawing/2014/main" id="{DED106B0-BCB2-4140-AB5F-F4107C8CCAA4}"/>
              </a:ext>
            </a:extLst>
          </p:cNvPr>
          <p:cNvSpPr txBox="1"/>
          <p:nvPr/>
        </p:nvSpPr>
        <p:spPr>
          <a:xfrm>
            <a:off x="1431410" y="4353307"/>
            <a:ext cx="655950" cy="307777"/>
          </a:xfrm>
          <a:prstGeom prst="rect">
            <a:avLst/>
          </a:prstGeom>
          <a:noFill/>
        </p:spPr>
        <p:txBody>
          <a:bodyPr wrap="none" rtlCol="0" anchor="ctr" anchorCtr="0">
            <a:spAutoFit/>
          </a:bodyPr>
          <a:lstStyle/>
          <a:p>
            <a:pPr algn="ctr"/>
            <a:r>
              <a:rPr lang="en-US" sz="1400" b="1" dirty="0">
                <a:solidFill>
                  <a:schemeClr val="bg1"/>
                </a:solidFill>
                <a:latin typeface="Poppins" pitchFamily="2" charset="77"/>
                <a:ea typeface="League Spartan" charset="0"/>
                <a:cs typeface="Poppins" pitchFamily="2" charset="77"/>
              </a:rPr>
              <a:t>FAQs</a:t>
            </a:r>
          </a:p>
        </p:txBody>
      </p:sp>
      <p:sp>
        <p:nvSpPr>
          <p:cNvPr id="103" name="Rectangle 102">
            <a:extLst>
              <a:ext uri="{FF2B5EF4-FFF2-40B4-BE49-F238E27FC236}">
                <a16:creationId xmlns:a16="http://schemas.microsoft.com/office/drawing/2014/main" id="{1F90C874-1AA3-4E95-A597-5F108EA60B57}"/>
              </a:ext>
            </a:extLst>
          </p:cNvPr>
          <p:cNvSpPr/>
          <p:nvPr/>
        </p:nvSpPr>
        <p:spPr>
          <a:xfrm>
            <a:off x="2926129" y="4232052"/>
            <a:ext cx="2622480" cy="637028"/>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2"/>
              </a:solidFill>
            </a:endParaRPr>
          </a:p>
        </p:txBody>
      </p:sp>
      <p:sp>
        <p:nvSpPr>
          <p:cNvPr id="104" name="Rectangle 103">
            <a:extLst>
              <a:ext uri="{FF2B5EF4-FFF2-40B4-BE49-F238E27FC236}">
                <a16:creationId xmlns:a16="http://schemas.microsoft.com/office/drawing/2014/main" id="{B6583923-C740-4F96-AB5B-E0B50F39FD43}"/>
              </a:ext>
            </a:extLst>
          </p:cNvPr>
          <p:cNvSpPr/>
          <p:nvPr/>
        </p:nvSpPr>
        <p:spPr>
          <a:xfrm>
            <a:off x="5548609" y="4232052"/>
            <a:ext cx="2622480" cy="637028"/>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2"/>
              </a:solidFill>
            </a:endParaRPr>
          </a:p>
        </p:txBody>
      </p:sp>
      <p:sp>
        <p:nvSpPr>
          <p:cNvPr id="105" name="Rectangle 104">
            <a:extLst>
              <a:ext uri="{FF2B5EF4-FFF2-40B4-BE49-F238E27FC236}">
                <a16:creationId xmlns:a16="http://schemas.microsoft.com/office/drawing/2014/main" id="{E9628FDF-5125-4EF0-A9F2-1AB4C6103AD5}"/>
              </a:ext>
            </a:extLst>
          </p:cNvPr>
          <p:cNvSpPr/>
          <p:nvPr/>
        </p:nvSpPr>
        <p:spPr>
          <a:xfrm>
            <a:off x="8171089" y="4232052"/>
            <a:ext cx="2622480" cy="637028"/>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2"/>
              </a:solidFill>
            </a:endParaRPr>
          </a:p>
        </p:txBody>
      </p:sp>
      <p:sp>
        <p:nvSpPr>
          <p:cNvPr id="106" name="Subtitle 2">
            <a:extLst>
              <a:ext uri="{FF2B5EF4-FFF2-40B4-BE49-F238E27FC236}">
                <a16:creationId xmlns:a16="http://schemas.microsoft.com/office/drawing/2014/main" id="{B464F686-076D-4084-9A5D-86FC82288F08}"/>
              </a:ext>
            </a:extLst>
          </p:cNvPr>
          <p:cNvSpPr txBox="1">
            <a:spLocks/>
          </p:cNvSpPr>
          <p:nvPr/>
        </p:nvSpPr>
        <p:spPr>
          <a:xfrm>
            <a:off x="3177761" y="4434706"/>
            <a:ext cx="2188605" cy="169277"/>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800" dirty="0">
                <a:solidFill>
                  <a:schemeClr val="accent1"/>
                </a:solidFill>
                <a:latin typeface="Lato Light" panose="020F0502020204030203" pitchFamily="34" charset="0"/>
                <a:ea typeface="Lato Light" panose="020F0502020204030203" pitchFamily="34" charset="0"/>
                <a:cs typeface="Mukta ExtraLight" panose="020B0000000000000000" pitchFamily="34" charset="77"/>
              </a:rPr>
              <a:t>Provides a series of questions and answers. </a:t>
            </a:r>
          </a:p>
        </p:txBody>
      </p:sp>
      <p:sp>
        <p:nvSpPr>
          <p:cNvPr id="107" name="Subtitle 2">
            <a:extLst>
              <a:ext uri="{FF2B5EF4-FFF2-40B4-BE49-F238E27FC236}">
                <a16:creationId xmlns:a16="http://schemas.microsoft.com/office/drawing/2014/main" id="{AE6389E6-8FC8-4F5A-A016-21BCD285D0A1}"/>
              </a:ext>
            </a:extLst>
          </p:cNvPr>
          <p:cNvSpPr txBox="1">
            <a:spLocks/>
          </p:cNvSpPr>
          <p:nvPr/>
        </p:nvSpPr>
        <p:spPr>
          <a:xfrm>
            <a:off x="5787308" y="4299367"/>
            <a:ext cx="2188605" cy="415498"/>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800" dirty="0">
                <a:solidFill>
                  <a:schemeClr val="accent1"/>
                </a:solidFill>
                <a:latin typeface="Lato Light" panose="020F0502020204030203" pitchFamily="34" charset="0"/>
                <a:ea typeface="Lato Light" panose="020F0502020204030203" pitchFamily="34" charset="0"/>
                <a:cs typeface="Mukta ExtraLight" panose="020B0000000000000000" pitchFamily="34" charset="77"/>
              </a:rPr>
              <a:t>Adaptable and transparent to help mitigate confusion or proactively respond to emerging areas of interest.</a:t>
            </a:r>
          </a:p>
        </p:txBody>
      </p:sp>
      <p:sp>
        <p:nvSpPr>
          <p:cNvPr id="108" name="Subtitle 2">
            <a:extLst>
              <a:ext uri="{FF2B5EF4-FFF2-40B4-BE49-F238E27FC236}">
                <a16:creationId xmlns:a16="http://schemas.microsoft.com/office/drawing/2014/main" id="{A0435056-E958-4D1B-A6AD-E717202C2FE9}"/>
              </a:ext>
            </a:extLst>
          </p:cNvPr>
          <p:cNvSpPr txBox="1">
            <a:spLocks/>
          </p:cNvSpPr>
          <p:nvPr/>
        </p:nvSpPr>
        <p:spPr>
          <a:xfrm>
            <a:off x="8409788" y="4337919"/>
            <a:ext cx="2188605" cy="292388"/>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800" dirty="0">
                <a:solidFill>
                  <a:schemeClr val="accent1"/>
                </a:solidFill>
                <a:latin typeface="Lato Light" panose="020F0502020204030203" pitchFamily="34" charset="0"/>
                <a:ea typeface="Lato Light" panose="020F0502020204030203" pitchFamily="34" charset="0"/>
                <a:cs typeface="Mukta ExtraLight" panose="020B0000000000000000" pitchFamily="34" charset="77"/>
              </a:rPr>
              <a:t>Need to be regularly updated to be relevant for different stages of the process. </a:t>
            </a:r>
          </a:p>
        </p:txBody>
      </p:sp>
      <p:sp>
        <p:nvSpPr>
          <p:cNvPr id="109" name="Freeform 16">
            <a:extLst>
              <a:ext uri="{FF2B5EF4-FFF2-40B4-BE49-F238E27FC236}">
                <a16:creationId xmlns:a16="http://schemas.microsoft.com/office/drawing/2014/main" id="{F5D23AE6-C202-48E0-BE9A-2C0F50F8AC65}"/>
              </a:ext>
            </a:extLst>
          </p:cNvPr>
          <p:cNvSpPr/>
          <p:nvPr/>
        </p:nvSpPr>
        <p:spPr>
          <a:xfrm>
            <a:off x="407368" y="4952212"/>
            <a:ext cx="2518761" cy="637028"/>
          </a:xfrm>
          <a:custGeom>
            <a:avLst/>
            <a:gdLst>
              <a:gd name="connsiteX0" fmla="*/ 0 w 4821609"/>
              <a:gd name="connsiteY0" fmla="*/ 0 h 1219448"/>
              <a:gd name="connsiteX1" fmla="*/ 4821609 w 4821609"/>
              <a:gd name="connsiteY1" fmla="*/ 0 h 1219448"/>
              <a:gd name="connsiteX2" fmla="*/ 4821609 w 4821609"/>
              <a:gd name="connsiteY2" fmla="*/ 1219448 h 1219448"/>
              <a:gd name="connsiteX3" fmla="*/ 1 w 4821609"/>
              <a:gd name="connsiteY3" fmla="*/ 1219448 h 1219448"/>
              <a:gd name="connsiteX4" fmla="*/ 633547 w 4821609"/>
              <a:gd name="connsiteY4" fmla="*/ 609725 h 1219448"/>
              <a:gd name="connsiteX5" fmla="*/ 0 w 4821609"/>
              <a:gd name="connsiteY5" fmla="*/ 2 h 12194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821609" h="1219448">
                <a:moveTo>
                  <a:pt x="0" y="0"/>
                </a:moveTo>
                <a:lnTo>
                  <a:pt x="4821609" y="0"/>
                </a:lnTo>
                <a:lnTo>
                  <a:pt x="4821609" y="1219448"/>
                </a:lnTo>
                <a:lnTo>
                  <a:pt x="1" y="1219448"/>
                </a:lnTo>
                <a:lnTo>
                  <a:pt x="633547" y="609725"/>
                </a:lnTo>
                <a:lnTo>
                  <a:pt x="0" y="2"/>
                </a:lnTo>
                <a:close/>
              </a:path>
            </a:pathLst>
          </a:custGeom>
          <a:solidFill>
            <a:schemeClr val="accent1"/>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110" name="TextBox 109">
            <a:extLst>
              <a:ext uri="{FF2B5EF4-FFF2-40B4-BE49-F238E27FC236}">
                <a16:creationId xmlns:a16="http://schemas.microsoft.com/office/drawing/2014/main" id="{CDBF2842-8FF8-4B2A-A4D8-C821C438E322}"/>
              </a:ext>
            </a:extLst>
          </p:cNvPr>
          <p:cNvSpPr txBox="1"/>
          <p:nvPr/>
        </p:nvSpPr>
        <p:spPr>
          <a:xfrm>
            <a:off x="791814" y="5073387"/>
            <a:ext cx="1935146" cy="307777"/>
          </a:xfrm>
          <a:prstGeom prst="rect">
            <a:avLst/>
          </a:prstGeom>
          <a:noFill/>
        </p:spPr>
        <p:txBody>
          <a:bodyPr wrap="none" rtlCol="0" anchor="ctr" anchorCtr="0">
            <a:spAutoFit/>
          </a:bodyPr>
          <a:lstStyle/>
          <a:p>
            <a:pPr algn="ctr"/>
            <a:r>
              <a:rPr lang="en-US" sz="1400" b="1" dirty="0">
                <a:solidFill>
                  <a:schemeClr val="bg1"/>
                </a:solidFill>
                <a:latin typeface="Poppins" pitchFamily="2" charset="77"/>
                <a:ea typeface="League Spartan" charset="0"/>
                <a:cs typeface="Poppins" pitchFamily="2" charset="77"/>
              </a:rPr>
              <a:t>LISTENING REPORTS</a:t>
            </a:r>
          </a:p>
        </p:txBody>
      </p:sp>
      <p:sp>
        <p:nvSpPr>
          <p:cNvPr id="111" name="Rectangle 110">
            <a:extLst>
              <a:ext uri="{FF2B5EF4-FFF2-40B4-BE49-F238E27FC236}">
                <a16:creationId xmlns:a16="http://schemas.microsoft.com/office/drawing/2014/main" id="{8032BF5A-67DC-443E-84B0-CC45DCBD3A1C}"/>
              </a:ext>
            </a:extLst>
          </p:cNvPr>
          <p:cNvSpPr/>
          <p:nvPr/>
        </p:nvSpPr>
        <p:spPr>
          <a:xfrm>
            <a:off x="2926129" y="4952132"/>
            <a:ext cx="2622480" cy="637028"/>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2"/>
              </a:solidFill>
            </a:endParaRPr>
          </a:p>
        </p:txBody>
      </p:sp>
      <p:sp>
        <p:nvSpPr>
          <p:cNvPr id="112" name="Rectangle 111">
            <a:extLst>
              <a:ext uri="{FF2B5EF4-FFF2-40B4-BE49-F238E27FC236}">
                <a16:creationId xmlns:a16="http://schemas.microsoft.com/office/drawing/2014/main" id="{6EC80457-B8C8-49B0-A343-615FE9952487}"/>
              </a:ext>
            </a:extLst>
          </p:cNvPr>
          <p:cNvSpPr/>
          <p:nvPr/>
        </p:nvSpPr>
        <p:spPr>
          <a:xfrm>
            <a:off x="5548609" y="4952132"/>
            <a:ext cx="2622480" cy="637028"/>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2"/>
              </a:solidFill>
            </a:endParaRPr>
          </a:p>
        </p:txBody>
      </p:sp>
      <p:sp>
        <p:nvSpPr>
          <p:cNvPr id="113" name="Rectangle 112">
            <a:extLst>
              <a:ext uri="{FF2B5EF4-FFF2-40B4-BE49-F238E27FC236}">
                <a16:creationId xmlns:a16="http://schemas.microsoft.com/office/drawing/2014/main" id="{BDD934B4-DA5C-487F-BAD5-3B1E8FA83311}"/>
              </a:ext>
            </a:extLst>
          </p:cNvPr>
          <p:cNvSpPr/>
          <p:nvPr/>
        </p:nvSpPr>
        <p:spPr>
          <a:xfrm>
            <a:off x="8171089" y="4952132"/>
            <a:ext cx="2622480" cy="637028"/>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2"/>
              </a:solidFill>
            </a:endParaRPr>
          </a:p>
        </p:txBody>
      </p:sp>
      <p:sp>
        <p:nvSpPr>
          <p:cNvPr id="114" name="Subtitle 2">
            <a:extLst>
              <a:ext uri="{FF2B5EF4-FFF2-40B4-BE49-F238E27FC236}">
                <a16:creationId xmlns:a16="http://schemas.microsoft.com/office/drawing/2014/main" id="{54F8CA8F-3B5E-476E-9863-3A4C68542D3C}"/>
              </a:ext>
            </a:extLst>
          </p:cNvPr>
          <p:cNvSpPr txBox="1">
            <a:spLocks/>
          </p:cNvSpPr>
          <p:nvPr/>
        </p:nvSpPr>
        <p:spPr>
          <a:xfrm>
            <a:off x="3124686" y="5031676"/>
            <a:ext cx="2188605" cy="415498"/>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800" dirty="0">
                <a:solidFill>
                  <a:schemeClr val="accent1"/>
                </a:solidFill>
                <a:latin typeface="Lato Light" panose="020F0502020204030203" pitchFamily="34" charset="0"/>
                <a:ea typeface="Lato Light" panose="020F0502020204030203" pitchFamily="34" charset="0"/>
                <a:cs typeface="Mukta ExtraLight" panose="020B0000000000000000" pitchFamily="34" charset="77"/>
              </a:rPr>
              <a:t>A summary document or video that reflects what has been heard or actioned through the process. </a:t>
            </a:r>
          </a:p>
        </p:txBody>
      </p:sp>
      <p:sp>
        <p:nvSpPr>
          <p:cNvPr id="115" name="Subtitle 2">
            <a:extLst>
              <a:ext uri="{FF2B5EF4-FFF2-40B4-BE49-F238E27FC236}">
                <a16:creationId xmlns:a16="http://schemas.microsoft.com/office/drawing/2014/main" id="{B0C0AADB-D3D2-4655-A3E8-8B2F44CF6B4E}"/>
              </a:ext>
            </a:extLst>
          </p:cNvPr>
          <p:cNvSpPr txBox="1">
            <a:spLocks/>
          </p:cNvSpPr>
          <p:nvPr/>
        </p:nvSpPr>
        <p:spPr>
          <a:xfrm>
            <a:off x="5787308" y="5050631"/>
            <a:ext cx="2188605" cy="538609"/>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800" dirty="0">
                <a:solidFill>
                  <a:schemeClr val="accent1"/>
                </a:solidFill>
                <a:latin typeface="Lato Light" panose="020F0502020204030203" pitchFamily="34" charset="0"/>
                <a:ea typeface="Lato Light" panose="020F0502020204030203" pitchFamily="34" charset="0"/>
                <a:cs typeface="Mukta ExtraLight" panose="020B0000000000000000" pitchFamily="34" charset="77"/>
              </a:rPr>
              <a:t>Regularly closing the loop with participants builds trust in the process and fosters ongoing engagement. Also creates a record for reference. </a:t>
            </a:r>
          </a:p>
        </p:txBody>
      </p:sp>
      <p:sp>
        <p:nvSpPr>
          <p:cNvPr id="116" name="Subtitle 2">
            <a:extLst>
              <a:ext uri="{FF2B5EF4-FFF2-40B4-BE49-F238E27FC236}">
                <a16:creationId xmlns:a16="http://schemas.microsoft.com/office/drawing/2014/main" id="{F9F5C168-3558-46D3-B7F0-3090F827D217}"/>
              </a:ext>
            </a:extLst>
          </p:cNvPr>
          <p:cNvSpPr txBox="1">
            <a:spLocks/>
          </p:cNvSpPr>
          <p:nvPr/>
        </p:nvSpPr>
        <p:spPr>
          <a:xfrm>
            <a:off x="8409788" y="5101734"/>
            <a:ext cx="2188605" cy="415498"/>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800" dirty="0">
                <a:solidFill>
                  <a:schemeClr val="accent1"/>
                </a:solidFill>
                <a:latin typeface="Lato Light" panose="020F0502020204030203" pitchFamily="34" charset="0"/>
                <a:ea typeface="Lato Light" panose="020F0502020204030203" pitchFamily="34" charset="0"/>
                <a:cs typeface="Mukta ExtraLight" panose="020B0000000000000000" pitchFamily="34" charset="77"/>
              </a:rPr>
              <a:t>Need to be simplified to be easy to understand, draft should be validated by participants to misinterpretation.</a:t>
            </a:r>
          </a:p>
        </p:txBody>
      </p:sp>
      <p:sp>
        <p:nvSpPr>
          <p:cNvPr id="2" name="TextBox 1">
            <a:extLst>
              <a:ext uri="{FF2B5EF4-FFF2-40B4-BE49-F238E27FC236}">
                <a16:creationId xmlns:a16="http://schemas.microsoft.com/office/drawing/2014/main" id="{0FFFF08F-D1CB-4721-B470-6CE717BCFFFA}"/>
              </a:ext>
            </a:extLst>
          </p:cNvPr>
          <p:cNvSpPr txBox="1"/>
          <p:nvPr/>
        </p:nvSpPr>
        <p:spPr>
          <a:xfrm rot="16200000">
            <a:off x="9163694" y="3168001"/>
            <a:ext cx="4472985" cy="369332"/>
          </a:xfrm>
          <a:prstGeom prst="rect">
            <a:avLst/>
          </a:prstGeom>
          <a:noFill/>
        </p:spPr>
        <p:txBody>
          <a:bodyPr wrap="square" rtlCol="0">
            <a:spAutoFit/>
          </a:bodyPr>
          <a:lstStyle/>
          <a:p>
            <a:pPr algn="ctr"/>
            <a:r>
              <a:rPr lang="en-AU" b="1" dirty="0">
                <a:solidFill>
                  <a:schemeClr val="accent1"/>
                </a:solidFill>
                <a:latin typeface="Poppins" panose="00000500000000000000" pitchFamily="2" charset="0"/>
                <a:cs typeface="Poppins" panose="00000500000000000000" pitchFamily="2" charset="0"/>
              </a:rPr>
              <a:t>SHARING INFORMATION</a:t>
            </a:r>
          </a:p>
        </p:txBody>
      </p:sp>
      <p:pic>
        <p:nvPicPr>
          <p:cNvPr id="117" name="Picture 116" descr="A picture containing diagram&#10;&#10;Description automatically generated">
            <a:extLst>
              <a:ext uri="{FF2B5EF4-FFF2-40B4-BE49-F238E27FC236}">
                <a16:creationId xmlns:a16="http://schemas.microsoft.com/office/drawing/2014/main" id="{FD5B1618-28DB-452A-9E7D-A59C1FFD8A44}"/>
              </a:ext>
            </a:extLst>
          </p:cNvPr>
          <p:cNvPicPr>
            <a:picLocks noChangeAspect="1"/>
          </p:cNvPicPr>
          <p:nvPr/>
        </p:nvPicPr>
        <p:blipFill rotWithShape="1">
          <a:blip r:embed="rId2">
            <a:extLst>
              <a:ext uri="{28A0092B-C50C-407E-A947-70E740481C1C}">
                <a14:useLocalDpi xmlns:a14="http://schemas.microsoft.com/office/drawing/2010/main" val="0"/>
              </a:ext>
            </a:extLst>
          </a:blip>
          <a:srcRect l="11404" t="57377" r="66401" b="31946"/>
          <a:stretch/>
        </p:blipFill>
        <p:spPr>
          <a:xfrm>
            <a:off x="203577" y="221027"/>
            <a:ext cx="2905547" cy="755593"/>
          </a:xfrm>
          <a:prstGeom prst="rect">
            <a:avLst/>
          </a:prstGeom>
        </p:spPr>
      </p:pic>
    </p:spTree>
    <p:extLst>
      <p:ext uri="{BB962C8B-B14F-4D97-AF65-F5344CB8AC3E}">
        <p14:creationId xmlns:p14="http://schemas.microsoft.com/office/powerpoint/2010/main" val="22321651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 name="TextBox 56">
            <a:extLst>
              <a:ext uri="{FF2B5EF4-FFF2-40B4-BE49-F238E27FC236}">
                <a16:creationId xmlns:a16="http://schemas.microsoft.com/office/drawing/2014/main" id="{49A1C3AB-4AF9-8541-9A83-8ADFC515F139}"/>
              </a:ext>
            </a:extLst>
          </p:cNvPr>
          <p:cNvSpPr txBox="1"/>
          <p:nvPr/>
        </p:nvSpPr>
        <p:spPr>
          <a:xfrm>
            <a:off x="3465491" y="692696"/>
            <a:ext cx="1399743" cy="338554"/>
          </a:xfrm>
          <a:prstGeom prst="rect">
            <a:avLst/>
          </a:prstGeom>
          <a:noFill/>
        </p:spPr>
        <p:txBody>
          <a:bodyPr wrap="none" rtlCol="0" anchor="b" anchorCtr="0">
            <a:spAutoFit/>
          </a:bodyPr>
          <a:lstStyle/>
          <a:p>
            <a:pPr algn="ctr"/>
            <a:r>
              <a:rPr lang="en-US" sz="1600" b="1" dirty="0">
                <a:solidFill>
                  <a:schemeClr val="accent6"/>
                </a:solidFill>
                <a:latin typeface="Poppins" pitchFamily="2" charset="77"/>
                <a:ea typeface="League Spartan" charset="0"/>
                <a:cs typeface="Poppins" pitchFamily="2" charset="77"/>
              </a:rPr>
              <a:t>Description</a:t>
            </a:r>
          </a:p>
        </p:txBody>
      </p:sp>
      <p:sp>
        <p:nvSpPr>
          <p:cNvPr id="58" name="TextBox 57">
            <a:extLst>
              <a:ext uri="{FF2B5EF4-FFF2-40B4-BE49-F238E27FC236}">
                <a16:creationId xmlns:a16="http://schemas.microsoft.com/office/drawing/2014/main" id="{D44068EE-1ACE-A34D-951C-83CF83EF30AF}"/>
              </a:ext>
            </a:extLst>
          </p:cNvPr>
          <p:cNvSpPr txBox="1"/>
          <p:nvPr/>
        </p:nvSpPr>
        <p:spPr>
          <a:xfrm>
            <a:off x="6266705" y="692696"/>
            <a:ext cx="1042273" cy="338554"/>
          </a:xfrm>
          <a:prstGeom prst="rect">
            <a:avLst/>
          </a:prstGeom>
          <a:noFill/>
        </p:spPr>
        <p:txBody>
          <a:bodyPr wrap="none" rtlCol="0" anchor="b" anchorCtr="0">
            <a:spAutoFit/>
          </a:bodyPr>
          <a:lstStyle/>
          <a:p>
            <a:pPr algn="ctr"/>
            <a:r>
              <a:rPr lang="en-US" sz="1600" b="1" dirty="0">
                <a:solidFill>
                  <a:schemeClr val="accent6"/>
                </a:solidFill>
                <a:latin typeface="Poppins" pitchFamily="2" charset="77"/>
                <a:ea typeface="League Spartan" charset="0"/>
                <a:cs typeface="Poppins" pitchFamily="2" charset="77"/>
              </a:rPr>
              <a:t>Benefits</a:t>
            </a:r>
          </a:p>
        </p:txBody>
      </p:sp>
      <p:sp>
        <p:nvSpPr>
          <p:cNvPr id="59" name="TextBox 58">
            <a:extLst>
              <a:ext uri="{FF2B5EF4-FFF2-40B4-BE49-F238E27FC236}">
                <a16:creationId xmlns:a16="http://schemas.microsoft.com/office/drawing/2014/main" id="{DB1DE231-924A-2D4C-9EE6-F0CB096C9E0B}"/>
              </a:ext>
            </a:extLst>
          </p:cNvPr>
          <p:cNvSpPr txBox="1"/>
          <p:nvPr/>
        </p:nvSpPr>
        <p:spPr>
          <a:xfrm>
            <a:off x="8724075" y="692696"/>
            <a:ext cx="1372492" cy="338554"/>
          </a:xfrm>
          <a:prstGeom prst="rect">
            <a:avLst/>
          </a:prstGeom>
          <a:noFill/>
        </p:spPr>
        <p:txBody>
          <a:bodyPr wrap="none" rtlCol="0" anchor="b" anchorCtr="0">
            <a:spAutoFit/>
          </a:bodyPr>
          <a:lstStyle/>
          <a:p>
            <a:pPr algn="ctr"/>
            <a:r>
              <a:rPr lang="en-US" sz="1600" b="1" dirty="0">
                <a:solidFill>
                  <a:schemeClr val="accent6"/>
                </a:solidFill>
                <a:latin typeface="Poppins" pitchFamily="2" charset="77"/>
                <a:ea typeface="League Spartan" charset="0"/>
                <a:cs typeface="Poppins" pitchFamily="2" charset="77"/>
              </a:rPr>
              <a:t>Limitations</a:t>
            </a:r>
          </a:p>
        </p:txBody>
      </p:sp>
      <p:sp>
        <p:nvSpPr>
          <p:cNvPr id="10" name="Freeform 9">
            <a:extLst>
              <a:ext uri="{FF2B5EF4-FFF2-40B4-BE49-F238E27FC236}">
                <a16:creationId xmlns:a16="http://schemas.microsoft.com/office/drawing/2014/main" id="{B18914AE-A9CA-554D-97EC-B8D9F6342DCC}"/>
              </a:ext>
            </a:extLst>
          </p:cNvPr>
          <p:cNvSpPr/>
          <p:nvPr/>
        </p:nvSpPr>
        <p:spPr>
          <a:xfrm>
            <a:off x="312627" y="1295582"/>
            <a:ext cx="2518761" cy="637028"/>
          </a:xfrm>
          <a:custGeom>
            <a:avLst/>
            <a:gdLst>
              <a:gd name="connsiteX0" fmla="*/ 0 w 4821609"/>
              <a:gd name="connsiteY0" fmla="*/ 0 h 1219448"/>
              <a:gd name="connsiteX1" fmla="*/ 4821609 w 4821609"/>
              <a:gd name="connsiteY1" fmla="*/ 0 h 1219448"/>
              <a:gd name="connsiteX2" fmla="*/ 4821609 w 4821609"/>
              <a:gd name="connsiteY2" fmla="*/ 1219448 h 1219448"/>
              <a:gd name="connsiteX3" fmla="*/ 0 w 4821609"/>
              <a:gd name="connsiteY3" fmla="*/ 1219448 h 1219448"/>
              <a:gd name="connsiteX4" fmla="*/ 633547 w 4821609"/>
              <a:gd name="connsiteY4" fmla="*/ 609725 h 1219448"/>
              <a:gd name="connsiteX5" fmla="*/ 0 w 4821609"/>
              <a:gd name="connsiteY5" fmla="*/ 1 h 12194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821609" h="1219448">
                <a:moveTo>
                  <a:pt x="0" y="0"/>
                </a:moveTo>
                <a:lnTo>
                  <a:pt x="4821609" y="0"/>
                </a:lnTo>
                <a:lnTo>
                  <a:pt x="4821609" y="1219448"/>
                </a:lnTo>
                <a:lnTo>
                  <a:pt x="0" y="1219448"/>
                </a:lnTo>
                <a:lnTo>
                  <a:pt x="633547" y="609725"/>
                </a:lnTo>
                <a:lnTo>
                  <a:pt x="0" y="1"/>
                </a:lnTo>
                <a:close/>
              </a:path>
            </a:pathLst>
          </a:custGeom>
          <a:solidFill>
            <a:schemeClr val="accent6">
              <a:lumMod val="75000"/>
              <a:alpha val="85882"/>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24" name="TextBox 23">
            <a:extLst>
              <a:ext uri="{FF2B5EF4-FFF2-40B4-BE49-F238E27FC236}">
                <a16:creationId xmlns:a16="http://schemas.microsoft.com/office/drawing/2014/main" id="{5B9C56CF-6155-A142-A58E-140439F4A14B}"/>
              </a:ext>
            </a:extLst>
          </p:cNvPr>
          <p:cNvSpPr txBox="1"/>
          <p:nvPr/>
        </p:nvSpPr>
        <p:spPr>
          <a:xfrm>
            <a:off x="1025016" y="1434262"/>
            <a:ext cx="1406154" cy="338554"/>
          </a:xfrm>
          <a:prstGeom prst="rect">
            <a:avLst/>
          </a:prstGeom>
          <a:noFill/>
        </p:spPr>
        <p:txBody>
          <a:bodyPr wrap="none" rtlCol="0" anchor="ctr" anchorCtr="0">
            <a:spAutoFit/>
          </a:bodyPr>
          <a:lstStyle/>
          <a:p>
            <a:pPr algn="ctr"/>
            <a:r>
              <a:rPr lang="en-US" sz="1600" b="1" dirty="0">
                <a:solidFill>
                  <a:schemeClr val="bg1"/>
                </a:solidFill>
                <a:latin typeface="Poppins" pitchFamily="2" charset="77"/>
                <a:ea typeface="League Spartan" charset="0"/>
                <a:cs typeface="Poppins" pitchFamily="2" charset="77"/>
              </a:rPr>
              <a:t>WORKSHOP</a:t>
            </a:r>
          </a:p>
        </p:txBody>
      </p:sp>
      <p:sp>
        <p:nvSpPr>
          <p:cNvPr id="30" name="Rectangle 29">
            <a:extLst>
              <a:ext uri="{FF2B5EF4-FFF2-40B4-BE49-F238E27FC236}">
                <a16:creationId xmlns:a16="http://schemas.microsoft.com/office/drawing/2014/main" id="{69B4D4C7-E9A9-A940-A6D5-AF2091B851C5}"/>
              </a:ext>
            </a:extLst>
          </p:cNvPr>
          <p:cNvSpPr/>
          <p:nvPr/>
        </p:nvSpPr>
        <p:spPr>
          <a:xfrm>
            <a:off x="2854121" y="1188184"/>
            <a:ext cx="2622480" cy="637028"/>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2"/>
              </a:solidFill>
            </a:endParaRPr>
          </a:p>
        </p:txBody>
      </p:sp>
      <p:sp>
        <p:nvSpPr>
          <p:cNvPr id="33" name="Rectangle 32">
            <a:extLst>
              <a:ext uri="{FF2B5EF4-FFF2-40B4-BE49-F238E27FC236}">
                <a16:creationId xmlns:a16="http://schemas.microsoft.com/office/drawing/2014/main" id="{26DBB283-CCA8-D442-8CCD-74E98D60B4F7}"/>
              </a:ext>
            </a:extLst>
          </p:cNvPr>
          <p:cNvSpPr/>
          <p:nvPr/>
        </p:nvSpPr>
        <p:spPr>
          <a:xfrm>
            <a:off x="5476601" y="1188184"/>
            <a:ext cx="2622480" cy="637028"/>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2"/>
              </a:solidFill>
            </a:endParaRPr>
          </a:p>
        </p:txBody>
      </p:sp>
      <p:sp>
        <p:nvSpPr>
          <p:cNvPr id="34" name="Rectangle 33">
            <a:extLst>
              <a:ext uri="{FF2B5EF4-FFF2-40B4-BE49-F238E27FC236}">
                <a16:creationId xmlns:a16="http://schemas.microsoft.com/office/drawing/2014/main" id="{6184B26F-B8E4-6446-AF0B-2AAC99F9EF43}"/>
              </a:ext>
            </a:extLst>
          </p:cNvPr>
          <p:cNvSpPr/>
          <p:nvPr/>
        </p:nvSpPr>
        <p:spPr>
          <a:xfrm>
            <a:off x="8099081" y="1188184"/>
            <a:ext cx="2622480" cy="637028"/>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2"/>
              </a:solidFill>
            </a:endParaRPr>
          </a:p>
        </p:txBody>
      </p:sp>
      <p:sp>
        <p:nvSpPr>
          <p:cNvPr id="60" name="Subtitle 2">
            <a:extLst>
              <a:ext uri="{FF2B5EF4-FFF2-40B4-BE49-F238E27FC236}">
                <a16:creationId xmlns:a16="http://schemas.microsoft.com/office/drawing/2014/main" id="{C20B81B0-D017-9441-9C2C-4C3DB178E836}"/>
              </a:ext>
            </a:extLst>
          </p:cNvPr>
          <p:cNvSpPr txBox="1">
            <a:spLocks/>
          </p:cNvSpPr>
          <p:nvPr/>
        </p:nvSpPr>
        <p:spPr>
          <a:xfrm>
            <a:off x="3071058" y="1273599"/>
            <a:ext cx="2188605" cy="415498"/>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800" dirty="0">
                <a:solidFill>
                  <a:schemeClr val="accent6"/>
                </a:solidFill>
                <a:latin typeface="Lato Light" panose="020F0502020204030203" pitchFamily="34" charset="0"/>
                <a:ea typeface="Lato Light" panose="020F0502020204030203" pitchFamily="34" charset="0"/>
                <a:cs typeface="Mukta ExtraLight" panose="020B0000000000000000" pitchFamily="34" charset="77"/>
              </a:rPr>
              <a:t>Facilitated series of activities to enable participants to work actively and collaboratively on a common problem or challenge. </a:t>
            </a:r>
          </a:p>
        </p:txBody>
      </p:sp>
      <p:sp>
        <p:nvSpPr>
          <p:cNvPr id="12" name="Freeform 11">
            <a:extLst>
              <a:ext uri="{FF2B5EF4-FFF2-40B4-BE49-F238E27FC236}">
                <a16:creationId xmlns:a16="http://schemas.microsoft.com/office/drawing/2014/main" id="{34E9E2E6-A754-F44A-ACDF-8725247DC0A0}"/>
              </a:ext>
            </a:extLst>
          </p:cNvPr>
          <p:cNvSpPr/>
          <p:nvPr/>
        </p:nvSpPr>
        <p:spPr>
          <a:xfrm>
            <a:off x="335360" y="2089704"/>
            <a:ext cx="2518761" cy="637028"/>
          </a:xfrm>
          <a:custGeom>
            <a:avLst/>
            <a:gdLst>
              <a:gd name="connsiteX0" fmla="*/ 0 w 4821609"/>
              <a:gd name="connsiteY0" fmla="*/ 0 h 1219448"/>
              <a:gd name="connsiteX1" fmla="*/ 4821609 w 4821609"/>
              <a:gd name="connsiteY1" fmla="*/ 0 h 1219448"/>
              <a:gd name="connsiteX2" fmla="*/ 4821609 w 4821609"/>
              <a:gd name="connsiteY2" fmla="*/ 1219448 h 1219448"/>
              <a:gd name="connsiteX3" fmla="*/ 0 w 4821609"/>
              <a:gd name="connsiteY3" fmla="*/ 1219448 h 1219448"/>
              <a:gd name="connsiteX4" fmla="*/ 633547 w 4821609"/>
              <a:gd name="connsiteY4" fmla="*/ 609725 h 1219448"/>
              <a:gd name="connsiteX5" fmla="*/ 0 w 4821609"/>
              <a:gd name="connsiteY5" fmla="*/ 1 h 12194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821609" h="1219448">
                <a:moveTo>
                  <a:pt x="0" y="0"/>
                </a:moveTo>
                <a:lnTo>
                  <a:pt x="4821609" y="0"/>
                </a:lnTo>
                <a:lnTo>
                  <a:pt x="4821609" y="1219448"/>
                </a:lnTo>
                <a:lnTo>
                  <a:pt x="0" y="1219448"/>
                </a:lnTo>
                <a:lnTo>
                  <a:pt x="633547" y="609725"/>
                </a:lnTo>
                <a:lnTo>
                  <a:pt x="0" y="1"/>
                </a:lnTo>
                <a:close/>
              </a:path>
            </a:pathLst>
          </a:custGeom>
          <a:solidFill>
            <a:schemeClr val="accent6">
              <a:lumMod val="75000"/>
              <a:alpha val="85882"/>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25" name="TextBox 24">
            <a:extLst>
              <a:ext uri="{FF2B5EF4-FFF2-40B4-BE49-F238E27FC236}">
                <a16:creationId xmlns:a16="http://schemas.microsoft.com/office/drawing/2014/main" id="{96B84E9B-2FE7-AF45-A90C-EA772BB4BE95}"/>
              </a:ext>
            </a:extLst>
          </p:cNvPr>
          <p:cNvSpPr txBox="1"/>
          <p:nvPr/>
        </p:nvSpPr>
        <p:spPr>
          <a:xfrm>
            <a:off x="917614" y="2154342"/>
            <a:ext cx="1620957" cy="338554"/>
          </a:xfrm>
          <a:prstGeom prst="rect">
            <a:avLst/>
          </a:prstGeom>
          <a:noFill/>
        </p:spPr>
        <p:txBody>
          <a:bodyPr wrap="none" rtlCol="0" anchor="ctr" anchorCtr="0">
            <a:spAutoFit/>
          </a:bodyPr>
          <a:lstStyle/>
          <a:p>
            <a:pPr algn="ctr"/>
            <a:r>
              <a:rPr lang="en-US" sz="1600" b="1" dirty="0">
                <a:solidFill>
                  <a:schemeClr val="bg1"/>
                </a:solidFill>
                <a:latin typeface="Poppins" pitchFamily="2" charset="77"/>
                <a:ea typeface="League Spartan" charset="0"/>
                <a:cs typeface="Poppins" pitchFamily="2" charset="77"/>
              </a:rPr>
              <a:t>EXPERT PANEL</a:t>
            </a:r>
          </a:p>
        </p:txBody>
      </p:sp>
      <p:sp>
        <p:nvSpPr>
          <p:cNvPr id="37" name="Rectangle 36">
            <a:extLst>
              <a:ext uri="{FF2B5EF4-FFF2-40B4-BE49-F238E27FC236}">
                <a16:creationId xmlns:a16="http://schemas.microsoft.com/office/drawing/2014/main" id="{82182A38-ACB4-2B4F-8FC1-847766B83131}"/>
              </a:ext>
            </a:extLst>
          </p:cNvPr>
          <p:cNvSpPr/>
          <p:nvPr/>
        </p:nvSpPr>
        <p:spPr>
          <a:xfrm>
            <a:off x="2854121" y="1982146"/>
            <a:ext cx="2622480" cy="637028"/>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2"/>
              </a:solidFill>
            </a:endParaRPr>
          </a:p>
        </p:txBody>
      </p:sp>
      <p:sp>
        <p:nvSpPr>
          <p:cNvPr id="38" name="Rectangle 37">
            <a:extLst>
              <a:ext uri="{FF2B5EF4-FFF2-40B4-BE49-F238E27FC236}">
                <a16:creationId xmlns:a16="http://schemas.microsoft.com/office/drawing/2014/main" id="{D74C88E3-4B5B-F549-967E-2586190B6FB2}"/>
              </a:ext>
            </a:extLst>
          </p:cNvPr>
          <p:cNvSpPr/>
          <p:nvPr/>
        </p:nvSpPr>
        <p:spPr>
          <a:xfrm>
            <a:off x="5476601" y="1982146"/>
            <a:ext cx="2622480" cy="637028"/>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2"/>
              </a:solidFill>
            </a:endParaRPr>
          </a:p>
        </p:txBody>
      </p:sp>
      <p:sp>
        <p:nvSpPr>
          <p:cNvPr id="39" name="Rectangle 38">
            <a:extLst>
              <a:ext uri="{FF2B5EF4-FFF2-40B4-BE49-F238E27FC236}">
                <a16:creationId xmlns:a16="http://schemas.microsoft.com/office/drawing/2014/main" id="{6A313FD9-B692-C34B-86AA-CFB91A75855A}"/>
              </a:ext>
            </a:extLst>
          </p:cNvPr>
          <p:cNvSpPr/>
          <p:nvPr/>
        </p:nvSpPr>
        <p:spPr>
          <a:xfrm>
            <a:off x="8099081" y="1982146"/>
            <a:ext cx="2622480" cy="637028"/>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2"/>
              </a:solidFill>
            </a:endParaRPr>
          </a:p>
        </p:txBody>
      </p:sp>
      <p:sp>
        <p:nvSpPr>
          <p:cNvPr id="16" name="Freeform 15">
            <a:extLst>
              <a:ext uri="{FF2B5EF4-FFF2-40B4-BE49-F238E27FC236}">
                <a16:creationId xmlns:a16="http://schemas.microsoft.com/office/drawing/2014/main" id="{72450167-84D1-4242-A638-012EB10B513A}"/>
              </a:ext>
            </a:extLst>
          </p:cNvPr>
          <p:cNvSpPr/>
          <p:nvPr/>
        </p:nvSpPr>
        <p:spPr>
          <a:xfrm>
            <a:off x="335360" y="2842170"/>
            <a:ext cx="2518761" cy="637028"/>
          </a:xfrm>
          <a:custGeom>
            <a:avLst/>
            <a:gdLst>
              <a:gd name="connsiteX0" fmla="*/ 0 w 4821609"/>
              <a:gd name="connsiteY0" fmla="*/ 0 h 1219448"/>
              <a:gd name="connsiteX1" fmla="*/ 4821609 w 4821609"/>
              <a:gd name="connsiteY1" fmla="*/ 0 h 1219448"/>
              <a:gd name="connsiteX2" fmla="*/ 4821609 w 4821609"/>
              <a:gd name="connsiteY2" fmla="*/ 1219448 h 1219448"/>
              <a:gd name="connsiteX3" fmla="*/ 1 w 4821609"/>
              <a:gd name="connsiteY3" fmla="*/ 1219448 h 1219448"/>
              <a:gd name="connsiteX4" fmla="*/ 633547 w 4821609"/>
              <a:gd name="connsiteY4" fmla="*/ 609725 h 1219448"/>
              <a:gd name="connsiteX5" fmla="*/ 0 w 4821609"/>
              <a:gd name="connsiteY5" fmla="*/ 1 h 12194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821609" h="1219448">
                <a:moveTo>
                  <a:pt x="0" y="0"/>
                </a:moveTo>
                <a:lnTo>
                  <a:pt x="4821609" y="0"/>
                </a:lnTo>
                <a:lnTo>
                  <a:pt x="4821609" y="1219448"/>
                </a:lnTo>
                <a:lnTo>
                  <a:pt x="1" y="1219448"/>
                </a:lnTo>
                <a:lnTo>
                  <a:pt x="633547" y="609725"/>
                </a:lnTo>
                <a:lnTo>
                  <a:pt x="0" y="1"/>
                </a:lnTo>
                <a:close/>
              </a:path>
            </a:pathLst>
          </a:custGeom>
          <a:solidFill>
            <a:schemeClr val="accent6">
              <a:lumMod val="75000"/>
              <a:alpha val="85882"/>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26" name="TextBox 25">
            <a:extLst>
              <a:ext uri="{FF2B5EF4-FFF2-40B4-BE49-F238E27FC236}">
                <a16:creationId xmlns:a16="http://schemas.microsoft.com/office/drawing/2014/main" id="{5308DA51-C5C0-0B48-B0CF-21D80479E607}"/>
              </a:ext>
            </a:extLst>
          </p:cNvPr>
          <p:cNvSpPr txBox="1"/>
          <p:nvPr/>
        </p:nvSpPr>
        <p:spPr>
          <a:xfrm>
            <a:off x="1013798" y="2844225"/>
            <a:ext cx="1428596" cy="584775"/>
          </a:xfrm>
          <a:prstGeom prst="rect">
            <a:avLst/>
          </a:prstGeom>
          <a:noFill/>
        </p:spPr>
        <p:txBody>
          <a:bodyPr wrap="none" rtlCol="0" anchor="ctr" anchorCtr="0">
            <a:spAutoFit/>
          </a:bodyPr>
          <a:lstStyle/>
          <a:p>
            <a:pPr algn="ctr"/>
            <a:r>
              <a:rPr lang="en-US" sz="1600" b="1" dirty="0">
                <a:solidFill>
                  <a:schemeClr val="bg1"/>
                </a:solidFill>
                <a:latin typeface="Poppins" pitchFamily="2" charset="77"/>
                <a:ea typeface="League Spartan" charset="0"/>
                <a:cs typeface="Poppins" pitchFamily="2" charset="77"/>
              </a:rPr>
              <a:t>INDIVIDUAL</a:t>
            </a:r>
          </a:p>
          <a:p>
            <a:pPr algn="ctr"/>
            <a:r>
              <a:rPr lang="en-US" sz="1600" b="1" dirty="0">
                <a:solidFill>
                  <a:schemeClr val="bg1"/>
                </a:solidFill>
                <a:latin typeface="Poppins" pitchFamily="2" charset="77"/>
                <a:ea typeface="League Spartan" charset="0"/>
                <a:cs typeface="Poppins" pitchFamily="2" charset="77"/>
              </a:rPr>
              <a:t>INTERVIEWS</a:t>
            </a:r>
          </a:p>
        </p:txBody>
      </p:sp>
      <p:sp>
        <p:nvSpPr>
          <p:cNvPr id="41" name="Rectangle 40">
            <a:extLst>
              <a:ext uri="{FF2B5EF4-FFF2-40B4-BE49-F238E27FC236}">
                <a16:creationId xmlns:a16="http://schemas.microsoft.com/office/drawing/2014/main" id="{345721E0-C9FD-6144-9600-82EDB39E4896}"/>
              </a:ext>
            </a:extLst>
          </p:cNvPr>
          <p:cNvSpPr/>
          <p:nvPr/>
        </p:nvSpPr>
        <p:spPr>
          <a:xfrm>
            <a:off x="2854121" y="2776268"/>
            <a:ext cx="2622480" cy="637028"/>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2"/>
              </a:solidFill>
            </a:endParaRPr>
          </a:p>
        </p:txBody>
      </p:sp>
      <p:sp>
        <p:nvSpPr>
          <p:cNvPr id="42" name="Rectangle 41">
            <a:extLst>
              <a:ext uri="{FF2B5EF4-FFF2-40B4-BE49-F238E27FC236}">
                <a16:creationId xmlns:a16="http://schemas.microsoft.com/office/drawing/2014/main" id="{CD0877EB-B88C-794E-BE5E-D79EDBF3FE7F}"/>
              </a:ext>
            </a:extLst>
          </p:cNvPr>
          <p:cNvSpPr/>
          <p:nvPr/>
        </p:nvSpPr>
        <p:spPr>
          <a:xfrm>
            <a:off x="5476601" y="2776268"/>
            <a:ext cx="2622480" cy="637028"/>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2"/>
              </a:solidFill>
            </a:endParaRPr>
          </a:p>
        </p:txBody>
      </p:sp>
      <p:sp>
        <p:nvSpPr>
          <p:cNvPr id="43" name="Rectangle 42">
            <a:extLst>
              <a:ext uri="{FF2B5EF4-FFF2-40B4-BE49-F238E27FC236}">
                <a16:creationId xmlns:a16="http://schemas.microsoft.com/office/drawing/2014/main" id="{39417A46-1B27-5B41-9BA1-540B736D556E}"/>
              </a:ext>
            </a:extLst>
          </p:cNvPr>
          <p:cNvSpPr/>
          <p:nvPr/>
        </p:nvSpPr>
        <p:spPr>
          <a:xfrm>
            <a:off x="8099081" y="2776268"/>
            <a:ext cx="2622480" cy="637028"/>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2"/>
              </a:solidFill>
            </a:endParaRPr>
          </a:p>
        </p:txBody>
      </p:sp>
      <p:sp>
        <p:nvSpPr>
          <p:cNvPr id="17" name="Freeform 16">
            <a:extLst>
              <a:ext uri="{FF2B5EF4-FFF2-40B4-BE49-F238E27FC236}">
                <a16:creationId xmlns:a16="http://schemas.microsoft.com/office/drawing/2014/main" id="{B6234A9E-54CC-9546-AA6A-03A66A274E7F}"/>
              </a:ext>
            </a:extLst>
          </p:cNvPr>
          <p:cNvSpPr/>
          <p:nvPr/>
        </p:nvSpPr>
        <p:spPr>
          <a:xfrm>
            <a:off x="335360" y="3636211"/>
            <a:ext cx="2518761" cy="637028"/>
          </a:xfrm>
          <a:custGeom>
            <a:avLst/>
            <a:gdLst>
              <a:gd name="connsiteX0" fmla="*/ 0 w 4821609"/>
              <a:gd name="connsiteY0" fmla="*/ 0 h 1219448"/>
              <a:gd name="connsiteX1" fmla="*/ 4821609 w 4821609"/>
              <a:gd name="connsiteY1" fmla="*/ 0 h 1219448"/>
              <a:gd name="connsiteX2" fmla="*/ 4821609 w 4821609"/>
              <a:gd name="connsiteY2" fmla="*/ 1219448 h 1219448"/>
              <a:gd name="connsiteX3" fmla="*/ 1 w 4821609"/>
              <a:gd name="connsiteY3" fmla="*/ 1219448 h 1219448"/>
              <a:gd name="connsiteX4" fmla="*/ 633547 w 4821609"/>
              <a:gd name="connsiteY4" fmla="*/ 609725 h 1219448"/>
              <a:gd name="connsiteX5" fmla="*/ 0 w 4821609"/>
              <a:gd name="connsiteY5" fmla="*/ 2 h 12194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821609" h="1219448">
                <a:moveTo>
                  <a:pt x="0" y="0"/>
                </a:moveTo>
                <a:lnTo>
                  <a:pt x="4821609" y="0"/>
                </a:lnTo>
                <a:lnTo>
                  <a:pt x="4821609" y="1219448"/>
                </a:lnTo>
                <a:lnTo>
                  <a:pt x="1" y="1219448"/>
                </a:lnTo>
                <a:lnTo>
                  <a:pt x="633547" y="609725"/>
                </a:lnTo>
                <a:lnTo>
                  <a:pt x="0" y="2"/>
                </a:lnTo>
                <a:close/>
              </a:path>
            </a:pathLst>
          </a:custGeom>
          <a:solidFill>
            <a:schemeClr val="accent6">
              <a:lumMod val="75000"/>
              <a:alpha val="85882"/>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27" name="TextBox 26">
            <a:extLst>
              <a:ext uri="{FF2B5EF4-FFF2-40B4-BE49-F238E27FC236}">
                <a16:creationId xmlns:a16="http://schemas.microsoft.com/office/drawing/2014/main" id="{AD55BA1D-6D64-244A-9B77-6D7B2C77ED81}"/>
              </a:ext>
            </a:extLst>
          </p:cNvPr>
          <p:cNvSpPr txBox="1"/>
          <p:nvPr/>
        </p:nvSpPr>
        <p:spPr>
          <a:xfrm>
            <a:off x="1235009" y="3738518"/>
            <a:ext cx="986167" cy="338554"/>
          </a:xfrm>
          <a:prstGeom prst="rect">
            <a:avLst/>
          </a:prstGeom>
          <a:noFill/>
        </p:spPr>
        <p:txBody>
          <a:bodyPr wrap="none" rtlCol="0" anchor="ctr" anchorCtr="0">
            <a:spAutoFit/>
          </a:bodyPr>
          <a:lstStyle/>
          <a:p>
            <a:pPr algn="ctr"/>
            <a:r>
              <a:rPr lang="en-US" sz="1600" b="1" dirty="0">
                <a:solidFill>
                  <a:schemeClr val="bg1"/>
                </a:solidFill>
                <a:latin typeface="Poppins" pitchFamily="2" charset="77"/>
                <a:ea typeface="League Spartan" charset="0"/>
                <a:cs typeface="Poppins" pitchFamily="2" charset="77"/>
              </a:rPr>
              <a:t>SURVEY</a:t>
            </a:r>
          </a:p>
        </p:txBody>
      </p:sp>
      <p:sp>
        <p:nvSpPr>
          <p:cNvPr id="45" name="Rectangle 44">
            <a:extLst>
              <a:ext uri="{FF2B5EF4-FFF2-40B4-BE49-F238E27FC236}">
                <a16:creationId xmlns:a16="http://schemas.microsoft.com/office/drawing/2014/main" id="{D67E21B1-73DA-7C4D-8B53-C7B4CB240E54}"/>
              </a:ext>
            </a:extLst>
          </p:cNvPr>
          <p:cNvSpPr/>
          <p:nvPr/>
        </p:nvSpPr>
        <p:spPr>
          <a:xfrm>
            <a:off x="2854121" y="3570230"/>
            <a:ext cx="2622480" cy="637028"/>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2"/>
              </a:solidFill>
            </a:endParaRPr>
          </a:p>
        </p:txBody>
      </p:sp>
      <p:sp>
        <p:nvSpPr>
          <p:cNvPr id="46" name="Rectangle 45">
            <a:extLst>
              <a:ext uri="{FF2B5EF4-FFF2-40B4-BE49-F238E27FC236}">
                <a16:creationId xmlns:a16="http://schemas.microsoft.com/office/drawing/2014/main" id="{AB0C6DE0-53DB-A046-AD0A-F38C91C71414}"/>
              </a:ext>
            </a:extLst>
          </p:cNvPr>
          <p:cNvSpPr/>
          <p:nvPr/>
        </p:nvSpPr>
        <p:spPr>
          <a:xfrm>
            <a:off x="5476601" y="3570230"/>
            <a:ext cx="2622480" cy="637028"/>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2"/>
              </a:solidFill>
            </a:endParaRPr>
          </a:p>
        </p:txBody>
      </p:sp>
      <p:sp>
        <p:nvSpPr>
          <p:cNvPr id="47" name="Rectangle 46">
            <a:extLst>
              <a:ext uri="{FF2B5EF4-FFF2-40B4-BE49-F238E27FC236}">
                <a16:creationId xmlns:a16="http://schemas.microsoft.com/office/drawing/2014/main" id="{5E85109B-5939-D743-ABA0-78F96FF66C64}"/>
              </a:ext>
            </a:extLst>
          </p:cNvPr>
          <p:cNvSpPr/>
          <p:nvPr/>
        </p:nvSpPr>
        <p:spPr>
          <a:xfrm>
            <a:off x="8099081" y="3570230"/>
            <a:ext cx="2622480" cy="637028"/>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2"/>
              </a:solidFill>
            </a:endParaRPr>
          </a:p>
        </p:txBody>
      </p:sp>
      <p:sp>
        <p:nvSpPr>
          <p:cNvPr id="18" name="Freeform 17">
            <a:extLst>
              <a:ext uri="{FF2B5EF4-FFF2-40B4-BE49-F238E27FC236}">
                <a16:creationId xmlns:a16="http://schemas.microsoft.com/office/drawing/2014/main" id="{71AB2FC1-49A9-1D42-9BE2-EC9AF1ED7066}"/>
              </a:ext>
            </a:extLst>
          </p:cNvPr>
          <p:cNvSpPr/>
          <p:nvPr/>
        </p:nvSpPr>
        <p:spPr>
          <a:xfrm>
            <a:off x="335360" y="4430174"/>
            <a:ext cx="2518761" cy="637028"/>
          </a:xfrm>
          <a:custGeom>
            <a:avLst/>
            <a:gdLst>
              <a:gd name="connsiteX0" fmla="*/ 0 w 4821609"/>
              <a:gd name="connsiteY0" fmla="*/ 0 h 1219448"/>
              <a:gd name="connsiteX1" fmla="*/ 4821609 w 4821609"/>
              <a:gd name="connsiteY1" fmla="*/ 0 h 1219448"/>
              <a:gd name="connsiteX2" fmla="*/ 4821609 w 4821609"/>
              <a:gd name="connsiteY2" fmla="*/ 1219448 h 1219448"/>
              <a:gd name="connsiteX3" fmla="*/ 1 w 4821609"/>
              <a:gd name="connsiteY3" fmla="*/ 1219448 h 1219448"/>
              <a:gd name="connsiteX4" fmla="*/ 633547 w 4821609"/>
              <a:gd name="connsiteY4" fmla="*/ 609725 h 1219448"/>
              <a:gd name="connsiteX5" fmla="*/ 0 w 4821609"/>
              <a:gd name="connsiteY5" fmla="*/ 2 h 12194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821609" h="1219448">
                <a:moveTo>
                  <a:pt x="0" y="0"/>
                </a:moveTo>
                <a:lnTo>
                  <a:pt x="4821609" y="0"/>
                </a:lnTo>
                <a:lnTo>
                  <a:pt x="4821609" y="1219448"/>
                </a:lnTo>
                <a:lnTo>
                  <a:pt x="1" y="1219448"/>
                </a:lnTo>
                <a:lnTo>
                  <a:pt x="633547" y="609725"/>
                </a:lnTo>
                <a:lnTo>
                  <a:pt x="0" y="2"/>
                </a:lnTo>
                <a:close/>
              </a:path>
            </a:pathLst>
          </a:custGeom>
          <a:solidFill>
            <a:schemeClr val="accent6">
              <a:lumMod val="75000"/>
              <a:alpha val="85882"/>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28" name="TextBox 27">
            <a:extLst>
              <a:ext uri="{FF2B5EF4-FFF2-40B4-BE49-F238E27FC236}">
                <a16:creationId xmlns:a16="http://schemas.microsoft.com/office/drawing/2014/main" id="{7C469E4E-0481-5043-BBCF-E184DEA01706}"/>
              </a:ext>
            </a:extLst>
          </p:cNvPr>
          <p:cNvSpPr txBox="1"/>
          <p:nvPr/>
        </p:nvSpPr>
        <p:spPr>
          <a:xfrm>
            <a:off x="929641" y="4602614"/>
            <a:ext cx="1596912" cy="338554"/>
          </a:xfrm>
          <a:prstGeom prst="rect">
            <a:avLst/>
          </a:prstGeom>
          <a:noFill/>
        </p:spPr>
        <p:txBody>
          <a:bodyPr wrap="none" rtlCol="0" anchor="ctr" anchorCtr="0">
            <a:spAutoFit/>
          </a:bodyPr>
          <a:lstStyle/>
          <a:p>
            <a:pPr algn="ctr"/>
            <a:r>
              <a:rPr lang="en-US" sz="1600" b="1" dirty="0">
                <a:solidFill>
                  <a:schemeClr val="bg1"/>
                </a:solidFill>
                <a:latin typeface="Poppins" pitchFamily="2" charset="77"/>
                <a:ea typeface="League Spartan" charset="0"/>
                <a:cs typeface="Poppins" pitchFamily="2" charset="77"/>
              </a:rPr>
              <a:t>SUBMISSIONS</a:t>
            </a:r>
          </a:p>
        </p:txBody>
      </p:sp>
      <p:sp>
        <p:nvSpPr>
          <p:cNvPr id="49" name="Rectangle 48">
            <a:extLst>
              <a:ext uri="{FF2B5EF4-FFF2-40B4-BE49-F238E27FC236}">
                <a16:creationId xmlns:a16="http://schemas.microsoft.com/office/drawing/2014/main" id="{EF9C1575-5027-234B-80E6-E4C26FC5B956}"/>
              </a:ext>
            </a:extLst>
          </p:cNvPr>
          <p:cNvSpPr/>
          <p:nvPr/>
        </p:nvSpPr>
        <p:spPr>
          <a:xfrm>
            <a:off x="2854121" y="4364272"/>
            <a:ext cx="2622480" cy="637028"/>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2"/>
              </a:solidFill>
            </a:endParaRPr>
          </a:p>
        </p:txBody>
      </p:sp>
      <p:sp>
        <p:nvSpPr>
          <p:cNvPr id="50" name="Rectangle 49">
            <a:extLst>
              <a:ext uri="{FF2B5EF4-FFF2-40B4-BE49-F238E27FC236}">
                <a16:creationId xmlns:a16="http://schemas.microsoft.com/office/drawing/2014/main" id="{80D70916-674B-CE45-9426-F4E0833B371D}"/>
              </a:ext>
            </a:extLst>
          </p:cNvPr>
          <p:cNvSpPr/>
          <p:nvPr/>
        </p:nvSpPr>
        <p:spPr>
          <a:xfrm>
            <a:off x="5476601" y="4364272"/>
            <a:ext cx="2622480" cy="637028"/>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2"/>
              </a:solidFill>
            </a:endParaRPr>
          </a:p>
        </p:txBody>
      </p:sp>
      <p:sp>
        <p:nvSpPr>
          <p:cNvPr id="51" name="Rectangle 50">
            <a:extLst>
              <a:ext uri="{FF2B5EF4-FFF2-40B4-BE49-F238E27FC236}">
                <a16:creationId xmlns:a16="http://schemas.microsoft.com/office/drawing/2014/main" id="{DADFFF27-3EC0-8240-A9B2-28B28A330979}"/>
              </a:ext>
            </a:extLst>
          </p:cNvPr>
          <p:cNvSpPr/>
          <p:nvPr/>
        </p:nvSpPr>
        <p:spPr>
          <a:xfrm>
            <a:off x="8099081" y="4364272"/>
            <a:ext cx="2622480" cy="637028"/>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2"/>
              </a:solidFill>
            </a:endParaRPr>
          </a:p>
        </p:txBody>
      </p:sp>
      <p:sp>
        <p:nvSpPr>
          <p:cNvPr id="20" name="Freeform 19">
            <a:extLst>
              <a:ext uri="{FF2B5EF4-FFF2-40B4-BE49-F238E27FC236}">
                <a16:creationId xmlns:a16="http://schemas.microsoft.com/office/drawing/2014/main" id="{AFBC5A8F-85C8-0C40-8D45-B529E14798DF}"/>
              </a:ext>
            </a:extLst>
          </p:cNvPr>
          <p:cNvSpPr/>
          <p:nvPr/>
        </p:nvSpPr>
        <p:spPr>
          <a:xfrm>
            <a:off x="335360" y="5158234"/>
            <a:ext cx="2518761" cy="637028"/>
          </a:xfrm>
          <a:custGeom>
            <a:avLst/>
            <a:gdLst>
              <a:gd name="connsiteX0" fmla="*/ 0 w 4821609"/>
              <a:gd name="connsiteY0" fmla="*/ 0 h 1219448"/>
              <a:gd name="connsiteX1" fmla="*/ 4821609 w 4821609"/>
              <a:gd name="connsiteY1" fmla="*/ 0 h 1219448"/>
              <a:gd name="connsiteX2" fmla="*/ 4821609 w 4821609"/>
              <a:gd name="connsiteY2" fmla="*/ 1219448 h 1219448"/>
              <a:gd name="connsiteX3" fmla="*/ 1 w 4821609"/>
              <a:gd name="connsiteY3" fmla="*/ 1219448 h 1219448"/>
              <a:gd name="connsiteX4" fmla="*/ 633547 w 4821609"/>
              <a:gd name="connsiteY4" fmla="*/ 609725 h 1219448"/>
              <a:gd name="connsiteX5" fmla="*/ 0 w 4821609"/>
              <a:gd name="connsiteY5" fmla="*/ 2 h 12194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821609" h="1219448">
                <a:moveTo>
                  <a:pt x="0" y="0"/>
                </a:moveTo>
                <a:lnTo>
                  <a:pt x="4821609" y="0"/>
                </a:lnTo>
                <a:lnTo>
                  <a:pt x="4821609" y="1219448"/>
                </a:lnTo>
                <a:lnTo>
                  <a:pt x="1" y="1219448"/>
                </a:lnTo>
                <a:lnTo>
                  <a:pt x="633547" y="609725"/>
                </a:lnTo>
                <a:lnTo>
                  <a:pt x="0" y="2"/>
                </a:lnTo>
                <a:close/>
              </a:path>
            </a:pathLst>
          </a:custGeom>
          <a:solidFill>
            <a:schemeClr val="accent6">
              <a:lumMod val="75000"/>
              <a:alpha val="85882"/>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29" name="TextBox 28">
            <a:extLst>
              <a:ext uri="{FF2B5EF4-FFF2-40B4-BE49-F238E27FC236}">
                <a16:creationId xmlns:a16="http://schemas.microsoft.com/office/drawing/2014/main" id="{D9F59509-47CB-EE4B-B549-6A5CB9127C92}"/>
              </a:ext>
            </a:extLst>
          </p:cNvPr>
          <p:cNvSpPr txBox="1"/>
          <p:nvPr/>
        </p:nvSpPr>
        <p:spPr>
          <a:xfrm>
            <a:off x="868725" y="5322694"/>
            <a:ext cx="1718740" cy="338554"/>
          </a:xfrm>
          <a:prstGeom prst="rect">
            <a:avLst/>
          </a:prstGeom>
          <a:noFill/>
        </p:spPr>
        <p:txBody>
          <a:bodyPr wrap="none" rtlCol="0" anchor="ctr" anchorCtr="0">
            <a:spAutoFit/>
          </a:bodyPr>
          <a:lstStyle/>
          <a:p>
            <a:pPr algn="ctr"/>
            <a:r>
              <a:rPr lang="en-US" sz="1600" b="1" dirty="0">
                <a:solidFill>
                  <a:schemeClr val="bg1"/>
                </a:solidFill>
                <a:latin typeface="Poppins" pitchFamily="2" charset="77"/>
                <a:ea typeface="League Spartan" charset="0"/>
                <a:cs typeface="Poppins" pitchFamily="2" charset="77"/>
              </a:rPr>
              <a:t>DELPI PROCESS</a:t>
            </a:r>
          </a:p>
        </p:txBody>
      </p:sp>
      <p:sp>
        <p:nvSpPr>
          <p:cNvPr id="53" name="Rectangle 52">
            <a:extLst>
              <a:ext uri="{FF2B5EF4-FFF2-40B4-BE49-F238E27FC236}">
                <a16:creationId xmlns:a16="http://schemas.microsoft.com/office/drawing/2014/main" id="{9402B2F9-7B3B-164B-A10B-D904C63E7AE1}"/>
              </a:ext>
            </a:extLst>
          </p:cNvPr>
          <p:cNvSpPr/>
          <p:nvPr/>
        </p:nvSpPr>
        <p:spPr>
          <a:xfrm>
            <a:off x="2854121" y="5001300"/>
            <a:ext cx="2586425" cy="834162"/>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2"/>
              </a:solidFill>
            </a:endParaRPr>
          </a:p>
        </p:txBody>
      </p:sp>
      <p:sp>
        <p:nvSpPr>
          <p:cNvPr id="54" name="Rectangle 53">
            <a:extLst>
              <a:ext uri="{FF2B5EF4-FFF2-40B4-BE49-F238E27FC236}">
                <a16:creationId xmlns:a16="http://schemas.microsoft.com/office/drawing/2014/main" id="{943C37EC-DF49-0F40-B602-4BF44C8DF9D6}"/>
              </a:ext>
            </a:extLst>
          </p:cNvPr>
          <p:cNvSpPr/>
          <p:nvPr/>
        </p:nvSpPr>
        <p:spPr>
          <a:xfrm>
            <a:off x="5476601" y="5158234"/>
            <a:ext cx="2622480" cy="637028"/>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2"/>
              </a:solidFill>
            </a:endParaRPr>
          </a:p>
        </p:txBody>
      </p:sp>
      <p:sp>
        <p:nvSpPr>
          <p:cNvPr id="55" name="Rectangle 54">
            <a:extLst>
              <a:ext uri="{FF2B5EF4-FFF2-40B4-BE49-F238E27FC236}">
                <a16:creationId xmlns:a16="http://schemas.microsoft.com/office/drawing/2014/main" id="{29920943-72E3-9A4B-B97B-3705E668FFEF}"/>
              </a:ext>
            </a:extLst>
          </p:cNvPr>
          <p:cNvSpPr/>
          <p:nvPr/>
        </p:nvSpPr>
        <p:spPr>
          <a:xfrm>
            <a:off x="8099081" y="5158234"/>
            <a:ext cx="2622480" cy="637028"/>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2"/>
              </a:solidFill>
            </a:endParaRPr>
          </a:p>
        </p:txBody>
      </p:sp>
      <p:sp>
        <p:nvSpPr>
          <p:cNvPr id="56" name="Subtitle 2">
            <a:extLst>
              <a:ext uri="{FF2B5EF4-FFF2-40B4-BE49-F238E27FC236}">
                <a16:creationId xmlns:a16="http://schemas.microsoft.com/office/drawing/2014/main" id="{AA8F8DD3-345D-4688-A031-28BDF4193354}"/>
              </a:ext>
            </a:extLst>
          </p:cNvPr>
          <p:cNvSpPr txBox="1">
            <a:spLocks/>
          </p:cNvSpPr>
          <p:nvPr/>
        </p:nvSpPr>
        <p:spPr>
          <a:xfrm>
            <a:off x="3071057" y="2069988"/>
            <a:ext cx="2188605" cy="415498"/>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800" dirty="0">
                <a:solidFill>
                  <a:schemeClr val="accent6"/>
                </a:solidFill>
                <a:latin typeface="Lato Light" panose="020F0502020204030203" pitchFamily="34" charset="0"/>
                <a:ea typeface="Lato Light" panose="020F0502020204030203" pitchFamily="34" charset="0"/>
                <a:cs typeface="Mukta ExtraLight" panose="020B0000000000000000" pitchFamily="34" charset="77"/>
              </a:rPr>
              <a:t>Gathers concentrated perspectives from a range of experts on a particular problem, issue or challenge.</a:t>
            </a:r>
          </a:p>
        </p:txBody>
      </p:sp>
      <p:sp>
        <p:nvSpPr>
          <p:cNvPr id="78" name="Subtitle 2">
            <a:extLst>
              <a:ext uri="{FF2B5EF4-FFF2-40B4-BE49-F238E27FC236}">
                <a16:creationId xmlns:a16="http://schemas.microsoft.com/office/drawing/2014/main" id="{949576D9-E3CA-4C27-8854-98C2118A172A}"/>
              </a:ext>
            </a:extLst>
          </p:cNvPr>
          <p:cNvSpPr txBox="1">
            <a:spLocks/>
          </p:cNvSpPr>
          <p:nvPr/>
        </p:nvSpPr>
        <p:spPr>
          <a:xfrm>
            <a:off x="3052679" y="2948588"/>
            <a:ext cx="2188605" cy="292388"/>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800" dirty="0">
                <a:solidFill>
                  <a:schemeClr val="accent6"/>
                </a:solidFill>
                <a:latin typeface="Lato Light" panose="020F0502020204030203" pitchFamily="34" charset="0"/>
                <a:ea typeface="Lato Light" panose="020F0502020204030203" pitchFamily="34" charset="0"/>
                <a:cs typeface="Mukta ExtraLight" panose="020B0000000000000000" pitchFamily="34" charset="77"/>
              </a:rPr>
              <a:t>Intense face to face meetings – online or in person – with guided questions. </a:t>
            </a:r>
          </a:p>
        </p:txBody>
      </p:sp>
      <p:sp>
        <p:nvSpPr>
          <p:cNvPr id="79" name="Subtitle 2">
            <a:extLst>
              <a:ext uri="{FF2B5EF4-FFF2-40B4-BE49-F238E27FC236}">
                <a16:creationId xmlns:a16="http://schemas.microsoft.com/office/drawing/2014/main" id="{CBD2BE0E-A85C-44ED-80DC-9A15035BE00B}"/>
              </a:ext>
            </a:extLst>
          </p:cNvPr>
          <p:cNvSpPr txBox="1">
            <a:spLocks/>
          </p:cNvSpPr>
          <p:nvPr/>
        </p:nvSpPr>
        <p:spPr>
          <a:xfrm>
            <a:off x="3052678" y="3754779"/>
            <a:ext cx="2188605" cy="292388"/>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800" dirty="0">
                <a:solidFill>
                  <a:schemeClr val="accent6"/>
                </a:solidFill>
                <a:latin typeface="Lato Light" panose="020F0502020204030203" pitchFamily="34" charset="0"/>
                <a:ea typeface="Lato Light" panose="020F0502020204030203" pitchFamily="34" charset="0"/>
                <a:cs typeface="Mukta ExtraLight" panose="020B0000000000000000" pitchFamily="34" charset="77"/>
              </a:rPr>
              <a:t>A quantitative method to gauge views, experience, behaviors or perceptions.</a:t>
            </a:r>
          </a:p>
        </p:txBody>
      </p:sp>
      <p:sp>
        <p:nvSpPr>
          <p:cNvPr id="80" name="Subtitle 2">
            <a:extLst>
              <a:ext uri="{FF2B5EF4-FFF2-40B4-BE49-F238E27FC236}">
                <a16:creationId xmlns:a16="http://schemas.microsoft.com/office/drawing/2014/main" id="{AB75D1D5-452B-495A-A47A-8E3DDACA3A4A}"/>
              </a:ext>
            </a:extLst>
          </p:cNvPr>
          <p:cNvSpPr txBox="1">
            <a:spLocks/>
          </p:cNvSpPr>
          <p:nvPr/>
        </p:nvSpPr>
        <p:spPr>
          <a:xfrm>
            <a:off x="3071057" y="4388173"/>
            <a:ext cx="2188605" cy="538609"/>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800" dirty="0">
                <a:solidFill>
                  <a:schemeClr val="accent6"/>
                </a:solidFill>
                <a:latin typeface="Lato Light" panose="020F0502020204030203" pitchFamily="34" charset="0"/>
                <a:ea typeface="Lato Light" panose="020F0502020204030203" pitchFamily="34" charset="0"/>
                <a:cs typeface="Mukta ExtraLight" panose="020B0000000000000000" pitchFamily="34" charset="77"/>
              </a:rPr>
              <a:t>Participants can provide their thoughts, insights, experiences on the challenge or problem – often in response to a discussion paper or stimulus. </a:t>
            </a:r>
          </a:p>
        </p:txBody>
      </p:sp>
      <p:sp>
        <p:nvSpPr>
          <p:cNvPr id="81" name="Subtitle 2">
            <a:extLst>
              <a:ext uri="{FF2B5EF4-FFF2-40B4-BE49-F238E27FC236}">
                <a16:creationId xmlns:a16="http://schemas.microsoft.com/office/drawing/2014/main" id="{B55E9A8C-1DF1-40F2-9CA0-468D0552397E}"/>
              </a:ext>
            </a:extLst>
          </p:cNvPr>
          <p:cNvSpPr txBox="1">
            <a:spLocks/>
          </p:cNvSpPr>
          <p:nvPr/>
        </p:nvSpPr>
        <p:spPr>
          <a:xfrm>
            <a:off x="2987231" y="5067202"/>
            <a:ext cx="2320204" cy="661720"/>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800" dirty="0">
                <a:solidFill>
                  <a:schemeClr val="accent6"/>
                </a:solidFill>
                <a:latin typeface="Lato Light" panose="020F0502020204030203" pitchFamily="34" charset="0"/>
                <a:ea typeface="Lato Light" panose="020F0502020204030203" pitchFamily="34" charset="0"/>
                <a:cs typeface="Mukta ExtraLight" panose="020B0000000000000000" pitchFamily="34" charset="77"/>
              </a:rPr>
              <a:t>A repeating process to obtain consensus using background information; then a survey; results are compiled and returned to participants; who can then alter their responses. The process is repeated until significant changes are no longer required. </a:t>
            </a:r>
          </a:p>
        </p:txBody>
      </p:sp>
      <p:sp>
        <p:nvSpPr>
          <p:cNvPr id="82" name="Subtitle 2">
            <a:extLst>
              <a:ext uri="{FF2B5EF4-FFF2-40B4-BE49-F238E27FC236}">
                <a16:creationId xmlns:a16="http://schemas.microsoft.com/office/drawing/2014/main" id="{15A08DE2-8A08-4EFD-AE7F-7F82A8B48E75}"/>
              </a:ext>
            </a:extLst>
          </p:cNvPr>
          <p:cNvSpPr txBox="1">
            <a:spLocks/>
          </p:cNvSpPr>
          <p:nvPr/>
        </p:nvSpPr>
        <p:spPr>
          <a:xfrm>
            <a:off x="5683531" y="1208858"/>
            <a:ext cx="2188605" cy="538609"/>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800" dirty="0">
                <a:solidFill>
                  <a:schemeClr val="accent6"/>
                </a:solidFill>
                <a:latin typeface="Lato Light" panose="020F0502020204030203" pitchFamily="34" charset="0"/>
                <a:ea typeface="Lato Light" panose="020F0502020204030203" pitchFamily="34" charset="0"/>
                <a:cs typeface="Mukta ExtraLight" panose="020B0000000000000000" pitchFamily="34" charset="77"/>
              </a:rPr>
              <a:t>Allows space to discuss complex issues, </a:t>
            </a:r>
            <a:r>
              <a:rPr lang="en-US" sz="800" dirty="0" err="1">
                <a:solidFill>
                  <a:schemeClr val="accent6"/>
                </a:solidFill>
                <a:latin typeface="Lato Light" panose="020F0502020204030203" pitchFamily="34" charset="0"/>
                <a:ea typeface="Lato Light" panose="020F0502020204030203" pitchFamily="34" charset="0"/>
                <a:cs typeface="Mukta ExtraLight" panose="020B0000000000000000" pitchFamily="34" charset="77"/>
              </a:rPr>
              <a:t>analysing</a:t>
            </a:r>
            <a:r>
              <a:rPr lang="en-US" sz="800" dirty="0">
                <a:solidFill>
                  <a:schemeClr val="accent6"/>
                </a:solidFill>
                <a:latin typeface="Lato Light" panose="020F0502020204030203" pitchFamily="34" charset="0"/>
                <a:ea typeface="Lato Light" panose="020F0502020204030203" pitchFamily="34" charset="0"/>
                <a:cs typeface="Mukta ExtraLight" panose="020B0000000000000000" pitchFamily="34" charset="77"/>
              </a:rPr>
              <a:t> competing options and generating ideas. Encourages problem solving and builds owners of results. </a:t>
            </a:r>
          </a:p>
        </p:txBody>
      </p:sp>
      <p:sp>
        <p:nvSpPr>
          <p:cNvPr id="83" name="Subtitle 2">
            <a:extLst>
              <a:ext uri="{FF2B5EF4-FFF2-40B4-BE49-F238E27FC236}">
                <a16:creationId xmlns:a16="http://schemas.microsoft.com/office/drawing/2014/main" id="{7F36F561-3CA0-47A2-A26B-C1264167B0FE}"/>
              </a:ext>
            </a:extLst>
          </p:cNvPr>
          <p:cNvSpPr txBox="1">
            <a:spLocks/>
          </p:cNvSpPr>
          <p:nvPr/>
        </p:nvSpPr>
        <p:spPr>
          <a:xfrm>
            <a:off x="5600468" y="2036749"/>
            <a:ext cx="2188605" cy="415498"/>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800" dirty="0">
                <a:solidFill>
                  <a:schemeClr val="accent6"/>
                </a:solidFill>
                <a:latin typeface="Lato Light" panose="020F0502020204030203" pitchFamily="34" charset="0"/>
                <a:ea typeface="Lato Light" panose="020F0502020204030203" pitchFamily="34" charset="0"/>
                <a:cs typeface="Mukta ExtraLight" panose="020B0000000000000000" pitchFamily="34" charset="77"/>
              </a:rPr>
              <a:t>Focus intently on a specific subject, problem or challenge; produce in-depth analysis; provide objective counsel </a:t>
            </a:r>
          </a:p>
        </p:txBody>
      </p:sp>
      <p:sp>
        <p:nvSpPr>
          <p:cNvPr id="84" name="Subtitle 2">
            <a:extLst>
              <a:ext uri="{FF2B5EF4-FFF2-40B4-BE49-F238E27FC236}">
                <a16:creationId xmlns:a16="http://schemas.microsoft.com/office/drawing/2014/main" id="{056C7AFD-153A-4510-AC81-501D6B136514}"/>
              </a:ext>
            </a:extLst>
          </p:cNvPr>
          <p:cNvSpPr txBox="1">
            <a:spLocks/>
          </p:cNvSpPr>
          <p:nvPr/>
        </p:nvSpPr>
        <p:spPr>
          <a:xfrm>
            <a:off x="5739085" y="2864768"/>
            <a:ext cx="2188605" cy="415498"/>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800" dirty="0">
                <a:solidFill>
                  <a:schemeClr val="accent6"/>
                </a:solidFill>
                <a:latin typeface="Lato Light" panose="020F0502020204030203" pitchFamily="34" charset="0"/>
                <a:ea typeface="Lato Light" panose="020F0502020204030203" pitchFamily="34" charset="0"/>
                <a:cs typeface="Mukta ExtraLight" panose="020B0000000000000000" pitchFamily="34" charset="77"/>
              </a:rPr>
              <a:t>Great for obtaining qualitative information from individuals; can be triggering as part of lived experience – need to be sensitively managed.</a:t>
            </a:r>
          </a:p>
        </p:txBody>
      </p:sp>
      <p:sp>
        <p:nvSpPr>
          <p:cNvPr id="85" name="Subtitle 2">
            <a:extLst>
              <a:ext uri="{FF2B5EF4-FFF2-40B4-BE49-F238E27FC236}">
                <a16:creationId xmlns:a16="http://schemas.microsoft.com/office/drawing/2014/main" id="{D29463A1-91D1-4E84-9B1D-0D3A780BA4E5}"/>
              </a:ext>
            </a:extLst>
          </p:cNvPr>
          <p:cNvSpPr txBox="1">
            <a:spLocks/>
          </p:cNvSpPr>
          <p:nvPr/>
        </p:nvSpPr>
        <p:spPr>
          <a:xfrm>
            <a:off x="5715300" y="3742550"/>
            <a:ext cx="2188605" cy="292388"/>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800" dirty="0">
                <a:solidFill>
                  <a:schemeClr val="accent6"/>
                </a:solidFill>
                <a:latin typeface="Lato Light" panose="020F0502020204030203" pitchFamily="34" charset="0"/>
                <a:ea typeface="Lato Light" panose="020F0502020204030203" pitchFamily="34" charset="0"/>
                <a:cs typeface="Mukta ExtraLight" panose="020B0000000000000000" pitchFamily="34" charset="77"/>
              </a:rPr>
              <a:t>Straight forward, focused and specific, adaptable and shareable.</a:t>
            </a:r>
          </a:p>
        </p:txBody>
      </p:sp>
      <p:sp>
        <p:nvSpPr>
          <p:cNvPr id="86" name="Subtitle 2">
            <a:extLst>
              <a:ext uri="{FF2B5EF4-FFF2-40B4-BE49-F238E27FC236}">
                <a16:creationId xmlns:a16="http://schemas.microsoft.com/office/drawing/2014/main" id="{BDB9FC5B-F7C0-4C7C-A2EC-769FF8BFD7CB}"/>
              </a:ext>
            </a:extLst>
          </p:cNvPr>
          <p:cNvSpPr txBox="1">
            <a:spLocks/>
          </p:cNvSpPr>
          <p:nvPr/>
        </p:nvSpPr>
        <p:spPr>
          <a:xfrm>
            <a:off x="5707759" y="4459592"/>
            <a:ext cx="2188605" cy="415498"/>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800" dirty="0">
                <a:solidFill>
                  <a:schemeClr val="accent6"/>
                </a:solidFill>
                <a:latin typeface="Lato Light" panose="020F0502020204030203" pitchFamily="34" charset="0"/>
                <a:ea typeface="Lato Light" panose="020F0502020204030203" pitchFamily="34" charset="0"/>
                <a:cs typeface="Mukta ExtraLight" panose="020B0000000000000000" pitchFamily="34" charset="77"/>
              </a:rPr>
              <a:t>Can provide a clear position for each participant on the challenge or problem. Can be published transparently for all participants to access.</a:t>
            </a:r>
          </a:p>
        </p:txBody>
      </p:sp>
      <p:sp>
        <p:nvSpPr>
          <p:cNvPr id="87" name="Subtitle 2">
            <a:extLst>
              <a:ext uri="{FF2B5EF4-FFF2-40B4-BE49-F238E27FC236}">
                <a16:creationId xmlns:a16="http://schemas.microsoft.com/office/drawing/2014/main" id="{01BFE1C9-FE00-451B-9A6B-A3BE992C75E2}"/>
              </a:ext>
            </a:extLst>
          </p:cNvPr>
          <p:cNvSpPr txBox="1">
            <a:spLocks/>
          </p:cNvSpPr>
          <p:nvPr/>
        </p:nvSpPr>
        <p:spPr>
          <a:xfrm>
            <a:off x="5667491" y="5184360"/>
            <a:ext cx="2188605" cy="538609"/>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800" dirty="0">
                <a:solidFill>
                  <a:schemeClr val="accent6"/>
                </a:solidFill>
                <a:latin typeface="Lato Light" panose="020F0502020204030203" pitchFamily="34" charset="0"/>
                <a:ea typeface="Lato Light" panose="020F0502020204030203" pitchFamily="34" charset="0"/>
                <a:cs typeface="Mukta ExtraLight" panose="020B0000000000000000" pitchFamily="34" charset="77"/>
              </a:rPr>
              <a:t>Can be undertaken online at any time which suits participants; is transparent and evolving. Stays focused on the challenge. Participants can see all viewpoints. </a:t>
            </a:r>
          </a:p>
        </p:txBody>
      </p:sp>
      <p:sp>
        <p:nvSpPr>
          <p:cNvPr id="88" name="Subtitle 2">
            <a:extLst>
              <a:ext uri="{FF2B5EF4-FFF2-40B4-BE49-F238E27FC236}">
                <a16:creationId xmlns:a16="http://schemas.microsoft.com/office/drawing/2014/main" id="{14CC2ACE-7E3D-4439-B313-D101BB25AEF7}"/>
              </a:ext>
            </a:extLst>
          </p:cNvPr>
          <p:cNvSpPr txBox="1">
            <a:spLocks/>
          </p:cNvSpPr>
          <p:nvPr/>
        </p:nvSpPr>
        <p:spPr>
          <a:xfrm>
            <a:off x="8306011" y="1250517"/>
            <a:ext cx="2188605" cy="415498"/>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800" dirty="0">
                <a:solidFill>
                  <a:schemeClr val="accent6"/>
                </a:solidFill>
                <a:latin typeface="Lato Light" panose="020F0502020204030203" pitchFamily="34" charset="0"/>
                <a:ea typeface="Lato Light" panose="020F0502020204030203" pitchFamily="34" charset="0"/>
                <a:cs typeface="Mukta ExtraLight" panose="020B0000000000000000" pitchFamily="34" charset="77"/>
              </a:rPr>
              <a:t>Can require significant time investment and the availability of identified participants to be effective.</a:t>
            </a:r>
          </a:p>
        </p:txBody>
      </p:sp>
      <p:sp>
        <p:nvSpPr>
          <p:cNvPr id="89" name="Subtitle 2">
            <a:extLst>
              <a:ext uri="{FF2B5EF4-FFF2-40B4-BE49-F238E27FC236}">
                <a16:creationId xmlns:a16="http://schemas.microsoft.com/office/drawing/2014/main" id="{2EF15052-8D74-445B-88A0-3DFDE7883104}"/>
              </a:ext>
            </a:extLst>
          </p:cNvPr>
          <p:cNvSpPr txBox="1">
            <a:spLocks/>
          </p:cNvSpPr>
          <p:nvPr/>
        </p:nvSpPr>
        <p:spPr>
          <a:xfrm>
            <a:off x="8316018" y="2036749"/>
            <a:ext cx="2188605" cy="415498"/>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800" dirty="0">
                <a:solidFill>
                  <a:schemeClr val="accent6"/>
                </a:solidFill>
                <a:latin typeface="Lato Light" panose="020F0502020204030203" pitchFamily="34" charset="0"/>
                <a:ea typeface="Lato Light" panose="020F0502020204030203" pitchFamily="34" charset="0"/>
                <a:cs typeface="Mukta ExtraLight" panose="020B0000000000000000" pitchFamily="34" charset="77"/>
              </a:rPr>
              <a:t>Can be too exclusive, needs clear terms of focus, some experts may have agendas or benefit financially from the outcome.</a:t>
            </a:r>
          </a:p>
        </p:txBody>
      </p:sp>
      <p:sp>
        <p:nvSpPr>
          <p:cNvPr id="90" name="Subtitle 2">
            <a:extLst>
              <a:ext uri="{FF2B5EF4-FFF2-40B4-BE49-F238E27FC236}">
                <a16:creationId xmlns:a16="http://schemas.microsoft.com/office/drawing/2014/main" id="{F358ACD9-7171-4D58-A574-11C0A2473BE4}"/>
              </a:ext>
            </a:extLst>
          </p:cNvPr>
          <p:cNvSpPr txBox="1">
            <a:spLocks/>
          </p:cNvSpPr>
          <p:nvPr/>
        </p:nvSpPr>
        <p:spPr>
          <a:xfrm>
            <a:off x="8257455" y="2803213"/>
            <a:ext cx="2188605" cy="538609"/>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800" dirty="0">
                <a:solidFill>
                  <a:schemeClr val="accent6"/>
                </a:solidFill>
                <a:latin typeface="Lato Light" panose="020F0502020204030203" pitchFamily="34" charset="0"/>
                <a:ea typeface="Lato Light" panose="020F0502020204030203" pitchFamily="34" charset="0"/>
                <a:cs typeface="Mukta ExtraLight" panose="020B0000000000000000" pitchFamily="34" charset="77"/>
              </a:rPr>
              <a:t>Requires expertise and experience in sensitivity; large numbers of interviews required to gain accurate results; careful preparation is necessary. </a:t>
            </a:r>
          </a:p>
        </p:txBody>
      </p:sp>
      <p:sp>
        <p:nvSpPr>
          <p:cNvPr id="91" name="Subtitle 2">
            <a:extLst>
              <a:ext uri="{FF2B5EF4-FFF2-40B4-BE49-F238E27FC236}">
                <a16:creationId xmlns:a16="http://schemas.microsoft.com/office/drawing/2014/main" id="{1AB5EB04-E697-4AE2-B6DD-48CCA7E6D257}"/>
              </a:ext>
            </a:extLst>
          </p:cNvPr>
          <p:cNvSpPr txBox="1">
            <a:spLocks/>
          </p:cNvSpPr>
          <p:nvPr/>
        </p:nvSpPr>
        <p:spPr>
          <a:xfrm>
            <a:off x="8337780" y="3657992"/>
            <a:ext cx="2188605" cy="415498"/>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800" dirty="0">
                <a:solidFill>
                  <a:schemeClr val="accent6"/>
                </a:solidFill>
                <a:latin typeface="Lato Light" panose="020F0502020204030203" pitchFamily="34" charset="0"/>
                <a:ea typeface="Lato Light" panose="020F0502020204030203" pitchFamily="34" charset="0"/>
                <a:cs typeface="Mukta ExtraLight" panose="020B0000000000000000" pitchFamily="34" charset="77"/>
              </a:rPr>
              <a:t>Can be gamed; requires promotion for adequate input; needs careful structuring to avoid skewing results.</a:t>
            </a:r>
          </a:p>
        </p:txBody>
      </p:sp>
      <p:sp>
        <p:nvSpPr>
          <p:cNvPr id="92" name="Subtitle 2">
            <a:extLst>
              <a:ext uri="{FF2B5EF4-FFF2-40B4-BE49-F238E27FC236}">
                <a16:creationId xmlns:a16="http://schemas.microsoft.com/office/drawing/2014/main" id="{0A2EE378-4382-458E-B0BD-448D6D451F32}"/>
              </a:ext>
            </a:extLst>
          </p:cNvPr>
          <p:cNvSpPr txBox="1">
            <a:spLocks/>
          </p:cNvSpPr>
          <p:nvPr/>
        </p:nvSpPr>
        <p:spPr>
          <a:xfrm>
            <a:off x="8283787" y="4449729"/>
            <a:ext cx="2188605" cy="415498"/>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800" dirty="0">
                <a:solidFill>
                  <a:schemeClr val="accent6"/>
                </a:solidFill>
                <a:latin typeface="Lato Light" panose="020F0502020204030203" pitchFamily="34" charset="0"/>
                <a:ea typeface="Lato Light" panose="020F0502020204030203" pitchFamily="34" charset="0"/>
                <a:cs typeface="Mukta ExtraLight" panose="020B0000000000000000" pitchFamily="34" charset="77"/>
              </a:rPr>
              <a:t>Requires analysis to understand themes and positions which then requires validation – this can be done in a collaborative group. </a:t>
            </a:r>
          </a:p>
        </p:txBody>
      </p:sp>
      <p:sp>
        <p:nvSpPr>
          <p:cNvPr id="93" name="Subtitle 2">
            <a:extLst>
              <a:ext uri="{FF2B5EF4-FFF2-40B4-BE49-F238E27FC236}">
                <a16:creationId xmlns:a16="http://schemas.microsoft.com/office/drawing/2014/main" id="{CDF73CFC-3852-4896-B245-CC316179A2BB}"/>
              </a:ext>
            </a:extLst>
          </p:cNvPr>
          <p:cNvSpPr txBox="1">
            <a:spLocks/>
          </p:cNvSpPr>
          <p:nvPr/>
        </p:nvSpPr>
        <p:spPr>
          <a:xfrm>
            <a:off x="8306011" y="5307470"/>
            <a:ext cx="2188605" cy="292388"/>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800" dirty="0">
                <a:solidFill>
                  <a:schemeClr val="accent6"/>
                </a:solidFill>
                <a:latin typeface="Lato Light" panose="020F0502020204030203" pitchFamily="34" charset="0"/>
                <a:ea typeface="Lato Light" panose="020F0502020204030203" pitchFamily="34" charset="0"/>
                <a:cs typeface="Mukta ExtraLight" panose="020B0000000000000000" pitchFamily="34" charset="77"/>
              </a:rPr>
              <a:t>Facilitator needs to remind participants to contribute to keep momentum. </a:t>
            </a:r>
          </a:p>
        </p:txBody>
      </p:sp>
      <p:sp>
        <p:nvSpPr>
          <p:cNvPr id="61" name="TextBox 60">
            <a:extLst>
              <a:ext uri="{FF2B5EF4-FFF2-40B4-BE49-F238E27FC236}">
                <a16:creationId xmlns:a16="http://schemas.microsoft.com/office/drawing/2014/main" id="{40F340B9-1BC8-41A4-A871-8102890FD316}"/>
              </a:ext>
            </a:extLst>
          </p:cNvPr>
          <p:cNvSpPr txBox="1"/>
          <p:nvPr/>
        </p:nvSpPr>
        <p:spPr>
          <a:xfrm rot="16200000">
            <a:off x="9380312" y="3228629"/>
            <a:ext cx="4065635" cy="369332"/>
          </a:xfrm>
          <a:prstGeom prst="rect">
            <a:avLst/>
          </a:prstGeom>
          <a:noFill/>
        </p:spPr>
        <p:txBody>
          <a:bodyPr wrap="square" rtlCol="0">
            <a:spAutoFit/>
          </a:bodyPr>
          <a:lstStyle/>
          <a:p>
            <a:r>
              <a:rPr lang="en-AU" b="1" dirty="0">
                <a:solidFill>
                  <a:schemeClr val="accent6"/>
                </a:solidFill>
                <a:latin typeface="Poppins" panose="00000500000000000000" pitchFamily="2" charset="0"/>
                <a:cs typeface="Poppins" panose="00000500000000000000" pitchFamily="2" charset="0"/>
              </a:rPr>
              <a:t>COLLECTING &amp; COMPILING INPUT</a:t>
            </a:r>
          </a:p>
        </p:txBody>
      </p:sp>
      <p:pic>
        <p:nvPicPr>
          <p:cNvPr id="62" name="Picture 61" descr="A picture containing diagram&#10;&#10;Description automatically generated">
            <a:extLst>
              <a:ext uri="{FF2B5EF4-FFF2-40B4-BE49-F238E27FC236}">
                <a16:creationId xmlns:a16="http://schemas.microsoft.com/office/drawing/2014/main" id="{A3A792AA-E469-4E0C-B8F1-03D62A5582CC}"/>
              </a:ext>
            </a:extLst>
          </p:cNvPr>
          <p:cNvPicPr>
            <a:picLocks noChangeAspect="1"/>
          </p:cNvPicPr>
          <p:nvPr/>
        </p:nvPicPr>
        <p:blipFill rotWithShape="1">
          <a:blip r:embed="rId2">
            <a:duotone>
              <a:schemeClr val="accent6">
                <a:shade val="45000"/>
                <a:satMod val="135000"/>
              </a:schemeClr>
              <a:prstClr val="white"/>
            </a:duotone>
            <a:extLst>
              <a:ext uri="{28A0092B-C50C-407E-A947-70E740481C1C}">
                <a14:useLocalDpi xmlns:a14="http://schemas.microsoft.com/office/drawing/2010/main" val="0"/>
              </a:ext>
            </a:extLst>
          </a:blip>
          <a:srcRect l="11518" t="33416" r="66287" b="42982"/>
          <a:stretch/>
        </p:blipFill>
        <p:spPr>
          <a:xfrm>
            <a:off x="529953" y="40064"/>
            <a:ext cx="2084108" cy="1198061"/>
          </a:xfrm>
          <a:prstGeom prst="rect">
            <a:avLst/>
          </a:prstGeom>
        </p:spPr>
      </p:pic>
    </p:spTree>
    <p:extLst>
      <p:ext uri="{BB962C8B-B14F-4D97-AF65-F5344CB8AC3E}">
        <p14:creationId xmlns:p14="http://schemas.microsoft.com/office/powerpoint/2010/main" val="36439711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 name="TextBox 56">
            <a:extLst>
              <a:ext uri="{FF2B5EF4-FFF2-40B4-BE49-F238E27FC236}">
                <a16:creationId xmlns:a16="http://schemas.microsoft.com/office/drawing/2014/main" id="{49A1C3AB-4AF9-8541-9A83-8ADFC515F139}"/>
              </a:ext>
            </a:extLst>
          </p:cNvPr>
          <p:cNvSpPr txBox="1"/>
          <p:nvPr/>
        </p:nvSpPr>
        <p:spPr>
          <a:xfrm>
            <a:off x="3592458" y="887963"/>
            <a:ext cx="1399743" cy="338554"/>
          </a:xfrm>
          <a:prstGeom prst="rect">
            <a:avLst/>
          </a:prstGeom>
          <a:noFill/>
        </p:spPr>
        <p:txBody>
          <a:bodyPr wrap="none" rtlCol="0" anchor="b" anchorCtr="0">
            <a:spAutoFit/>
          </a:bodyPr>
          <a:lstStyle/>
          <a:p>
            <a:pPr algn="ctr"/>
            <a:r>
              <a:rPr lang="en-US" sz="1600" b="1" dirty="0">
                <a:solidFill>
                  <a:schemeClr val="accent6"/>
                </a:solidFill>
                <a:latin typeface="Poppins" pitchFamily="2" charset="77"/>
                <a:ea typeface="League Spartan" charset="0"/>
                <a:cs typeface="Poppins" pitchFamily="2" charset="77"/>
              </a:rPr>
              <a:t>Description</a:t>
            </a:r>
          </a:p>
        </p:txBody>
      </p:sp>
      <p:sp>
        <p:nvSpPr>
          <p:cNvPr id="58" name="TextBox 57">
            <a:extLst>
              <a:ext uri="{FF2B5EF4-FFF2-40B4-BE49-F238E27FC236}">
                <a16:creationId xmlns:a16="http://schemas.microsoft.com/office/drawing/2014/main" id="{D44068EE-1ACE-A34D-951C-83CF83EF30AF}"/>
              </a:ext>
            </a:extLst>
          </p:cNvPr>
          <p:cNvSpPr txBox="1"/>
          <p:nvPr/>
        </p:nvSpPr>
        <p:spPr>
          <a:xfrm>
            <a:off x="6393672" y="887963"/>
            <a:ext cx="1042273" cy="338554"/>
          </a:xfrm>
          <a:prstGeom prst="rect">
            <a:avLst/>
          </a:prstGeom>
          <a:noFill/>
        </p:spPr>
        <p:txBody>
          <a:bodyPr wrap="none" rtlCol="0" anchor="b" anchorCtr="0">
            <a:spAutoFit/>
          </a:bodyPr>
          <a:lstStyle/>
          <a:p>
            <a:pPr algn="ctr"/>
            <a:r>
              <a:rPr lang="en-US" sz="1600" b="1" dirty="0">
                <a:solidFill>
                  <a:schemeClr val="accent6"/>
                </a:solidFill>
                <a:latin typeface="Poppins" pitchFamily="2" charset="77"/>
                <a:ea typeface="League Spartan" charset="0"/>
                <a:cs typeface="Poppins" pitchFamily="2" charset="77"/>
              </a:rPr>
              <a:t>Benefits</a:t>
            </a:r>
          </a:p>
        </p:txBody>
      </p:sp>
      <p:sp>
        <p:nvSpPr>
          <p:cNvPr id="59" name="TextBox 58">
            <a:extLst>
              <a:ext uri="{FF2B5EF4-FFF2-40B4-BE49-F238E27FC236}">
                <a16:creationId xmlns:a16="http://schemas.microsoft.com/office/drawing/2014/main" id="{DB1DE231-924A-2D4C-9EE6-F0CB096C9E0B}"/>
              </a:ext>
            </a:extLst>
          </p:cNvPr>
          <p:cNvSpPr txBox="1"/>
          <p:nvPr/>
        </p:nvSpPr>
        <p:spPr>
          <a:xfrm>
            <a:off x="8851042" y="908720"/>
            <a:ext cx="1372492" cy="338554"/>
          </a:xfrm>
          <a:prstGeom prst="rect">
            <a:avLst/>
          </a:prstGeom>
          <a:noFill/>
        </p:spPr>
        <p:txBody>
          <a:bodyPr wrap="none" rtlCol="0" anchor="b" anchorCtr="0">
            <a:spAutoFit/>
          </a:bodyPr>
          <a:lstStyle/>
          <a:p>
            <a:pPr algn="ctr"/>
            <a:r>
              <a:rPr lang="en-US" sz="1600" b="1" dirty="0">
                <a:solidFill>
                  <a:schemeClr val="accent6"/>
                </a:solidFill>
                <a:latin typeface="Poppins" pitchFamily="2" charset="77"/>
                <a:ea typeface="League Spartan" charset="0"/>
                <a:cs typeface="Poppins" pitchFamily="2" charset="77"/>
              </a:rPr>
              <a:t>Limitations</a:t>
            </a:r>
          </a:p>
        </p:txBody>
      </p:sp>
      <p:sp>
        <p:nvSpPr>
          <p:cNvPr id="10" name="Freeform 9">
            <a:extLst>
              <a:ext uri="{FF2B5EF4-FFF2-40B4-BE49-F238E27FC236}">
                <a16:creationId xmlns:a16="http://schemas.microsoft.com/office/drawing/2014/main" id="{B18914AE-A9CA-554D-97EC-B8D9F6342DCC}"/>
              </a:ext>
            </a:extLst>
          </p:cNvPr>
          <p:cNvSpPr/>
          <p:nvPr/>
        </p:nvSpPr>
        <p:spPr>
          <a:xfrm>
            <a:off x="439594" y="1445705"/>
            <a:ext cx="2518761" cy="637028"/>
          </a:xfrm>
          <a:custGeom>
            <a:avLst/>
            <a:gdLst>
              <a:gd name="connsiteX0" fmla="*/ 0 w 4821609"/>
              <a:gd name="connsiteY0" fmla="*/ 0 h 1219448"/>
              <a:gd name="connsiteX1" fmla="*/ 4821609 w 4821609"/>
              <a:gd name="connsiteY1" fmla="*/ 0 h 1219448"/>
              <a:gd name="connsiteX2" fmla="*/ 4821609 w 4821609"/>
              <a:gd name="connsiteY2" fmla="*/ 1219448 h 1219448"/>
              <a:gd name="connsiteX3" fmla="*/ 0 w 4821609"/>
              <a:gd name="connsiteY3" fmla="*/ 1219448 h 1219448"/>
              <a:gd name="connsiteX4" fmla="*/ 633547 w 4821609"/>
              <a:gd name="connsiteY4" fmla="*/ 609725 h 1219448"/>
              <a:gd name="connsiteX5" fmla="*/ 0 w 4821609"/>
              <a:gd name="connsiteY5" fmla="*/ 1 h 12194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821609" h="1219448">
                <a:moveTo>
                  <a:pt x="0" y="0"/>
                </a:moveTo>
                <a:lnTo>
                  <a:pt x="4821609" y="0"/>
                </a:lnTo>
                <a:lnTo>
                  <a:pt x="4821609" y="1219448"/>
                </a:lnTo>
                <a:lnTo>
                  <a:pt x="0" y="1219448"/>
                </a:lnTo>
                <a:lnTo>
                  <a:pt x="633547" y="609725"/>
                </a:lnTo>
                <a:lnTo>
                  <a:pt x="0" y="1"/>
                </a:lnTo>
                <a:close/>
              </a:path>
            </a:pathLst>
          </a:custGeom>
          <a:solidFill>
            <a:schemeClr val="accent6">
              <a:lumMod val="7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24" name="TextBox 23">
            <a:extLst>
              <a:ext uri="{FF2B5EF4-FFF2-40B4-BE49-F238E27FC236}">
                <a16:creationId xmlns:a16="http://schemas.microsoft.com/office/drawing/2014/main" id="{5B9C56CF-6155-A142-A58E-140439F4A14B}"/>
              </a:ext>
            </a:extLst>
          </p:cNvPr>
          <p:cNvSpPr txBox="1"/>
          <p:nvPr/>
        </p:nvSpPr>
        <p:spPr>
          <a:xfrm>
            <a:off x="1041378" y="1568833"/>
            <a:ext cx="1627369" cy="307777"/>
          </a:xfrm>
          <a:prstGeom prst="rect">
            <a:avLst/>
          </a:prstGeom>
          <a:noFill/>
        </p:spPr>
        <p:txBody>
          <a:bodyPr wrap="none" rtlCol="0" anchor="ctr" anchorCtr="0">
            <a:spAutoFit/>
          </a:bodyPr>
          <a:lstStyle/>
          <a:p>
            <a:pPr algn="ctr"/>
            <a:r>
              <a:rPr lang="en-US" sz="1400" b="1" dirty="0">
                <a:solidFill>
                  <a:schemeClr val="bg1"/>
                </a:solidFill>
                <a:latin typeface="Poppins" pitchFamily="2" charset="77"/>
                <a:ea typeface="League Spartan" charset="0"/>
                <a:cs typeface="Poppins" pitchFamily="2" charset="77"/>
              </a:rPr>
              <a:t>ONLINE FORUMS</a:t>
            </a:r>
          </a:p>
        </p:txBody>
      </p:sp>
      <p:sp>
        <p:nvSpPr>
          <p:cNvPr id="30" name="Rectangle 29">
            <a:extLst>
              <a:ext uri="{FF2B5EF4-FFF2-40B4-BE49-F238E27FC236}">
                <a16:creationId xmlns:a16="http://schemas.microsoft.com/office/drawing/2014/main" id="{69B4D4C7-E9A9-A940-A6D5-AF2091B851C5}"/>
              </a:ext>
            </a:extLst>
          </p:cNvPr>
          <p:cNvSpPr/>
          <p:nvPr/>
        </p:nvSpPr>
        <p:spPr>
          <a:xfrm>
            <a:off x="2981088" y="1404208"/>
            <a:ext cx="2622480" cy="637028"/>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2"/>
              </a:solidFill>
            </a:endParaRPr>
          </a:p>
        </p:txBody>
      </p:sp>
      <p:sp>
        <p:nvSpPr>
          <p:cNvPr id="33" name="Rectangle 32">
            <a:extLst>
              <a:ext uri="{FF2B5EF4-FFF2-40B4-BE49-F238E27FC236}">
                <a16:creationId xmlns:a16="http://schemas.microsoft.com/office/drawing/2014/main" id="{26DBB283-CCA8-D442-8CCD-74E98D60B4F7}"/>
              </a:ext>
            </a:extLst>
          </p:cNvPr>
          <p:cNvSpPr/>
          <p:nvPr/>
        </p:nvSpPr>
        <p:spPr>
          <a:xfrm>
            <a:off x="5603568" y="1404208"/>
            <a:ext cx="2622480" cy="637028"/>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2"/>
              </a:solidFill>
            </a:endParaRPr>
          </a:p>
        </p:txBody>
      </p:sp>
      <p:sp>
        <p:nvSpPr>
          <p:cNvPr id="34" name="Rectangle 33">
            <a:extLst>
              <a:ext uri="{FF2B5EF4-FFF2-40B4-BE49-F238E27FC236}">
                <a16:creationId xmlns:a16="http://schemas.microsoft.com/office/drawing/2014/main" id="{6184B26F-B8E4-6446-AF0B-2AAC99F9EF43}"/>
              </a:ext>
            </a:extLst>
          </p:cNvPr>
          <p:cNvSpPr/>
          <p:nvPr/>
        </p:nvSpPr>
        <p:spPr>
          <a:xfrm>
            <a:off x="8226048" y="1404208"/>
            <a:ext cx="2622480" cy="637028"/>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2"/>
              </a:solidFill>
            </a:endParaRPr>
          </a:p>
        </p:txBody>
      </p:sp>
      <p:sp>
        <p:nvSpPr>
          <p:cNvPr id="60" name="Subtitle 2">
            <a:extLst>
              <a:ext uri="{FF2B5EF4-FFF2-40B4-BE49-F238E27FC236}">
                <a16:creationId xmlns:a16="http://schemas.microsoft.com/office/drawing/2014/main" id="{C20B81B0-D017-9441-9C2C-4C3DB178E836}"/>
              </a:ext>
            </a:extLst>
          </p:cNvPr>
          <p:cNvSpPr txBox="1">
            <a:spLocks/>
          </p:cNvSpPr>
          <p:nvPr/>
        </p:nvSpPr>
        <p:spPr>
          <a:xfrm>
            <a:off x="3198025" y="1487213"/>
            <a:ext cx="2188605" cy="415498"/>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800" dirty="0">
                <a:solidFill>
                  <a:schemeClr val="accent6"/>
                </a:solidFill>
                <a:latin typeface="Lato Light" panose="020F0502020204030203" pitchFamily="34" charset="0"/>
                <a:ea typeface="Lato Light" panose="020F0502020204030203" pitchFamily="34" charset="0"/>
                <a:cs typeface="Mukta ExtraLight" panose="020B0000000000000000" pitchFamily="34" charset="77"/>
              </a:rPr>
              <a:t>A dialogue space for all participants to discuss the challenge or problem and complete activities. </a:t>
            </a:r>
          </a:p>
        </p:txBody>
      </p:sp>
      <p:sp>
        <p:nvSpPr>
          <p:cNvPr id="12" name="Freeform 11">
            <a:extLst>
              <a:ext uri="{FF2B5EF4-FFF2-40B4-BE49-F238E27FC236}">
                <a16:creationId xmlns:a16="http://schemas.microsoft.com/office/drawing/2014/main" id="{34E9E2E6-A754-F44A-ACDF-8725247DC0A0}"/>
              </a:ext>
            </a:extLst>
          </p:cNvPr>
          <p:cNvSpPr/>
          <p:nvPr/>
        </p:nvSpPr>
        <p:spPr>
          <a:xfrm>
            <a:off x="462327" y="2239827"/>
            <a:ext cx="2518761" cy="637028"/>
          </a:xfrm>
          <a:custGeom>
            <a:avLst/>
            <a:gdLst>
              <a:gd name="connsiteX0" fmla="*/ 0 w 4821609"/>
              <a:gd name="connsiteY0" fmla="*/ 0 h 1219448"/>
              <a:gd name="connsiteX1" fmla="*/ 4821609 w 4821609"/>
              <a:gd name="connsiteY1" fmla="*/ 0 h 1219448"/>
              <a:gd name="connsiteX2" fmla="*/ 4821609 w 4821609"/>
              <a:gd name="connsiteY2" fmla="*/ 1219448 h 1219448"/>
              <a:gd name="connsiteX3" fmla="*/ 0 w 4821609"/>
              <a:gd name="connsiteY3" fmla="*/ 1219448 h 1219448"/>
              <a:gd name="connsiteX4" fmla="*/ 633547 w 4821609"/>
              <a:gd name="connsiteY4" fmla="*/ 609725 h 1219448"/>
              <a:gd name="connsiteX5" fmla="*/ 0 w 4821609"/>
              <a:gd name="connsiteY5" fmla="*/ 1 h 12194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821609" h="1219448">
                <a:moveTo>
                  <a:pt x="0" y="0"/>
                </a:moveTo>
                <a:lnTo>
                  <a:pt x="4821609" y="0"/>
                </a:lnTo>
                <a:lnTo>
                  <a:pt x="4821609" y="1219448"/>
                </a:lnTo>
                <a:lnTo>
                  <a:pt x="0" y="1219448"/>
                </a:lnTo>
                <a:lnTo>
                  <a:pt x="633547" y="609725"/>
                </a:lnTo>
                <a:lnTo>
                  <a:pt x="0" y="1"/>
                </a:lnTo>
                <a:close/>
              </a:path>
            </a:pathLst>
          </a:custGeom>
          <a:solidFill>
            <a:schemeClr val="accent6">
              <a:lumMod val="7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25" name="TextBox 24">
            <a:extLst>
              <a:ext uri="{FF2B5EF4-FFF2-40B4-BE49-F238E27FC236}">
                <a16:creationId xmlns:a16="http://schemas.microsoft.com/office/drawing/2014/main" id="{96B84E9B-2FE7-AF45-A90C-EA772BB4BE95}"/>
              </a:ext>
            </a:extLst>
          </p:cNvPr>
          <p:cNvSpPr txBox="1"/>
          <p:nvPr/>
        </p:nvSpPr>
        <p:spPr>
          <a:xfrm>
            <a:off x="1069430" y="2385754"/>
            <a:ext cx="1571263" cy="307777"/>
          </a:xfrm>
          <a:prstGeom prst="rect">
            <a:avLst/>
          </a:prstGeom>
          <a:noFill/>
        </p:spPr>
        <p:txBody>
          <a:bodyPr wrap="none" rtlCol="0" anchor="ctr" anchorCtr="0">
            <a:spAutoFit/>
          </a:bodyPr>
          <a:lstStyle/>
          <a:p>
            <a:pPr algn="ctr"/>
            <a:r>
              <a:rPr lang="en-US" sz="1400" b="1" dirty="0">
                <a:solidFill>
                  <a:schemeClr val="bg1"/>
                </a:solidFill>
                <a:latin typeface="Poppins" pitchFamily="2" charset="77"/>
                <a:ea typeface="League Spartan" charset="0"/>
                <a:cs typeface="Poppins" pitchFamily="2" charset="77"/>
              </a:rPr>
              <a:t>CLOSED FORUM</a:t>
            </a:r>
          </a:p>
        </p:txBody>
      </p:sp>
      <p:sp>
        <p:nvSpPr>
          <p:cNvPr id="37" name="Rectangle 36">
            <a:extLst>
              <a:ext uri="{FF2B5EF4-FFF2-40B4-BE49-F238E27FC236}">
                <a16:creationId xmlns:a16="http://schemas.microsoft.com/office/drawing/2014/main" id="{82182A38-ACB4-2B4F-8FC1-847766B83131}"/>
              </a:ext>
            </a:extLst>
          </p:cNvPr>
          <p:cNvSpPr/>
          <p:nvPr/>
        </p:nvSpPr>
        <p:spPr>
          <a:xfrm>
            <a:off x="2981088" y="2198170"/>
            <a:ext cx="2622480" cy="637028"/>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2"/>
              </a:solidFill>
            </a:endParaRPr>
          </a:p>
        </p:txBody>
      </p:sp>
      <p:sp>
        <p:nvSpPr>
          <p:cNvPr id="38" name="Rectangle 37">
            <a:extLst>
              <a:ext uri="{FF2B5EF4-FFF2-40B4-BE49-F238E27FC236}">
                <a16:creationId xmlns:a16="http://schemas.microsoft.com/office/drawing/2014/main" id="{D74C88E3-4B5B-F549-967E-2586190B6FB2}"/>
              </a:ext>
            </a:extLst>
          </p:cNvPr>
          <p:cNvSpPr/>
          <p:nvPr/>
        </p:nvSpPr>
        <p:spPr>
          <a:xfrm>
            <a:off x="5603568" y="2198170"/>
            <a:ext cx="2622480" cy="637028"/>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2"/>
              </a:solidFill>
            </a:endParaRPr>
          </a:p>
        </p:txBody>
      </p:sp>
      <p:sp>
        <p:nvSpPr>
          <p:cNvPr id="39" name="Rectangle 38">
            <a:extLst>
              <a:ext uri="{FF2B5EF4-FFF2-40B4-BE49-F238E27FC236}">
                <a16:creationId xmlns:a16="http://schemas.microsoft.com/office/drawing/2014/main" id="{6A313FD9-B692-C34B-86AA-CFB91A75855A}"/>
              </a:ext>
            </a:extLst>
          </p:cNvPr>
          <p:cNvSpPr/>
          <p:nvPr/>
        </p:nvSpPr>
        <p:spPr>
          <a:xfrm>
            <a:off x="8226048" y="2198170"/>
            <a:ext cx="2622480" cy="637028"/>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2"/>
              </a:solidFill>
            </a:endParaRPr>
          </a:p>
        </p:txBody>
      </p:sp>
      <p:sp>
        <p:nvSpPr>
          <p:cNvPr id="16" name="Freeform 15">
            <a:extLst>
              <a:ext uri="{FF2B5EF4-FFF2-40B4-BE49-F238E27FC236}">
                <a16:creationId xmlns:a16="http://schemas.microsoft.com/office/drawing/2014/main" id="{72450167-84D1-4242-A638-012EB10B513A}"/>
              </a:ext>
            </a:extLst>
          </p:cNvPr>
          <p:cNvSpPr/>
          <p:nvPr/>
        </p:nvSpPr>
        <p:spPr>
          <a:xfrm>
            <a:off x="462327" y="2992293"/>
            <a:ext cx="2518761" cy="637028"/>
          </a:xfrm>
          <a:custGeom>
            <a:avLst/>
            <a:gdLst>
              <a:gd name="connsiteX0" fmla="*/ 0 w 4821609"/>
              <a:gd name="connsiteY0" fmla="*/ 0 h 1219448"/>
              <a:gd name="connsiteX1" fmla="*/ 4821609 w 4821609"/>
              <a:gd name="connsiteY1" fmla="*/ 0 h 1219448"/>
              <a:gd name="connsiteX2" fmla="*/ 4821609 w 4821609"/>
              <a:gd name="connsiteY2" fmla="*/ 1219448 h 1219448"/>
              <a:gd name="connsiteX3" fmla="*/ 1 w 4821609"/>
              <a:gd name="connsiteY3" fmla="*/ 1219448 h 1219448"/>
              <a:gd name="connsiteX4" fmla="*/ 633547 w 4821609"/>
              <a:gd name="connsiteY4" fmla="*/ 609725 h 1219448"/>
              <a:gd name="connsiteX5" fmla="*/ 0 w 4821609"/>
              <a:gd name="connsiteY5" fmla="*/ 1 h 12194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821609" h="1219448">
                <a:moveTo>
                  <a:pt x="0" y="0"/>
                </a:moveTo>
                <a:lnTo>
                  <a:pt x="4821609" y="0"/>
                </a:lnTo>
                <a:lnTo>
                  <a:pt x="4821609" y="1219448"/>
                </a:lnTo>
                <a:lnTo>
                  <a:pt x="1" y="1219448"/>
                </a:lnTo>
                <a:lnTo>
                  <a:pt x="633547" y="609725"/>
                </a:lnTo>
                <a:lnTo>
                  <a:pt x="0" y="1"/>
                </a:lnTo>
                <a:close/>
              </a:path>
            </a:pathLst>
          </a:custGeom>
          <a:solidFill>
            <a:schemeClr val="accent6">
              <a:lumMod val="7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26" name="TextBox 25">
            <a:extLst>
              <a:ext uri="{FF2B5EF4-FFF2-40B4-BE49-F238E27FC236}">
                <a16:creationId xmlns:a16="http://schemas.microsoft.com/office/drawing/2014/main" id="{5308DA51-C5C0-0B48-B0CF-21D80479E607}"/>
              </a:ext>
            </a:extLst>
          </p:cNvPr>
          <p:cNvSpPr txBox="1"/>
          <p:nvPr/>
        </p:nvSpPr>
        <p:spPr>
          <a:xfrm>
            <a:off x="905124" y="3133613"/>
            <a:ext cx="1899879" cy="307777"/>
          </a:xfrm>
          <a:prstGeom prst="rect">
            <a:avLst/>
          </a:prstGeom>
          <a:noFill/>
        </p:spPr>
        <p:txBody>
          <a:bodyPr wrap="none" rtlCol="0" anchor="ctr" anchorCtr="0">
            <a:spAutoFit/>
          </a:bodyPr>
          <a:lstStyle/>
          <a:p>
            <a:pPr algn="ctr"/>
            <a:r>
              <a:rPr lang="en-US" sz="1400" b="1" dirty="0">
                <a:solidFill>
                  <a:schemeClr val="bg1"/>
                </a:solidFill>
                <a:latin typeface="Poppins" pitchFamily="2" charset="77"/>
                <a:ea typeface="League Spartan" charset="0"/>
                <a:cs typeface="Poppins" pitchFamily="2" charset="77"/>
              </a:rPr>
              <a:t>TARGETTED FORUM</a:t>
            </a:r>
          </a:p>
        </p:txBody>
      </p:sp>
      <p:sp>
        <p:nvSpPr>
          <p:cNvPr id="41" name="Rectangle 40">
            <a:extLst>
              <a:ext uri="{FF2B5EF4-FFF2-40B4-BE49-F238E27FC236}">
                <a16:creationId xmlns:a16="http://schemas.microsoft.com/office/drawing/2014/main" id="{345721E0-C9FD-6144-9600-82EDB39E4896}"/>
              </a:ext>
            </a:extLst>
          </p:cNvPr>
          <p:cNvSpPr/>
          <p:nvPr/>
        </p:nvSpPr>
        <p:spPr>
          <a:xfrm>
            <a:off x="2981088" y="2992292"/>
            <a:ext cx="2622480" cy="637028"/>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2"/>
              </a:solidFill>
            </a:endParaRPr>
          </a:p>
        </p:txBody>
      </p:sp>
      <p:sp>
        <p:nvSpPr>
          <p:cNvPr id="42" name="Rectangle 41">
            <a:extLst>
              <a:ext uri="{FF2B5EF4-FFF2-40B4-BE49-F238E27FC236}">
                <a16:creationId xmlns:a16="http://schemas.microsoft.com/office/drawing/2014/main" id="{CD0877EB-B88C-794E-BE5E-D79EDBF3FE7F}"/>
              </a:ext>
            </a:extLst>
          </p:cNvPr>
          <p:cNvSpPr/>
          <p:nvPr/>
        </p:nvSpPr>
        <p:spPr>
          <a:xfrm>
            <a:off x="5603568" y="2992292"/>
            <a:ext cx="2622480" cy="637028"/>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2"/>
              </a:solidFill>
            </a:endParaRPr>
          </a:p>
        </p:txBody>
      </p:sp>
      <p:sp>
        <p:nvSpPr>
          <p:cNvPr id="43" name="Rectangle 42">
            <a:extLst>
              <a:ext uri="{FF2B5EF4-FFF2-40B4-BE49-F238E27FC236}">
                <a16:creationId xmlns:a16="http://schemas.microsoft.com/office/drawing/2014/main" id="{39417A46-1B27-5B41-9BA1-540B736D556E}"/>
              </a:ext>
            </a:extLst>
          </p:cNvPr>
          <p:cNvSpPr/>
          <p:nvPr/>
        </p:nvSpPr>
        <p:spPr>
          <a:xfrm>
            <a:off x="8226048" y="2992292"/>
            <a:ext cx="2622480" cy="637028"/>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2"/>
              </a:solidFill>
            </a:endParaRPr>
          </a:p>
        </p:txBody>
      </p:sp>
      <p:sp>
        <p:nvSpPr>
          <p:cNvPr id="17" name="Freeform 16">
            <a:extLst>
              <a:ext uri="{FF2B5EF4-FFF2-40B4-BE49-F238E27FC236}">
                <a16:creationId xmlns:a16="http://schemas.microsoft.com/office/drawing/2014/main" id="{B6234A9E-54CC-9546-AA6A-03A66A274E7F}"/>
              </a:ext>
            </a:extLst>
          </p:cNvPr>
          <p:cNvSpPr/>
          <p:nvPr/>
        </p:nvSpPr>
        <p:spPr>
          <a:xfrm>
            <a:off x="462327" y="3786334"/>
            <a:ext cx="2518761" cy="637028"/>
          </a:xfrm>
          <a:custGeom>
            <a:avLst/>
            <a:gdLst>
              <a:gd name="connsiteX0" fmla="*/ 0 w 4821609"/>
              <a:gd name="connsiteY0" fmla="*/ 0 h 1219448"/>
              <a:gd name="connsiteX1" fmla="*/ 4821609 w 4821609"/>
              <a:gd name="connsiteY1" fmla="*/ 0 h 1219448"/>
              <a:gd name="connsiteX2" fmla="*/ 4821609 w 4821609"/>
              <a:gd name="connsiteY2" fmla="*/ 1219448 h 1219448"/>
              <a:gd name="connsiteX3" fmla="*/ 1 w 4821609"/>
              <a:gd name="connsiteY3" fmla="*/ 1219448 h 1219448"/>
              <a:gd name="connsiteX4" fmla="*/ 633547 w 4821609"/>
              <a:gd name="connsiteY4" fmla="*/ 609725 h 1219448"/>
              <a:gd name="connsiteX5" fmla="*/ 0 w 4821609"/>
              <a:gd name="connsiteY5" fmla="*/ 2 h 12194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821609" h="1219448">
                <a:moveTo>
                  <a:pt x="0" y="0"/>
                </a:moveTo>
                <a:lnTo>
                  <a:pt x="4821609" y="0"/>
                </a:lnTo>
                <a:lnTo>
                  <a:pt x="4821609" y="1219448"/>
                </a:lnTo>
                <a:lnTo>
                  <a:pt x="1" y="1219448"/>
                </a:lnTo>
                <a:lnTo>
                  <a:pt x="633547" y="609725"/>
                </a:lnTo>
                <a:lnTo>
                  <a:pt x="0" y="2"/>
                </a:lnTo>
                <a:close/>
              </a:path>
            </a:pathLst>
          </a:custGeom>
          <a:solidFill>
            <a:schemeClr val="accent6">
              <a:lumMod val="75000"/>
              <a:alpha val="85882"/>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27" name="TextBox 26">
            <a:extLst>
              <a:ext uri="{FF2B5EF4-FFF2-40B4-BE49-F238E27FC236}">
                <a16:creationId xmlns:a16="http://schemas.microsoft.com/office/drawing/2014/main" id="{AD55BA1D-6D64-244A-9B77-6D7B2C77ED81}"/>
              </a:ext>
            </a:extLst>
          </p:cNvPr>
          <p:cNvSpPr txBox="1"/>
          <p:nvPr/>
        </p:nvSpPr>
        <p:spPr>
          <a:xfrm>
            <a:off x="766463" y="3927655"/>
            <a:ext cx="2177199" cy="307777"/>
          </a:xfrm>
          <a:prstGeom prst="rect">
            <a:avLst/>
          </a:prstGeom>
          <a:noFill/>
        </p:spPr>
        <p:txBody>
          <a:bodyPr wrap="none" rtlCol="0" anchor="ctr" anchorCtr="0">
            <a:spAutoFit/>
          </a:bodyPr>
          <a:lstStyle/>
          <a:p>
            <a:pPr algn="ctr"/>
            <a:r>
              <a:rPr lang="en-US" sz="1400" b="1" dirty="0">
                <a:solidFill>
                  <a:schemeClr val="bg1"/>
                </a:solidFill>
                <a:latin typeface="Poppins" pitchFamily="2" charset="77"/>
                <a:ea typeface="League Spartan" charset="0"/>
                <a:cs typeface="Poppins" pitchFamily="2" charset="77"/>
              </a:rPr>
              <a:t>TRANSITIONAL FORUM</a:t>
            </a:r>
          </a:p>
        </p:txBody>
      </p:sp>
      <p:sp>
        <p:nvSpPr>
          <p:cNvPr id="45" name="Rectangle 44">
            <a:extLst>
              <a:ext uri="{FF2B5EF4-FFF2-40B4-BE49-F238E27FC236}">
                <a16:creationId xmlns:a16="http://schemas.microsoft.com/office/drawing/2014/main" id="{D67E21B1-73DA-7C4D-8B53-C7B4CB240E54}"/>
              </a:ext>
            </a:extLst>
          </p:cNvPr>
          <p:cNvSpPr/>
          <p:nvPr/>
        </p:nvSpPr>
        <p:spPr>
          <a:xfrm>
            <a:off x="2981088" y="3786254"/>
            <a:ext cx="2622480" cy="637028"/>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2"/>
              </a:solidFill>
            </a:endParaRPr>
          </a:p>
        </p:txBody>
      </p:sp>
      <p:sp>
        <p:nvSpPr>
          <p:cNvPr id="46" name="Rectangle 45">
            <a:extLst>
              <a:ext uri="{FF2B5EF4-FFF2-40B4-BE49-F238E27FC236}">
                <a16:creationId xmlns:a16="http://schemas.microsoft.com/office/drawing/2014/main" id="{AB0C6DE0-53DB-A046-AD0A-F38C91C71414}"/>
              </a:ext>
            </a:extLst>
          </p:cNvPr>
          <p:cNvSpPr/>
          <p:nvPr/>
        </p:nvSpPr>
        <p:spPr>
          <a:xfrm>
            <a:off x="5603568" y="3786254"/>
            <a:ext cx="2622480" cy="637028"/>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2"/>
              </a:solidFill>
            </a:endParaRPr>
          </a:p>
        </p:txBody>
      </p:sp>
      <p:sp>
        <p:nvSpPr>
          <p:cNvPr id="47" name="Rectangle 46">
            <a:extLst>
              <a:ext uri="{FF2B5EF4-FFF2-40B4-BE49-F238E27FC236}">
                <a16:creationId xmlns:a16="http://schemas.microsoft.com/office/drawing/2014/main" id="{5E85109B-5939-D743-ABA0-78F96FF66C64}"/>
              </a:ext>
            </a:extLst>
          </p:cNvPr>
          <p:cNvSpPr/>
          <p:nvPr/>
        </p:nvSpPr>
        <p:spPr>
          <a:xfrm>
            <a:off x="8226048" y="3786254"/>
            <a:ext cx="2622480" cy="637028"/>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2"/>
              </a:solidFill>
            </a:endParaRPr>
          </a:p>
        </p:txBody>
      </p:sp>
      <p:sp>
        <p:nvSpPr>
          <p:cNvPr id="18" name="Freeform 17">
            <a:extLst>
              <a:ext uri="{FF2B5EF4-FFF2-40B4-BE49-F238E27FC236}">
                <a16:creationId xmlns:a16="http://schemas.microsoft.com/office/drawing/2014/main" id="{71AB2FC1-49A9-1D42-9BE2-EC9AF1ED7066}"/>
              </a:ext>
            </a:extLst>
          </p:cNvPr>
          <p:cNvSpPr/>
          <p:nvPr/>
        </p:nvSpPr>
        <p:spPr>
          <a:xfrm>
            <a:off x="462327" y="4580297"/>
            <a:ext cx="2518761" cy="637028"/>
          </a:xfrm>
          <a:custGeom>
            <a:avLst/>
            <a:gdLst>
              <a:gd name="connsiteX0" fmla="*/ 0 w 4821609"/>
              <a:gd name="connsiteY0" fmla="*/ 0 h 1219448"/>
              <a:gd name="connsiteX1" fmla="*/ 4821609 w 4821609"/>
              <a:gd name="connsiteY1" fmla="*/ 0 h 1219448"/>
              <a:gd name="connsiteX2" fmla="*/ 4821609 w 4821609"/>
              <a:gd name="connsiteY2" fmla="*/ 1219448 h 1219448"/>
              <a:gd name="connsiteX3" fmla="*/ 1 w 4821609"/>
              <a:gd name="connsiteY3" fmla="*/ 1219448 h 1219448"/>
              <a:gd name="connsiteX4" fmla="*/ 633547 w 4821609"/>
              <a:gd name="connsiteY4" fmla="*/ 609725 h 1219448"/>
              <a:gd name="connsiteX5" fmla="*/ 0 w 4821609"/>
              <a:gd name="connsiteY5" fmla="*/ 2 h 12194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821609" h="1219448">
                <a:moveTo>
                  <a:pt x="0" y="0"/>
                </a:moveTo>
                <a:lnTo>
                  <a:pt x="4821609" y="0"/>
                </a:lnTo>
                <a:lnTo>
                  <a:pt x="4821609" y="1219448"/>
                </a:lnTo>
                <a:lnTo>
                  <a:pt x="1" y="1219448"/>
                </a:lnTo>
                <a:lnTo>
                  <a:pt x="633547" y="609725"/>
                </a:lnTo>
                <a:lnTo>
                  <a:pt x="0" y="2"/>
                </a:lnTo>
                <a:close/>
              </a:path>
            </a:pathLst>
          </a:custGeom>
          <a:solidFill>
            <a:schemeClr val="accent6">
              <a:lumMod val="7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28" name="TextBox 27">
            <a:extLst>
              <a:ext uri="{FF2B5EF4-FFF2-40B4-BE49-F238E27FC236}">
                <a16:creationId xmlns:a16="http://schemas.microsoft.com/office/drawing/2014/main" id="{7C469E4E-0481-5043-BBCF-E184DEA01706}"/>
              </a:ext>
            </a:extLst>
          </p:cNvPr>
          <p:cNvSpPr txBox="1"/>
          <p:nvPr/>
        </p:nvSpPr>
        <p:spPr>
          <a:xfrm>
            <a:off x="768869" y="4721617"/>
            <a:ext cx="2172390" cy="307777"/>
          </a:xfrm>
          <a:prstGeom prst="rect">
            <a:avLst/>
          </a:prstGeom>
          <a:noFill/>
        </p:spPr>
        <p:txBody>
          <a:bodyPr wrap="none" rtlCol="0" anchor="ctr" anchorCtr="0">
            <a:spAutoFit/>
          </a:bodyPr>
          <a:lstStyle/>
          <a:p>
            <a:pPr algn="ctr"/>
            <a:r>
              <a:rPr lang="en-US" sz="1400" b="1" dirty="0">
                <a:solidFill>
                  <a:schemeClr val="bg1"/>
                </a:solidFill>
                <a:latin typeface="Poppins" pitchFamily="2" charset="77"/>
                <a:ea typeface="League Spartan" charset="0"/>
                <a:cs typeface="Poppins" pitchFamily="2" charset="77"/>
              </a:rPr>
              <a:t>TRANSPARENT FORUM</a:t>
            </a:r>
          </a:p>
        </p:txBody>
      </p:sp>
      <p:sp>
        <p:nvSpPr>
          <p:cNvPr id="49" name="Rectangle 48">
            <a:extLst>
              <a:ext uri="{FF2B5EF4-FFF2-40B4-BE49-F238E27FC236}">
                <a16:creationId xmlns:a16="http://schemas.microsoft.com/office/drawing/2014/main" id="{EF9C1575-5027-234B-80E6-E4C26FC5B956}"/>
              </a:ext>
            </a:extLst>
          </p:cNvPr>
          <p:cNvSpPr/>
          <p:nvPr/>
        </p:nvSpPr>
        <p:spPr>
          <a:xfrm>
            <a:off x="2981088" y="4580296"/>
            <a:ext cx="2622480" cy="637028"/>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2"/>
              </a:solidFill>
            </a:endParaRPr>
          </a:p>
        </p:txBody>
      </p:sp>
      <p:sp>
        <p:nvSpPr>
          <p:cNvPr id="50" name="Rectangle 49">
            <a:extLst>
              <a:ext uri="{FF2B5EF4-FFF2-40B4-BE49-F238E27FC236}">
                <a16:creationId xmlns:a16="http://schemas.microsoft.com/office/drawing/2014/main" id="{80D70916-674B-CE45-9426-F4E0833B371D}"/>
              </a:ext>
            </a:extLst>
          </p:cNvPr>
          <p:cNvSpPr/>
          <p:nvPr/>
        </p:nvSpPr>
        <p:spPr>
          <a:xfrm>
            <a:off x="5603568" y="4571036"/>
            <a:ext cx="2622480" cy="637028"/>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2"/>
              </a:solidFill>
            </a:endParaRPr>
          </a:p>
        </p:txBody>
      </p:sp>
      <p:sp>
        <p:nvSpPr>
          <p:cNvPr id="51" name="Rectangle 50">
            <a:extLst>
              <a:ext uri="{FF2B5EF4-FFF2-40B4-BE49-F238E27FC236}">
                <a16:creationId xmlns:a16="http://schemas.microsoft.com/office/drawing/2014/main" id="{DADFFF27-3EC0-8240-A9B2-28B28A330979}"/>
              </a:ext>
            </a:extLst>
          </p:cNvPr>
          <p:cNvSpPr/>
          <p:nvPr/>
        </p:nvSpPr>
        <p:spPr>
          <a:xfrm>
            <a:off x="8226048" y="4580296"/>
            <a:ext cx="2622480" cy="637028"/>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2"/>
              </a:solidFill>
            </a:endParaRPr>
          </a:p>
        </p:txBody>
      </p:sp>
      <p:sp>
        <p:nvSpPr>
          <p:cNvPr id="56" name="Subtitle 2">
            <a:extLst>
              <a:ext uri="{FF2B5EF4-FFF2-40B4-BE49-F238E27FC236}">
                <a16:creationId xmlns:a16="http://schemas.microsoft.com/office/drawing/2014/main" id="{AA8F8DD3-345D-4688-A031-28BDF4193354}"/>
              </a:ext>
            </a:extLst>
          </p:cNvPr>
          <p:cNvSpPr txBox="1">
            <a:spLocks/>
          </p:cNvSpPr>
          <p:nvPr/>
        </p:nvSpPr>
        <p:spPr>
          <a:xfrm>
            <a:off x="3198024" y="2319808"/>
            <a:ext cx="2188605" cy="292388"/>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800" dirty="0">
                <a:solidFill>
                  <a:schemeClr val="accent6"/>
                </a:solidFill>
                <a:latin typeface="Lato Light" panose="020F0502020204030203" pitchFamily="34" charset="0"/>
                <a:ea typeface="Lato Light" panose="020F0502020204030203" pitchFamily="34" charset="0"/>
                <a:cs typeface="Mukta ExtraLight" panose="020B0000000000000000" pitchFamily="34" charset="77"/>
              </a:rPr>
              <a:t>Accessible only to a select group of participants.</a:t>
            </a:r>
          </a:p>
        </p:txBody>
      </p:sp>
      <p:sp>
        <p:nvSpPr>
          <p:cNvPr id="78" name="Subtitle 2">
            <a:extLst>
              <a:ext uri="{FF2B5EF4-FFF2-40B4-BE49-F238E27FC236}">
                <a16:creationId xmlns:a16="http://schemas.microsoft.com/office/drawing/2014/main" id="{949576D9-E3CA-4C27-8854-98C2118A172A}"/>
              </a:ext>
            </a:extLst>
          </p:cNvPr>
          <p:cNvSpPr txBox="1">
            <a:spLocks/>
          </p:cNvSpPr>
          <p:nvPr/>
        </p:nvSpPr>
        <p:spPr>
          <a:xfrm>
            <a:off x="3179646" y="3136853"/>
            <a:ext cx="2188605" cy="292388"/>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800" dirty="0">
                <a:solidFill>
                  <a:schemeClr val="accent6"/>
                </a:solidFill>
                <a:latin typeface="Lato Light" panose="020F0502020204030203" pitchFamily="34" charset="0"/>
                <a:ea typeface="Lato Light" panose="020F0502020204030203" pitchFamily="34" charset="0"/>
                <a:cs typeface="Mukta ExtraLight" panose="020B0000000000000000" pitchFamily="34" charset="77"/>
              </a:rPr>
              <a:t>Can be used for a niche demographic, an appointed panel or a key participant group. </a:t>
            </a:r>
          </a:p>
        </p:txBody>
      </p:sp>
      <p:sp>
        <p:nvSpPr>
          <p:cNvPr id="79" name="Subtitle 2">
            <a:extLst>
              <a:ext uri="{FF2B5EF4-FFF2-40B4-BE49-F238E27FC236}">
                <a16:creationId xmlns:a16="http://schemas.microsoft.com/office/drawing/2014/main" id="{CBD2BE0E-A85C-44ED-80DC-9A15035BE00B}"/>
              </a:ext>
            </a:extLst>
          </p:cNvPr>
          <p:cNvSpPr txBox="1">
            <a:spLocks/>
          </p:cNvSpPr>
          <p:nvPr/>
        </p:nvSpPr>
        <p:spPr>
          <a:xfrm>
            <a:off x="3179645" y="3943044"/>
            <a:ext cx="2188605" cy="292388"/>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800" dirty="0">
                <a:solidFill>
                  <a:schemeClr val="accent6"/>
                </a:solidFill>
                <a:latin typeface="Lato Light" panose="020F0502020204030203" pitchFamily="34" charset="0"/>
                <a:ea typeface="Lato Light" panose="020F0502020204030203" pitchFamily="34" charset="0"/>
                <a:cs typeface="Mukta ExtraLight" panose="020B0000000000000000" pitchFamily="34" charset="77"/>
              </a:rPr>
              <a:t>Allows a select participant group to have their say first before opening to other participants. </a:t>
            </a:r>
          </a:p>
        </p:txBody>
      </p:sp>
      <p:sp>
        <p:nvSpPr>
          <p:cNvPr id="80" name="Subtitle 2">
            <a:extLst>
              <a:ext uri="{FF2B5EF4-FFF2-40B4-BE49-F238E27FC236}">
                <a16:creationId xmlns:a16="http://schemas.microsoft.com/office/drawing/2014/main" id="{AB75D1D5-452B-495A-A47A-8E3DDACA3A4A}"/>
              </a:ext>
            </a:extLst>
          </p:cNvPr>
          <p:cNvSpPr txBox="1">
            <a:spLocks/>
          </p:cNvSpPr>
          <p:nvPr/>
        </p:nvSpPr>
        <p:spPr>
          <a:xfrm>
            <a:off x="3224995" y="4746247"/>
            <a:ext cx="2188605" cy="292388"/>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800" dirty="0">
                <a:solidFill>
                  <a:schemeClr val="accent6"/>
                </a:solidFill>
                <a:latin typeface="Lato Light" panose="020F0502020204030203" pitchFamily="34" charset="0"/>
                <a:ea typeface="Lato Light" panose="020F0502020204030203" pitchFamily="34" charset="0"/>
                <a:cs typeface="Mukta ExtraLight" panose="020B0000000000000000" pitchFamily="34" charset="77"/>
              </a:rPr>
              <a:t>Visible to all participants but only accessible to an expert panel or select group of participants. </a:t>
            </a:r>
          </a:p>
        </p:txBody>
      </p:sp>
      <p:sp>
        <p:nvSpPr>
          <p:cNvPr id="82" name="Subtitle 2">
            <a:extLst>
              <a:ext uri="{FF2B5EF4-FFF2-40B4-BE49-F238E27FC236}">
                <a16:creationId xmlns:a16="http://schemas.microsoft.com/office/drawing/2014/main" id="{15A08DE2-8A08-4EFD-AE7F-7F82A8B48E75}"/>
              </a:ext>
            </a:extLst>
          </p:cNvPr>
          <p:cNvSpPr txBox="1">
            <a:spLocks/>
          </p:cNvSpPr>
          <p:nvPr/>
        </p:nvSpPr>
        <p:spPr>
          <a:xfrm>
            <a:off x="5810498" y="1464131"/>
            <a:ext cx="2188605" cy="415498"/>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800" dirty="0">
                <a:solidFill>
                  <a:schemeClr val="accent6"/>
                </a:solidFill>
                <a:latin typeface="Lato Light" panose="020F0502020204030203" pitchFamily="34" charset="0"/>
                <a:ea typeface="Lato Light" panose="020F0502020204030203" pitchFamily="34" charset="0"/>
                <a:cs typeface="Mukta ExtraLight" panose="020B0000000000000000" pitchFamily="34" charset="77"/>
              </a:rPr>
              <a:t>Great for encouraging open discussion, debate and dialogue. Creates a live record of what has been discussed, suggested, agreed upon. </a:t>
            </a:r>
          </a:p>
        </p:txBody>
      </p:sp>
      <p:sp>
        <p:nvSpPr>
          <p:cNvPr id="83" name="Subtitle 2">
            <a:extLst>
              <a:ext uri="{FF2B5EF4-FFF2-40B4-BE49-F238E27FC236}">
                <a16:creationId xmlns:a16="http://schemas.microsoft.com/office/drawing/2014/main" id="{7F36F561-3CA0-47A2-A26B-C1264167B0FE}"/>
              </a:ext>
            </a:extLst>
          </p:cNvPr>
          <p:cNvSpPr txBox="1">
            <a:spLocks/>
          </p:cNvSpPr>
          <p:nvPr/>
        </p:nvSpPr>
        <p:spPr>
          <a:xfrm>
            <a:off x="5727435" y="2188808"/>
            <a:ext cx="2188605" cy="538609"/>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800" dirty="0">
                <a:solidFill>
                  <a:schemeClr val="accent6"/>
                </a:solidFill>
                <a:latin typeface="Lato Light" panose="020F0502020204030203" pitchFamily="34" charset="0"/>
                <a:ea typeface="Lato Light" panose="020F0502020204030203" pitchFamily="34" charset="0"/>
                <a:cs typeface="Mukta ExtraLight" panose="020B0000000000000000" pitchFamily="34" charset="77"/>
              </a:rPr>
              <a:t>Good to test policy or solutions before releasing to a broader participant group. Can create advocates for emerging solutions who can engage with other participants.  </a:t>
            </a:r>
          </a:p>
        </p:txBody>
      </p:sp>
      <p:sp>
        <p:nvSpPr>
          <p:cNvPr id="84" name="Subtitle 2">
            <a:extLst>
              <a:ext uri="{FF2B5EF4-FFF2-40B4-BE49-F238E27FC236}">
                <a16:creationId xmlns:a16="http://schemas.microsoft.com/office/drawing/2014/main" id="{056C7AFD-153A-4510-AC81-501D6B136514}"/>
              </a:ext>
            </a:extLst>
          </p:cNvPr>
          <p:cNvSpPr txBox="1">
            <a:spLocks/>
          </p:cNvSpPr>
          <p:nvPr/>
        </p:nvSpPr>
        <p:spPr>
          <a:xfrm>
            <a:off x="5866052" y="3053033"/>
            <a:ext cx="2188605" cy="415498"/>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800" dirty="0">
                <a:solidFill>
                  <a:schemeClr val="accent6"/>
                </a:solidFill>
                <a:latin typeface="Lato Light" panose="020F0502020204030203" pitchFamily="34" charset="0"/>
                <a:ea typeface="Lato Light" panose="020F0502020204030203" pitchFamily="34" charset="0"/>
                <a:cs typeface="Mukta ExtraLight" panose="020B0000000000000000" pitchFamily="34" charset="77"/>
              </a:rPr>
              <a:t>Enables tailoring of information by age, identify, geography. Good for service planning that benefits a targeted demographic. </a:t>
            </a:r>
          </a:p>
        </p:txBody>
      </p:sp>
      <p:sp>
        <p:nvSpPr>
          <p:cNvPr id="85" name="Subtitle 2">
            <a:extLst>
              <a:ext uri="{FF2B5EF4-FFF2-40B4-BE49-F238E27FC236}">
                <a16:creationId xmlns:a16="http://schemas.microsoft.com/office/drawing/2014/main" id="{D29463A1-91D1-4E84-9B1D-0D3A780BA4E5}"/>
              </a:ext>
            </a:extLst>
          </p:cNvPr>
          <p:cNvSpPr txBox="1">
            <a:spLocks/>
          </p:cNvSpPr>
          <p:nvPr/>
        </p:nvSpPr>
        <p:spPr>
          <a:xfrm>
            <a:off x="5842267" y="3897019"/>
            <a:ext cx="2188605" cy="415498"/>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800" dirty="0">
                <a:solidFill>
                  <a:schemeClr val="accent6"/>
                </a:solidFill>
                <a:latin typeface="Lato Light" panose="020F0502020204030203" pitchFamily="34" charset="0"/>
                <a:ea typeface="Lato Light" panose="020F0502020204030203" pitchFamily="34" charset="0"/>
                <a:cs typeface="Mukta ExtraLight" panose="020B0000000000000000" pitchFamily="34" charset="77"/>
              </a:rPr>
              <a:t>Good for conversations and collaborations that need to evolve and be informed gradually by different perspectives. </a:t>
            </a:r>
          </a:p>
        </p:txBody>
      </p:sp>
      <p:sp>
        <p:nvSpPr>
          <p:cNvPr id="86" name="Subtitle 2">
            <a:extLst>
              <a:ext uri="{FF2B5EF4-FFF2-40B4-BE49-F238E27FC236}">
                <a16:creationId xmlns:a16="http://schemas.microsoft.com/office/drawing/2014/main" id="{BDB9FC5B-F7C0-4C7C-A2EC-769FF8BFD7CB}"/>
              </a:ext>
            </a:extLst>
          </p:cNvPr>
          <p:cNvSpPr txBox="1">
            <a:spLocks/>
          </p:cNvSpPr>
          <p:nvPr/>
        </p:nvSpPr>
        <p:spPr>
          <a:xfrm>
            <a:off x="8436616" y="4738742"/>
            <a:ext cx="2188605" cy="292388"/>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800" dirty="0">
                <a:solidFill>
                  <a:schemeClr val="accent6"/>
                </a:solidFill>
                <a:latin typeface="Lato Light" panose="020F0502020204030203" pitchFamily="34" charset="0"/>
                <a:ea typeface="Lato Light" panose="020F0502020204030203" pitchFamily="34" charset="0"/>
                <a:cs typeface="Mukta ExtraLight" panose="020B0000000000000000" pitchFamily="34" charset="77"/>
              </a:rPr>
              <a:t>Creates a hierarchy between who can fully participate and who observes. </a:t>
            </a:r>
          </a:p>
        </p:txBody>
      </p:sp>
      <p:sp>
        <p:nvSpPr>
          <p:cNvPr id="88" name="Subtitle 2">
            <a:extLst>
              <a:ext uri="{FF2B5EF4-FFF2-40B4-BE49-F238E27FC236}">
                <a16:creationId xmlns:a16="http://schemas.microsoft.com/office/drawing/2014/main" id="{14CC2ACE-7E3D-4439-B313-D101BB25AEF7}"/>
              </a:ext>
            </a:extLst>
          </p:cNvPr>
          <p:cNvSpPr txBox="1">
            <a:spLocks/>
          </p:cNvSpPr>
          <p:nvPr/>
        </p:nvSpPr>
        <p:spPr>
          <a:xfrm>
            <a:off x="8432978" y="1464131"/>
            <a:ext cx="2188605" cy="415498"/>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800" dirty="0">
                <a:solidFill>
                  <a:schemeClr val="accent6"/>
                </a:solidFill>
                <a:latin typeface="Lato Light" panose="020F0502020204030203" pitchFamily="34" charset="0"/>
                <a:ea typeface="Lato Light" panose="020F0502020204030203" pitchFamily="34" charset="0"/>
                <a:cs typeface="Mukta ExtraLight" panose="020B0000000000000000" pitchFamily="34" charset="77"/>
              </a:rPr>
              <a:t>Facilitator needs to capture and reflect what is being heard through the discussion to create check-points that get participants up to speed. </a:t>
            </a:r>
          </a:p>
        </p:txBody>
      </p:sp>
      <p:sp>
        <p:nvSpPr>
          <p:cNvPr id="89" name="Subtitle 2">
            <a:extLst>
              <a:ext uri="{FF2B5EF4-FFF2-40B4-BE49-F238E27FC236}">
                <a16:creationId xmlns:a16="http://schemas.microsoft.com/office/drawing/2014/main" id="{2EF15052-8D74-445B-88A0-3DFDE7883104}"/>
              </a:ext>
            </a:extLst>
          </p:cNvPr>
          <p:cNvSpPr txBox="1">
            <a:spLocks/>
          </p:cNvSpPr>
          <p:nvPr/>
        </p:nvSpPr>
        <p:spPr>
          <a:xfrm>
            <a:off x="8442985" y="2373473"/>
            <a:ext cx="2188605" cy="169277"/>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800" dirty="0">
                <a:solidFill>
                  <a:schemeClr val="accent6"/>
                </a:solidFill>
                <a:latin typeface="Lato Light" panose="020F0502020204030203" pitchFamily="34" charset="0"/>
                <a:ea typeface="Lato Light" panose="020F0502020204030203" pitchFamily="34" charset="0"/>
                <a:cs typeface="Mukta ExtraLight" panose="020B0000000000000000" pitchFamily="34" charset="77"/>
              </a:rPr>
              <a:t>Can seem secretive and not transparent.  </a:t>
            </a:r>
          </a:p>
        </p:txBody>
      </p:sp>
      <p:sp>
        <p:nvSpPr>
          <p:cNvPr id="90" name="Subtitle 2">
            <a:extLst>
              <a:ext uri="{FF2B5EF4-FFF2-40B4-BE49-F238E27FC236}">
                <a16:creationId xmlns:a16="http://schemas.microsoft.com/office/drawing/2014/main" id="{F358ACD9-7171-4D58-A574-11C0A2473BE4}"/>
              </a:ext>
            </a:extLst>
          </p:cNvPr>
          <p:cNvSpPr txBox="1">
            <a:spLocks/>
          </p:cNvSpPr>
          <p:nvPr/>
        </p:nvSpPr>
        <p:spPr>
          <a:xfrm>
            <a:off x="8384422" y="3114588"/>
            <a:ext cx="2188605" cy="292388"/>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800" dirty="0">
                <a:solidFill>
                  <a:schemeClr val="accent6"/>
                </a:solidFill>
                <a:latin typeface="Lato Light" panose="020F0502020204030203" pitchFamily="34" charset="0"/>
                <a:ea typeface="Lato Light" panose="020F0502020204030203" pitchFamily="34" charset="0"/>
                <a:cs typeface="Mukta ExtraLight" panose="020B0000000000000000" pitchFamily="34" charset="77"/>
              </a:rPr>
              <a:t>Can limit the ability for participants to hear other perspectives. </a:t>
            </a:r>
          </a:p>
        </p:txBody>
      </p:sp>
      <p:sp>
        <p:nvSpPr>
          <p:cNvPr id="91" name="Subtitle 2">
            <a:extLst>
              <a:ext uri="{FF2B5EF4-FFF2-40B4-BE49-F238E27FC236}">
                <a16:creationId xmlns:a16="http://schemas.microsoft.com/office/drawing/2014/main" id="{1AB5EB04-E697-4AE2-B6DD-48CCA7E6D257}"/>
              </a:ext>
            </a:extLst>
          </p:cNvPr>
          <p:cNvSpPr txBox="1">
            <a:spLocks/>
          </p:cNvSpPr>
          <p:nvPr/>
        </p:nvSpPr>
        <p:spPr>
          <a:xfrm>
            <a:off x="8464747" y="3997126"/>
            <a:ext cx="2188605" cy="169277"/>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800" dirty="0">
                <a:solidFill>
                  <a:schemeClr val="accent6"/>
                </a:solidFill>
                <a:latin typeface="Lato Light" panose="020F0502020204030203" pitchFamily="34" charset="0"/>
                <a:ea typeface="Lato Light" panose="020F0502020204030203" pitchFamily="34" charset="0"/>
                <a:cs typeface="Mukta ExtraLight" panose="020B0000000000000000" pitchFamily="34" charset="77"/>
              </a:rPr>
              <a:t>Can take time and sometimes feel repetitive. </a:t>
            </a:r>
          </a:p>
        </p:txBody>
      </p:sp>
      <p:sp>
        <p:nvSpPr>
          <p:cNvPr id="92" name="Subtitle 2">
            <a:extLst>
              <a:ext uri="{FF2B5EF4-FFF2-40B4-BE49-F238E27FC236}">
                <a16:creationId xmlns:a16="http://schemas.microsoft.com/office/drawing/2014/main" id="{0A2EE378-4382-458E-B0BD-448D6D451F32}"/>
              </a:ext>
            </a:extLst>
          </p:cNvPr>
          <p:cNvSpPr txBox="1">
            <a:spLocks/>
          </p:cNvSpPr>
          <p:nvPr/>
        </p:nvSpPr>
        <p:spPr>
          <a:xfrm>
            <a:off x="5911745" y="4752616"/>
            <a:ext cx="2188605" cy="292388"/>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800" dirty="0">
                <a:solidFill>
                  <a:schemeClr val="accent6"/>
                </a:solidFill>
                <a:latin typeface="Lato Light" panose="020F0502020204030203" pitchFamily="34" charset="0"/>
                <a:ea typeface="Lato Light" panose="020F0502020204030203" pitchFamily="34" charset="0"/>
                <a:cs typeface="Mukta ExtraLight" panose="020B0000000000000000" pitchFamily="34" charset="77"/>
              </a:rPr>
              <a:t>Allows the process to be transparent, observed, listened to and understand by all participants.</a:t>
            </a:r>
          </a:p>
        </p:txBody>
      </p:sp>
      <p:sp>
        <p:nvSpPr>
          <p:cNvPr id="65" name="Freeform 17">
            <a:extLst>
              <a:ext uri="{FF2B5EF4-FFF2-40B4-BE49-F238E27FC236}">
                <a16:creationId xmlns:a16="http://schemas.microsoft.com/office/drawing/2014/main" id="{AFFC52ED-E094-4B86-8D1C-96F2C989DEB7}"/>
              </a:ext>
            </a:extLst>
          </p:cNvPr>
          <p:cNvSpPr/>
          <p:nvPr/>
        </p:nvSpPr>
        <p:spPr>
          <a:xfrm>
            <a:off x="407368" y="5240244"/>
            <a:ext cx="2518761" cy="637028"/>
          </a:xfrm>
          <a:custGeom>
            <a:avLst/>
            <a:gdLst>
              <a:gd name="connsiteX0" fmla="*/ 0 w 4821609"/>
              <a:gd name="connsiteY0" fmla="*/ 0 h 1219448"/>
              <a:gd name="connsiteX1" fmla="*/ 4821609 w 4821609"/>
              <a:gd name="connsiteY1" fmla="*/ 0 h 1219448"/>
              <a:gd name="connsiteX2" fmla="*/ 4821609 w 4821609"/>
              <a:gd name="connsiteY2" fmla="*/ 1219448 h 1219448"/>
              <a:gd name="connsiteX3" fmla="*/ 1 w 4821609"/>
              <a:gd name="connsiteY3" fmla="*/ 1219448 h 1219448"/>
              <a:gd name="connsiteX4" fmla="*/ 633547 w 4821609"/>
              <a:gd name="connsiteY4" fmla="*/ 609725 h 1219448"/>
              <a:gd name="connsiteX5" fmla="*/ 0 w 4821609"/>
              <a:gd name="connsiteY5" fmla="*/ 2 h 12194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821609" h="1219448">
                <a:moveTo>
                  <a:pt x="0" y="0"/>
                </a:moveTo>
                <a:lnTo>
                  <a:pt x="4821609" y="0"/>
                </a:lnTo>
                <a:lnTo>
                  <a:pt x="4821609" y="1219448"/>
                </a:lnTo>
                <a:lnTo>
                  <a:pt x="1" y="1219448"/>
                </a:lnTo>
                <a:lnTo>
                  <a:pt x="633547" y="609725"/>
                </a:lnTo>
                <a:lnTo>
                  <a:pt x="0" y="2"/>
                </a:lnTo>
                <a:close/>
              </a:path>
            </a:pathLst>
          </a:custGeom>
          <a:solidFill>
            <a:schemeClr val="accent6">
              <a:lumMod val="7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66" name="TextBox 65">
            <a:extLst>
              <a:ext uri="{FF2B5EF4-FFF2-40B4-BE49-F238E27FC236}">
                <a16:creationId xmlns:a16="http://schemas.microsoft.com/office/drawing/2014/main" id="{7909D345-40FC-43E1-8DA2-1BA95505A6CF}"/>
              </a:ext>
            </a:extLst>
          </p:cNvPr>
          <p:cNvSpPr txBox="1"/>
          <p:nvPr/>
        </p:nvSpPr>
        <p:spPr>
          <a:xfrm>
            <a:off x="1004853" y="5381564"/>
            <a:ext cx="1590499" cy="307777"/>
          </a:xfrm>
          <a:prstGeom prst="rect">
            <a:avLst/>
          </a:prstGeom>
          <a:noFill/>
        </p:spPr>
        <p:txBody>
          <a:bodyPr wrap="none" rtlCol="0" anchor="ctr" anchorCtr="0">
            <a:spAutoFit/>
          </a:bodyPr>
          <a:lstStyle/>
          <a:p>
            <a:pPr algn="ctr"/>
            <a:r>
              <a:rPr lang="en-US" sz="1400" b="1" dirty="0">
                <a:solidFill>
                  <a:schemeClr val="bg1"/>
                </a:solidFill>
                <a:latin typeface="Poppins" pitchFamily="2" charset="77"/>
                <a:ea typeface="League Spartan" charset="0"/>
                <a:cs typeface="Poppins" pitchFamily="2" charset="77"/>
              </a:rPr>
              <a:t>SHARED FORUM</a:t>
            </a:r>
          </a:p>
        </p:txBody>
      </p:sp>
      <p:sp>
        <p:nvSpPr>
          <p:cNvPr id="67" name="Rectangle 66">
            <a:extLst>
              <a:ext uri="{FF2B5EF4-FFF2-40B4-BE49-F238E27FC236}">
                <a16:creationId xmlns:a16="http://schemas.microsoft.com/office/drawing/2014/main" id="{8F4BD2AB-DA1D-4CFE-936D-F5D21B9D9471}"/>
              </a:ext>
            </a:extLst>
          </p:cNvPr>
          <p:cNvSpPr/>
          <p:nvPr/>
        </p:nvSpPr>
        <p:spPr>
          <a:xfrm>
            <a:off x="2926129" y="5240243"/>
            <a:ext cx="2622480" cy="637028"/>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2"/>
              </a:solidFill>
            </a:endParaRPr>
          </a:p>
        </p:txBody>
      </p:sp>
      <p:sp>
        <p:nvSpPr>
          <p:cNvPr id="68" name="Rectangle 67">
            <a:extLst>
              <a:ext uri="{FF2B5EF4-FFF2-40B4-BE49-F238E27FC236}">
                <a16:creationId xmlns:a16="http://schemas.microsoft.com/office/drawing/2014/main" id="{D7308871-44D2-4EDA-A12A-CAC5018CBC9C}"/>
              </a:ext>
            </a:extLst>
          </p:cNvPr>
          <p:cNvSpPr/>
          <p:nvPr/>
        </p:nvSpPr>
        <p:spPr>
          <a:xfrm>
            <a:off x="5548609" y="5240243"/>
            <a:ext cx="2622480" cy="637028"/>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2"/>
              </a:solidFill>
            </a:endParaRPr>
          </a:p>
        </p:txBody>
      </p:sp>
      <p:sp>
        <p:nvSpPr>
          <p:cNvPr id="69" name="Rectangle 68">
            <a:extLst>
              <a:ext uri="{FF2B5EF4-FFF2-40B4-BE49-F238E27FC236}">
                <a16:creationId xmlns:a16="http://schemas.microsoft.com/office/drawing/2014/main" id="{80B0F5B6-DED6-4EDB-9123-C3CAAC94592D}"/>
              </a:ext>
            </a:extLst>
          </p:cNvPr>
          <p:cNvSpPr/>
          <p:nvPr/>
        </p:nvSpPr>
        <p:spPr>
          <a:xfrm>
            <a:off x="8171089" y="5240243"/>
            <a:ext cx="2622480" cy="637028"/>
          </a:xfrm>
          <a:prstGeom prst="rect">
            <a:avLst/>
          </a:pr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2"/>
              </a:solidFill>
            </a:endParaRPr>
          </a:p>
        </p:txBody>
      </p:sp>
      <p:sp>
        <p:nvSpPr>
          <p:cNvPr id="70" name="Subtitle 2">
            <a:extLst>
              <a:ext uri="{FF2B5EF4-FFF2-40B4-BE49-F238E27FC236}">
                <a16:creationId xmlns:a16="http://schemas.microsoft.com/office/drawing/2014/main" id="{071A76C6-18F1-4E75-B011-72BB0312C18A}"/>
              </a:ext>
            </a:extLst>
          </p:cNvPr>
          <p:cNvSpPr txBox="1">
            <a:spLocks/>
          </p:cNvSpPr>
          <p:nvPr/>
        </p:nvSpPr>
        <p:spPr>
          <a:xfrm>
            <a:off x="3170036" y="5377135"/>
            <a:ext cx="2188605" cy="415498"/>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800" dirty="0">
                <a:solidFill>
                  <a:schemeClr val="accent6"/>
                </a:solidFill>
                <a:latin typeface="Lato Light" panose="020F0502020204030203" pitchFamily="34" charset="0"/>
                <a:ea typeface="Lato Light" panose="020F0502020204030203" pitchFamily="34" charset="0"/>
                <a:cs typeface="Mukta ExtraLight" panose="020B0000000000000000" pitchFamily="34" charset="77"/>
              </a:rPr>
              <a:t>A facilitated forum between people with different participant groups - lived experience, experts and service providers. </a:t>
            </a:r>
          </a:p>
        </p:txBody>
      </p:sp>
      <p:sp>
        <p:nvSpPr>
          <p:cNvPr id="71" name="Subtitle 2">
            <a:extLst>
              <a:ext uri="{FF2B5EF4-FFF2-40B4-BE49-F238E27FC236}">
                <a16:creationId xmlns:a16="http://schemas.microsoft.com/office/drawing/2014/main" id="{18220E46-BB01-428C-998F-377654335F8E}"/>
              </a:ext>
            </a:extLst>
          </p:cNvPr>
          <p:cNvSpPr txBox="1">
            <a:spLocks/>
          </p:cNvSpPr>
          <p:nvPr/>
        </p:nvSpPr>
        <p:spPr>
          <a:xfrm>
            <a:off x="5779767" y="5335563"/>
            <a:ext cx="2188605" cy="415498"/>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800" dirty="0">
                <a:solidFill>
                  <a:schemeClr val="accent6"/>
                </a:solidFill>
                <a:latin typeface="Lato Light" panose="020F0502020204030203" pitchFamily="34" charset="0"/>
                <a:ea typeface="Lato Light" panose="020F0502020204030203" pitchFamily="34" charset="0"/>
                <a:cs typeface="Mukta ExtraLight" panose="020B0000000000000000" pitchFamily="34" charset="77"/>
              </a:rPr>
              <a:t>Enables participants to hear each others experiences, perspectives and match them to evidence or data.  </a:t>
            </a:r>
          </a:p>
        </p:txBody>
      </p:sp>
      <p:sp>
        <p:nvSpPr>
          <p:cNvPr id="72" name="Subtitle 2">
            <a:extLst>
              <a:ext uri="{FF2B5EF4-FFF2-40B4-BE49-F238E27FC236}">
                <a16:creationId xmlns:a16="http://schemas.microsoft.com/office/drawing/2014/main" id="{4531ABFC-9F78-42E3-AD82-748A40CECF0D}"/>
              </a:ext>
            </a:extLst>
          </p:cNvPr>
          <p:cNvSpPr txBox="1">
            <a:spLocks/>
          </p:cNvSpPr>
          <p:nvPr/>
        </p:nvSpPr>
        <p:spPr>
          <a:xfrm>
            <a:off x="8355795" y="5387255"/>
            <a:ext cx="2188605" cy="292388"/>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spcBef>
                <a:spcPts val="0"/>
              </a:spcBef>
            </a:pPr>
            <a:r>
              <a:rPr lang="en-US" sz="800" dirty="0">
                <a:solidFill>
                  <a:schemeClr val="accent6"/>
                </a:solidFill>
                <a:latin typeface="Lato Light" panose="020F0502020204030203" pitchFamily="34" charset="0"/>
                <a:ea typeface="Lato Light" panose="020F0502020204030203" pitchFamily="34" charset="0"/>
                <a:cs typeface="Mukta ExtraLight" panose="020B0000000000000000" pitchFamily="34" charset="77"/>
              </a:rPr>
              <a:t>Requires strong facilitation to mitigate grandstanding. </a:t>
            </a:r>
          </a:p>
        </p:txBody>
      </p:sp>
      <p:sp>
        <p:nvSpPr>
          <p:cNvPr id="74" name="TextBox 73">
            <a:extLst>
              <a:ext uri="{FF2B5EF4-FFF2-40B4-BE49-F238E27FC236}">
                <a16:creationId xmlns:a16="http://schemas.microsoft.com/office/drawing/2014/main" id="{FAF02C07-7AA5-4515-93F8-C3D3C47000C8}"/>
              </a:ext>
            </a:extLst>
          </p:cNvPr>
          <p:cNvSpPr txBox="1"/>
          <p:nvPr/>
        </p:nvSpPr>
        <p:spPr>
          <a:xfrm rot="16200000">
            <a:off x="9380312" y="3228629"/>
            <a:ext cx="4065635" cy="369332"/>
          </a:xfrm>
          <a:prstGeom prst="rect">
            <a:avLst/>
          </a:prstGeom>
          <a:noFill/>
        </p:spPr>
        <p:txBody>
          <a:bodyPr wrap="square" rtlCol="0">
            <a:spAutoFit/>
          </a:bodyPr>
          <a:lstStyle/>
          <a:p>
            <a:r>
              <a:rPr lang="en-AU" b="1" dirty="0">
                <a:solidFill>
                  <a:schemeClr val="accent6"/>
                </a:solidFill>
                <a:latin typeface="Poppins" panose="00000500000000000000" pitchFamily="2" charset="0"/>
                <a:cs typeface="Poppins" panose="00000500000000000000" pitchFamily="2" charset="0"/>
              </a:rPr>
              <a:t>COLLECTING &amp; COMPILING INPUT</a:t>
            </a:r>
          </a:p>
        </p:txBody>
      </p:sp>
      <p:pic>
        <p:nvPicPr>
          <p:cNvPr id="76" name="Picture 75" descr="A picture containing diagram&#10;&#10;Description automatically generated">
            <a:extLst>
              <a:ext uri="{FF2B5EF4-FFF2-40B4-BE49-F238E27FC236}">
                <a16:creationId xmlns:a16="http://schemas.microsoft.com/office/drawing/2014/main" id="{09F4F1EA-FD2F-4BE1-B859-2D2B327EFD58}"/>
              </a:ext>
            </a:extLst>
          </p:cNvPr>
          <p:cNvPicPr>
            <a:picLocks noChangeAspect="1"/>
          </p:cNvPicPr>
          <p:nvPr/>
        </p:nvPicPr>
        <p:blipFill rotWithShape="1">
          <a:blip r:embed="rId2">
            <a:duotone>
              <a:schemeClr val="accent6">
                <a:shade val="45000"/>
                <a:satMod val="135000"/>
              </a:schemeClr>
              <a:prstClr val="white"/>
            </a:duotone>
            <a:extLst>
              <a:ext uri="{28A0092B-C50C-407E-A947-70E740481C1C}">
                <a14:useLocalDpi xmlns:a14="http://schemas.microsoft.com/office/drawing/2010/main" val="0"/>
              </a:ext>
            </a:extLst>
          </a:blip>
          <a:srcRect l="11518" t="33416" r="66287" b="42982"/>
          <a:stretch/>
        </p:blipFill>
        <p:spPr>
          <a:xfrm>
            <a:off x="699524" y="214715"/>
            <a:ext cx="2084108" cy="1198061"/>
          </a:xfrm>
          <a:prstGeom prst="rect">
            <a:avLst/>
          </a:prstGeom>
        </p:spPr>
      </p:pic>
    </p:spTree>
    <p:extLst>
      <p:ext uri="{BB962C8B-B14F-4D97-AF65-F5344CB8AC3E}">
        <p14:creationId xmlns:p14="http://schemas.microsoft.com/office/powerpoint/2010/main" val="2994538536"/>
      </p:ext>
    </p:extLst>
  </p:cSld>
  <p:clrMapOvr>
    <a:masterClrMapping/>
  </p:clrMapOvr>
</p:sld>
</file>

<file path=ppt/theme/theme1.xml><?xml version="1.0" encoding="utf-8"?>
<a:theme xmlns:a="http://schemas.openxmlformats.org/drawingml/2006/main" name="Office Theme">
  <a:themeElements>
    <a:clrScheme name="ACTGov Brand Palette">
      <a:dk1>
        <a:srgbClr val="472C8C"/>
      </a:dk1>
      <a:lt1>
        <a:srgbClr val="FFFFFF"/>
      </a:lt1>
      <a:dk2>
        <a:srgbClr val="472C8C"/>
      </a:dk2>
      <a:lt2>
        <a:srgbClr val="EBE9E8"/>
      </a:lt2>
      <a:accent1>
        <a:srgbClr val="077F79"/>
      </a:accent1>
      <a:accent2>
        <a:srgbClr val="008FC5"/>
      </a:accent2>
      <a:accent3>
        <a:srgbClr val="90A630"/>
      </a:accent3>
      <a:accent4>
        <a:srgbClr val="C6B30B"/>
      </a:accent4>
      <a:accent5>
        <a:srgbClr val="F26C23"/>
      </a:accent5>
      <a:accent6>
        <a:srgbClr val="F14C76"/>
      </a:accent6>
      <a:hlink>
        <a:srgbClr val="008FC5"/>
      </a:hlink>
      <a:folHlink>
        <a:srgbClr val="93171B"/>
      </a:folHlink>
    </a:clrScheme>
    <a:fontScheme name="Sentence case">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90D9B5854DD0943985B1931B7971495" ma:contentTypeVersion="19" ma:contentTypeDescription="Create a new document." ma:contentTypeScope="" ma:versionID="aec6f21c815671188cde2abac0075900">
  <xsd:schema xmlns:xsd="http://www.w3.org/2001/XMLSchema" xmlns:xs="http://www.w3.org/2001/XMLSchema" xmlns:p="http://schemas.microsoft.com/office/2006/metadata/properties" xmlns:ns2="f6c841be-bb08-4901-87b0-0033aa80d2c6" xmlns:ns3="4d47241e-7224-40da-83d9-1113ff4a4334" targetNamespace="http://schemas.microsoft.com/office/2006/metadata/properties" ma:root="true" ma:fieldsID="321f9ca8876a6050411e27632b4ddb20" ns2:_="" ns3:_="">
    <xsd:import namespace="f6c841be-bb08-4901-87b0-0033aa80d2c6"/>
    <xsd:import namespace="4d47241e-7224-40da-83d9-1113ff4a4334"/>
    <xsd:element name="properties">
      <xsd:complexType>
        <xsd:sequence>
          <xsd:element name="documentManagement">
            <xsd:complexType>
              <xsd:all>
                <xsd:element ref="ns2:MediaServiceMetadata" minOccurs="0"/>
                <xsd:element ref="ns2:MediaServiceFastMetadata" minOccurs="0"/>
                <xsd:element ref="ns2:_Flow_SignoffStatus" minOccurs="0"/>
                <xsd:element ref="ns2:DocumentType"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LengthInSeconds" minOccurs="0"/>
                <xsd:element ref="ns3:TaxCatchAll" minOccurs="0"/>
                <xsd:element ref="ns2:lcf76f155ced4ddcb4097134ff3c332f"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6c841be-bb08-4901-87b0-0033aa80d2c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_Flow_SignoffStatus" ma:index="10" nillable="true" ma:displayName="Sign-off status" ma:internalName="Sign_x002d_off_x0020_status">
      <xsd:simpleType>
        <xsd:restriction base="dms:Text"/>
      </xsd:simpleType>
    </xsd:element>
    <xsd:element name="DocumentType" ma:index="11" nillable="true" ma:displayName="Document Type" ma:format="Dropdown" ma:internalName="DocumentType">
      <xsd:simpleType>
        <xsd:restriction base="dms:Choice">
          <xsd:enumeration value="Guideline"/>
        </xsd:restriction>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MediaServiceAutoTags" ma:index="17" nillable="true" ma:displayName="Tags" ma:internalName="MediaServiceAutoTags"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element name="lcf76f155ced4ddcb4097134ff3c332f" ma:index="24" nillable="true" ma:taxonomy="true" ma:internalName="lcf76f155ced4ddcb4097134ff3c332f" ma:taxonomyFieldName="MediaServiceImageTags" ma:displayName="Image Tags" ma:readOnly="false" ma:fieldId="{5cf76f15-5ced-4ddc-b409-7134ff3c332f}" ma:taxonomyMulti="true" ma:sspId="a32ba9fb-117d-4a5c-9dda-ba27611682cc"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4d47241e-7224-40da-83d9-1113ff4a4334"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f5dcb94e-5755-4384-ae7a-b1d759b3967d}" ma:internalName="TaxCatchAll" ma:showField="CatchAllData" ma:web="4d47241e-7224-40da-83d9-1113ff4a433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Flow_SignoffStatus xmlns="f6c841be-bb08-4901-87b0-0033aa80d2c6" xsi:nil="true"/>
    <DocumentType xmlns="f6c841be-bb08-4901-87b0-0033aa80d2c6" xsi:nil="true"/>
    <lcf76f155ced4ddcb4097134ff3c332f xmlns="f6c841be-bb08-4901-87b0-0033aa80d2c6">
      <Terms xmlns="http://schemas.microsoft.com/office/infopath/2007/PartnerControls"/>
    </lcf76f155ced4ddcb4097134ff3c332f>
    <TaxCatchAll xmlns="4d47241e-7224-40da-83d9-1113ff4a4334" xsi:nil="true"/>
  </documentManagement>
</p:properties>
</file>

<file path=customXml/itemProps1.xml><?xml version="1.0" encoding="utf-8"?>
<ds:datastoreItem xmlns:ds="http://schemas.openxmlformats.org/officeDocument/2006/customXml" ds:itemID="{537EBE5E-A5B4-44EF-A71D-8948512BA32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6c841be-bb08-4901-87b0-0033aa80d2c6"/>
    <ds:schemaRef ds:uri="4d47241e-7224-40da-83d9-1113ff4a433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FE20880-8AFA-4401-B64B-3D6BAD2E0918}">
  <ds:schemaRefs>
    <ds:schemaRef ds:uri="http://schemas.microsoft.com/sharepoint/v3/contenttype/forms"/>
  </ds:schemaRefs>
</ds:datastoreItem>
</file>

<file path=customXml/itemProps3.xml><?xml version="1.0" encoding="utf-8"?>
<ds:datastoreItem xmlns:ds="http://schemas.openxmlformats.org/officeDocument/2006/customXml" ds:itemID="{409538E4-26B0-4781-A70B-7E5B81A1117E}">
  <ds:schemaRefs>
    <ds:schemaRef ds:uri="4d47241e-7224-40da-83d9-1113ff4a4334"/>
    <ds:schemaRef ds:uri="http://schemas.microsoft.com/office/2006/documentManagement/types"/>
    <ds:schemaRef ds:uri="http://schemas.microsoft.com/office/2006/metadata/properties"/>
    <ds:schemaRef ds:uri="http://schemas.microsoft.com/office/infopath/2007/PartnerControls"/>
    <ds:schemaRef ds:uri="http://purl.org/dc/elements/1.1/"/>
    <ds:schemaRef ds:uri="http://www.w3.org/XML/1998/namespace"/>
    <ds:schemaRef ds:uri="http://schemas.openxmlformats.org/package/2006/metadata/core-properties"/>
    <ds:schemaRef ds:uri="f6c841be-bb08-4901-87b0-0033aa80d2c6"/>
    <ds:schemaRef ds:uri="http://purl.org/dc/dcmitype/"/>
    <ds:schemaRef ds:uri="http://purl.org/dc/terms/"/>
  </ds:schemaRefs>
</ds:datastoreItem>
</file>

<file path=docProps/app.xml><?xml version="1.0" encoding="utf-8"?>
<Properties xmlns="http://schemas.openxmlformats.org/officeDocument/2006/extended-properties" xmlns:vt="http://schemas.openxmlformats.org/officeDocument/2006/docPropsVTypes">
  <TotalTime>4365</TotalTime>
  <Words>2556</Words>
  <Application>Microsoft Office PowerPoint</Application>
  <PresentationFormat>Widescreen</PresentationFormat>
  <Paragraphs>234</Paragraphs>
  <Slides>12</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12</vt:i4>
      </vt:variant>
    </vt:vector>
  </HeadingPairs>
  <TitlesOfParts>
    <vt:vector size="20" baseType="lpstr">
      <vt:lpstr>Arial</vt:lpstr>
      <vt:lpstr>Arial Nova Light</vt:lpstr>
      <vt:lpstr>Calibri</vt:lpstr>
      <vt:lpstr>Lato Light</vt:lpstr>
      <vt:lpstr>Montserrat</vt:lpstr>
      <vt:lpstr>Montserrat Light</vt:lpstr>
      <vt:lpstr>Poppins</vt:lpstr>
      <vt:lpstr>Office Theme</vt:lpstr>
      <vt:lpstr>Commissioning for Outcomes</vt:lpstr>
      <vt:lpstr>Welcome </vt:lpstr>
      <vt:lpstr>What we mean by collaborative design </vt:lpstr>
      <vt:lpstr>Understanding collaboration </vt:lpstr>
      <vt:lpstr>Do these four (4) things when selecting activities </vt:lpstr>
      <vt:lpstr>Select a mix of activities from INFORMING to COPRODUCTION</vt:lpstr>
      <vt:lpstr>PowerPoint Presentation</vt:lpstr>
      <vt:lpstr>PowerPoint Presentation</vt:lpstr>
      <vt:lpstr>PowerPoint Presentation</vt:lpstr>
      <vt:lpstr>PowerPoint Presentation</vt:lpstr>
      <vt:lpstr>PowerPoint Presentation</vt:lpstr>
      <vt:lpstr>PowerPoint Presentation</vt:lpstr>
    </vt:vector>
  </TitlesOfParts>
  <Company>ACT Government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ACT Government</dc:creator>
  <cp:keywords>template</cp:keywords>
  <cp:lastModifiedBy>Russell, Catherine</cp:lastModifiedBy>
  <cp:revision>115</cp:revision>
  <cp:lastPrinted>2022-07-06T07:47:02Z</cp:lastPrinted>
  <dcterms:created xsi:type="dcterms:W3CDTF">2016-04-05T06:22:20Z</dcterms:created>
  <dcterms:modified xsi:type="dcterms:W3CDTF">2022-10-25T04:52:39Z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0x010100190D9B5854DD0943985B1931B7971495</vt:lpwstr>
  </property>
  <property fmtid="{D5CDD505-2E9C-101B-9397-08002B2CF9AE}" pid="3" name="MSIP_Label_69af8531-eb46-4968-8cb3-105d2f5ea87e_Enabled">
    <vt:lpwstr>true</vt:lpwstr>
  </property>
  <property fmtid="{D5CDD505-2E9C-101B-9397-08002B2CF9AE}" pid="4" name="MSIP_Label_69af8531-eb46-4968-8cb3-105d2f5ea87e_SetDate">
    <vt:lpwstr>2022-03-03T23:40:50Z</vt:lpwstr>
  </property>
  <property fmtid="{D5CDD505-2E9C-101B-9397-08002B2CF9AE}" pid="5" name="MSIP_Label_69af8531-eb46-4968-8cb3-105d2f5ea87e_Method">
    <vt:lpwstr>Privileged</vt:lpwstr>
  </property>
  <property fmtid="{D5CDD505-2E9C-101B-9397-08002B2CF9AE}" pid="6" name="MSIP_Label_69af8531-eb46-4968-8cb3-105d2f5ea87e_Name">
    <vt:lpwstr>Official - No Marking</vt:lpwstr>
  </property>
  <property fmtid="{D5CDD505-2E9C-101B-9397-08002B2CF9AE}" pid="7" name="MSIP_Label_69af8531-eb46-4968-8cb3-105d2f5ea87e_SiteId">
    <vt:lpwstr>b46c1908-0334-4236-b978-585ee88e4199</vt:lpwstr>
  </property>
  <property fmtid="{D5CDD505-2E9C-101B-9397-08002B2CF9AE}" pid="8" name="MSIP_Label_69af8531-eb46-4968-8cb3-105d2f5ea87e_ActionId">
    <vt:lpwstr>f6eceeba-500d-4b1e-94f6-49818ef0b582</vt:lpwstr>
  </property>
  <property fmtid="{D5CDD505-2E9C-101B-9397-08002B2CF9AE}" pid="9" name="MSIP_Label_69af8531-eb46-4968-8cb3-105d2f5ea87e_ContentBits">
    <vt:lpwstr>0</vt:lpwstr>
  </property>
</Properties>
</file>